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388d54993d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1388d54993d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388d54993d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1388d54993d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388d54993d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388d54993d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388d54993d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388d54993d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388d54993d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1388d54993d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388d54993d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1388d54993d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388d54993d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1388d54993d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1" name="Google Shape;25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3" name="Shape 23"/>
        <p:cNvGrpSpPr/>
        <p:nvPr/>
      </p:nvGrpSpPr>
      <p:grpSpPr>
        <a:xfrm>
          <a:off x="0" y="0"/>
          <a:ext cx="0" cy="0"/>
          <a:chOff x="0" y="0"/>
          <a:chExt cx="0" cy="0"/>
        </a:xfrm>
      </p:grpSpPr>
      <p:sp>
        <p:nvSpPr>
          <p:cNvPr id="24" name="Google Shape;24;p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p:nvPr>
            <p:ph idx="2" type="pic"/>
          </p:nvPr>
        </p:nvSpPr>
        <p:spPr>
          <a:xfrm>
            <a:off x="5183188" y="987425"/>
            <a:ext cx="6172200" cy="4873625"/>
          </a:xfrm>
          <a:prstGeom prst="rect">
            <a:avLst/>
          </a:prstGeom>
          <a:noFill/>
          <a:ln>
            <a:noFill/>
          </a:ln>
        </p:spPr>
      </p:sp>
      <p:sp>
        <p:nvSpPr>
          <p:cNvPr id="26" name="Google Shape;26;p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7" name="Google Shape;27;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0" l="0" r="0" t="0"/>
          <a:stretch/>
        </p:blipFill>
        <p:spPr>
          <a:xfrm>
            <a:off x="1027332" y="0"/>
            <a:ext cx="2325467" cy="2325467"/>
          </a:xfrm>
          <a:prstGeom prst="rect">
            <a:avLst/>
          </a:prstGeom>
          <a:noFill/>
          <a:ln>
            <a:noFill/>
          </a:ln>
        </p:spPr>
      </p:pic>
      <p:sp>
        <p:nvSpPr>
          <p:cNvPr id="85" name="Google Shape;85;p13"/>
          <p:cNvSpPr txBox="1"/>
          <p:nvPr/>
        </p:nvSpPr>
        <p:spPr>
          <a:xfrm>
            <a:off x="870857" y="2380343"/>
            <a:ext cx="8873700" cy="4002000"/>
          </a:xfrm>
          <a:prstGeom prst="rect">
            <a:avLst/>
          </a:prstGeom>
          <a:solidFill>
            <a:srgbClr val="3B3B3B"/>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600"/>
              <a:buFont typeface="Arial"/>
              <a:buNone/>
            </a:pPr>
            <a:r>
              <a:rPr b="0" i="0" lang="en-US" sz="6600" u="none" cap="none" strike="noStrike">
                <a:solidFill>
                  <a:srgbClr val="FF6600"/>
                </a:solidFill>
                <a:latin typeface="Calibri"/>
                <a:ea typeface="Calibri"/>
                <a:cs typeface="Calibri"/>
                <a:sym typeface="Calibri"/>
              </a:rPr>
              <a:t>Exploratory Data Analysis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FF6600"/>
                </a:solidFill>
                <a:latin typeface="Calibri"/>
                <a:ea typeface="Calibri"/>
                <a:cs typeface="Calibri"/>
                <a:sym typeface="Calibri"/>
              </a:rPr>
              <a:t>Hate Speech Detection Using Transformers</a:t>
            </a:r>
            <a:endParaRPr b="0" i="0" sz="4000" u="none" cap="none" strike="noStrike">
              <a:solidFill>
                <a:srgbClr val="FF66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FF6600"/>
                </a:solidFill>
                <a:latin typeface="Calibri"/>
                <a:ea typeface="Calibri"/>
                <a:cs typeface="Calibri"/>
                <a:sym typeface="Calibri"/>
              </a:rPr>
              <a:t>Team - 8bit</a:t>
            </a:r>
            <a:endParaRPr b="0" i="0" sz="4000" u="none" cap="none" strike="noStrike">
              <a:solidFill>
                <a:srgbClr val="FF66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FF6600"/>
                </a:solidFill>
                <a:latin typeface="Calibri"/>
                <a:ea typeface="Calibri"/>
                <a:cs typeface="Calibri"/>
                <a:sym typeface="Calibri"/>
              </a:rPr>
              <a:t>15-August-2022</a:t>
            </a:r>
            <a:endParaRPr b="0" i="0" sz="1400" u="none" cap="none" strike="noStrike">
              <a:solidFill>
                <a:srgbClr val="FF66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0" y="0"/>
            <a:ext cx="12192000" cy="1153800"/>
          </a:xfrm>
          <a:prstGeom prst="rect">
            <a:avLst/>
          </a:prstGeom>
          <a:solidFill>
            <a:srgbClr val="3B3B3B"/>
          </a:solidFill>
          <a:ln>
            <a:noFill/>
          </a:ln>
        </p:spPr>
        <p:txBody>
          <a:bodyPr anchorCtr="0" anchor="ctr" bIns="45700" lIns="91425" spcFirstLastPara="1" rIns="91425" wrap="square" tIns="45700">
            <a:normAutofit/>
          </a:bodyPr>
          <a:lstStyle/>
          <a:p>
            <a:pPr indent="0" lvl="0" marL="0" rtl="0" algn="just">
              <a:lnSpc>
                <a:spcPct val="90000"/>
              </a:lnSpc>
              <a:spcBef>
                <a:spcPts val="1000"/>
              </a:spcBef>
              <a:spcAft>
                <a:spcPts val="0"/>
              </a:spcAft>
              <a:buSzPts val="1800"/>
              <a:buNone/>
            </a:pPr>
            <a:r>
              <a:rPr lang="en-US" sz="4800">
                <a:solidFill>
                  <a:srgbClr val="FF6600"/>
                </a:solidFill>
              </a:rPr>
              <a:t>Data Modification</a:t>
            </a:r>
            <a:endParaRPr sz="4800">
              <a:solidFill>
                <a:srgbClr val="FF6600"/>
              </a:solidFill>
            </a:endParaRPr>
          </a:p>
        </p:txBody>
      </p:sp>
      <p:sp>
        <p:nvSpPr>
          <p:cNvPr id="148" name="Google Shape;148;p22"/>
          <p:cNvSpPr txBox="1"/>
          <p:nvPr>
            <p:ph idx="1" type="body"/>
          </p:nvPr>
        </p:nvSpPr>
        <p:spPr>
          <a:xfrm>
            <a:off x="0" y="1153800"/>
            <a:ext cx="12192000" cy="1281900"/>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1000"/>
              </a:spcBef>
              <a:spcAft>
                <a:spcPts val="0"/>
              </a:spcAft>
              <a:buSzPts val="1800"/>
              <a:buNone/>
            </a:pPr>
            <a:r>
              <a:rPr b="1" lang="en-US" sz="3600">
                <a:highlight>
                  <a:srgbClr val="FFFFFF"/>
                </a:highlight>
              </a:rPr>
              <a:t>Removing Duplicate Data (II)</a:t>
            </a:r>
            <a:endParaRPr b="1" sz="3600">
              <a:highlight>
                <a:srgbClr val="FFFFFF"/>
              </a:highlight>
              <a:latin typeface="Arial"/>
              <a:ea typeface="Arial"/>
              <a:cs typeface="Arial"/>
              <a:sym typeface="Arial"/>
            </a:endParaRPr>
          </a:p>
        </p:txBody>
      </p:sp>
      <p:sp>
        <p:nvSpPr>
          <p:cNvPr id="149" name="Google Shape;149;p22"/>
          <p:cNvSpPr txBox="1"/>
          <p:nvPr/>
        </p:nvSpPr>
        <p:spPr>
          <a:xfrm>
            <a:off x="0" y="2435700"/>
            <a:ext cx="12192000" cy="923400"/>
          </a:xfrm>
          <a:prstGeom prst="rect">
            <a:avLst/>
          </a:prstGeom>
          <a:noFill/>
          <a:ln>
            <a:noFill/>
          </a:ln>
        </p:spPr>
        <p:txBody>
          <a:bodyPr anchorCtr="0" anchor="t" bIns="91425" lIns="91425" spcFirstLastPara="1" rIns="91425" wrap="square" tIns="91425">
            <a:spAutoFit/>
          </a:bodyPr>
          <a:lstStyle/>
          <a:p>
            <a:pPr indent="-381000" lvl="0" marL="45720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Now , you can see below the result after removing duplicate data(tweets). Every tweet has only 1 occurrence in dataset.</a:t>
            </a:r>
            <a:endParaRPr b="0" i="0" sz="2400" u="none" cap="none" strike="noStrike">
              <a:solidFill>
                <a:schemeClr val="dk1"/>
              </a:solidFill>
              <a:latin typeface="Calibri"/>
              <a:ea typeface="Calibri"/>
              <a:cs typeface="Calibri"/>
              <a:sym typeface="Calibri"/>
            </a:endParaRPr>
          </a:p>
        </p:txBody>
      </p:sp>
      <p:pic>
        <p:nvPicPr>
          <p:cNvPr id="150" name="Google Shape;150;p22"/>
          <p:cNvPicPr preferRelativeResize="0"/>
          <p:nvPr/>
        </p:nvPicPr>
        <p:blipFill rotWithShape="1">
          <a:blip r:embed="rId3">
            <a:alphaModFix/>
          </a:blip>
          <a:srcRect b="10288" l="31315" r="5174" t="33122"/>
          <a:stretch/>
        </p:blipFill>
        <p:spPr>
          <a:xfrm>
            <a:off x="529025" y="3264275"/>
            <a:ext cx="6982123" cy="34997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4" name="Shape 154"/>
        <p:cNvGrpSpPr/>
        <p:nvPr/>
      </p:nvGrpSpPr>
      <p:grpSpPr>
        <a:xfrm>
          <a:off x="0" y="0"/>
          <a:ext cx="0" cy="0"/>
          <a:chOff x="0" y="0"/>
          <a:chExt cx="0" cy="0"/>
        </a:xfrm>
      </p:grpSpPr>
      <p:sp>
        <p:nvSpPr>
          <p:cNvPr id="155" name="Google Shape;155;p23"/>
          <p:cNvSpPr txBox="1"/>
          <p:nvPr>
            <p:ph type="title"/>
          </p:nvPr>
        </p:nvSpPr>
        <p:spPr>
          <a:xfrm>
            <a:off x="0" y="0"/>
            <a:ext cx="12246300" cy="1056000"/>
          </a:xfrm>
          <a:prstGeom prst="rect">
            <a:avLst/>
          </a:prstGeom>
          <a:solidFill>
            <a:srgbClr val="3B3B3B"/>
          </a:solid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3200"/>
              <a:buNone/>
            </a:pPr>
            <a:r>
              <a:rPr lang="en-US">
                <a:solidFill>
                  <a:srgbClr val="FF6600"/>
                </a:solidFill>
              </a:rPr>
              <a:t>Frequency of word in data</a:t>
            </a:r>
            <a:endParaRPr>
              <a:solidFill>
                <a:srgbClr val="FF6600"/>
              </a:solidFill>
            </a:endParaRPr>
          </a:p>
        </p:txBody>
      </p:sp>
      <p:sp>
        <p:nvSpPr>
          <p:cNvPr id="156" name="Google Shape;156;p23"/>
          <p:cNvSpPr txBox="1"/>
          <p:nvPr>
            <p:ph idx="1" type="body"/>
          </p:nvPr>
        </p:nvSpPr>
        <p:spPr>
          <a:xfrm>
            <a:off x="125" y="5312225"/>
            <a:ext cx="12192000" cy="1545900"/>
          </a:xfrm>
          <a:prstGeom prst="rect">
            <a:avLst/>
          </a:prstGeom>
          <a:solidFill>
            <a:schemeClr val="lt1"/>
          </a:solidFill>
          <a:ln>
            <a:noFill/>
          </a:ln>
        </p:spPr>
        <p:txBody>
          <a:bodyPr anchorCtr="0" anchor="t" bIns="45700" lIns="91425" spcFirstLastPara="1" rIns="91425" wrap="square" tIns="45700">
            <a:normAutofit/>
          </a:bodyPr>
          <a:lstStyle/>
          <a:p>
            <a:pPr indent="-381000" lvl="0" marL="457200" rtl="0" algn="l">
              <a:lnSpc>
                <a:spcPct val="90000"/>
              </a:lnSpc>
              <a:spcBef>
                <a:spcPts val="1000"/>
              </a:spcBef>
              <a:spcAft>
                <a:spcPts val="0"/>
              </a:spcAft>
              <a:buSzPts val="2400"/>
              <a:buChar char="●"/>
            </a:pPr>
            <a:r>
              <a:rPr lang="en-US" sz="2400"/>
              <a:t>In above graph we can see the 25 most common words in Training dataset and Test Dataset.</a:t>
            </a:r>
            <a:endParaRPr sz="2400"/>
          </a:p>
          <a:p>
            <a:pPr indent="-381000" lvl="0" marL="457200" rtl="0" algn="l">
              <a:lnSpc>
                <a:spcPct val="90000"/>
              </a:lnSpc>
              <a:spcBef>
                <a:spcPts val="0"/>
              </a:spcBef>
              <a:spcAft>
                <a:spcPts val="0"/>
              </a:spcAft>
              <a:buSzPts val="2400"/>
              <a:buChar char="●"/>
            </a:pPr>
            <a:r>
              <a:rPr lang="en-US" sz="2400"/>
              <a:t>We can see that both the datasets have almost same most common words. For this reason we might get accurately trained model through which we can get high accuracy while testing and predicting results.</a:t>
            </a:r>
            <a:endParaRPr sz="2400"/>
          </a:p>
        </p:txBody>
      </p:sp>
      <p:pic>
        <p:nvPicPr>
          <p:cNvPr id="157" name="Google Shape;157;p23"/>
          <p:cNvPicPr preferRelativeResize="0"/>
          <p:nvPr/>
        </p:nvPicPr>
        <p:blipFill rotWithShape="1">
          <a:blip r:embed="rId3">
            <a:alphaModFix/>
          </a:blip>
          <a:srcRect b="0" l="0" r="0" t="0"/>
          <a:stretch/>
        </p:blipFill>
        <p:spPr>
          <a:xfrm>
            <a:off x="0" y="1197525"/>
            <a:ext cx="5976248" cy="3831449"/>
          </a:xfrm>
          <a:prstGeom prst="rect">
            <a:avLst/>
          </a:prstGeom>
          <a:noFill/>
          <a:ln>
            <a:noFill/>
          </a:ln>
        </p:spPr>
      </p:pic>
      <p:pic>
        <p:nvPicPr>
          <p:cNvPr id="158" name="Google Shape;158;p23"/>
          <p:cNvPicPr preferRelativeResize="0"/>
          <p:nvPr/>
        </p:nvPicPr>
        <p:blipFill rotWithShape="1">
          <a:blip r:embed="rId4">
            <a:alphaModFix/>
          </a:blip>
          <a:srcRect b="0" l="0" r="0" t="0"/>
          <a:stretch/>
        </p:blipFill>
        <p:spPr>
          <a:xfrm>
            <a:off x="6128650" y="1240425"/>
            <a:ext cx="5976248" cy="383145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2" name="Shape 162"/>
        <p:cNvGrpSpPr/>
        <p:nvPr/>
      </p:nvGrpSpPr>
      <p:grpSpPr>
        <a:xfrm>
          <a:off x="0" y="0"/>
          <a:ext cx="0" cy="0"/>
          <a:chOff x="0" y="0"/>
          <a:chExt cx="0" cy="0"/>
        </a:xfrm>
      </p:grpSpPr>
      <p:sp>
        <p:nvSpPr>
          <p:cNvPr id="163" name="Google Shape;163;p24"/>
          <p:cNvSpPr txBox="1"/>
          <p:nvPr>
            <p:ph type="title"/>
          </p:nvPr>
        </p:nvSpPr>
        <p:spPr>
          <a:xfrm>
            <a:off x="0" y="0"/>
            <a:ext cx="12246300" cy="1056000"/>
          </a:xfrm>
          <a:prstGeom prst="rect">
            <a:avLst/>
          </a:prstGeom>
          <a:solidFill>
            <a:srgbClr val="3B3B3B"/>
          </a:solid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3200"/>
              <a:buNone/>
            </a:pPr>
            <a:r>
              <a:rPr lang="en-US">
                <a:solidFill>
                  <a:srgbClr val="FF6600"/>
                </a:solidFill>
              </a:rPr>
              <a:t>Frequency of word in data</a:t>
            </a:r>
            <a:endParaRPr>
              <a:solidFill>
                <a:srgbClr val="FF6600"/>
              </a:solidFill>
            </a:endParaRPr>
          </a:p>
        </p:txBody>
      </p:sp>
      <p:sp>
        <p:nvSpPr>
          <p:cNvPr id="164" name="Google Shape;164;p24"/>
          <p:cNvSpPr txBox="1"/>
          <p:nvPr>
            <p:ph idx="1" type="body"/>
          </p:nvPr>
        </p:nvSpPr>
        <p:spPr>
          <a:xfrm>
            <a:off x="9601200" y="1056000"/>
            <a:ext cx="2591100" cy="2677800"/>
          </a:xfrm>
          <a:prstGeom prst="rect">
            <a:avLst/>
          </a:prstGeom>
          <a:solidFill>
            <a:schemeClr val="lt1"/>
          </a:solidFill>
          <a:ln>
            <a:noFill/>
          </a:ln>
        </p:spPr>
        <p:txBody>
          <a:bodyPr anchorCtr="0" anchor="t" bIns="45700" lIns="91425" spcFirstLastPara="1" rIns="91425" wrap="square" tIns="45700">
            <a:normAutofit lnSpcReduction="10000"/>
          </a:bodyPr>
          <a:lstStyle/>
          <a:p>
            <a:pPr indent="-381000" lvl="0" marL="457200" rtl="0" algn="l">
              <a:lnSpc>
                <a:spcPct val="90000"/>
              </a:lnSpc>
              <a:spcBef>
                <a:spcPts val="1000"/>
              </a:spcBef>
              <a:spcAft>
                <a:spcPts val="0"/>
              </a:spcAft>
              <a:buSzPts val="2400"/>
              <a:buChar char="●"/>
            </a:pPr>
            <a:r>
              <a:rPr lang="en-US" sz="2400"/>
              <a:t>Here we can 100 most common words in picture. Bigger the word most common the word.</a:t>
            </a:r>
            <a:endParaRPr sz="2400"/>
          </a:p>
        </p:txBody>
      </p:sp>
      <p:pic>
        <p:nvPicPr>
          <p:cNvPr id="165" name="Google Shape;165;p24"/>
          <p:cNvPicPr preferRelativeResize="0"/>
          <p:nvPr/>
        </p:nvPicPr>
        <p:blipFill rotWithShape="1">
          <a:blip r:embed="rId3">
            <a:alphaModFix/>
          </a:blip>
          <a:srcRect b="0" l="0" r="0" t="0"/>
          <a:stretch/>
        </p:blipFill>
        <p:spPr>
          <a:xfrm>
            <a:off x="152400" y="1208400"/>
            <a:ext cx="7128648" cy="2394775"/>
          </a:xfrm>
          <a:prstGeom prst="rect">
            <a:avLst/>
          </a:prstGeom>
          <a:noFill/>
          <a:ln>
            <a:noFill/>
          </a:ln>
        </p:spPr>
      </p:pic>
      <p:pic>
        <p:nvPicPr>
          <p:cNvPr id="166" name="Google Shape;166;p24"/>
          <p:cNvPicPr preferRelativeResize="0"/>
          <p:nvPr/>
        </p:nvPicPr>
        <p:blipFill rotWithShape="1">
          <a:blip r:embed="rId4">
            <a:alphaModFix/>
          </a:blip>
          <a:srcRect b="0" l="0" r="0" t="0"/>
          <a:stretch/>
        </p:blipFill>
        <p:spPr>
          <a:xfrm>
            <a:off x="152400" y="3895950"/>
            <a:ext cx="7128648" cy="234606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0" name="Shape 170"/>
        <p:cNvGrpSpPr/>
        <p:nvPr/>
      </p:nvGrpSpPr>
      <p:grpSpPr>
        <a:xfrm>
          <a:off x="0" y="0"/>
          <a:ext cx="0" cy="0"/>
          <a:chOff x="0" y="0"/>
          <a:chExt cx="0" cy="0"/>
        </a:xfrm>
      </p:grpSpPr>
      <p:sp>
        <p:nvSpPr>
          <p:cNvPr id="171" name="Google Shape;171;p25"/>
          <p:cNvSpPr txBox="1"/>
          <p:nvPr>
            <p:ph type="title"/>
          </p:nvPr>
        </p:nvSpPr>
        <p:spPr>
          <a:xfrm>
            <a:off x="0" y="0"/>
            <a:ext cx="12246300" cy="1056000"/>
          </a:xfrm>
          <a:prstGeom prst="rect">
            <a:avLst/>
          </a:prstGeom>
          <a:solidFill>
            <a:srgbClr val="3B3B3B"/>
          </a:solid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3200"/>
              <a:buNone/>
            </a:pPr>
            <a:r>
              <a:rPr lang="en-US">
                <a:solidFill>
                  <a:srgbClr val="FF6600"/>
                </a:solidFill>
              </a:rPr>
              <a:t>Data Exploration and visualization </a:t>
            </a:r>
            <a:endParaRPr>
              <a:solidFill>
                <a:srgbClr val="FF6600"/>
              </a:solidFill>
            </a:endParaRPr>
          </a:p>
        </p:txBody>
      </p:sp>
      <p:sp>
        <p:nvSpPr>
          <p:cNvPr id="172" name="Google Shape;172;p25"/>
          <p:cNvSpPr txBox="1"/>
          <p:nvPr>
            <p:ph idx="1" type="body"/>
          </p:nvPr>
        </p:nvSpPr>
        <p:spPr>
          <a:xfrm>
            <a:off x="300" y="1056000"/>
            <a:ext cx="12192000" cy="707400"/>
          </a:xfrm>
          <a:prstGeom prst="rect">
            <a:avLst/>
          </a:prstGeom>
          <a:solidFill>
            <a:schemeClr val="lt1"/>
          </a:solidFill>
          <a:ln>
            <a:noFill/>
          </a:ln>
        </p:spPr>
        <p:txBody>
          <a:bodyPr anchorCtr="0" anchor="t" bIns="45700" lIns="91425" spcFirstLastPara="1" rIns="91425" wrap="square" tIns="45700">
            <a:normAutofit/>
          </a:bodyPr>
          <a:lstStyle/>
          <a:p>
            <a:pPr indent="-425450" lvl="0" marL="457200" rtl="0" algn="l">
              <a:lnSpc>
                <a:spcPct val="90000"/>
              </a:lnSpc>
              <a:spcBef>
                <a:spcPts val="1000"/>
              </a:spcBef>
              <a:spcAft>
                <a:spcPts val="0"/>
              </a:spcAft>
              <a:buSzPts val="3100"/>
              <a:buChar char="●"/>
            </a:pPr>
            <a:r>
              <a:rPr b="1" lang="en-US" sz="3100"/>
              <a:t>Distribution ratio of positive and negative tweets in training data</a:t>
            </a:r>
            <a:endParaRPr b="1" sz="3100"/>
          </a:p>
        </p:txBody>
      </p:sp>
      <p:pic>
        <p:nvPicPr>
          <p:cNvPr id="173" name="Google Shape;173;p25"/>
          <p:cNvPicPr preferRelativeResize="0"/>
          <p:nvPr/>
        </p:nvPicPr>
        <p:blipFill rotWithShape="1">
          <a:blip r:embed="rId3">
            <a:alphaModFix/>
          </a:blip>
          <a:srcRect b="0" l="0" r="0" t="0"/>
          <a:stretch/>
        </p:blipFill>
        <p:spPr>
          <a:xfrm>
            <a:off x="300" y="1675900"/>
            <a:ext cx="4992651" cy="4420100"/>
          </a:xfrm>
          <a:prstGeom prst="rect">
            <a:avLst/>
          </a:prstGeom>
          <a:noFill/>
          <a:ln>
            <a:noFill/>
          </a:ln>
        </p:spPr>
      </p:pic>
      <p:sp>
        <p:nvSpPr>
          <p:cNvPr id="174" name="Google Shape;174;p25"/>
          <p:cNvSpPr txBox="1"/>
          <p:nvPr/>
        </p:nvSpPr>
        <p:spPr>
          <a:xfrm>
            <a:off x="4930800" y="1675900"/>
            <a:ext cx="7261200" cy="4617600"/>
          </a:xfrm>
          <a:prstGeom prst="rect">
            <a:avLst/>
          </a:prstGeom>
          <a:noFill/>
          <a:ln>
            <a:noFill/>
          </a:ln>
        </p:spPr>
        <p:txBody>
          <a:bodyPr anchorCtr="0" anchor="t" bIns="91425" lIns="91425" spcFirstLastPara="1" rIns="91425" wrap="square" tIns="91425">
            <a:spAutoFit/>
          </a:bodyPr>
          <a:lstStyle/>
          <a:p>
            <a:pPr indent="-381000" lvl="0" marL="45720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From above chart we can see that we have extremely high number of positive(Non hateful) tweets. This can cause problem in prediction of our test data. Model trained with this dataset will be heavily biased to positive tweets means in most of the cases our model will predict that is is positive tweet even if it is not. So, we have make it 1:1 ratio with sampling method.</a:t>
            </a:r>
            <a:endParaRPr b="0" i="0" sz="24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In sampling there is upsampling method in which it will generate data from our old dataset for e.g Here we have less negative tweets so it will create negative tweets to match number of positive tweets.</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8" name="Shape 178"/>
        <p:cNvGrpSpPr/>
        <p:nvPr/>
      </p:nvGrpSpPr>
      <p:grpSpPr>
        <a:xfrm>
          <a:off x="0" y="0"/>
          <a:ext cx="0" cy="0"/>
          <a:chOff x="0" y="0"/>
          <a:chExt cx="0" cy="0"/>
        </a:xfrm>
      </p:grpSpPr>
      <p:sp>
        <p:nvSpPr>
          <p:cNvPr id="179" name="Google Shape;179;p26"/>
          <p:cNvSpPr txBox="1"/>
          <p:nvPr>
            <p:ph type="title"/>
          </p:nvPr>
        </p:nvSpPr>
        <p:spPr>
          <a:xfrm>
            <a:off x="0" y="0"/>
            <a:ext cx="12246300" cy="1056000"/>
          </a:xfrm>
          <a:prstGeom prst="rect">
            <a:avLst/>
          </a:prstGeom>
          <a:solidFill>
            <a:srgbClr val="3B3B3B"/>
          </a:solid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3200"/>
              <a:buNone/>
            </a:pPr>
            <a:r>
              <a:rPr lang="en-US">
                <a:solidFill>
                  <a:srgbClr val="FF6600"/>
                </a:solidFill>
              </a:rPr>
              <a:t>Data Exploration and visualization </a:t>
            </a:r>
            <a:endParaRPr>
              <a:solidFill>
                <a:srgbClr val="FF6600"/>
              </a:solidFill>
            </a:endParaRPr>
          </a:p>
        </p:txBody>
      </p:sp>
      <p:sp>
        <p:nvSpPr>
          <p:cNvPr id="180" name="Google Shape;180;p26"/>
          <p:cNvSpPr txBox="1"/>
          <p:nvPr>
            <p:ph idx="1" type="body"/>
          </p:nvPr>
        </p:nvSpPr>
        <p:spPr>
          <a:xfrm>
            <a:off x="300" y="1056000"/>
            <a:ext cx="12192000" cy="707400"/>
          </a:xfrm>
          <a:prstGeom prst="rect">
            <a:avLst/>
          </a:prstGeom>
          <a:solidFill>
            <a:schemeClr val="lt1"/>
          </a:solidFill>
          <a:ln>
            <a:noFill/>
          </a:ln>
        </p:spPr>
        <p:txBody>
          <a:bodyPr anchorCtr="0" anchor="t" bIns="45700" lIns="91425" spcFirstLastPara="1" rIns="91425" wrap="square" tIns="45700">
            <a:normAutofit/>
          </a:bodyPr>
          <a:lstStyle/>
          <a:p>
            <a:pPr indent="-425450" lvl="0" marL="457200" rtl="0" algn="l">
              <a:lnSpc>
                <a:spcPct val="90000"/>
              </a:lnSpc>
              <a:spcBef>
                <a:spcPts val="1000"/>
              </a:spcBef>
              <a:spcAft>
                <a:spcPts val="0"/>
              </a:spcAft>
              <a:buSzPts val="3100"/>
              <a:buChar char="●"/>
            </a:pPr>
            <a:r>
              <a:rPr b="1" lang="en-US" sz="3100"/>
              <a:t>Distribution ratio of positive and negative tweets in training data</a:t>
            </a:r>
            <a:endParaRPr b="1" sz="3100"/>
          </a:p>
        </p:txBody>
      </p:sp>
      <p:sp>
        <p:nvSpPr>
          <p:cNvPr id="181" name="Google Shape;181;p26"/>
          <p:cNvSpPr txBox="1"/>
          <p:nvPr/>
        </p:nvSpPr>
        <p:spPr>
          <a:xfrm>
            <a:off x="4930800" y="2655625"/>
            <a:ext cx="7261200" cy="923400"/>
          </a:xfrm>
          <a:prstGeom prst="rect">
            <a:avLst/>
          </a:prstGeom>
          <a:noFill/>
          <a:ln>
            <a:noFill/>
          </a:ln>
        </p:spPr>
        <p:txBody>
          <a:bodyPr anchorCtr="0" anchor="t" bIns="91425" lIns="91425" spcFirstLastPara="1" rIns="91425" wrap="square" tIns="91425">
            <a:spAutoFit/>
          </a:bodyPr>
          <a:lstStyle/>
          <a:p>
            <a:pPr indent="-381000" lvl="0" marL="45720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After upsampling this is the result where we have equal number of positive and negative tweets.</a:t>
            </a:r>
            <a:endParaRPr b="0" i="0" sz="2400" u="none" cap="none" strike="noStrike">
              <a:solidFill>
                <a:schemeClr val="dk1"/>
              </a:solidFill>
              <a:latin typeface="Calibri"/>
              <a:ea typeface="Calibri"/>
              <a:cs typeface="Calibri"/>
              <a:sym typeface="Calibri"/>
            </a:endParaRPr>
          </a:p>
        </p:txBody>
      </p:sp>
      <p:pic>
        <p:nvPicPr>
          <p:cNvPr id="182" name="Google Shape;182;p26"/>
          <p:cNvPicPr preferRelativeResize="0"/>
          <p:nvPr/>
        </p:nvPicPr>
        <p:blipFill rotWithShape="1">
          <a:blip r:embed="rId3">
            <a:alphaModFix/>
          </a:blip>
          <a:srcRect b="0" l="0" r="0" t="0"/>
          <a:stretch/>
        </p:blipFill>
        <p:spPr>
          <a:xfrm>
            <a:off x="261250" y="1675898"/>
            <a:ext cx="4561774" cy="4617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0" y="0"/>
            <a:ext cx="12192000" cy="1153800"/>
          </a:xfrm>
          <a:prstGeom prst="rect">
            <a:avLst/>
          </a:prstGeom>
          <a:solidFill>
            <a:srgbClr val="3B3B3B"/>
          </a:solidFill>
          <a:ln>
            <a:noFill/>
          </a:ln>
        </p:spPr>
        <p:txBody>
          <a:bodyPr anchorCtr="0" anchor="ctr" bIns="45700" lIns="91425" spcFirstLastPara="1" rIns="91425" wrap="square" tIns="45700">
            <a:normAutofit/>
          </a:bodyPr>
          <a:lstStyle/>
          <a:p>
            <a:pPr indent="0" lvl="0" marL="0" rtl="0" algn="just">
              <a:lnSpc>
                <a:spcPct val="90000"/>
              </a:lnSpc>
              <a:spcBef>
                <a:spcPts val="1000"/>
              </a:spcBef>
              <a:spcAft>
                <a:spcPts val="0"/>
              </a:spcAft>
              <a:buSzPts val="1800"/>
              <a:buNone/>
            </a:pPr>
            <a:r>
              <a:rPr lang="en-US" sz="4800">
                <a:solidFill>
                  <a:srgbClr val="FF6600"/>
                </a:solidFill>
              </a:rPr>
              <a:t>Code Walkthrough</a:t>
            </a:r>
            <a:endParaRPr sz="4800">
              <a:solidFill>
                <a:srgbClr val="FF6600"/>
              </a:solidFill>
            </a:endParaRPr>
          </a:p>
        </p:txBody>
      </p:sp>
      <p:sp>
        <p:nvSpPr>
          <p:cNvPr id="188" name="Google Shape;188;p27"/>
          <p:cNvSpPr txBox="1"/>
          <p:nvPr>
            <p:ph idx="1" type="body"/>
          </p:nvPr>
        </p:nvSpPr>
        <p:spPr>
          <a:xfrm>
            <a:off x="0" y="1153800"/>
            <a:ext cx="12192000" cy="5704200"/>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1000"/>
              </a:spcBef>
              <a:spcAft>
                <a:spcPts val="0"/>
              </a:spcAft>
              <a:buSzPts val="1946"/>
              <a:buNone/>
            </a:pPr>
            <a:r>
              <a:rPr b="1" lang="en-US" sz="2400" u="sng">
                <a:highlight>
                  <a:srgbClr val="FFFFFF"/>
                </a:highlight>
                <a:latin typeface="Arial"/>
                <a:ea typeface="Arial"/>
                <a:cs typeface="Arial"/>
                <a:sym typeface="Arial"/>
              </a:rPr>
              <a:t>Step_1: Feature_Extraction:</a:t>
            </a:r>
            <a:endParaRPr b="1" sz="2400" u="sng">
              <a:highlight>
                <a:srgbClr val="FFFFFF"/>
              </a:highlight>
              <a:latin typeface="Arial"/>
              <a:ea typeface="Arial"/>
              <a:cs typeface="Arial"/>
              <a:sym typeface="Arial"/>
            </a:endParaRPr>
          </a:p>
          <a:p>
            <a:pPr indent="0" lvl="0" marL="0" rtl="0" algn="just">
              <a:lnSpc>
                <a:spcPct val="90000"/>
              </a:lnSpc>
              <a:spcBef>
                <a:spcPts val="1000"/>
              </a:spcBef>
              <a:spcAft>
                <a:spcPts val="0"/>
              </a:spcAft>
              <a:buSzPts val="1946"/>
              <a:buNone/>
            </a:pPr>
            <a:r>
              <a:rPr b="1" lang="en-US" sz="1700" u="sng">
                <a:solidFill>
                  <a:srgbClr val="4A5950"/>
                </a:solidFill>
                <a:highlight>
                  <a:srgbClr val="FFFFFF"/>
                </a:highlight>
                <a:latin typeface="Arial"/>
                <a:ea typeface="Arial"/>
                <a:cs typeface="Arial"/>
                <a:sym typeface="Arial"/>
              </a:rPr>
              <a:t> 	</a:t>
            </a:r>
            <a:endParaRPr b="1" sz="1700" u="sng">
              <a:solidFill>
                <a:srgbClr val="4A595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SzPts val="1946"/>
              <a:buNone/>
            </a:pPr>
            <a:r>
              <a:rPr lang="en-US" sz="1700">
                <a:solidFill>
                  <a:srgbClr val="4A5950"/>
                </a:solidFill>
                <a:highlight>
                  <a:srgbClr val="FFFFFF"/>
                </a:highlight>
                <a:latin typeface="Arial"/>
                <a:ea typeface="Arial"/>
                <a:cs typeface="Arial"/>
                <a:sym typeface="Arial"/>
              </a:rPr>
              <a:t>		</a:t>
            </a:r>
            <a:endParaRPr sz="1700">
              <a:solidFill>
                <a:srgbClr val="4A595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SzPts val="1946"/>
              <a:buNone/>
            </a:pPr>
            <a:r>
              <a:t/>
            </a:r>
            <a:endParaRPr sz="1700">
              <a:solidFill>
                <a:srgbClr val="4A595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SzPts val="1946"/>
              <a:buNone/>
            </a:pPr>
            <a:r>
              <a:t/>
            </a:r>
            <a:endParaRPr sz="1700">
              <a:solidFill>
                <a:srgbClr val="4A595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SzPts val="1946"/>
              <a:buNone/>
            </a:pPr>
            <a:r>
              <a:t/>
            </a:r>
            <a:endParaRPr sz="1700">
              <a:solidFill>
                <a:srgbClr val="4A595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SzPts val="1946"/>
              <a:buNone/>
            </a:pPr>
            <a:r>
              <a:t/>
            </a:r>
            <a:endParaRPr sz="1700">
              <a:solidFill>
                <a:srgbClr val="4A595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SzPts val="1946"/>
              <a:buNone/>
            </a:pPr>
            <a:r>
              <a:t/>
            </a:r>
            <a:endParaRPr sz="1700">
              <a:solidFill>
                <a:srgbClr val="4A595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SzPts val="1946"/>
              <a:buNone/>
            </a:pPr>
            <a:r>
              <a:t/>
            </a:r>
            <a:endParaRPr sz="1700">
              <a:solidFill>
                <a:srgbClr val="4A595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SzPts val="1946"/>
              <a:buNone/>
            </a:pPr>
            <a:r>
              <a:rPr lang="en-US" sz="2400">
                <a:highlight>
                  <a:srgbClr val="FFFFFF"/>
                </a:highlight>
              </a:rPr>
              <a:t>First of all we need to convert text into 0s and 1s. For that we need to do feature extraction and for that we can use Bag of Word model by CountVectorizer, TFIDF, etc…</a:t>
            </a:r>
            <a:endParaRPr sz="2400">
              <a:highlight>
                <a:srgbClr val="FFFFFF"/>
              </a:highlight>
            </a:endParaRPr>
          </a:p>
          <a:p>
            <a:pPr indent="0" lvl="0" marL="0" rtl="0" algn="just">
              <a:lnSpc>
                <a:spcPct val="90000"/>
              </a:lnSpc>
              <a:spcBef>
                <a:spcPts val="1000"/>
              </a:spcBef>
              <a:spcAft>
                <a:spcPts val="0"/>
              </a:spcAft>
              <a:buSzPts val="1946"/>
              <a:buNone/>
            </a:pPr>
            <a:r>
              <a:rPr lang="en-US" sz="2400">
                <a:highlight>
                  <a:srgbClr val="FFFFFF"/>
                </a:highlight>
              </a:rPr>
              <a:t>Here, we used CountVectorizer to count the </a:t>
            </a:r>
            <a:r>
              <a:rPr lang="en-US" sz="2400">
                <a:highlight>
                  <a:srgbClr val="FFFFFF"/>
                </a:highlight>
              </a:rPr>
              <a:t>frequency</a:t>
            </a:r>
            <a:r>
              <a:rPr lang="en-US" sz="2400">
                <a:highlight>
                  <a:srgbClr val="FFFFFF"/>
                </a:highlight>
              </a:rPr>
              <a:t> of word and convert text into 0s and 1s. </a:t>
            </a:r>
            <a:endParaRPr sz="1700">
              <a:highlight>
                <a:srgbClr val="FFFFFF"/>
              </a:highlight>
              <a:latin typeface="Arial"/>
              <a:ea typeface="Arial"/>
              <a:cs typeface="Arial"/>
              <a:sym typeface="Arial"/>
            </a:endParaRPr>
          </a:p>
          <a:p>
            <a:pPr indent="0" lvl="0" marL="0" rtl="0" algn="just">
              <a:lnSpc>
                <a:spcPct val="90000"/>
              </a:lnSpc>
              <a:spcBef>
                <a:spcPts val="1000"/>
              </a:spcBef>
              <a:spcAft>
                <a:spcPts val="0"/>
              </a:spcAft>
              <a:buSzPts val="1946"/>
              <a:buNone/>
            </a:pPr>
            <a:r>
              <a:t/>
            </a:r>
            <a:endParaRPr sz="1700">
              <a:solidFill>
                <a:srgbClr val="4A595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SzPts val="1946"/>
              <a:buNone/>
            </a:pPr>
            <a:r>
              <a:t/>
            </a:r>
            <a:endParaRPr sz="1700">
              <a:solidFill>
                <a:srgbClr val="4A5950"/>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SzPts val="1946"/>
              <a:buNone/>
            </a:pPr>
            <a:r>
              <a:t/>
            </a:r>
            <a:endParaRPr sz="1700">
              <a:solidFill>
                <a:srgbClr val="4A5950"/>
              </a:solidFill>
              <a:highlight>
                <a:srgbClr val="FFFFFF"/>
              </a:highlight>
              <a:latin typeface="Arial"/>
              <a:ea typeface="Arial"/>
              <a:cs typeface="Arial"/>
              <a:sym typeface="Arial"/>
            </a:endParaRPr>
          </a:p>
        </p:txBody>
      </p:sp>
      <p:pic>
        <p:nvPicPr>
          <p:cNvPr id="189" name="Google Shape;189;p27"/>
          <p:cNvPicPr preferRelativeResize="0"/>
          <p:nvPr/>
        </p:nvPicPr>
        <p:blipFill>
          <a:blip r:embed="rId3">
            <a:alphaModFix/>
          </a:blip>
          <a:stretch>
            <a:fillRect/>
          </a:stretch>
        </p:blipFill>
        <p:spPr>
          <a:xfrm>
            <a:off x="0" y="2021598"/>
            <a:ext cx="12192000" cy="114895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0" y="0"/>
            <a:ext cx="12192000" cy="1153800"/>
          </a:xfrm>
          <a:prstGeom prst="rect">
            <a:avLst/>
          </a:prstGeom>
          <a:solidFill>
            <a:srgbClr val="3B3B3B"/>
          </a:solidFill>
          <a:ln>
            <a:noFill/>
          </a:ln>
        </p:spPr>
        <p:txBody>
          <a:bodyPr anchorCtr="0" anchor="ctr" bIns="45700" lIns="91425" spcFirstLastPara="1" rIns="91425" wrap="square" tIns="45700">
            <a:normAutofit/>
          </a:bodyPr>
          <a:lstStyle/>
          <a:p>
            <a:pPr indent="0" lvl="0" marL="0" rtl="0" algn="just">
              <a:lnSpc>
                <a:spcPct val="90000"/>
              </a:lnSpc>
              <a:spcBef>
                <a:spcPts val="1000"/>
              </a:spcBef>
              <a:spcAft>
                <a:spcPts val="0"/>
              </a:spcAft>
              <a:buSzPts val="1800"/>
              <a:buNone/>
            </a:pPr>
            <a:r>
              <a:rPr lang="en-US" sz="4800">
                <a:solidFill>
                  <a:srgbClr val="FF6600"/>
                </a:solidFill>
              </a:rPr>
              <a:t>Code Walkthrough</a:t>
            </a:r>
            <a:endParaRPr sz="4800">
              <a:solidFill>
                <a:srgbClr val="FF6600"/>
              </a:solidFill>
            </a:endParaRPr>
          </a:p>
        </p:txBody>
      </p:sp>
      <p:sp>
        <p:nvSpPr>
          <p:cNvPr id="195" name="Google Shape;195;p28"/>
          <p:cNvSpPr txBox="1"/>
          <p:nvPr>
            <p:ph idx="1" type="body"/>
          </p:nvPr>
        </p:nvSpPr>
        <p:spPr>
          <a:xfrm>
            <a:off x="0" y="1153800"/>
            <a:ext cx="12192000" cy="5704200"/>
          </a:xfrm>
          <a:prstGeom prst="rect">
            <a:avLst/>
          </a:prstGeom>
          <a:noFill/>
          <a:ln>
            <a:noFill/>
          </a:ln>
        </p:spPr>
        <p:txBody>
          <a:bodyPr anchorCtr="0" anchor="ctr" bIns="45700" lIns="91425" spcFirstLastPara="1" rIns="91425" wrap="square" tIns="45700">
            <a:normAutofit fontScale="77500" lnSpcReduction="20000"/>
          </a:bodyPr>
          <a:lstStyle/>
          <a:p>
            <a:pPr indent="0" lvl="0" marL="0" rtl="0" algn="just">
              <a:lnSpc>
                <a:spcPct val="90000"/>
              </a:lnSpc>
              <a:spcBef>
                <a:spcPts val="1000"/>
              </a:spcBef>
              <a:spcAft>
                <a:spcPts val="0"/>
              </a:spcAft>
              <a:buSzPct val="62610"/>
              <a:buNone/>
            </a:pPr>
            <a:r>
              <a:rPr b="1" lang="en-US" sz="3108" u="sng">
                <a:highlight>
                  <a:srgbClr val="FFFFFF"/>
                </a:highlight>
              </a:rPr>
              <a:t>Step_2:Transformer:</a:t>
            </a:r>
            <a:endParaRPr b="1" sz="3108" u="sng">
              <a:highlight>
                <a:srgbClr val="FFFFFF"/>
              </a:highlight>
            </a:endParaRPr>
          </a:p>
          <a:p>
            <a:pPr indent="0" lvl="0" marL="0" rtl="0" algn="just">
              <a:lnSpc>
                <a:spcPct val="90000"/>
              </a:lnSpc>
              <a:spcBef>
                <a:spcPts val="1000"/>
              </a:spcBef>
              <a:spcAft>
                <a:spcPts val="0"/>
              </a:spcAft>
              <a:buSzPct val="38533"/>
              <a:buNone/>
            </a:pPr>
            <a:r>
              <a:rPr lang="en-US" sz="5050">
                <a:highlight>
                  <a:srgbClr val="FFFFFF"/>
                </a:highlight>
              </a:rPr>
              <a:t> </a:t>
            </a:r>
            <a:r>
              <a:rPr lang="en-US" sz="3114">
                <a:highlight>
                  <a:srgbClr val="FFFFFF"/>
                </a:highlight>
              </a:rPr>
              <a:t>Transformer use to Transform a count matrix to a normalized tf or tf-idf representation so that we can use</a:t>
            </a:r>
            <a:r>
              <a:rPr lang="en-US" sz="5050">
                <a:highlight>
                  <a:srgbClr val="FFFFFF"/>
                </a:highlight>
              </a:rPr>
              <a:t> </a:t>
            </a:r>
            <a:r>
              <a:rPr lang="en-US" sz="3114">
                <a:highlight>
                  <a:srgbClr val="FFFFFF"/>
                </a:highlight>
              </a:rPr>
              <a:t>TfidfTransformer from sklearn.feature_extraction as shown in belove code.</a:t>
            </a:r>
            <a:endParaRPr sz="3114" u="sng">
              <a:highlight>
                <a:srgbClr val="FFFFFF"/>
              </a:highlight>
            </a:endParaRPr>
          </a:p>
          <a:p>
            <a:pPr indent="0" lvl="0" marL="0" rtl="0" algn="just">
              <a:lnSpc>
                <a:spcPct val="90000"/>
              </a:lnSpc>
              <a:spcBef>
                <a:spcPts val="1000"/>
              </a:spcBef>
              <a:spcAft>
                <a:spcPts val="0"/>
              </a:spcAft>
              <a:buSzPct val="81081"/>
              <a:buNone/>
            </a:pPr>
            <a:r>
              <a:t/>
            </a:r>
            <a:endParaRPr b="1" sz="2400" u="sng">
              <a:solidFill>
                <a:srgbClr val="4A5950"/>
              </a:solidFill>
              <a:highlight>
                <a:srgbClr val="FFFFFF"/>
              </a:highlight>
            </a:endParaRPr>
          </a:p>
          <a:p>
            <a:pPr indent="0" lvl="0" marL="0" rtl="0" algn="just">
              <a:lnSpc>
                <a:spcPct val="90000"/>
              </a:lnSpc>
              <a:spcBef>
                <a:spcPts val="1000"/>
              </a:spcBef>
              <a:spcAft>
                <a:spcPts val="0"/>
              </a:spcAft>
              <a:buSzPct val="81081"/>
              <a:buNone/>
            </a:pPr>
            <a:r>
              <a:t/>
            </a:r>
            <a:endParaRPr b="1" sz="2400" u="sng">
              <a:solidFill>
                <a:srgbClr val="4A5950"/>
              </a:solidFill>
              <a:highlight>
                <a:srgbClr val="FFFFFF"/>
              </a:highlight>
            </a:endParaRPr>
          </a:p>
          <a:p>
            <a:pPr indent="0" lvl="0" marL="0" rtl="0" algn="just">
              <a:lnSpc>
                <a:spcPct val="90000"/>
              </a:lnSpc>
              <a:spcBef>
                <a:spcPts val="1000"/>
              </a:spcBef>
              <a:spcAft>
                <a:spcPts val="0"/>
              </a:spcAft>
              <a:buSzPct val="81081"/>
              <a:buNone/>
            </a:pPr>
            <a:r>
              <a:t/>
            </a:r>
            <a:endParaRPr b="1" sz="2400" u="sng">
              <a:solidFill>
                <a:srgbClr val="4A5950"/>
              </a:solidFill>
              <a:highlight>
                <a:srgbClr val="FFFFFF"/>
              </a:highlight>
            </a:endParaRPr>
          </a:p>
          <a:p>
            <a:pPr indent="0" lvl="0" marL="0" rtl="0" algn="just">
              <a:lnSpc>
                <a:spcPct val="90000"/>
              </a:lnSpc>
              <a:spcBef>
                <a:spcPts val="1000"/>
              </a:spcBef>
              <a:spcAft>
                <a:spcPts val="0"/>
              </a:spcAft>
              <a:buSzPct val="81081"/>
              <a:buNone/>
            </a:pPr>
            <a:r>
              <a:t/>
            </a:r>
            <a:endParaRPr b="1" sz="2400" u="sng">
              <a:solidFill>
                <a:srgbClr val="4A5950"/>
              </a:solidFill>
              <a:highlight>
                <a:srgbClr val="FFFFFF"/>
              </a:highlight>
            </a:endParaRPr>
          </a:p>
          <a:p>
            <a:pPr indent="0" lvl="0" marL="0" rtl="0" algn="just">
              <a:lnSpc>
                <a:spcPct val="90000"/>
              </a:lnSpc>
              <a:spcBef>
                <a:spcPts val="1000"/>
              </a:spcBef>
              <a:spcAft>
                <a:spcPts val="0"/>
              </a:spcAft>
              <a:buSzPct val="81081"/>
              <a:buNone/>
            </a:pPr>
            <a:r>
              <a:t/>
            </a:r>
            <a:endParaRPr b="1" sz="2400" u="sng">
              <a:solidFill>
                <a:srgbClr val="4A5950"/>
              </a:solidFill>
              <a:highlight>
                <a:srgbClr val="FFFFFF"/>
              </a:highlight>
            </a:endParaRPr>
          </a:p>
          <a:p>
            <a:pPr indent="0" lvl="0" marL="0" rtl="0" algn="just">
              <a:lnSpc>
                <a:spcPct val="90000"/>
              </a:lnSpc>
              <a:spcBef>
                <a:spcPts val="1000"/>
              </a:spcBef>
              <a:spcAft>
                <a:spcPts val="0"/>
              </a:spcAft>
              <a:buSzPct val="81081"/>
              <a:buNone/>
            </a:pPr>
            <a:r>
              <a:t/>
            </a:r>
            <a:endParaRPr b="1" sz="2400" u="sng">
              <a:solidFill>
                <a:srgbClr val="4A5950"/>
              </a:solidFill>
              <a:highlight>
                <a:srgbClr val="FFFFFF"/>
              </a:highlight>
            </a:endParaRPr>
          </a:p>
          <a:p>
            <a:pPr indent="0" lvl="0" marL="0" rtl="0" algn="just">
              <a:lnSpc>
                <a:spcPct val="90000"/>
              </a:lnSpc>
              <a:spcBef>
                <a:spcPts val="1000"/>
              </a:spcBef>
              <a:spcAft>
                <a:spcPts val="0"/>
              </a:spcAft>
              <a:buSzPct val="81081"/>
              <a:buNone/>
            </a:pPr>
            <a:r>
              <a:t/>
            </a:r>
            <a:endParaRPr b="1" sz="2400" u="sng">
              <a:solidFill>
                <a:srgbClr val="4A5950"/>
              </a:solidFill>
              <a:highlight>
                <a:srgbClr val="FFFFFF"/>
              </a:highlight>
            </a:endParaRPr>
          </a:p>
          <a:p>
            <a:pPr indent="0" lvl="0" marL="0" rtl="0" algn="just">
              <a:lnSpc>
                <a:spcPct val="90000"/>
              </a:lnSpc>
              <a:spcBef>
                <a:spcPts val="1000"/>
              </a:spcBef>
              <a:spcAft>
                <a:spcPts val="0"/>
              </a:spcAft>
              <a:buSzPct val="81081"/>
              <a:buNone/>
            </a:pPr>
            <a:r>
              <a:t/>
            </a:r>
            <a:endParaRPr b="1" sz="2400" u="sng">
              <a:solidFill>
                <a:srgbClr val="4A5950"/>
              </a:solidFill>
              <a:highlight>
                <a:srgbClr val="FFFFFF"/>
              </a:highlight>
            </a:endParaRPr>
          </a:p>
          <a:p>
            <a:pPr indent="0" lvl="0" marL="0" rtl="0" algn="just">
              <a:lnSpc>
                <a:spcPct val="90000"/>
              </a:lnSpc>
              <a:spcBef>
                <a:spcPts val="1000"/>
              </a:spcBef>
              <a:spcAft>
                <a:spcPts val="0"/>
              </a:spcAft>
              <a:buSzPct val="81081"/>
              <a:buNone/>
            </a:pPr>
            <a:r>
              <a:t/>
            </a:r>
            <a:endParaRPr b="1" sz="2400" u="sng">
              <a:solidFill>
                <a:srgbClr val="4A5950"/>
              </a:solidFill>
              <a:highlight>
                <a:srgbClr val="FFFFFF"/>
              </a:highlight>
            </a:endParaRPr>
          </a:p>
          <a:p>
            <a:pPr indent="0" lvl="0" marL="0" rtl="0" algn="just">
              <a:lnSpc>
                <a:spcPct val="90000"/>
              </a:lnSpc>
              <a:spcBef>
                <a:spcPts val="1000"/>
              </a:spcBef>
              <a:spcAft>
                <a:spcPts val="0"/>
              </a:spcAft>
              <a:buSzPct val="81081"/>
              <a:buNone/>
            </a:pPr>
            <a:r>
              <a:t/>
            </a:r>
            <a:endParaRPr b="1" sz="2400" u="sng">
              <a:solidFill>
                <a:srgbClr val="4A5950"/>
              </a:solidFill>
              <a:highlight>
                <a:srgbClr val="FFFFFF"/>
              </a:highlight>
            </a:endParaRPr>
          </a:p>
          <a:p>
            <a:pPr indent="0" lvl="0" marL="0" rtl="0" algn="just">
              <a:lnSpc>
                <a:spcPct val="90000"/>
              </a:lnSpc>
              <a:spcBef>
                <a:spcPts val="1000"/>
              </a:spcBef>
              <a:spcAft>
                <a:spcPts val="0"/>
              </a:spcAft>
              <a:buSzPct val="81081"/>
              <a:buNone/>
            </a:pPr>
            <a:r>
              <a:t/>
            </a:r>
            <a:endParaRPr b="1" sz="2400" u="sng">
              <a:solidFill>
                <a:srgbClr val="4A5950"/>
              </a:solidFill>
              <a:highlight>
                <a:srgbClr val="FFFFFF"/>
              </a:highlight>
            </a:endParaRPr>
          </a:p>
          <a:p>
            <a:pPr indent="0" lvl="0" marL="0" rtl="0" algn="just">
              <a:lnSpc>
                <a:spcPct val="90000"/>
              </a:lnSpc>
              <a:spcBef>
                <a:spcPts val="1000"/>
              </a:spcBef>
              <a:spcAft>
                <a:spcPts val="0"/>
              </a:spcAft>
              <a:buSzPct val="81081"/>
              <a:buNone/>
            </a:pPr>
            <a:r>
              <a:t/>
            </a:r>
            <a:endParaRPr b="1" sz="2400" u="sng">
              <a:solidFill>
                <a:srgbClr val="4A5950"/>
              </a:solidFill>
              <a:highlight>
                <a:srgbClr val="FFFFFF"/>
              </a:highlight>
            </a:endParaRPr>
          </a:p>
          <a:p>
            <a:pPr indent="0" lvl="0" marL="0" rtl="0" algn="just">
              <a:lnSpc>
                <a:spcPct val="90000"/>
              </a:lnSpc>
              <a:spcBef>
                <a:spcPts val="1000"/>
              </a:spcBef>
              <a:spcAft>
                <a:spcPts val="0"/>
              </a:spcAft>
              <a:buSzPct val="81081"/>
              <a:buNone/>
            </a:pPr>
            <a:r>
              <a:t/>
            </a:r>
            <a:endParaRPr b="1" sz="2400" u="sng">
              <a:solidFill>
                <a:srgbClr val="4A5950"/>
              </a:solidFill>
              <a:highlight>
                <a:srgbClr val="FFFFFF"/>
              </a:highlight>
            </a:endParaRPr>
          </a:p>
        </p:txBody>
      </p:sp>
      <p:pic>
        <p:nvPicPr>
          <p:cNvPr id="196" name="Google Shape;196;p28"/>
          <p:cNvPicPr preferRelativeResize="0"/>
          <p:nvPr/>
        </p:nvPicPr>
        <p:blipFill>
          <a:blip r:embed="rId3">
            <a:alphaModFix/>
          </a:blip>
          <a:stretch>
            <a:fillRect/>
          </a:stretch>
        </p:blipFill>
        <p:spPr>
          <a:xfrm>
            <a:off x="0" y="2704725"/>
            <a:ext cx="12192000" cy="1406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0" y="0"/>
            <a:ext cx="12192000" cy="1153800"/>
          </a:xfrm>
          <a:prstGeom prst="rect">
            <a:avLst/>
          </a:prstGeom>
          <a:solidFill>
            <a:srgbClr val="3B3B3B"/>
          </a:solidFill>
          <a:ln>
            <a:noFill/>
          </a:ln>
        </p:spPr>
        <p:txBody>
          <a:bodyPr anchorCtr="0" anchor="ctr" bIns="45700" lIns="91425" spcFirstLastPara="1" rIns="91425" wrap="square" tIns="45700">
            <a:normAutofit/>
          </a:bodyPr>
          <a:lstStyle/>
          <a:p>
            <a:pPr indent="0" lvl="0" marL="0" rtl="0" algn="just">
              <a:lnSpc>
                <a:spcPct val="90000"/>
              </a:lnSpc>
              <a:spcBef>
                <a:spcPts val="1000"/>
              </a:spcBef>
              <a:spcAft>
                <a:spcPts val="0"/>
              </a:spcAft>
              <a:buSzPts val="1800"/>
              <a:buNone/>
            </a:pPr>
            <a:r>
              <a:rPr lang="en-US" sz="4800">
                <a:solidFill>
                  <a:srgbClr val="FF6600"/>
                </a:solidFill>
              </a:rPr>
              <a:t>Code Walkthrough</a:t>
            </a:r>
            <a:endParaRPr sz="4800">
              <a:solidFill>
                <a:srgbClr val="FF6600"/>
              </a:solidFill>
            </a:endParaRPr>
          </a:p>
        </p:txBody>
      </p:sp>
      <p:sp>
        <p:nvSpPr>
          <p:cNvPr id="202" name="Google Shape;202;p29"/>
          <p:cNvSpPr txBox="1"/>
          <p:nvPr>
            <p:ph idx="1" type="body"/>
          </p:nvPr>
        </p:nvSpPr>
        <p:spPr>
          <a:xfrm>
            <a:off x="0" y="1153800"/>
            <a:ext cx="12192000" cy="5704200"/>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1000"/>
              </a:spcBef>
              <a:spcAft>
                <a:spcPts val="0"/>
              </a:spcAft>
              <a:buSzPts val="1946"/>
              <a:buNone/>
            </a:pPr>
            <a:r>
              <a:rPr b="1" lang="en-US" sz="2408" u="sng">
                <a:highlight>
                  <a:srgbClr val="FFFFFF"/>
                </a:highlight>
              </a:rPr>
              <a:t>Step 3: Model Selection:</a:t>
            </a:r>
            <a:endParaRPr sz="2408">
              <a:highlight>
                <a:srgbClr val="FFFFFF"/>
              </a:highlight>
            </a:endParaRPr>
          </a:p>
          <a:p>
            <a:pPr indent="0" lvl="0" marL="0" rtl="0" algn="l">
              <a:lnSpc>
                <a:spcPct val="115000"/>
              </a:lnSpc>
              <a:spcBef>
                <a:spcPts val="0"/>
              </a:spcBef>
              <a:spcAft>
                <a:spcPts val="0"/>
              </a:spcAft>
              <a:buSzPts val="1100"/>
              <a:buNone/>
            </a:pPr>
            <a:r>
              <a:rPr lang="en-US" sz="2200">
                <a:solidFill>
                  <a:srgbClr val="212121"/>
                </a:solidFill>
                <a:highlight>
                  <a:srgbClr val="FFFFFF"/>
                </a:highlight>
              </a:rPr>
              <a:t>From analysing datasets we can clearly see that we have to </a:t>
            </a:r>
            <a:r>
              <a:rPr b="1" lang="en-US" sz="2200">
                <a:solidFill>
                  <a:srgbClr val="212121"/>
                </a:solidFill>
                <a:highlight>
                  <a:srgbClr val="FFFFFF"/>
                </a:highlight>
              </a:rPr>
              <a:t>classify </a:t>
            </a:r>
            <a:r>
              <a:rPr lang="en-US" sz="2200">
                <a:solidFill>
                  <a:srgbClr val="212121"/>
                </a:solidFill>
                <a:highlight>
                  <a:srgbClr val="FFFFFF"/>
                </a:highlight>
              </a:rPr>
              <a:t>that whether tweet is positive or negative. So, we have to use modern and advance classification machine learning models such as XGboost, Stochastic Gradient descent , Decision Tree , Random Forest Model etc.</a:t>
            </a:r>
            <a:endParaRPr sz="2200">
              <a:solidFill>
                <a:srgbClr val="212121"/>
              </a:solidFill>
              <a:highlight>
                <a:srgbClr val="FFFFFF"/>
              </a:highlight>
            </a:endParaRPr>
          </a:p>
          <a:p>
            <a:pPr indent="0" lvl="0" marL="0" rtl="0" algn="l">
              <a:lnSpc>
                <a:spcPct val="115000"/>
              </a:lnSpc>
              <a:spcBef>
                <a:spcPts val="0"/>
              </a:spcBef>
              <a:spcAft>
                <a:spcPts val="0"/>
              </a:spcAft>
              <a:buSzPts val="1100"/>
              <a:buNone/>
            </a:pPr>
            <a:r>
              <a:t/>
            </a:r>
            <a:endParaRPr sz="2200">
              <a:solidFill>
                <a:srgbClr val="212121"/>
              </a:solidFill>
              <a:highlight>
                <a:srgbClr val="FFFFFF"/>
              </a:highlight>
            </a:endParaRPr>
          </a:p>
          <a:p>
            <a:pPr indent="0" lvl="0" marL="0" rtl="0" algn="l">
              <a:lnSpc>
                <a:spcPct val="115000"/>
              </a:lnSpc>
              <a:spcBef>
                <a:spcPts val="0"/>
              </a:spcBef>
              <a:spcAft>
                <a:spcPts val="0"/>
              </a:spcAft>
              <a:buSzPts val="1100"/>
              <a:buNone/>
            </a:pPr>
            <a:r>
              <a:rPr lang="en-US" sz="2200">
                <a:solidFill>
                  <a:srgbClr val="212121"/>
                </a:solidFill>
                <a:highlight>
                  <a:srgbClr val="FFFFFF"/>
                </a:highlight>
              </a:rPr>
              <a:t>But the Question is which classification model is more accurate in this dataset?</a:t>
            </a:r>
            <a:endParaRPr sz="2200">
              <a:solidFill>
                <a:srgbClr val="21212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sz="2200">
                <a:solidFill>
                  <a:srgbClr val="212121"/>
                </a:solidFill>
                <a:highlight>
                  <a:srgbClr val="FFFFFF"/>
                </a:highlight>
              </a:rPr>
              <a:t>So, for that we </a:t>
            </a:r>
            <a:r>
              <a:rPr lang="en-US" sz="2200">
                <a:solidFill>
                  <a:srgbClr val="212121"/>
                </a:solidFill>
                <a:highlight>
                  <a:srgbClr val="FFFFFF"/>
                </a:highlight>
              </a:rPr>
              <a:t>developed</a:t>
            </a:r>
            <a:r>
              <a:rPr lang="en-US" sz="2200">
                <a:solidFill>
                  <a:srgbClr val="212121"/>
                </a:solidFill>
                <a:highlight>
                  <a:srgbClr val="FFFFFF"/>
                </a:highlight>
              </a:rPr>
              <a:t> model to determine the accuracy of all classification model.By that, we can say which model is more accurate in this data set.</a:t>
            </a:r>
            <a:endParaRPr sz="2200">
              <a:solidFill>
                <a:srgbClr val="212121"/>
              </a:solidFill>
              <a:highlight>
                <a:srgbClr val="FFFFFF"/>
              </a:highlight>
            </a:endParaRPr>
          </a:p>
          <a:p>
            <a:pPr indent="0" lvl="0" marL="0" rtl="0" algn="just">
              <a:lnSpc>
                <a:spcPct val="90000"/>
              </a:lnSpc>
              <a:spcBef>
                <a:spcPts val="1000"/>
              </a:spcBef>
              <a:spcAft>
                <a:spcPts val="0"/>
              </a:spcAft>
              <a:buSzPts val="1946"/>
              <a:buNone/>
            </a:pPr>
            <a:r>
              <a:t/>
            </a:r>
            <a:endParaRPr sz="2408">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ph type="title"/>
          </p:nvPr>
        </p:nvSpPr>
        <p:spPr>
          <a:xfrm>
            <a:off x="0" y="0"/>
            <a:ext cx="12192000" cy="1153800"/>
          </a:xfrm>
          <a:prstGeom prst="rect">
            <a:avLst/>
          </a:prstGeom>
          <a:solidFill>
            <a:srgbClr val="3B3B3B"/>
          </a:solidFill>
          <a:ln>
            <a:noFill/>
          </a:ln>
        </p:spPr>
        <p:txBody>
          <a:bodyPr anchorCtr="0" anchor="ctr" bIns="45700" lIns="91425" spcFirstLastPara="1" rIns="91425" wrap="square" tIns="45700">
            <a:normAutofit/>
          </a:bodyPr>
          <a:lstStyle/>
          <a:p>
            <a:pPr indent="0" lvl="0" marL="0" rtl="0" algn="just">
              <a:lnSpc>
                <a:spcPct val="90000"/>
              </a:lnSpc>
              <a:spcBef>
                <a:spcPts val="1000"/>
              </a:spcBef>
              <a:spcAft>
                <a:spcPts val="0"/>
              </a:spcAft>
              <a:buSzPts val="1800"/>
              <a:buNone/>
            </a:pPr>
            <a:r>
              <a:rPr lang="en-US" sz="4800">
                <a:solidFill>
                  <a:srgbClr val="FF6600"/>
                </a:solidFill>
              </a:rPr>
              <a:t>Code Walkthrough</a:t>
            </a:r>
            <a:endParaRPr sz="4800">
              <a:solidFill>
                <a:srgbClr val="FF6600"/>
              </a:solidFill>
            </a:endParaRPr>
          </a:p>
        </p:txBody>
      </p:sp>
      <p:sp>
        <p:nvSpPr>
          <p:cNvPr id="208" name="Google Shape;208;p30"/>
          <p:cNvSpPr txBox="1"/>
          <p:nvPr>
            <p:ph idx="1" type="body"/>
          </p:nvPr>
        </p:nvSpPr>
        <p:spPr>
          <a:xfrm>
            <a:off x="0" y="1153800"/>
            <a:ext cx="12192000" cy="57042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SzPts val="1100"/>
              <a:buNone/>
            </a:pPr>
            <a:r>
              <a:t/>
            </a:r>
            <a:endParaRPr sz="2200">
              <a:solidFill>
                <a:srgbClr val="212121"/>
              </a:solidFill>
              <a:highlight>
                <a:srgbClr val="FFFFFF"/>
              </a:highlight>
            </a:endParaRPr>
          </a:p>
          <a:p>
            <a:pPr indent="0" lvl="0" marL="0" rtl="0" algn="just">
              <a:lnSpc>
                <a:spcPct val="90000"/>
              </a:lnSpc>
              <a:spcBef>
                <a:spcPts val="1000"/>
              </a:spcBef>
              <a:spcAft>
                <a:spcPts val="0"/>
              </a:spcAft>
              <a:buSzPts val="1946"/>
              <a:buNone/>
            </a:pPr>
            <a:r>
              <a:t/>
            </a:r>
            <a:endParaRPr sz="2408">
              <a:highlight>
                <a:srgbClr val="FFFFFF"/>
              </a:highlight>
            </a:endParaRPr>
          </a:p>
        </p:txBody>
      </p:sp>
      <p:pic>
        <p:nvPicPr>
          <p:cNvPr id="209" name="Google Shape;209;p30"/>
          <p:cNvPicPr preferRelativeResize="0"/>
          <p:nvPr/>
        </p:nvPicPr>
        <p:blipFill>
          <a:blip r:embed="rId3">
            <a:alphaModFix/>
          </a:blip>
          <a:stretch>
            <a:fillRect/>
          </a:stretch>
        </p:blipFill>
        <p:spPr>
          <a:xfrm>
            <a:off x="0" y="1153800"/>
            <a:ext cx="12125998" cy="57042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0" y="0"/>
            <a:ext cx="12192000" cy="1153800"/>
          </a:xfrm>
          <a:prstGeom prst="rect">
            <a:avLst/>
          </a:prstGeom>
          <a:solidFill>
            <a:srgbClr val="3B3B3B"/>
          </a:solidFill>
          <a:ln>
            <a:noFill/>
          </a:ln>
        </p:spPr>
        <p:txBody>
          <a:bodyPr anchorCtr="0" anchor="ctr" bIns="45700" lIns="91425" spcFirstLastPara="1" rIns="91425" wrap="square" tIns="45700">
            <a:normAutofit/>
          </a:bodyPr>
          <a:lstStyle/>
          <a:p>
            <a:pPr indent="0" lvl="0" marL="0" rtl="0" algn="just">
              <a:lnSpc>
                <a:spcPct val="90000"/>
              </a:lnSpc>
              <a:spcBef>
                <a:spcPts val="1000"/>
              </a:spcBef>
              <a:spcAft>
                <a:spcPts val="0"/>
              </a:spcAft>
              <a:buSzPts val="1800"/>
              <a:buNone/>
            </a:pPr>
            <a:r>
              <a:rPr lang="en-US" sz="4800">
                <a:solidFill>
                  <a:srgbClr val="FF6600"/>
                </a:solidFill>
              </a:rPr>
              <a:t>Code Walkthrough</a:t>
            </a:r>
            <a:endParaRPr sz="4800">
              <a:solidFill>
                <a:srgbClr val="FF6600"/>
              </a:solidFill>
            </a:endParaRPr>
          </a:p>
        </p:txBody>
      </p:sp>
      <p:sp>
        <p:nvSpPr>
          <p:cNvPr id="215" name="Google Shape;215;p31"/>
          <p:cNvSpPr txBox="1"/>
          <p:nvPr>
            <p:ph idx="1" type="body"/>
          </p:nvPr>
        </p:nvSpPr>
        <p:spPr>
          <a:xfrm>
            <a:off x="0" y="1034800"/>
            <a:ext cx="12192000" cy="22323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SzPts val="1100"/>
              <a:buNone/>
            </a:pPr>
            <a:r>
              <a:t/>
            </a:r>
            <a:endParaRPr sz="2200">
              <a:solidFill>
                <a:srgbClr val="212121"/>
              </a:solidFill>
              <a:highlight>
                <a:srgbClr val="FFFFFF"/>
              </a:highlight>
            </a:endParaRPr>
          </a:p>
          <a:p>
            <a:pPr indent="0" lvl="0" marL="0" rtl="0" algn="just">
              <a:lnSpc>
                <a:spcPct val="90000"/>
              </a:lnSpc>
              <a:spcBef>
                <a:spcPts val="1000"/>
              </a:spcBef>
              <a:spcAft>
                <a:spcPts val="0"/>
              </a:spcAft>
              <a:buSzPts val="1946"/>
              <a:buNone/>
            </a:pPr>
            <a:r>
              <a:t/>
            </a:r>
            <a:endParaRPr sz="2408">
              <a:highlight>
                <a:srgbClr val="FFFFFF"/>
              </a:highlight>
            </a:endParaRPr>
          </a:p>
        </p:txBody>
      </p:sp>
      <p:sp>
        <p:nvSpPr>
          <p:cNvPr id="216" name="Google Shape;216;p31"/>
          <p:cNvSpPr txBox="1"/>
          <p:nvPr/>
        </p:nvSpPr>
        <p:spPr>
          <a:xfrm>
            <a:off x="876275" y="6241900"/>
            <a:ext cx="62307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217" name="Google Shape;217;p31"/>
          <p:cNvPicPr preferRelativeResize="0"/>
          <p:nvPr/>
        </p:nvPicPr>
        <p:blipFill>
          <a:blip r:embed="rId3">
            <a:alphaModFix/>
          </a:blip>
          <a:stretch>
            <a:fillRect/>
          </a:stretch>
        </p:blipFill>
        <p:spPr>
          <a:xfrm>
            <a:off x="0" y="1515721"/>
            <a:ext cx="12192000" cy="1318959"/>
          </a:xfrm>
          <a:prstGeom prst="rect">
            <a:avLst/>
          </a:prstGeom>
          <a:noFill/>
          <a:ln>
            <a:noFill/>
          </a:ln>
        </p:spPr>
      </p:pic>
      <p:sp>
        <p:nvSpPr>
          <p:cNvPr id="218" name="Google Shape;218;p31"/>
          <p:cNvSpPr txBox="1"/>
          <p:nvPr/>
        </p:nvSpPr>
        <p:spPr>
          <a:xfrm>
            <a:off x="140725" y="3104950"/>
            <a:ext cx="118554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Calibri"/>
                <a:ea typeface="Calibri"/>
                <a:cs typeface="Calibri"/>
                <a:sym typeface="Calibri"/>
              </a:rPr>
              <a:t>From the output of above model we can clearly say which model is more accurate in this data set.</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In XGboost model there is a very less accuracy as compare to other so we can’t select that model.while,other models </a:t>
            </a:r>
            <a:r>
              <a:rPr lang="en-US" sz="2400">
                <a:latin typeface="Calibri"/>
                <a:ea typeface="Calibri"/>
                <a:cs typeface="Calibri"/>
                <a:sym typeface="Calibri"/>
              </a:rPr>
              <a:t>have</a:t>
            </a:r>
            <a:r>
              <a:rPr lang="en-US" sz="2400">
                <a:latin typeface="Calibri"/>
                <a:ea typeface="Calibri"/>
                <a:cs typeface="Calibri"/>
                <a:sym typeface="Calibri"/>
              </a:rPr>
              <a:t> almost same accuracy but according to time taken by each model we can select Logistic Regression and SGD.But, SGD is optimized model and that model is more accurate on Large data set.in contradiction we don’t have larger data set so according to Data_size, time and accuracy Logistic Regression model is more suitable.</a:t>
            </a:r>
            <a:endParaRPr sz="24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ctrTitle"/>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Agenda</a:t>
            </a:r>
            <a:endParaRPr/>
          </a:p>
        </p:txBody>
      </p:sp>
      <p:sp>
        <p:nvSpPr>
          <p:cNvPr id="91" name="Google Shape;91;p14"/>
          <p:cNvSpPr txBox="1"/>
          <p:nvPr>
            <p:ph idx="1" type="subTitle"/>
          </p:nvPr>
        </p:nvSpPr>
        <p:spPr>
          <a:xfrm>
            <a:off x="5733142" y="0"/>
            <a:ext cx="6458857" cy="6858004"/>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Executive Summary</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Problem Statement</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Approach</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EDA</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EDA Summary</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Code walkthrough</a:t>
            </a:r>
            <a:endParaRPr/>
          </a:p>
          <a:p>
            <a:pPr indent="0" lvl="0" marL="0" rtl="0" algn="ctr">
              <a:lnSpc>
                <a:spcPct val="90000"/>
              </a:lnSpc>
              <a:spcBef>
                <a:spcPts val="1000"/>
              </a:spcBef>
              <a:spcAft>
                <a:spcPts val="0"/>
              </a:spcAft>
              <a:buClr>
                <a:schemeClr val="dk1"/>
              </a:buClr>
              <a:buSzPts val="3200"/>
              <a:buNone/>
            </a:pPr>
            <a:r>
              <a:t/>
            </a:r>
            <a:endParaRPr sz="3200">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92" name="Google Shape;92;p14"/>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txBox="1"/>
          <p:nvPr>
            <p:ph type="title"/>
          </p:nvPr>
        </p:nvSpPr>
        <p:spPr>
          <a:xfrm>
            <a:off x="0" y="0"/>
            <a:ext cx="12192000" cy="1153800"/>
          </a:xfrm>
          <a:prstGeom prst="rect">
            <a:avLst/>
          </a:prstGeom>
          <a:solidFill>
            <a:srgbClr val="3B3B3B"/>
          </a:solidFill>
          <a:ln>
            <a:noFill/>
          </a:ln>
        </p:spPr>
        <p:txBody>
          <a:bodyPr anchorCtr="0" anchor="ctr" bIns="45700" lIns="91425" spcFirstLastPara="1" rIns="91425" wrap="square" tIns="45700">
            <a:normAutofit/>
          </a:bodyPr>
          <a:lstStyle/>
          <a:p>
            <a:pPr indent="0" lvl="0" marL="0" rtl="0" algn="just">
              <a:lnSpc>
                <a:spcPct val="90000"/>
              </a:lnSpc>
              <a:spcBef>
                <a:spcPts val="1000"/>
              </a:spcBef>
              <a:spcAft>
                <a:spcPts val="0"/>
              </a:spcAft>
              <a:buSzPts val="1800"/>
              <a:buNone/>
            </a:pPr>
            <a:r>
              <a:rPr lang="en-US" sz="4800">
                <a:solidFill>
                  <a:srgbClr val="FF6600"/>
                </a:solidFill>
              </a:rPr>
              <a:t>Code Walkthrough</a:t>
            </a:r>
            <a:endParaRPr sz="4800">
              <a:solidFill>
                <a:srgbClr val="FF6600"/>
              </a:solidFill>
            </a:endParaRPr>
          </a:p>
        </p:txBody>
      </p:sp>
      <p:sp>
        <p:nvSpPr>
          <p:cNvPr id="224" name="Google Shape;224;p32"/>
          <p:cNvSpPr txBox="1"/>
          <p:nvPr/>
        </p:nvSpPr>
        <p:spPr>
          <a:xfrm>
            <a:off x="876275" y="6241900"/>
            <a:ext cx="62307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25" name="Google Shape;225;p32"/>
          <p:cNvSpPr txBox="1"/>
          <p:nvPr/>
        </p:nvSpPr>
        <p:spPr>
          <a:xfrm>
            <a:off x="140725" y="3104950"/>
            <a:ext cx="11855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latin typeface="Calibri"/>
              <a:ea typeface="Calibri"/>
              <a:cs typeface="Calibri"/>
              <a:sym typeface="Calibri"/>
            </a:endParaRPr>
          </a:p>
        </p:txBody>
      </p:sp>
      <p:sp>
        <p:nvSpPr>
          <p:cNvPr id="226" name="Google Shape;226;p32"/>
          <p:cNvSpPr txBox="1"/>
          <p:nvPr/>
        </p:nvSpPr>
        <p:spPr>
          <a:xfrm>
            <a:off x="100" y="1201150"/>
            <a:ext cx="12147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latin typeface="Calibri"/>
              <a:ea typeface="Calibri"/>
              <a:cs typeface="Calibri"/>
              <a:sym typeface="Calibri"/>
            </a:endParaRPr>
          </a:p>
        </p:txBody>
      </p:sp>
      <p:sp>
        <p:nvSpPr>
          <p:cNvPr id="227" name="Google Shape;227;p32"/>
          <p:cNvSpPr txBox="1"/>
          <p:nvPr/>
        </p:nvSpPr>
        <p:spPr>
          <a:xfrm>
            <a:off x="0" y="1153800"/>
            <a:ext cx="121920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u="sng">
                <a:latin typeface="Calibri"/>
                <a:ea typeface="Calibri"/>
                <a:cs typeface="Calibri"/>
                <a:sym typeface="Calibri"/>
              </a:rPr>
              <a:t>Step 4: Model Building and Applying on Test data:</a:t>
            </a:r>
            <a:endParaRPr b="1" sz="2400" u="sng">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       </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Using Sklearn Pipeline is a convenient way to enforce the steps with preprocessing steps and ensures the code's reproducibility. Unstable and inconsistent results for production models can significantly impact businesses if they are relying on machine learning models to make their decisions every day.Hence,we used pipeline in our code.</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p:txBody>
      </p:sp>
      <p:pic>
        <p:nvPicPr>
          <p:cNvPr id="228" name="Google Shape;228;p32"/>
          <p:cNvPicPr preferRelativeResize="0"/>
          <p:nvPr/>
        </p:nvPicPr>
        <p:blipFill>
          <a:blip r:embed="rId3">
            <a:alphaModFix/>
          </a:blip>
          <a:stretch>
            <a:fillRect/>
          </a:stretch>
        </p:blipFill>
        <p:spPr>
          <a:xfrm>
            <a:off x="124825" y="4078500"/>
            <a:ext cx="11887201" cy="1565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3"/>
          <p:cNvSpPr txBox="1"/>
          <p:nvPr>
            <p:ph type="title"/>
          </p:nvPr>
        </p:nvSpPr>
        <p:spPr>
          <a:xfrm>
            <a:off x="0" y="0"/>
            <a:ext cx="12192000" cy="1153800"/>
          </a:xfrm>
          <a:prstGeom prst="rect">
            <a:avLst/>
          </a:prstGeom>
          <a:solidFill>
            <a:srgbClr val="3B3B3B"/>
          </a:solidFill>
          <a:ln>
            <a:noFill/>
          </a:ln>
        </p:spPr>
        <p:txBody>
          <a:bodyPr anchorCtr="0" anchor="ctr" bIns="45700" lIns="91425" spcFirstLastPara="1" rIns="91425" wrap="square" tIns="45700">
            <a:normAutofit/>
          </a:bodyPr>
          <a:lstStyle/>
          <a:p>
            <a:pPr indent="0" lvl="0" marL="0" rtl="0" algn="just">
              <a:lnSpc>
                <a:spcPct val="90000"/>
              </a:lnSpc>
              <a:spcBef>
                <a:spcPts val="1000"/>
              </a:spcBef>
              <a:spcAft>
                <a:spcPts val="0"/>
              </a:spcAft>
              <a:buSzPts val="1800"/>
              <a:buNone/>
            </a:pPr>
            <a:r>
              <a:rPr lang="en-US" sz="4800">
                <a:solidFill>
                  <a:srgbClr val="FF6600"/>
                </a:solidFill>
              </a:rPr>
              <a:t>Code Walkthrough</a:t>
            </a:r>
            <a:endParaRPr sz="4800">
              <a:solidFill>
                <a:srgbClr val="FF6600"/>
              </a:solidFill>
            </a:endParaRPr>
          </a:p>
        </p:txBody>
      </p:sp>
      <p:sp>
        <p:nvSpPr>
          <p:cNvPr id="234" name="Google Shape;234;p33"/>
          <p:cNvSpPr txBox="1"/>
          <p:nvPr/>
        </p:nvSpPr>
        <p:spPr>
          <a:xfrm>
            <a:off x="876275" y="6241900"/>
            <a:ext cx="62307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35" name="Google Shape;235;p33"/>
          <p:cNvSpPr txBox="1"/>
          <p:nvPr/>
        </p:nvSpPr>
        <p:spPr>
          <a:xfrm>
            <a:off x="140725" y="3104950"/>
            <a:ext cx="11855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latin typeface="Calibri"/>
              <a:ea typeface="Calibri"/>
              <a:cs typeface="Calibri"/>
              <a:sym typeface="Calibri"/>
            </a:endParaRPr>
          </a:p>
        </p:txBody>
      </p:sp>
      <p:sp>
        <p:nvSpPr>
          <p:cNvPr id="236" name="Google Shape;236;p33"/>
          <p:cNvSpPr txBox="1"/>
          <p:nvPr/>
        </p:nvSpPr>
        <p:spPr>
          <a:xfrm>
            <a:off x="100" y="1201150"/>
            <a:ext cx="12147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latin typeface="Calibri"/>
              <a:ea typeface="Calibri"/>
              <a:cs typeface="Calibri"/>
              <a:sym typeface="Calibri"/>
            </a:endParaRPr>
          </a:p>
        </p:txBody>
      </p:sp>
      <p:sp>
        <p:nvSpPr>
          <p:cNvPr id="237" name="Google Shape;237;p33"/>
          <p:cNvSpPr txBox="1"/>
          <p:nvPr/>
        </p:nvSpPr>
        <p:spPr>
          <a:xfrm>
            <a:off x="0" y="1153800"/>
            <a:ext cx="121920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u="sng">
                <a:latin typeface="Calibri"/>
                <a:ea typeface="Calibri"/>
                <a:cs typeface="Calibri"/>
                <a:sym typeface="Calibri"/>
              </a:rPr>
              <a:t>Step 4: Model Building and Applying on Test data:</a:t>
            </a:r>
            <a:endParaRPr b="1" sz="2400" u="sng">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       </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 After that, We trained our model using train_data and applied it into Test_data and got almost 97% accuracy.</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p:txBody>
      </p:sp>
      <p:pic>
        <p:nvPicPr>
          <p:cNvPr id="238" name="Google Shape;238;p33"/>
          <p:cNvPicPr preferRelativeResize="0"/>
          <p:nvPr/>
        </p:nvPicPr>
        <p:blipFill>
          <a:blip r:embed="rId3">
            <a:alphaModFix/>
          </a:blip>
          <a:stretch>
            <a:fillRect/>
          </a:stretch>
        </p:blipFill>
        <p:spPr>
          <a:xfrm>
            <a:off x="70775" y="3394600"/>
            <a:ext cx="11995300" cy="2638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4"/>
          <p:cNvSpPr txBox="1"/>
          <p:nvPr>
            <p:ph type="title"/>
          </p:nvPr>
        </p:nvSpPr>
        <p:spPr>
          <a:xfrm>
            <a:off x="0" y="0"/>
            <a:ext cx="12192000" cy="1153800"/>
          </a:xfrm>
          <a:prstGeom prst="rect">
            <a:avLst/>
          </a:prstGeom>
          <a:solidFill>
            <a:srgbClr val="3B3B3B"/>
          </a:solidFill>
          <a:ln>
            <a:noFill/>
          </a:ln>
        </p:spPr>
        <p:txBody>
          <a:bodyPr anchorCtr="0" anchor="ctr" bIns="45700" lIns="91425" spcFirstLastPara="1" rIns="91425" wrap="square" tIns="45700">
            <a:normAutofit/>
          </a:bodyPr>
          <a:lstStyle/>
          <a:p>
            <a:pPr indent="0" lvl="0" marL="0" rtl="0" algn="just">
              <a:lnSpc>
                <a:spcPct val="90000"/>
              </a:lnSpc>
              <a:spcBef>
                <a:spcPts val="1000"/>
              </a:spcBef>
              <a:spcAft>
                <a:spcPts val="0"/>
              </a:spcAft>
              <a:buSzPts val="1800"/>
              <a:buNone/>
            </a:pPr>
            <a:r>
              <a:rPr lang="en-US" sz="4800">
                <a:solidFill>
                  <a:srgbClr val="FF6600"/>
                </a:solidFill>
              </a:rPr>
              <a:t>Code Walkthrough</a:t>
            </a:r>
            <a:endParaRPr sz="4800">
              <a:solidFill>
                <a:srgbClr val="FF6600"/>
              </a:solidFill>
            </a:endParaRPr>
          </a:p>
        </p:txBody>
      </p:sp>
      <p:sp>
        <p:nvSpPr>
          <p:cNvPr id="244" name="Google Shape;244;p34"/>
          <p:cNvSpPr txBox="1"/>
          <p:nvPr/>
        </p:nvSpPr>
        <p:spPr>
          <a:xfrm>
            <a:off x="876275" y="6241900"/>
            <a:ext cx="62307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45" name="Google Shape;245;p34"/>
          <p:cNvSpPr txBox="1"/>
          <p:nvPr/>
        </p:nvSpPr>
        <p:spPr>
          <a:xfrm>
            <a:off x="140725" y="3104950"/>
            <a:ext cx="11855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latin typeface="Calibri"/>
              <a:ea typeface="Calibri"/>
              <a:cs typeface="Calibri"/>
              <a:sym typeface="Calibri"/>
            </a:endParaRPr>
          </a:p>
        </p:txBody>
      </p:sp>
      <p:sp>
        <p:nvSpPr>
          <p:cNvPr id="246" name="Google Shape;246;p34"/>
          <p:cNvSpPr txBox="1"/>
          <p:nvPr/>
        </p:nvSpPr>
        <p:spPr>
          <a:xfrm>
            <a:off x="100" y="1201150"/>
            <a:ext cx="12147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latin typeface="Calibri"/>
              <a:ea typeface="Calibri"/>
              <a:cs typeface="Calibri"/>
              <a:sym typeface="Calibri"/>
            </a:endParaRPr>
          </a:p>
        </p:txBody>
      </p:sp>
      <p:sp>
        <p:nvSpPr>
          <p:cNvPr id="247" name="Google Shape;247;p34"/>
          <p:cNvSpPr txBox="1"/>
          <p:nvPr/>
        </p:nvSpPr>
        <p:spPr>
          <a:xfrm>
            <a:off x="0" y="1153800"/>
            <a:ext cx="121920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u="sng">
                <a:latin typeface="Calibri"/>
                <a:ea typeface="Calibri"/>
                <a:cs typeface="Calibri"/>
                <a:sym typeface="Calibri"/>
              </a:rPr>
              <a:t>Step 5: Prediction</a:t>
            </a:r>
            <a:endParaRPr b="1" sz="2400" u="sng">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       </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 </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p:txBody>
      </p:sp>
      <p:pic>
        <p:nvPicPr>
          <p:cNvPr id="248" name="Google Shape;248;p34"/>
          <p:cNvPicPr preferRelativeResize="0"/>
          <p:nvPr/>
        </p:nvPicPr>
        <p:blipFill>
          <a:blip r:embed="rId3">
            <a:alphaModFix/>
          </a:blip>
          <a:stretch>
            <a:fillRect/>
          </a:stretch>
        </p:blipFill>
        <p:spPr>
          <a:xfrm>
            <a:off x="100" y="1950900"/>
            <a:ext cx="11996027" cy="482067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5"/>
          <p:cNvSpPr txBox="1"/>
          <p:nvPr>
            <p:ph type="ctrTitle"/>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en-US">
                <a:solidFill>
                  <a:srgbClr val="FF6600"/>
                </a:solidFill>
              </a:rPr>
              <a:t> </a:t>
            </a:r>
            <a:endParaRPr b="1">
              <a:solidFill>
                <a:srgbClr val="FF6600"/>
              </a:solidFill>
            </a:endParaRPr>
          </a:p>
        </p:txBody>
      </p:sp>
      <p:pic>
        <p:nvPicPr>
          <p:cNvPr id="254" name="Google Shape;254;p35"/>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
        <p:nvSpPr>
          <p:cNvPr id="255" name="Google Shape;255;p35"/>
          <p:cNvSpPr txBox="1"/>
          <p:nvPr>
            <p:ph idx="1" type="subTitle"/>
          </p:nvPr>
        </p:nvSpPr>
        <p:spPr>
          <a:xfrm>
            <a:off x="5152570" y="2481943"/>
            <a:ext cx="5558973"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6600"/>
              </a:buClr>
              <a:buSzPts val="6600"/>
              <a:buNone/>
            </a:pPr>
            <a:r>
              <a:rPr lang="en-US" sz="6600">
                <a:solidFill>
                  <a:srgbClr val="FF6600"/>
                </a:solidFill>
              </a:rPr>
              <a:t>Thank You</a:t>
            </a:r>
            <a:endParaRPr/>
          </a:p>
          <a:p>
            <a:pPr indent="0" lvl="0" marL="0" rtl="0" algn="ctr">
              <a:lnSpc>
                <a:spcPct val="90000"/>
              </a:lnSpc>
              <a:spcBef>
                <a:spcPts val="1000"/>
              </a:spcBef>
              <a:spcAft>
                <a:spcPts val="0"/>
              </a:spcAft>
              <a:buClr>
                <a:schemeClr val="dk1"/>
              </a:buClr>
              <a:buSzPts val="6600"/>
              <a:buNone/>
            </a:pPr>
            <a:r>
              <a:t/>
            </a:r>
            <a:endParaRPr sz="6600">
              <a:solidFill>
                <a:srgbClr val="FF66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0" y="0"/>
            <a:ext cx="12192000" cy="1153800"/>
          </a:xfrm>
          <a:prstGeom prst="rect">
            <a:avLst/>
          </a:prstGeom>
          <a:solidFill>
            <a:srgbClr val="3B3B3B"/>
          </a:solidFill>
          <a:ln>
            <a:noFill/>
          </a:ln>
        </p:spPr>
        <p:txBody>
          <a:bodyPr anchorCtr="0" anchor="ctr" bIns="45700" lIns="91425" spcFirstLastPara="1" rIns="91425" wrap="square" tIns="45700">
            <a:normAutofit/>
          </a:bodyPr>
          <a:lstStyle/>
          <a:p>
            <a:pPr indent="0" lvl="0" marL="0" rtl="0" algn="just">
              <a:lnSpc>
                <a:spcPct val="90000"/>
              </a:lnSpc>
              <a:spcBef>
                <a:spcPts val="1000"/>
              </a:spcBef>
              <a:spcAft>
                <a:spcPts val="0"/>
              </a:spcAft>
              <a:buClr>
                <a:srgbClr val="FF6600"/>
              </a:buClr>
              <a:buSzPts val="2800"/>
              <a:buFont typeface="Arial"/>
              <a:buNone/>
            </a:pPr>
            <a:r>
              <a:rPr lang="en-US" sz="4800">
                <a:solidFill>
                  <a:srgbClr val="FF6600"/>
                </a:solidFill>
              </a:rPr>
              <a:t>Executive Summary</a:t>
            </a:r>
            <a:endParaRPr sz="4800">
              <a:solidFill>
                <a:srgbClr val="FF6600"/>
              </a:solidFill>
            </a:endParaRPr>
          </a:p>
        </p:txBody>
      </p:sp>
      <p:sp>
        <p:nvSpPr>
          <p:cNvPr id="98" name="Google Shape;98;p15"/>
          <p:cNvSpPr txBox="1"/>
          <p:nvPr>
            <p:ph idx="1" type="body"/>
          </p:nvPr>
        </p:nvSpPr>
        <p:spPr>
          <a:xfrm>
            <a:off x="0" y="1153800"/>
            <a:ext cx="12192000" cy="5704200"/>
          </a:xfrm>
          <a:prstGeom prst="rect">
            <a:avLst/>
          </a:prstGeom>
          <a:noFill/>
          <a:ln>
            <a:noFill/>
          </a:ln>
        </p:spPr>
        <p:txBody>
          <a:bodyPr anchorCtr="0" anchor="ctr" bIns="45700" lIns="91425" spcFirstLastPara="1" rIns="91425" wrap="square" tIns="45700">
            <a:normAutofit/>
          </a:bodyPr>
          <a:lstStyle/>
          <a:p>
            <a:pPr indent="-381000" lvl="0" marL="457200" rtl="0" algn="just">
              <a:lnSpc>
                <a:spcPct val="90000"/>
              </a:lnSpc>
              <a:spcBef>
                <a:spcPts val="1000"/>
              </a:spcBef>
              <a:spcAft>
                <a:spcPts val="0"/>
              </a:spcAft>
              <a:buSzPts val="2400"/>
              <a:buChar char="•"/>
            </a:pPr>
            <a:r>
              <a:rPr lang="en-US" sz="2400">
                <a:highlight>
                  <a:srgbClr val="FFFFFF"/>
                </a:highlight>
              </a:rPr>
              <a:t>As a part of </a:t>
            </a:r>
            <a:r>
              <a:rPr lang="en-US" sz="2400">
                <a:highlight>
                  <a:schemeClr val="lt1"/>
                </a:highlight>
              </a:rPr>
              <a:t>final </a:t>
            </a:r>
            <a:r>
              <a:rPr lang="en-US" sz="2400">
                <a:highlight>
                  <a:srgbClr val="FFFFFF"/>
                </a:highlight>
              </a:rPr>
              <a:t>internship project, we want to create a machine learning model which can classify the tweets in two parts whether it is hateful tweet or not.</a:t>
            </a:r>
            <a:endParaRPr sz="2400">
              <a:highlight>
                <a:srgbClr val="FFFFFF"/>
              </a:highlight>
            </a:endParaRPr>
          </a:p>
          <a:p>
            <a:pPr indent="0" lvl="0" marL="0" rtl="0" algn="just">
              <a:lnSpc>
                <a:spcPct val="90000"/>
              </a:lnSpc>
              <a:spcBef>
                <a:spcPts val="1000"/>
              </a:spcBef>
              <a:spcAft>
                <a:spcPts val="0"/>
              </a:spcAft>
              <a:buSzPts val="1800"/>
              <a:buNone/>
            </a:pPr>
            <a:r>
              <a:t/>
            </a:r>
            <a:endParaRPr sz="1200">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0" y="0"/>
            <a:ext cx="12192000" cy="1153800"/>
          </a:xfrm>
          <a:prstGeom prst="rect">
            <a:avLst/>
          </a:prstGeom>
          <a:solidFill>
            <a:srgbClr val="3B3B3B"/>
          </a:solidFill>
          <a:ln>
            <a:noFill/>
          </a:ln>
        </p:spPr>
        <p:txBody>
          <a:bodyPr anchorCtr="0" anchor="ctr" bIns="45700" lIns="91425" spcFirstLastPara="1" rIns="91425" wrap="square" tIns="45700">
            <a:normAutofit/>
          </a:bodyPr>
          <a:lstStyle/>
          <a:p>
            <a:pPr indent="0" lvl="0" marL="0" rtl="0" algn="just">
              <a:lnSpc>
                <a:spcPct val="90000"/>
              </a:lnSpc>
              <a:spcBef>
                <a:spcPts val="1000"/>
              </a:spcBef>
              <a:spcAft>
                <a:spcPts val="0"/>
              </a:spcAft>
              <a:buSzPts val="1800"/>
              <a:buNone/>
            </a:pPr>
            <a:r>
              <a:rPr lang="en-US" sz="4800">
                <a:solidFill>
                  <a:srgbClr val="FF6600"/>
                </a:solidFill>
              </a:rPr>
              <a:t>Problem Statement</a:t>
            </a:r>
            <a:endParaRPr sz="4800">
              <a:solidFill>
                <a:srgbClr val="FF6600"/>
              </a:solidFill>
            </a:endParaRPr>
          </a:p>
        </p:txBody>
      </p:sp>
      <p:sp>
        <p:nvSpPr>
          <p:cNvPr id="104" name="Google Shape;104;p16"/>
          <p:cNvSpPr txBox="1"/>
          <p:nvPr>
            <p:ph idx="1" type="body"/>
          </p:nvPr>
        </p:nvSpPr>
        <p:spPr>
          <a:xfrm>
            <a:off x="0" y="1153800"/>
            <a:ext cx="12192000" cy="5704200"/>
          </a:xfrm>
          <a:prstGeom prst="rect">
            <a:avLst/>
          </a:prstGeom>
          <a:noFill/>
          <a:ln>
            <a:noFill/>
          </a:ln>
        </p:spPr>
        <p:txBody>
          <a:bodyPr anchorCtr="0" anchor="ctr" bIns="45700" lIns="91425" spcFirstLastPara="1" rIns="91425" wrap="square" tIns="45700">
            <a:normAutofit/>
          </a:bodyPr>
          <a:lstStyle/>
          <a:p>
            <a:pPr indent="-381000" lvl="0" marL="457200" rtl="0" algn="just">
              <a:lnSpc>
                <a:spcPct val="90000"/>
              </a:lnSpc>
              <a:spcBef>
                <a:spcPts val="1000"/>
              </a:spcBef>
              <a:spcAft>
                <a:spcPts val="0"/>
              </a:spcAft>
              <a:buSzPts val="2400"/>
              <a:buChar char="•"/>
            </a:pPr>
            <a:r>
              <a:rPr lang="en-US" sz="2400">
                <a:highlight>
                  <a:srgbClr val="FFFFFF"/>
                </a:highlight>
              </a:rPr>
              <a:t>Objective : The term hate speech is understood as any type of verbal, written or behavioural communication that attacks or uses derogatory or discriminatory language against a person or group based on what they are, in other words, based on their religion, ethnicity, nationality, race, colour, ancestry, sex or another identity factor. In this problem, We will take you through a hate speech detection model with Machine Learning and Python. But, before that we are going to do analysis of data and based on analysis we will modify for better performance of our model.</a:t>
            </a:r>
            <a:endParaRPr sz="2400">
              <a:highlight>
                <a:srgbClr val="FFFFFF"/>
              </a:highlight>
            </a:endParaRPr>
          </a:p>
          <a:p>
            <a:pPr indent="0" lvl="0" marL="0" rtl="0" algn="just">
              <a:lnSpc>
                <a:spcPct val="90000"/>
              </a:lnSpc>
              <a:spcBef>
                <a:spcPts val="1000"/>
              </a:spcBef>
              <a:spcAft>
                <a:spcPts val="0"/>
              </a:spcAft>
              <a:buSzPts val="1800"/>
              <a:buNone/>
            </a:pPr>
            <a:r>
              <a:t/>
            </a:r>
            <a:endParaRPr sz="1200">
              <a:solidFill>
                <a:srgbClr val="4A5950"/>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0" y="0"/>
            <a:ext cx="12192000" cy="1153800"/>
          </a:xfrm>
          <a:prstGeom prst="rect">
            <a:avLst/>
          </a:prstGeom>
          <a:solidFill>
            <a:srgbClr val="3B3B3B"/>
          </a:solidFill>
          <a:ln>
            <a:noFill/>
          </a:ln>
        </p:spPr>
        <p:txBody>
          <a:bodyPr anchorCtr="0" anchor="ctr" bIns="45700" lIns="91425" spcFirstLastPara="1" rIns="91425" wrap="square" tIns="45700">
            <a:normAutofit/>
          </a:bodyPr>
          <a:lstStyle/>
          <a:p>
            <a:pPr indent="0" lvl="0" marL="0" rtl="0" algn="just">
              <a:lnSpc>
                <a:spcPct val="90000"/>
              </a:lnSpc>
              <a:spcBef>
                <a:spcPts val="1000"/>
              </a:spcBef>
              <a:spcAft>
                <a:spcPts val="0"/>
              </a:spcAft>
              <a:buSzPts val="1800"/>
              <a:buNone/>
            </a:pPr>
            <a:r>
              <a:rPr lang="en-US" sz="4800">
                <a:solidFill>
                  <a:srgbClr val="FF6600"/>
                </a:solidFill>
              </a:rPr>
              <a:t>Approach</a:t>
            </a:r>
            <a:endParaRPr sz="4800">
              <a:solidFill>
                <a:srgbClr val="FF6600"/>
              </a:solidFill>
            </a:endParaRPr>
          </a:p>
        </p:txBody>
      </p:sp>
      <p:sp>
        <p:nvSpPr>
          <p:cNvPr id="110" name="Google Shape;110;p17"/>
          <p:cNvSpPr txBox="1"/>
          <p:nvPr>
            <p:ph idx="1" type="body"/>
          </p:nvPr>
        </p:nvSpPr>
        <p:spPr>
          <a:xfrm>
            <a:off x="0" y="1153800"/>
            <a:ext cx="12192000" cy="5704200"/>
          </a:xfrm>
          <a:prstGeom prst="rect">
            <a:avLst/>
          </a:prstGeom>
          <a:noFill/>
          <a:ln>
            <a:noFill/>
          </a:ln>
        </p:spPr>
        <p:txBody>
          <a:bodyPr anchorCtr="0" anchor="ctr" bIns="45700" lIns="91425" spcFirstLastPara="1" rIns="91425" wrap="square" tIns="45700">
            <a:normAutofit/>
          </a:bodyPr>
          <a:lstStyle/>
          <a:p>
            <a:pPr indent="-381000" lvl="0" marL="457200" rtl="0" algn="just">
              <a:lnSpc>
                <a:spcPct val="90000"/>
              </a:lnSpc>
              <a:spcBef>
                <a:spcPts val="1000"/>
              </a:spcBef>
              <a:spcAft>
                <a:spcPts val="0"/>
              </a:spcAft>
              <a:buSzPts val="2400"/>
              <a:buChar char="•"/>
            </a:pPr>
            <a:r>
              <a:rPr lang="en-US" sz="2400">
                <a:highlight>
                  <a:srgbClr val="FFFFFF"/>
                </a:highlight>
              </a:rPr>
              <a:t>Data Understanding</a:t>
            </a:r>
            <a:endParaRPr sz="2400">
              <a:highlight>
                <a:srgbClr val="FFFFFF"/>
              </a:highlight>
            </a:endParaRPr>
          </a:p>
          <a:p>
            <a:pPr indent="-381000" lvl="0" marL="457200" rtl="0" algn="just">
              <a:lnSpc>
                <a:spcPct val="90000"/>
              </a:lnSpc>
              <a:spcBef>
                <a:spcPts val="0"/>
              </a:spcBef>
              <a:spcAft>
                <a:spcPts val="0"/>
              </a:spcAft>
              <a:buSzPts val="2400"/>
              <a:buChar char="•"/>
            </a:pPr>
            <a:r>
              <a:rPr lang="en-US" sz="2400">
                <a:highlight>
                  <a:srgbClr val="FFFFFF"/>
                </a:highlight>
              </a:rPr>
              <a:t>Data Cleaning and manipulation</a:t>
            </a:r>
            <a:endParaRPr sz="2400">
              <a:highlight>
                <a:srgbClr val="FFFFFF"/>
              </a:highlight>
            </a:endParaRPr>
          </a:p>
          <a:p>
            <a:pPr indent="-381000" lvl="0" marL="457200" rtl="0" algn="just">
              <a:lnSpc>
                <a:spcPct val="90000"/>
              </a:lnSpc>
              <a:spcBef>
                <a:spcPts val="0"/>
              </a:spcBef>
              <a:spcAft>
                <a:spcPts val="0"/>
              </a:spcAft>
              <a:buSzPts val="2400"/>
              <a:buChar char="•"/>
            </a:pPr>
            <a:r>
              <a:rPr lang="en-US" sz="2400">
                <a:highlight>
                  <a:srgbClr val="FFFFFF"/>
                </a:highlight>
              </a:rPr>
              <a:t>Analysing and visualizing data</a:t>
            </a:r>
            <a:endParaRPr sz="2400">
              <a:highlight>
                <a:srgbClr val="FFFFFF"/>
              </a:highlight>
            </a:endParaRPr>
          </a:p>
          <a:p>
            <a:pPr indent="-381000" lvl="0" marL="457200" rtl="0" algn="just">
              <a:lnSpc>
                <a:spcPct val="90000"/>
              </a:lnSpc>
              <a:spcBef>
                <a:spcPts val="0"/>
              </a:spcBef>
              <a:spcAft>
                <a:spcPts val="0"/>
              </a:spcAft>
              <a:buSzPts val="2400"/>
              <a:buChar char="•"/>
            </a:pPr>
            <a:r>
              <a:rPr lang="en-US" sz="2400">
                <a:highlight>
                  <a:srgbClr val="FFFFFF"/>
                </a:highlight>
              </a:rPr>
              <a:t>Recommendations of machine learning models</a:t>
            </a:r>
            <a:endParaRPr sz="2400">
              <a:highlight>
                <a:srgbClr val="FFFFFF"/>
              </a:highlight>
            </a:endParaRPr>
          </a:p>
          <a:p>
            <a:pPr indent="0" lvl="0" marL="0" rtl="0" algn="just">
              <a:lnSpc>
                <a:spcPct val="90000"/>
              </a:lnSpc>
              <a:spcBef>
                <a:spcPts val="1000"/>
              </a:spcBef>
              <a:spcAft>
                <a:spcPts val="0"/>
              </a:spcAft>
              <a:buSzPts val="1800"/>
              <a:buNone/>
            </a:pPr>
            <a:r>
              <a:t/>
            </a:r>
            <a:endParaRPr sz="1200">
              <a:solidFill>
                <a:srgbClr val="4A5950"/>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0" y="0"/>
            <a:ext cx="12192000" cy="1153800"/>
          </a:xfrm>
          <a:prstGeom prst="rect">
            <a:avLst/>
          </a:prstGeom>
          <a:solidFill>
            <a:srgbClr val="3B3B3B"/>
          </a:solidFill>
          <a:ln>
            <a:noFill/>
          </a:ln>
        </p:spPr>
        <p:txBody>
          <a:bodyPr anchorCtr="0" anchor="ctr" bIns="45700" lIns="91425" spcFirstLastPara="1" rIns="91425" wrap="square" tIns="45700">
            <a:normAutofit/>
          </a:bodyPr>
          <a:lstStyle/>
          <a:p>
            <a:pPr indent="0" lvl="0" marL="0" rtl="0" algn="just">
              <a:lnSpc>
                <a:spcPct val="90000"/>
              </a:lnSpc>
              <a:spcBef>
                <a:spcPts val="1000"/>
              </a:spcBef>
              <a:spcAft>
                <a:spcPts val="0"/>
              </a:spcAft>
              <a:buSzPts val="1800"/>
              <a:buNone/>
            </a:pPr>
            <a:r>
              <a:rPr lang="en-US" sz="4800">
                <a:solidFill>
                  <a:srgbClr val="FF6600"/>
                </a:solidFill>
              </a:rPr>
              <a:t>Data Exploration</a:t>
            </a:r>
            <a:endParaRPr sz="4800">
              <a:solidFill>
                <a:srgbClr val="FF6600"/>
              </a:solidFill>
            </a:endParaRPr>
          </a:p>
        </p:txBody>
      </p:sp>
      <p:sp>
        <p:nvSpPr>
          <p:cNvPr id="116" name="Google Shape;116;p18"/>
          <p:cNvSpPr txBox="1"/>
          <p:nvPr>
            <p:ph idx="1" type="body"/>
          </p:nvPr>
        </p:nvSpPr>
        <p:spPr>
          <a:xfrm>
            <a:off x="0" y="1153800"/>
            <a:ext cx="12192000" cy="5704200"/>
          </a:xfrm>
          <a:prstGeom prst="rect">
            <a:avLst/>
          </a:prstGeom>
          <a:noFill/>
          <a:ln>
            <a:noFill/>
          </a:ln>
        </p:spPr>
        <p:txBody>
          <a:bodyPr anchorCtr="0" anchor="ctr" bIns="45700" lIns="91425" spcFirstLastPara="1" rIns="91425" wrap="square" tIns="45700">
            <a:normAutofit/>
          </a:bodyPr>
          <a:lstStyle/>
          <a:p>
            <a:pPr indent="-381000" lvl="0" marL="457200" rtl="0" algn="just">
              <a:lnSpc>
                <a:spcPct val="90000"/>
              </a:lnSpc>
              <a:spcBef>
                <a:spcPts val="1000"/>
              </a:spcBef>
              <a:spcAft>
                <a:spcPts val="0"/>
              </a:spcAft>
              <a:buSzPts val="2400"/>
              <a:buChar char="•"/>
            </a:pPr>
            <a:r>
              <a:rPr lang="en-US" sz="2400">
                <a:highlight>
                  <a:srgbClr val="FFFFFF"/>
                </a:highlight>
              </a:rPr>
              <a:t>2 datasets: Training and Test</a:t>
            </a:r>
            <a:endParaRPr sz="2400">
              <a:highlight>
                <a:srgbClr val="FFFFFF"/>
              </a:highlight>
            </a:endParaRPr>
          </a:p>
          <a:p>
            <a:pPr indent="-381000" lvl="0" marL="457200" rtl="0" algn="just">
              <a:lnSpc>
                <a:spcPct val="90000"/>
              </a:lnSpc>
              <a:spcBef>
                <a:spcPts val="0"/>
              </a:spcBef>
              <a:spcAft>
                <a:spcPts val="0"/>
              </a:spcAft>
              <a:buSzPts val="2400"/>
              <a:buChar char="•"/>
            </a:pPr>
            <a:r>
              <a:rPr lang="en-US" sz="2400">
                <a:highlight>
                  <a:srgbClr val="FFFFFF"/>
                </a:highlight>
              </a:rPr>
              <a:t>3 features in total in training data with 2 input features and 1 target</a:t>
            </a:r>
            <a:endParaRPr sz="2400">
              <a:highlight>
                <a:srgbClr val="FFFFFF"/>
              </a:highlight>
            </a:endParaRPr>
          </a:p>
          <a:p>
            <a:pPr indent="-381000" lvl="0" marL="457200" rtl="0" algn="just">
              <a:lnSpc>
                <a:spcPct val="90000"/>
              </a:lnSpc>
              <a:spcBef>
                <a:spcPts val="0"/>
              </a:spcBef>
              <a:spcAft>
                <a:spcPts val="0"/>
              </a:spcAft>
              <a:buSzPts val="2400"/>
              <a:buChar char="•"/>
            </a:pPr>
            <a:r>
              <a:rPr lang="en-US" sz="2400">
                <a:highlight>
                  <a:schemeClr val="lt1"/>
                </a:highlight>
              </a:rPr>
              <a:t>2 features in total in test data with 2 input features</a:t>
            </a:r>
            <a:endParaRPr sz="2400">
              <a:highlight>
                <a:srgbClr val="FFFFFF"/>
              </a:highlight>
            </a:endParaRPr>
          </a:p>
          <a:p>
            <a:pPr indent="-381000" lvl="0" marL="457200" rtl="0" algn="just">
              <a:lnSpc>
                <a:spcPct val="90000"/>
              </a:lnSpc>
              <a:spcBef>
                <a:spcPts val="0"/>
              </a:spcBef>
              <a:spcAft>
                <a:spcPts val="0"/>
              </a:spcAft>
              <a:buSzPts val="2400"/>
              <a:buChar char="•"/>
            </a:pPr>
            <a:r>
              <a:rPr lang="en-US" sz="2400">
                <a:highlight>
                  <a:srgbClr val="FFFFFF"/>
                </a:highlight>
              </a:rPr>
              <a:t>Total Data: </a:t>
            </a:r>
            <a:endParaRPr sz="2400">
              <a:highlight>
                <a:srgbClr val="FFFFFF"/>
              </a:highlight>
            </a:endParaRPr>
          </a:p>
          <a:p>
            <a:pPr indent="0" lvl="0" marL="457200" rtl="0" algn="just">
              <a:lnSpc>
                <a:spcPct val="90000"/>
              </a:lnSpc>
              <a:spcBef>
                <a:spcPts val="1000"/>
              </a:spcBef>
              <a:spcAft>
                <a:spcPts val="0"/>
              </a:spcAft>
              <a:buSzPts val="1800"/>
              <a:buNone/>
            </a:pPr>
            <a:r>
              <a:rPr lang="en-US" sz="2400">
                <a:highlight>
                  <a:srgbClr val="FFFFFF"/>
                </a:highlight>
              </a:rPr>
              <a:t>1) training dataset : 31962</a:t>
            </a:r>
            <a:endParaRPr sz="2400">
              <a:highlight>
                <a:srgbClr val="FFFFFF"/>
              </a:highlight>
            </a:endParaRPr>
          </a:p>
          <a:p>
            <a:pPr indent="0" lvl="0" marL="457200" rtl="0" algn="just">
              <a:lnSpc>
                <a:spcPct val="90000"/>
              </a:lnSpc>
              <a:spcBef>
                <a:spcPts val="1000"/>
              </a:spcBef>
              <a:spcAft>
                <a:spcPts val="0"/>
              </a:spcAft>
              <a:buSzPts val="1800"/>
              <a:buNone/>
            </a:pPr>
            <a:r>
              <a:rPr lang="en-US" sz="2400">
                <a:highlight>
                  <a:srgbClr val="FFFFFF"/>
                </a:highlight>
              </a:rPr>
              <a:t>2) test dataset : 17197</a:t>
            </a:r>
            <a:endParaRPr sz="2400">
              <a:highlight>
                <a:srgbClr val="FFFFFF"/>
              </a:highlight>
            </a:endParaRPr>
          </a:p>
          <a:p>
            <a:pPr indent="0" lvl="0" marL="0" rtl="0" algn="just">
              <a:lnSpc>
                <a:spcPct val="90000"/>
              </a:lnSpc>
              <a:spcBef>
                <a:spcPts val="1000"/>
              </a:spcBef>
              <a:spcAft>
                <a:spcPts val="0"/>
              </a:spcAft>
              <a:buSzPts val="1800"/>
              <a:buNone/>
            </a:pPr>
            <a:r>
              <a:t/>
            </a:r>
            <a:endParaRPr sz="1200">
              <a:solidFill>
                <a:srgbClr val="4A5950"/>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0" y="0"/>
            <a:ext cx="12192000" cy="1153800"/>
          </a:xfrm>
          <a:prstGeom prst="rect">
            <a:avLst/>
          </a:prstGeom>
          <a:solidFill>
            <a:srgbClr val="3B3B3B"/>
          </a:solidFill>
          <a:ln>
            <a:noFill/>
          </a:ln>
        </p:spPr>
        <p:txBody>
          <a:bodyPr anchorCtr="0" anchor="ctr" bIns="45700" lIns="91425" spcFirstLastPara="1" rIns="91425" wrap="square" tIns="45700">
            <a:normAutofit/>
          </a:bodyPr>
          <a:lstStyle/>
          <a:p>
            <a:pPr indent="0" lvl="0" marL="0" rtl="0" algn="just">
              <a:lnSpc>
                <a:spcPct val="90000"/>
              </a:lnSpc>
              <a:spcBef>
                <a:spcPts val="1000"/>
              </a:spcBef>
              <a:spcAft>
                <a:spcPts val="0"/>
              </a:spcAft>
              <a:buSzPts val="1800"/>
              <a:buNone/>
            </a:pPr>
            <a:r>
              <a:rPr lang="en-US" sz="4800">
                <a:solidFill>
                  <a:srgbClr val="FF6600"/>
                </a:solidFill>
              </a:rPr>
              <a:t>Data Analysis</a:t>
            </a:r>
            <a:endParaRPr sz="4800">
              <a:solidFill>
                <a:srgbClr val="FF6600"/>
              </a:solidFill>
            </a:endParaRPr>
          </a:p>
        </p:txBody>
      </p:sp>
      <p:sp>
        <p:nvSpPr>
          <p:cNvPr id="122" name="Google Shape;122;p19"/>
          <p:cNvSpPr txBox="1"/>
          <p:nvPr>
            <p:ph idx="1" type="body"/>
          </p:nvPr>
        </p:nvSpPr>
        <p:spPr>
          <a:xfrm>
            <a:off x="0" y="1153800"/>
            <a:ext cx="12192000" cy="1281900"/>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1000"/>
              </a:spcBef>
              <a:spcAft>
                <a:spcPts val="0"/>
              </a:spcAft>
              <a:buSzPts val="1800"/>
              <a:buNone/>
            </a:pPr>
            <a:r>
              <a:rPr b="1" lang="en-US" sz="3600">
                <a:highlight>
                  <a:srgbClr val="FFFFFF"/>
                </a:highlight>
              </a:rPr>
              <a:t>Finding Empty data in dataset</a:t>
            </a:r>
            <a:r>
              <a:rPr b="1" lang="en-US" sz="3600">
                <a:solidFill>
                  <a:srgbClr val="4A5950"/>
                </a:solidFill>
                <a:highlight>
                  <a:srgbClr val="FFFFFF"/>
                </a:highlight>
              </a:rPr>
              <a:t> </a:t>
            </a:r>
            <a:endParaRPr b="1" sz="3600">
              <a:solidFill>
                <a:srgbClr val="4A5950"/>
              </a:solidFill>
              <a:highlight>
                <a:srgbClr val="FFFFFF"/>
              </a:highlight>
              <a:latin typeface="Arial"/>
              <a:ea typeface="Arial"/>
              <a:cs typeface="Arial"/>
              <a:sym typeface="Arial"/>
            </a:endParaRPr>
          </a:p>
        </p:txBody>
      </p:sp>
      <p:pic>
        <p:nvPicPr>
          <p:cNvPr id="123" name="Google Shape;123;p19"/>
          <p:cNvPicPr preferRelativeResize="0"/>
          <p:nvPr/>
        </p:nvPicPr>
        <p:blipFill rotWithShape="1">
          <a:blip r:embed="rId3">
            <a:alphaModFix/>
          </a:blip>
          <a:srcRect b="26675" l="22793" r="57488" t="65584"/>
          <a:stretch/>
        </p:blipFill>
        <p:spPr>
          <a:xfrm>
            <a:off x="449200" y="3075562"/>
            <a:ext cx="4068850" cy="898425"/>
          </a:xfrm>
          <a:prstGeom prst="rect">
            <a:avLst/>
          </a:prstGeom>
          <a:noFill/>
          <a:ln>
            <a:noFill/>
          </a:ln>
        </p:spPr>
      </p:pic>
      <p:sp>
        <p:nvSpPr>
          <p:cNvPr id="124" name="Google Shape;124;p19"/>
          <p:cNvSpPr txBox="1"/>
          <p:nvPr/>
        </p:nvSpPr>
        <p:spPr>
          <a:xfrm>
            <a:off x="0" y="2555525"/>
            <a:ext cx="6368700" cy="400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in Training Data</a:t>
            </a:r>
            <a:endParaRPr b="0" i="0" sz="1400" u="none" cap="none" strike="noStrike">
              <a:solidFill>
                <a:srgbClr val="000000"/>
              </a:solidFill>
              <a:latin typeface="Calibri"/>
              <a:ea typeface="Calibri"/>
              <a:cs typeface="Calibri"/>
              <a:sym typeface="Calibri"/>
            </a:endParaRPr>
          </a:p>
        </p:txBody>
      </p:sp>
      <p:sp>
        <p:nvSpPr>
          <p:cNvPr id="125" name="Google Shape;125;p19"/>
          <p:cNvSpPr txBox="1"/>
          <p:nvPr/>
        </p:nvSpPr>
        <p:spPr>
          <a:xfrm>
            <a:off x="0" y="4282500"/>
            <a:ext cx="5749800" cy="400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in Test Data</a:t>
            </a:r>
            <a:endParaRPr b="0" i="0" sz="1400" u="none" cap="none" strike="noStrike">
              <a:solidFill>
                <a:srgbClr val="000000"/>
              </a:solidFill>
              <a:latin typeface="Calibri"/>
              <a:ea typeface="Calibri"/>
              <a:cs typeface="Calibri"/>
              <a:sym typeface="Calibri"/>
            </a:endParaRPr>
          </a:p>
        </p:txBody>
      </p:sp>
      <p:pic>
        <p:nvPicPr>
          <p:cNvPr id="126" name="Google Shape;126;p19"/>
          <p:cNvPicPr preferRelativeResize="0"/>
          <p:nvPr/>
        </p:nvPicPr>
        <p:blipFill rotWithShape="1">
          <a:blip r:embed="rId4">
            <a:alphaModFix/>
          </a:blip>
          <a:srcRect b="41946" l="41790" r="17253" t="47585"/>
          <a:stretch/>
        </p:blipFill>
        <p:spPr>
          <a:xfrm>
            <a:off x="449200" y="4761650"/>
            <a:ext cx="4721798" cy="678826"/>
          </a:xfrm>
          <a:prstGeom prst="rect">
            <a:avLst/>
          </a:prstGeom>
          <a:noFill/>
          <a:ln>
            <a:noFill/>
          </a:ln>
        </p:spPr>
      </p:pic>
      <p:sp>
        <p:nvSpPr>
          <p:cNvPr id="127" name="Google Shape;127;p19"/>
          <p:cNvSpPr txBox="1"/>
          <p:nvPr/>
        </p:nvSpPr>
        <p:spPr>
          <a:xfrm>
            <a:off x="0" y="5768975"/>
            <a:ext cx="12192000" cy="923400"/>
          </a:xfrm>
          <a:prstGeom prst="rect">
            <a:avLst/>
          </a:prstGeom>
          <a:noFill/>
          <a:ln>
            <a:noFill/>
          </a:ln>
        </p:spPr>
        <p:txBody>
          <a:bodyPr anchorCtr="0" anchor="t" bIns="91425" lIns="91425" spcFirstLastPara="1" rIns="91425" wrap="square" tIns="91425">
            <a:spAutoFit/>
          </a:bodyPr>
          <a:lstStyle/>
          <a:p>
            <a:pPr indent="-381000" lvl="0" marL="45720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So, here as you can see there is no empty data in our both datasets. So, we do not need to fill up that space.</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0" y="0"/>
            <a:ext cx="12192000" cy="1153800"/>
          </a:xfrm>
          <a:prstGeom prst="rect">
            <a:avLst/>
          </a:prstGeom>
          <a:solidFill>
            <a:srgbClr val="3B3B3B"/>
          </a:solidFill>
          <a:ln>
            <a:noFill/>
          </a:ln>
        </p:spPr>
        <p:txBody>
          <a:bodyPr anchorCtr="0" anchor="ctr" bIns="45700" lIns="91425" spcFirstLastPara="1" rIns="91425" wrap="square" tIns="45700">
            <a:normAutofit/>
          </a:bodyPr>
          <a:lstStyle/>
          <a:p>
            <a:pPr indent="0" lvl="0" marL="0" rtl="0" algn="just">
              <a:lnSpc>
                <a:spcPct val="90000"/>
              </a:lnSpc>
              <a:spcBef>
                <a:spcPts val="1000"/>
              </a:spcBef>
              <a:spcAft>
                <a:spcPts val="0"/>
              </a:spcAft>
              <a:buSzPts val="1800"/>
              <a:buNone/>
            </a:pPr>
            <a:r>
              <a:rPr lang="en-US" sz="4800">
                <a:solidFill>
                  <a:srgbClr val="FF6600"/>
                </a:solidFill>
              </a:rPr>
              <a:t>Data Modification</a:t>
            </a:r>
            <a:endParaRPr sz="4800">
              <a:solidFill>
                <a:srgbClr val="FF6600"/>
              </a:solidFill>
            </a:endParaRPr>
          </a:p>
        </p:txBody>
      </p:sp>
      <p:sp>
        <p:nvSpPr>
          <p:cNvPr id="133" name="Google Shape;133;p20"/>
          <p:cNvSpPr txBox="1"/>
          <p:nvPr>
            <p:ph idx="1" type="body"/>
          </p:nvPr>
        </p:nvSpPr>
        <p:spPr>
          <a:xfrm>
            <a:off x="0" y="1153800"/>
            <a:ext cx="12192000" cy="1281900"/>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1000"/>
              </a:spcBef>
              <a:spcAft>
                <a:spcPts val="0"/>
              </a:spcAft>
              <a:buSzPts val="1800"/>
              <a:buNone/>
            </a:pPr>
            <a:r>
              <a:rPr b="1" lang="en-US" sz="3600">
                <a:highlight>
                  <a:srgbClr val="FFFFFF"/>
                </a:highlight>
              </a:rPr>
              <a:t>Removing unnecessary words  </a:t>
            </a:r>
            <a:endParaRPr b="1" sz="3600">
              <a:highlight>
                <a:srgbClr val="FFFFFF"/>
              </a:highlight>
              <a:latin typeface="Arial"/>
              <a:ea typeface="Arial"/>
              <a:cs typeface="Arial"/>
              <a:sym typeface="Arial"/>
            </a:endParaRPr>
          </a:p>
        </p:txBody>
      </p:sp>
      <p:sp>
        <p:nvSpPr>
          <p:cNvPr id="134" name="Google Shape;134;p20"/>
          <p:cNvSpPr txBox="1"/>
          <p:nvPr/>
        </p:nvSpPr>
        <p:spPr>
          <a:xfrm>
            <a:off x="0" y="2435700"/>
            <a:ext cx="12192000" cy="1293000"/>
          </a:xfrm>
          <a:prstGeom prst="rect">
            <a:avLst/>
          </a:prstGeom>
          <a:noFill/>
          <a:ln>
            <a:noFill/>
          </a:ln>
        </p:spPr>
        <p:txBody>
          <a:bodyPr anchorCtr="0" anchor="t" bIns="91425" lIns="91425" spcFirstLastPara="1" rIns="91425" wrap="square" tIns="91425">
            <a:spAutoFit/>
          </a:bodyPr>
          <a:lstStyle/>
          <a:p>
            <a:pPr indent="-381000" lvl="0" marL="45720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In our datasets we have some unnecessary words such as user names , special characters , website links or numbers which do not have any impact in predictions. So, we need to remove that to create better and faster machine learning model.</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0" y="0"/>
            <a:ext cx="12192000" cy="1153800"/>
          </a:xfrm>
          <a:prstGeom prst="rect">
            <a:avLst/>
          </a:prstGeom>
          <a:solidFill>
            <a:srgbClr val="3B3B3B"/>
          </a:solidFill>
          <a:ln>
            <a:noFill/>
          </a:ln>
        </p:spPr>
        <p:txBody>
          <a:bodyPr anchorCtr="0" anchor="ctr" bIns="45700" lIns="91425" spcFirstLastPara="1" rIns="91425" wrap="square" tIns="45700">
            <a:normAutofit/>
          </a:bodyPr>
          <a:lstStyle/>
          <a:p>
            <a:pPr indent="0" lvl="0" marL="0" rtl="0" algn="just">
              <a:lnSpc>
                <a:spcPct val="90000"/>
              </a:lnSpc>
              <a:spcBef>
                <a:spcPts val="1000"/>
              </a:spcBef>
              <a:spcAft>
                <a:spcPts val="0"/>
              </a:spcAft>
              <a:buSzPts val="1800"/>
              <a:buNone/>
            </a:pPr>
            <a:r>
              <a:rPr lang="en-US" sz="4800">
                <a:solidFill>
                  <a:srgbClr val="FF6600"/>
                </a:solidFill>
              </a:rPr>
              <a:t>Data Modification</a:t>
            </a:r>
            <a:endParaRPr sz="4800">
              <a:solidFill>
                <a:srgbClr val="FF6600"/>
              </a:solidFill>
            </a:endParaRPr>
          </a:p>
        </p:txBody>
      </p:sp>
      <p:sp>
        <p:nvSpPr>
          <p:cNvPr id="140" name="Google Shape;140;p21"/>
          <p:cNvSpPr txBox="1"/>
          <p:nvPr>
            <p:ph idx="1" type="body"/>
          </p:nvPr>
        </p:nvSpPr>
        <p:spPr>
          <a:xfrm>
            <a:off x="0" y="1153800"/>
            <a:ext cx="12192000" cy="1281900"/>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1000"/>
              </a:spcBef>
              <a:spcAft>
                <a:spcPts val="0"/>
              </a:spcAft>
              <a:buSzPts val="1800"/>
              <a:buNone/>
            </a:pPr>
            <a:r>
              <a:rPr b="1" lang="en-US" sz="3600">
                <a:highlight>
                  <a:srgbClr val="FFFFFF"/>
                </a:highlight>
              </a:rPr>
              <a:t>Removing Duplicate Data (I)</a:t>
            </a:r>
            <a:endParaRPr b="1" sz="3600">
              <a:highlight>
                <a:srgbClr val="FFFFFF"/>
              </a:highlight>
              <a:latin typeface="Arial"/>
              <a:ea typeface="Arial"/>
              <a:cs typeface="Arial"/>
              <a:sym typeface="Arial"/>
            </a:endParaRPr>
          </a:p>
        </p:txBody>
      </p:sp>
      <p:sp>
        <p:nvSpPr>
          <p:cNvPr id="141" name="Google Shape;141;p21"/>
          <p:cNvSpPr txBox="1"/>
          <p:nvPr/>
        </p:nvSpPr>
        <p:spPr>
          <a:xfrm>
            <a:off x="0" y="2435700"/>
            <a:ext cx="12192000" cy="923400"/>
          </a:xfrm>
          <a:prstGeom prst="rect">
            <a:avLst/>
          </a:prstGeom>
          <a:noFill/>
          <a:ln>
            <a:noFill/>
          </a:ln>
        </p:spPr>
        <p:txBody>
          <a:bodyPr anchorCtr="0" anchor="t" bIns="91425" lIns="91425" spcFirstLastPara="1" rIns="91425" wrap="square" tIns="91425">
            <a:spAutoFit/>
          </a:bodyPr>
          <a:lstStyle/>
          <a:p>
            <a:pPr indent="-381000" lvl="0" marL="45720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First we are going to find that whether we have any duplicate data(tweets) or not. And, in below picture we can see tweet and occurrence of that tweet in whole data.</a:t>
            </a:r>
            <a:endParaRPr b="0" i="0" sz="2400" u="none" cap="none" strike="noStrike">
              <a:solidFill>
                <a:schemeClr val="dk1"/>
              </a:solidFill>
              <a:latin typeface="Calibri"/>
              <a:ea typeface="Calibri"/>
              <a:cs typeface="Calibri"/>
              <a:sym typeface="Calibri"/>
            </a:endParaRPr>
          </a:p>
        </p:txBody>
      </p:sp>
      <p:pic>
        <p:nvPicPr>
          <p:cNvPr id="142" name="Google Shape;142;p21"/>
          <p:cNvPicPr preferRelativeResize="0"/>
          <p:nvPr/>
        </p:nvPicPr>
        <p:blipFill rotWithShape="1">
          <a:blip r:embed="rId3">
            <a:alphaModFix/>
          </a:blip>
          <a:srcRect b="11416" l="30686" r="4859" t="31693"/>
          <a:stretch/>
        </p:blipFill>
        <p:spPr>
          <a:xfrm>
            <a:off x="544075" y="3407250"/>
            <a:ext cx="6792898" cy="33728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