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479f351b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479f351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588ecfce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588ecfc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588ecfce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588ecfce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588ecfce3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588ecfce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479f351b1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479f351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588ecfce3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588ecfce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88ecfce3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88ecfce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88ecfce3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88ecfce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588ecfce3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588ecfce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588ecfce3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588ecfc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479f351b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479f351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479f351b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479f351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479f351b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479f351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02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rgbClr val="FF6600"/>
                </a:solidFill>
                <a:latin typeface="Calibri"/>
                <a:ea typeface="Calibri"/>
                <a:cs typeface="Calibri"/>
                <a:sym typeface="Calibri"/>
              </a:rPr>
              <a:t>Hate Speech Detection Using Transformers</a:t>
            </a:r>
            <a:endParaRPr sz="4000">
              <a:solidFill>
                <a:srgbClr val="FF6600"/>
              </a:solidFill>
              <a:latin typeface="Calibri"/>
              <a:ea typeface="Calibri"/>
              <a:cs typeface="Calibri"/>
              <a:sym typeface="Calibri"/>
            </a:endParaRPr>
          </a:p>
          <a:p>
            <a:pPr indent="0" lvl="0" marL="0" marR="0" rtl="0" algn="l">
              <a:spcBef>
                <a:spcPts val="0"/>
              </a:spcBef>
              <a:spcAft>
                <a:spcPts val="0"/>
              </a:spcAft>
              <a:buNone/>
            </a:pPr>
            <a:r>
              <a:rPr lang="en-US" sz="4000">
                <a:solidFill>
                  <a:srgbClr val="FF6600"/>
                </a:solidFill>
                <a:latin typeface="Calibri"/>
                <a:ea typeface="Calibri"/>
                <a:cs typeface="Calibri"/>
                <a:sym typeface="Calibri"/>
              </a:rPr>
              <a:t>Team - 8bit</a:t>
            </a:r>
            <a:endParaRPr sz="4000">
              <a:solidFill>
                <a:srgbClr val="FF6600"/>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rgbClr val="FF6600"/>
                </a:solidFill>
                <a:latin typeface="Calibri"/>
                <a:ea typeface="Calibri"/>
                <a:cs typeface="Calibri"/>
                <a:sym typeface="Calibri"/>
              </a:rPr>
              <a:t>15-August</a:t>
            </a:r>
            <a:r>
              <a:rPr b="1" lang="en-US" sz="2800">
                <a:solidFill>
                  <a:srgbClr val="FF6600"/>
                </a:solidFill>
                <a:latin typeface="Calibri"/>
                <a:ea typeface="Calibri"/>
                <a:cs typeface="Calibri"/>
                <a:sym typeface="Calibri"/>
              </a:rPr>
              <a:t>-2022</a:t>
            </a:r>
            <a:endParaRPr>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Data Modification</a:t>
            </a:r>
            <a:endParaRPr sz="4800">
              <a:solidFill>
                <a:srgbClr val="FF6600"/>
              </a:solidFill>
            </a:endParaRPr>
          </a:p>
        </p:txBody>
      </p:sp>
      <p:sp>
        <p:nvSpPr>
          <p:cNvPr id="148" name="Google Shape;148;p22"/>
          <p:cNvSpPr txBox="1"/>
          <p:nvPr>
            <p:ph idx="1" type="body"/>
          </p:nvPr>
        </p:nvSpPr>
        <p:spPr>
          <a:xfrm>
            <a:off x="0" y="1153800"/>
            <a:ext cx="12192000" cy="12819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lang="en-US" sz="3600">
                <a:solidFill>
                  <a:srgbClr val="4A5950"/>
                </a:solidFill>
                <a:highlight>
                  <a:srgbClr val="FFFFFF"/>
                </a:highlight>
              </a:rPr>
              <a:t>Removing Duplicate Data (II)</a:t>
            </a:r>
            <a:endParaRPr b="1" sz="3600">
              <a:solidFill>
                <a:srgbClr val="4A5950"/>
              </a:solidFill>
              <a:highlight>
                <a:srgbClr val="FFFFFF"/>
              </a:highlight>
              <a:latin typeface="Arial"/>
              <a:ea typeface="Arial"/>
              <a:cs typeface="Arial"/>
              <a:sym typeface="Arial"/>
            </a:endParaRPr>
          </a:p>
        </p:txBody>
      </p:sp>
      <p:sp>
        <p:nvSpPr>
          <p:cNvPr id="149" name="Google Shape;149;p22"/>
          <p:cNvSpPr txBox="1"/>
          <p:nvPr/>
        </p:nvSpPr>
        <p:spPr>
          <a:xfrm>
            <a:off x="0" y="2435700"/>
            <a:ext cx="12192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Now , you can see below the result after removing duplicate data(tweets). Every tweet has only 1 </a:t>
            </a:r>
            <a:r>
              <a:rPr lang="en-US" sz="2400">
                <a:solidFill>
                  <a:srgbClr val="4A5950"/>
                </a:solidFill>
                <a:latin typeface="Calibri"/>
                <a:ea typeface="Calibri"/>
                <a:cs typeface="Calibri"/>
                <a:sym typeface="Calibri"/>
              </a:rPr>
              <a:t>occurrence</a:t>
            </a:r>
            <a:r>
              <a:rPr lang="en-US" sz="2400">
                <a:solidFill>
                  <a:srgbClr val="4A5950"/>
                </a:solidFill>
                <a:latin typeface="Calibri"/>
                <a:ea typeface="Calibri"/>
                <a:cs typeface="Calibri"/>
                <a:sym typeface="Calibri"/>
              </a:rPr>
              <a:t> in dataset.</a:t>
            </a:r>
            <a:endParaRPr sz="2400">
              <a:solidFill>
                <a:srgbClr val="4A5950"/>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b="10288" l="31315" r="5175" t="33122"/>
          <a:stretch/>
        </p:blipFill>
        <p:spPr>
          <a:xfrm>
            <a:off x="529025" y="3264275"/>
            <a:ext cx="6982123" cy="349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0" y="0"/>
            <a:ext cx="12246300" cy="1056000"/>
          </a:xfrm>
          <a:prstGeom prst="rect">
            <a:avLst/>
          </a:prstGeom>
          <a:solidFill>
            <a:srgbClr val="3B3B3B"/>
          </a:solidFill>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FF6600"/>
                </a:solidFill>
              </a:rPr>
              <a:t>Frequency of word in data</a:t>
            </a:r>
            <a:endParaRPr>
              <a:solidFill>
                <a:srgbClr val="FF6600"/>
              </a:solidFill>
            </a:endParaRPr>
          </a:p>
        </p:txBody>
      </p:sp>
      <p:sp>
        <p:nvSpPr>
          <p:cNvPr id="156" name="Google Shape;156;p23"/>
          <p:cNvSpPr txBox="1"/>
          <p:nvPr>
            <p:ph idx="1" type="body"/>
          </p:nvPr>
        </p:nvSpPr>
        <p:spPr>
          <a:xfrm>
            <a:off x="125" y="5312225"/>
            <a:ext cx="12192000" cy="1545900"/>
          </a:xfrm>
          <a:prstGeom prst="rect">
            <a:avLst/>
          </a:prstGeom>
          <a:solidFill>
            <a:schemeClr val="lt1"/>
          </a:solidFill>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In above graph we can see the 25 most common words in Training dataset and Test Dataset.</a:t>
            </a:r>
            <a:endParaRPr sz="2400"/>
          </a:p>
          <a:p>
            <a:pPr indent="-381000" lvl="0" marL="457200" rtl="0" algn="l">
              <a:spcBef>
                <a:spcPts val="0"/>
              </a:spcBef>
              <a:spcAft>
                <a:spcPts val="0"/>
              </a:spcAft>
              <a:buSzPts val="2400"/>
              <a:buChar char="●"/>
            </a:pPr>
            <a:r>
              <a:rPr lang="en-US" sz="2400"/>
              <a:t>We can see that both the datasets have almost same most common words. For this reason we might get </a:t>
            </a:r>
            <a:r>
              <a:rPr lang="en-US" sz="2400"/>
              <a:t>accurately</a:t>
            </a:r>
            <a:r>
              <a:rPr lang="en-US" sz="2400"/>
              <a:t> trained model through which we can get high accuracy while testing and predicting results.</a:t>
            </a:r>
            <a:endParaRPr sz="2400"/>
          </a:p>
        </p:txBody>
      </p:sp>
      <p:pic>
        <p:nvPicPr>
          <p:cNvPr id="157" name="Google Shape;157;p23"/>
          <p:cNvPicPr preferRelativeResize="0"/>
          <p:nvPr/>
        </p:nvPicPr>
        <p:blipFill>
          <a:blip r:embed="rId3">
            <a:alphaModFix/>
          </a:blip>
          <a:stretch>
            <a:fillRect/>
          </a:stretch>
        </p:blipFill>
        <p:spPr>
          <a:xfrm>
            <a:off x="0" y="1197525"/>
            <a:ext cx="5976248" cy="3831449"/>
          </a:xfrm>
          <a:prstGeom prst="rect">
            <a:avLst/>
          </a:prstGeom>
          <a:noFill/>
          <a:ln>
            <a:noFill/>
          </a:ln>
        </p:spPr>
      </p:pic>
      <p:pic>
        <p:nvPicPr>
          <p:cNvPr id="158" name="Google Shape;158;p23"/>
          <p:cNvPicPr preferRelativeResize="0"/>
          <p:nvPr/>
        </p:nvPicPr>
        <p:blipFill>
          <a:blip r:embed="rId4">
            <a:alphaModFix/>
          </a:blip>
          <a:stretch>
            <a:fillRect/>
          </a:stretch>
        </p:blipFill>
        <p:spPr>
          <a:xfrm>
            <a:off x="6128650" y="1240425"/>
            <a:ext cx="5976248" cy="38314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0" y="0"/>
            <a:ext cx="12246300" cy="1056000"/>
          </a:xfrm>
          <a:prstGeom prst="rect">
            <a:avLst/>
          </a:prstGeom>
          <a:solidFill>
            <a:srgbClr val="3B3B3B"/>
          </a:solidFill>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FF6600"/>
                </a:solidFill>
              </a:rPr>
              <a:t>Frequency</a:t>
            </a:r>
            <a:r>
              <a:rPr lang="en-US">
                <a:solidFill>
                  <a:srgbClr val="FF6600"/>
                </a:solidFill>
              </a:rPr>
              <a:t> of word in data</a:t>
            </a:r>
            <a:endParaRPr>
              <a:solidFill>
                <a:srgbClr val="FF6600"/>
              </a:solidFill>
            </a:endParaRPr>
          </a:p>
        </p:txBody>
      </p:sp>
      <p:sp>
        <p:nvSpPr>
          <p:cNvPr id="164" name="Google Shape;164;p24"/>
          <p:cNvSpPr txBox="1"/>
          <p:nvPr>
            <p:ph idx="1" type="body"/>
          </p:nvPr>
        </p:nvSpPr>
        <p:spPr>
          <a:xfrm>
            <a:off x="9601200" y="1056000"/>
            <a:ext cx="2591100" cy="2677800"/>
          </a:xfrm>
          <a:prstGeom prst="rect">
            <a:avLst/>
          </a:prstGeom>
          <a:solidFill>
            <a:schemeClr val="lt1"/>
          </a:solidFill>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sz="2400"/>
              <a:t>Here we can 100 most common words in picture. Bigger the word most common the word.</a:t>
            </a:r>
            <a:endParaRPr sz="2400"/>
          </a:p>
        </p:txBody>
      </p:sp>
      <p:pic>
        <p:nvPicPr>
          <p:cNvPr id="165" name="Google Shape;165;p24"/>
          <p:cNvPicPr preferRelativeResize="0"/>
          <p:nvPr/>
        </p:nvPicPr>
        <p:blipFill>
          <a:blip r:embed="rId3">
            <a:alphaModFix/>
          </a:blip>
          <a:stretch>
            <a:fillRect/>
          </a:stretch>
        </p:blipFill>
        <p:spPr>
          <a:xfrm>
            <a:off x="152400" y="1208400"/>
            <a:ext cx="7128648" cy="2394775"/>
          </a:xfrm>
          <a:prstGeom prst="rect">
            <a:avLst/>
          </a:prstGeom>
          <a:noFill/>
          <a:ln>
            <a:noFill/>
          </a:ln>
        </p:spPr>
      </p:pic>
      <p:pic>
        <p:nvPicPr>
          <p:cNvPr id="166" name="Google Shape;166;p24"/>
          <p:cNvPicPr preferRelativeResize="0"/>
          <p:nvPr/>
        </p:nvPicPr>
        <p:blipFill>
          <a:blip r:embed="rId4">
            <a:alphaModFix/>
          </a:blip>
          <a:stretch>
            <a:fillRect/>
          </a:stretch>
        </p:blipFill>
        <p:spPr>
          <a:xfrm>
            <a:off x="152400" y="3895950"/>
            <a:ext cx="7128648" cy="23460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0" y="0"/>
            <a:ext cx="12246300" cy="1056000"/>
          </a:xfrm>
          <a:prstGeom prst="rect">
            <a:avLst/>
          </a:prstGeom>
          <a:solidFill>
            <a:srgbClr val="3B3B3B"/>
          </a:solidFill>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FF6600"/>
                </a:solidFill>
              </a:rPr>
              <a:t>Data Exploration and visualization</a:t>
            </a:r>
            <a:r>
              <a:rPr lang="en-US">
                <a:solidFill>
                  <a:srgbClr val="FF6600"/>
                </a:solidFill>
              </a:rPr>
              <a:t> </a:t>
            </a:r>
            <a:endParaRPr>
              <a:solidFill>
                <a:srgbClr val="FF6600"/>
              </a:solidFill>
            </a:endParaRPr>
          </a:p>
        </p:txBody>
      </p:sp>
      <p:sp>
        <p:nvSpPr>
          <p:cNvPr id="172" name="Google Shape;172;p25"/>
          <p:cNvSpPr txBox="1"/>
          <p:nvPr>
            <p:ph idx="1" type="body"/>
          </p:nvPr>
        </p:nvSpPr>
        <p:spPr>
          <a:xfrm>
            <a:off x="300" y="1056000"/>
            <a:ext cx="12192000" cy="707400"/>
          </a:xfrm>
          <a:prstGeom prst="rect">
            <a:avLst/>
          </a:prstGeom>
          <a:solidFill>
            <a:schemeClr val="lt1"/>
          </a:solidFill>
        </p:spPr>
        <p:txBody>
          <a:bodyPr anchorCtr="0" anchor="t" bIns="45700" lIns="91425" spcFirstLastPara="1" rIns="91425" wrap="square" tIns="45700">
            <a:normAutofit/>
          </a:bodyPr>
          <a:lstStyle/>
          <a:p>
            <a:pPr indent="-425450" lvl="0" marL="457200" rtl="0" algn="l">
              <a:spcBef>
                <a:spcPts val="1000"/>
              </a:spcBef>
              <a:spcAft>
                <a:spcPts val="0"/>
              </a:spcAft>
              <a:buSzPts val="3100"/>
              <a:buChar char="●"/>
            </a:pPr>
            <a:r>
              <a:rPr b="1" lang="en-US" sz="3100"/>
              <a:t>Distribution ratio of </a:t>
            </a:r>
            <a:r>
              <a:rPr b="1" lang="en-US" sz="3100"/>
              <a:t>positive</a:t>
            </a:r>
            <a:r>
              <a:rPr b="1" lang="en-US" sz="3100"/>
              <a:t> and </a:t>
            </a:r>
            <a:r>
              <a:rPr b="1" lang="en-US" sz="3100"/>
              <a:t>negative</a:t>
            </a:r>
            <a:r>
              <a:rPr b="1" lang="en-US" sz="3100"/>
              <a:t> tweets in training data</a:t>
            </a:r>
            <a:endParaRPr b="1" sz="3100"/>
          </a:p>
        </p:txBody>
      </p:sp>
      <p:pic>
        <p:nvPicPr>
          <p:cNvPr id="173" name="Google Shape;173;p25"/>
          <p:cNvPicPr preferRelativeResize="0"/>
          <p:nvPr/>
        </p:nvPicPr>
        <p:blipFill>
          <a:blip r:embed="rId3">
            <a:alphaModFix/>
          </a:blip>
          <a:stretch>
            <a:fillRect/>
          </a:stretch>
        </p:blipFill>
        <p:spPr>
          <a:xfrm>
            <a:off x="300" y="1675900"/>
            <a:ext cx="4992651" cy="4420100"/>
          </a:xfrm>
          <a:prstGeom prst="rect">
            <a:avLst/>
          </a:prstGeom>
          <a:noFill/>
          <a:ln>
            <a:noFill/>
          </a:ln>
        </p:spPr>
      </p:pic>
      <p:sp>
        <p:nvSpPr>
          <p:cNvPr id="174" name="Google Shape;174;p25"/>
          <p:cNvSpPr txBox="1"/>
          <p:nvPr/>
        </p:nvSpPr>
        <p:spPr>
          <a:xfrm>
            <a:off x="4930800" y="1675900"/>
            <a:ext cx="7261200" cy="46176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From above chart we can see that we have </a:t>
            </a:r>
            <a:r>
              <a:rPr lang="en-US" sz="2400">
                <a:solidFill>
                  <a:srgbClr val="4A5950"/>
                </a:solidFill>
                <a:latin typeface="Calibri"/>
                <a:ea typeface="Calibri"/>
                <a:cs typeface="Calibri"/>
                <a:sym typeface="Calibri"/>
              </a:rPr>
              <a:t>extremely</a:t>
            </a:r>
            <a:r>
              <a:rPr lang="en-US" sz="2400">
                <a:solidFill>
                  <a:srgbClr val="4A5950"/>
                </a:solidFill>
                <a:latin typeface="Calibri"/>
                <a:ea typeface="Calibri"/>
                <a:cs typeface="Calibri"/>
                <a:sym typeface="Calibri"/>
              </a:rPr>
              <a:t> high number of positive(Non hateful) tweets. This can cause problem in </a:t>
            </a:r>
            <a:r>
              <a:rPr lang="en-US" sz="2400">
                <a:solidFill>
                  <a:srgbClr val="4A5950"/>
                </a:solidFill>
                <a:latin typeface="Calibri"/>
                <a:ea typeface="Calibri"/>
                <a:cs typeface="Calibri"/>
                <a:sym typeface="Calibri"/>
              </a:rPr>
              <a:t>prediction</a:t>
            </a:r>
            <a:r>
              <a:rPr lang="en-US" sz="2400">
                <a:solidFill>
                  <a:srgbClr val="4A5950"/>
                </a:solidFill>
                <a:latin typeface="Calibri"/>
                <a:ea typeface="Calibri"/>
                <a:cs typeface="Calibri"/>
                <a:sym typeface="Calibri"/>
              </a:rPr>
              <a:t> of our test data. Model trained with this dataset will be heavily biased to positive tweets means in most of the cases our model will predict that is is positive tweet even if it is not. So, we have make it 1:1 ratio with sampling method.</a:t>
            </a:r>
            <a:endParaRPr sz="2400">
              <a:solidFill>
                <a:srgbClr val="4A5950"/>
              </a:solidFill>
              <a:latin typeface="Calibri"/>
              <a:ea typeface="Calibri"/>
              <a:cs typeface="Calibri"/>
              <a:sym typeface="Calibri"/>
            </a:endParaRPr>
          </a:p>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In sampling there is upsampling method in which it will generate data from our old dataset for e.g Here we have less negative tweets so it will create negative tweets to match number of positive tweets.</a:t>
            </a:r>
            <a:endParaRPr sz="2400">
              <a:solidFill>
                <a:srgbClr val="4A595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0" y="0"/>
            <a:ext cx="12246300" cy="1056000"/>
          </a:xfrm>
          <a:prstGeom prst="rect">
            <a:avLst/>
          </a:prstGeom>
          <a:solidFill>
            <a:srgbClr val="3B3B3B"/>
          </a:solidFill>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FF6600"/>
                </a:solidFill>
              </a:rPr>
              <a:t>Data Exploration and visualization </a:t>
            </a:r>
            <a:endParaRPr>
              <a:solidFill>
                <a:srgbClr val="FF6600"/>
              </a:solidFill>
            </a:endParaRPr>
          </a:p>
        </p:txBody>
      </p:sp>
      <p:sp>
        <p:nvSpPr>
          <p:cNvPr id="180" name="Google Shape;180;p26"/>
          <p:cNvSpPr txBox="1"/>
          <p:nvPr>
            <p:ph idx="1" type="body"/>
          </p:nvPr>
        </p:nvSpPr>
        <p:spPr>
          <a:xfrm>
            <a:off x="300" y="1056000"/>
            <a:ext cx="12192000" cy="707400"/>
          </a:xfrm>
          <a:prstGeom prst="rect">
            <a:avLst/>
          </a:prstGeom>
          <a:solidFill>
            <a:schemeClr val="lt1"/>
          </a:solidFill>
        </p:spPr>
        <p:txBody>
          <a:bodyPr anchorCtr="0" anchor="t" bIns="45700" lIns="91425" spcFirstLastPara="1" rIns="91425" wrap="square" tIns="45700">
            <a:normAutofit/>
          </a:bodyPr>
          <a:lstStyle/>
          <a:p>
            <a:pPr indent="-425450" lvl="0" marL="457200" rtl="0" algn="l">
              <a:spcBef>
                <a:spcPts val="1000"/>
              </a:spcBef>
              <a:spcAft>
                <a:spcPts val="0"/>
              </a:spcAft>
              <a:buSzPts val="3100"/>
              <a:buChar char="●"/>
            </a:pPr>
            <a:r>
              <a:rPr b="1" lang="en-US" sz="3100"/>
              <a:t>Distribution ratio of positive and negative tweets in training data</a:t>
            </a:r>
            <a:endParaRPr b="1" sz="3100"/>
          </a:p>
        </p:txBody>
      </p:sp>
      <p:sp>
        <p:nvSpPr>
          <p:cNvPr id="181" name="Google Shape;181;p26"/>
          <p:cNvSpPr txBox="1"/>
          <p:nvPr/>
        </p:nvSpPr>
        <p:spPr>
          <a:xfrm>
            <a:off x="4930800" y="2655625"/>
            <a:ext cx="72612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After upsampling this is the result where we have equal number of positive and negative tweets.</a:t>
            </a:r>
            <a:endParaRPr sz="2400">
              <a:solidFill>
                <a:srgbClr val="4A5950"/>
              </a:solidFill>
              <a:latin typeface="Calibri"/>
              <a:ea typeface="Calibri"/>
              <a:cs typeface="Calibri"/>
              <a:sym typeface="Calibri"/>
            </a:endParaRPr>
          </a:p>
        </p:txBody>
      </p:sp>
      <p:pic>
        <p:nvPicPr>
          <p:cNvPr id="182" name="Google Shape;182;p26"/>
          <p:cNvPicPr preferRelativeResize="0"/>
          <p:nvPr/>
        </p:nvPicPr>
        <p:blipFill>
          <a:blip r:embed="rId3">
            <a:alphaModFix/>
          </a:blip>
          <a:stretch>
            <a:fillRect/>
          </a:stretch>
        </p:blipFill>
        <p:spPr>
          <a:xfrm>
            <a:off x="261250" y="1675898"/>
            <a:ext cx="4561774" cy="461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Recommendation and Analysis</a:t>
            </a:r>
            <a:endParaRPr sz="4800">
              <a:solidFill>
                <a:srgbClr val="FF6600"/>
              </a:solidFill>
            </a:endParaRPr>
          </a:p>
        </p:txBody>
      </p:sp>
      <p:sp>
        <p:nvSpPr>
          <p:cNvPr id="188" name="Google Shape;188;p27"/>
          <p:cNvSpPr txBox="1"/>
          <p:nvPr>
            <p:ph idx="1" type="body"/>
          </p:nvPr>
        </p:nvSpPr>
        <p:spPr>
          <a:xfrm>
            <a:off x="0" y="1153800"/>
            <a:ext cx="12192000" cy="5704200"/>
          </a:xfrm>
          <a:prstGeom prst="rect">
            <a:avLst/>
          </a:prstGeom>
        </p:spPr>
        <p:txBody>
          <a:bodyPr anchorCtr="0" anchor="ctr" bIns="45700" lIns="91425" spcFirstLastPara="1" rIns="91425" wrap="square" tIns="45700">
            <a:normAutofit fontScale="92500" lnSpcReduction="20000"/>
          </a:bodyPr>
          <a:lstStyle/>
          <a:p>
            <a:pPr indent="0" lvl="0" marL="0" rtl="0" algn="l">
              <a:lnSpc>
                <a:spcPct val="115000"/>
              </a:lnSpc>
              <a:spcBef>
                <a:spcPts val="600"/>
              </a:spcBef>
              <a:spcAft>
                <a:spcPts val="0"/>
              </a:spcAft>
              <a:buNone/>
            </a:pPr>
            <a:r>
              <a:t/>
            </a:r>
            <a:endParaRPr sz="2400">
              <a:solidFill>
                <a:srgbClr val="212121"/>
              </a:solidFill>
              <a:highlight>
                <a:srgbClr val="FFFFFF"/>
              </a:highlight>
            </a:endParaRPr>
          </a:p>
          <a:p>
            <a:pPr indent="-369569" lvl="0" marL="914400" rtl="0" algn="l">
              <a:lnSpc>
                <a:spcPct val="115000"/>
              </a:lnSpc>
              <a:spcBef>
                <a:spcPts val="600"/>
              </a:spcBef>
              <a:spcAft>
                <a:spcPts val="0"/>
              </a:spcAft>
              <a:buClr>
                <a:srgbClr val="212121"/>
              </a:buClr>
              <a:buSzPct val="100000"/>
              <a:buChar char="●"/>
            </a:pPr>
            <a:r>
              <a:rPr lang="en-US" sz="2400">
                <a:solidFill>
                  <a:srgbClr val="212121"/>
                </a:solidFill>
                <a:highlight>
                  <a:srgbClr val="FFFFFF"/>
                </a:highlight>
              </a:rPr>
              <a:t>Recommended Machine Learning Models:</a:t>
            </a:r>
            <a:endParaRPr sz="2400">
              <a:solidFill>
                <a:srgbClr val="212121"/>
              </a:solidFill>
              <a:highlight>
                <a:srgbClr val="FFFFFF"/>
              </a:highlight>
            </a:endParaRPr>
          </a:p>
          <a:p>
            <a:pPr indent="-369569" lvl="1" marL="1371600" rtl="0" algn="l">
              <a:lnSpc>
                <a:spcPct val="115000"/>
              </a:lnSpc>
              <a:spcBef>
                <a:spcPts val="0"/>
              </a:spcBef>
              <a:spcAft>
                <a:spcPts val="0"/>
              </a:spcAft>
              <a:buClr>
                <a:srgbClr val="212121"/>
              </a:buClr>
              <a:buSzPct val="100000"/>
              <a:buChar char="○"/>
            </a:pPr>
            <a:r>
              <a:rPr lang="en-US" sz="2400">
                <a:solidFill>
                  <a:srgbClr val="212121"/>
                </a:solidFill>
                <a:highlight>
                  <a:srgbClr val="FFFFFF"/>
                </a:highlight>
              </a:rPr>
              <a:t>From analysing datasets we can clearly see that we have to </a:t>
            </a:r>
            <a:r>
              <a:rPr b="1" lang="en-US" sz="2400">
                <a:solidFill>
                  <a:srgbClr val="212121"/>
                </a:solidFill>
                <a:highlight>
                  <a:srgbClr val="FFFFFF"/>
                </a:highlight>
              </a:rPr>
              <a:t>classify </a:t>
            </a:r>
            <a:r>
              <a:rPr lang="en-US" sz="2400">
                <a:solidFill>
                  <a:srgbClr val="212121"/>
                </a:solidFill>
                <a:highlight>
                  <a:srgbClr val="FFFFFF"/>
                </a:highlight>
              </a:rPr>
              <a:t>that whether tweet is positive or negative. So, we have to use </a:t>
            </a:r>
            <a:r>
              <a:rPr lang="en-US">
                <a:solidFill>
                  <a:srgbClr val="212121"/>
                </a:solidFill>
                <a:highlight>
                  <a:srgbClr val="FFFFFF"/>
                </a:highlight>
              </a:rPr>
              <a:t>modern</a:t>
            </a:r>
            <a:r>
              <a:rPr lang="en-US" sz="2400">
                <a:solidFill>
                  <a:srgbClr val="212121"/>
                </a:solidFill>
                <a:highlight>
                  <a:srgbClr val="FFFFFF"/>
                </a:highlight>
              </a:rPr>
              <a:t> and a</a:t>
            </a:r>
            <a:r>
              <a:rPr lang="en-US">
                <a:solidFill>
                  <a:srgbClr val="212121"/>
                </a:solidFill>
                <a:highlight>
                  <a:srgbClr val="FFFFFF"/>
                </a:highlight>
              </a:rPr>
              <a:t>dvance </a:t>
            </a:r>
            <a:r>
              <a:rPr lang="en-US" sz="2400">
                <a:solidFill>
                  <a:srgbClr val="212121"/>
                </a:solidFill>
                <a:highlight>
                  <a:srgbClr val="FFFFFF"/>
                </a:highlight>
              </a:rPr>
              <a:t>classification</a:t>
            </a:r>
            <a:r>
              <a:rPr lang="en-US" sz="2400">
                <a:solidFill>
                  <a:srgbClr val="212121"/>
                </a:solidFill>
                <a:highlight>
                  <a:srgbClr val="FFFFFF"/>
                </a:highlight>
              </a:rPr>
              <a:t> machine learning models such as XGboost, Stochastic </a:t>
            </a:r>
            <a:r>
              <a:rPr lang="en-US" sz="2400">
                <a:solidFill>
                  <a:srgbClr val="212121"/>
                </a:solidFill>
                <a:highlight>
                  <a:srgbClr val="FFFFFF"/>
                </a:highlight>
              </a:rPr>
              <a:t>Gradient</a:t>
            </a:r>
            <a:r>
              <a:rPr lang="en-US" sz="2400">
                <a:solidFill>
                  <a:srgbClr val="212121"/>
                </a:solidFill>
                <a:highlight>
                  <a:srgbClr val="FFFFFF"/>
                </a:highlight>
              </a:rPr>
              <a:t> </a:t>
            </a:r>
            <a:r>
              <a:rPr lang="en-US" sz="2400">
                <a:solidFill>
                  <a:srgbClr val="212121"/>
                </a:solidFill>
                <a:highlight>
                  <a:srgbClr val="FFFFFF"/>
                </a:highlight>
              </a:rPr>
              <a:t>descent</a:t>
            </a:r>
            <a:r>
              <a:rPr lang="en-US" sz="2400">
                <a:solidFill>
                  <a:srgbClr val="212121"/>
                </a:solidFill>
                <a:highlight>
                  <a:srgbClr val="FFFFFF"/>
                </a:highlight>
              </a:rPr>
              <a:t> , </a:t>
            </a:r>
            <a:r>
              <a:rPr lang="en-US" sz="2400">
                <a:solidFill>
                  <a:srgbClr val="212121"/>
                </a:solidFill>
                <a:highlight>
                  <a:srgbClr val="FFFFFF"/>
                </a:highlight>
              </a:rPr>
              <a:t>Decision</a:t>
            </a:r>
            <a:r>
              <a:rPr lang="en-US" sz="2400">
                <a:solidFill>
                  <a:srgbClr val="212121"/>
                </a:solidFill>
                <a:highlight>
                  <a:srgbClr val="FFFFFF"/>
                </a:highlight>
              </a:rPr>
              <a:t> Tree , Random Forest Model etc.</a:t>
            </a:r>
            <a:endParaRPr sz="2400">
              <a:solidFill>
                <a:srgbClr val="212121"/>
              </a:solidFill>
              <a:highlight>
                <a:srgbClr val="FFFFFF"/>
              </a:highlight>
            </a:endParaRPr>
          </a:p>
          <a:p>
            <a:pPr indent="-369569" lvl="0" marL="914400" rtl="0" algn="l">
              <a:lnSpc>
                <a:spcPct val="115000"/>
              </a:lnSpc>
              <a:spcBef>
                <a:spcPts val="0"/>
              </a:spcBef>
              <a:spcAft>
                <a:spcPts val="0"/>
              </a:spcAft>
              <a:buClr>
                <a:srgbClr val="212121"/>
              </a:buClr>
              <a:buSzPct val="100000"/>
              <a:buChar char="●"/>
            </a:pPr>
            <a:r>
              <a:rPr lang="en-US" sz="2400">
                <a:solidFill>
                  <a:srgbClr val="212121"/>
                </a:solidFill>
                <a:highlight>
                  <a:schemeClr val="lt1"/>
                </a:highlight>
              </a:rPr>
              <a:t>Other Recommendation:</a:t>
            </a:r>
            <a:endParaRPr sz="2400">
              <a:solidFill>
                <a:srgbClr val="212121"/>
              </a:solidFill>
              <a:highlight>
                <a:srgbClr val="FFFFFF"/>
              </a:highlight>
            </a:endParaRPr>
          </a:p>
          <a:p>
            <a:pPr indent="-369569" lvl="1" marL="1371600" rtl="0" algn="l">
              <a:lnSpc>
                <a:spcPct val="115000"/>
              </a:lnSpc>
              <a:spcBef>
                <a:spcPts val="0"/>
              </a:spcBef>
              <a:spcAft>
                <a:spcPts val="0"/>
              </a:spcAft>
              <a:buClr>
                <a:srgbClr val="212121"/>
              </a:buClr>
              <a:buSzPct val="100000"/>
              <a:buChar char="○"/>
            </a:pPr>
            <a:r>
              <a:rPr lang="en-US" sz="2400">
                <a:solidFill>
                  <a:srgbClr val="212121"/>
                </a:solidFill>
                <a:highlight>
                  <a:srgbClr val="FFFFFF"/>
                </a:highlight>
              </a:rPr>
              <a:t>But , before that we need to create bag of word model with count vectoriser or TV-IDF vectoriser from scikit learn library and transformer with TV-IDF transformer. It will generate bag of word and </a:t>
            </a:r>
            <a:r>
              <a:rPr lang="en-US" sz="2400">
                <a:solidFill>
                  <a:srgbClr val="212121"/>
                </a:solidFill>
                <a:highlight>
                  <a:srgbClr val="FFFFFF"/>
                </a:highlight>
              </a:rPr>
              <a:t>transform</a:t>
            </a:r>
            <a:r>
              <a:rPr lang="en-US" sz="2400">
                <a:solidFill>
                  <a:srgbClr val="212121"/>
                </a:solidFill>
                <a:highlight>
                  <a:srgbClr val="FFFFFF"/>
                </a:highlight>
              </a:rPr>
              <a:t> it into 1s and 0s data which is understandable for ML models.</a:t>
            </a:r>
            <a:endParaRPr sz="2400">
              <a:solidFill>
                <a:srgbClr val="212121"/>
              </a:solidFill>
              <a:highlight>
                <a:srgbClr val="FFFFFF"/>
              </a:highlight>
            </a:endParaRPr>
          </a:p>
          <a:p>
            <a:pPr indent="-369569" lvl="1" marL="1371600" rtl="0" algn="l">
              <a:lnSpc>
                <a:spcPct val="115000"/>
              </a:lnSpc>
              <a:spcBef>
                <a:spcPts val="0"/>
              </a:spcBef>
              <a:spcAft>
                <a:spcPts val="0"/>
              </a:spcAft>
              <a:buClr>
                <a:srgbClr val="212121"/>
              </a:buClr>
              <a:buSzPct val="100000"/>
              <a:buChar char="○"/>
            </a:pPr>
            <a:r>
              <a:rPr lang="en-US" sz="2400">
                <a:solidFill>
                  <a:srgbClr val="212121"/>
                </a:solidFill>
                <a:highlight>
                  <a:srgbClr val="FFFFFF"/>
                </a:highlight>
              </a:rPr>
              <a:t>Also, for testing the or finding accuracy of model split the training data into train and test data with the help of scikit learn library(train_test_split() method).</a:t>
            </a:r>
            <a:endParaRPr sz="2400">
              <a:solidFill>
                <a:srgbClr val="212121"/>
              </a:solidFill>
              <a:highlight>
                <a:srgbClr val="FFFFFF"/>
              </a:highlight>
            </a:endParaRPr>
          </a:p>
          <a:p>
            <a:pPr indent="-369569" lvl="1" marL="1371600" rtl="0" algn="l">
              <a:lnSpc>
                <a:spcPct val="115000"/>
              </a:lnSpc>
              <a:spcBef>
                <a:spcPts val="0"/>
              </a:spcBef>
              <a:spcAft>
                <a:spcPts val="0"/>
              </a:spcAft>
              <a:buClr>
                <a:srgbClr val="212121"/>
              </a:buClr>
              <a:buSzPct val="100000"/>
              <a:buChar char="○"/>
            </a:pPr>
            <a:r>
              <a:rPr lang="en-US" sz="2400">
                <a:solidFill>
                  <a:srgbClr val="212121"/>
                </a:solidFill>
                <a:highlight>
                  <a:srgbClr val="FFFFFF"/>
                </a:highlight>
              </a:rPr>
              <a:t>I would also like </a:t>
            </a:r>
            <a:r>
              <a:rPr lang="en-US" sz="2400">
                <a:solidFill>
                  <a:srgbClr val="212121"/>
                </a:solidFill>
                <a:highlight>
                  <a:srgbClr val="FFFFFF"/>
                </a:highlight>
              </a:rPr>
              <a:t>recommend</a:t>
            </a:r>
            <a:r>
              <a:rPr lang="en-US" sz="2400">
                <a:solidFill>
                  <a:srgbClr val="212121"/>
                </a:solidFill>
                <a:highlight>
                  <a:srgbClr val="FFFFFF"/>
                </a:highlight>
              </a:rPr>
              <a:t> that to make code more smaller we can use pipelines as well in which we can do whole above mentioned process with one line of code.</a:t>
            </a:r>
            <a:endParaRPr sz="2400">
              <a:solidFill>
                <a:srgbClr val="212121"/>
              </a:solidFill>
              <a:highlight>
                <a:srgbClr val="FFFFFF"/>
              </a:highlight>
            </a:endParaRPr>
          </a:p>
          <a:p>
            <a:pPr indent="0" lvl="0" marL="457200" rtl="0" algn="just">
              <a:spcBef>
                <a:spcPts val="1000"/>
              </a:spcBef>
              <a:spcAft>
                <a:spcPts val="0"/>
              </a:spcAft>
              <a:buNone/>
            </a:pPr>
            <a:r>
              <a:t/>
            </a:r>
            <a:endParaRPr sz="2400">
              <a:solidFill>
                <a:srgbClr val="4A5950"/>
              </a:solidFill>
              <a:highlight>
                <a:srgbClr val="FFFFFF"/>
              </a:highlight>
            </a:endParaRPr>
          </a:p>
          <a:p>
            <a:pPr indent="0" lvl="0" marL="0" rtl="0" algn="just">
              <a:spcBef>
                <a:spcPts val="1000"/>
              </a:spcBef>
              <a:spcAft>
                <a:spcPts val="0"/>
              </a:spcAft>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 </a:t>
            </a:r>
            <a:endParaRPr b="1">
              <a:solidFill>
                <a:srgbClr val="FF6600"/>
              </a:solidFill>
            </a:endParaRPr>
          </a:p>
        </p:txBody>
      </p:sp>
      <p:pic>
        <p:nvPicPr>
          <p:cNvPr id="194" name="Google Shape;194;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95" name="Google Shape;195;p28"/>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Clr>
                <a:srgbClr val="FF6600"/>
              </a:buClr>
              <a:buSzPts val="2800"/>
              <a:buFont typeface="Arial"/>
              <a:buNone/>
            </a:pPr>
            <a:r>
              <a:rPr lang="en-US" sz="4800">
                <a:solidFill>
                  <a:srgbClr val="FF6600"/>
                </a:solidFill>
              </a:rPr>
              <a:t>Executive Summary</a:t>
            </a:r>
            <a:endParaRPr sz="4800">
              <a:solidFill>
                <a:srgbClr val="FF6600"/>
              </a:solidFill>
            </a:endParaRPr>
          </a:p>
        </p:txBody>
      </p:sp>
      <p:sp>
        <p:nvSpPr>
          <p:cNvPr id="98" name="Google Shape;98;p15"/>
          <p:cNvSpPr txBox="1"/>
          <p:nvPr>
            <p:ph idx="1" type="body"/>
          </p:nvPr>
        </p:nvSpPr>
        <p:spPr>
          <a:xfrm>
            <a:off x="0" y="1153800"/>
            <a:ext cx="12192000" cy="5704200"/>
          </a:xfrm>
          <a:prstGeom prst="rect">
            <a:avLst/>
          </a:prstGeom>
        </p:spPr>
        <p:txBody>
          <a:bodyPr anchorCtr="0" anchor="ctr" bIns="45700" lIns="91425" spcFirstLastPara="1" rIns="91425" wrap="square" tIns="45700">
            <a:normAutofit/>
          </a:bodyPr>
          <a:lstStyle/>
          <a:p>
            <a:pPr indent="-381000" lvl="0" marL="457200" rtl="0" algn="just">
              <a:spcBef>
                <a:spcPts val="1000"/>
              </a:spcBef>
              <a:spcAft>
                <a:spcPts val="0"/>
              </a:spcAft>
              <a:buClr>
                <a:srgbClr val="4A5950"/>
              </a:buClr>
              <a:buSzPts val="2400"/>
              <a:buChar char="•"/>
            </a:pPr>
            <a:r>
              <a:rPr lang="en-US" sz="2400">
                <a:solidFill>
                  <a:srgbClr val="4A5950"/>
                </a:solidFill>
                <a:highlight>
                  <a:srgbClr val="FFFFFF"/>
                </a:highlight>
              </a:rPr>
              <a:t>As a part of </a:t>
            </a:r>
            <a:r>
              <a:rPr lang="en-US" sz="2400">
                <a:solidFill>
                  <a:srgbClr val="4A5950"/>
                </a:solidFill>
                <a:highlight>
                  <a:schemeClr val="lt1"/>
                </a:highlight>
              </a:rPr>
              <a:t>final </a:t>
            </a:r>
            <a:r>
              <a:rPr lang="en-US" sz="2400">
                <a:solidFill>
                  <a:srgbClr val="4A5950"/>
                </a:solidFill>
                <a:highlight>
                  <a:srgbClr val="FFFFFF"/>
                </a:highlight>
              </a:rPr>
              <a:t>internship project, we want to create a machine learning model which can classify the tweets in two parts </a:t>
            </a:r>
            <a:r>
              <a:rPr lang="en-US" sz="2400">
                <a:solidFill>
                  <a:srgbClr val="4A5950"/>
                </a:solidFill>
                <a:highlight>
                  <a:srgbClr val="FFFFFF"/>
                </a:highlight>
              </a:rPr>
              <a:t>whether</a:t>
            </a:r>
            <a:r>
              <a:rPr lang="en-US" sz="2400">
                <a:solidFill>
                  <a:srgbClr val="4A5950"/>
                </a:solidFill>
                <a:highlight>
                  <a:srgbClr val="FFFFFF"/>
                </a:highlight>
              </a:rPr>
              <a:t> it is hateful tweet or not.</a:t>
            </a:r>
            <a:endParaRPr sz="2400">
              <a:solidFill>
                <a:srgbClr val="4A5950"/>
              </a:solidFill>
              <a:highlight>
                <a:srgbClr val="FFFFFF"/>
              </a:highlight>
            </a:endParaRPr>
          </a:p>
          <a:p>
            <a:pPr indent="0" lvl="0" marL="0" rtl="0" algn="just">
              <a:spcBef>
                <a:spcPts val="1000"/>
              </a:spcBef>
              <a:spcAft>
                <a:spcPts val="0"/>
              </a:spcAft>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Problem Statement</a:t>
            </a:r>
            <a:endParaRPr sz="4800">
              <a:solidFill>
                <a:srgbClr val="FF6600"/>
              </a:solidFill>
            </a:endParaRPr>
          </a:p>
        </p:txBody>
      </p:sp>
      <p:sp>
        <p:nvSpPr>
          <p:cNvPr id="104" name="Google Shape;104;p16"/>
          <p:cNvSpPr txBox="1"/>
          <p:nvPr>
            <p:ph idx="1" type="body"/>
          </p:nvPr>
        </p:nvSpPr>
        <p:spPr>
          <a:xfrm>
            <a:off x="0" y="1153800"/>
            <a:ext cx="12192000" cy="5704200"/>
          </a:xfrm>
          <a:prstGeom prst="rect">
            <a:avLst/>
          </a:prstGeom>
        </p:spPr>
        <p:txBody>
          <a:bodyPr anchorCtr="0" anchor="ctr" bIns="45700" lIns="91425" spcFirstLastPara="1" rIns="91425" wrap="square" tIns="45700">
            <a:normAutofit/>
          </a:bodyPr>
          <a:lstStyle/>
          <a:p>
            <a:pPr indent="-381000" lvl="0" marL="457200" rtl="0" algn="just">
              <a:spcBef>
                <a:spcPts val="1000"/>
              </a:spcBef>
              <a:spcAft>
                <a:spcPts val="0"/>
              </a:spcAft>
              <a:buClr>
                <a:srgbClr val="4A5950"/>
              </a:buClr>
              <a:buSzPts val="2400"/>
              <a:buChar char="•"/>
            </a:pPr>
            <a:r>
              <a:rPr lang="en-US" sz="2400">
                <a:solidFill>
                  <a:srgbClr val="4A5950"/>
                </a:solidFill>
                <a:highlight>
                  <a:srgbClr val="FFFFFF"/>
                </a:highlight>
              </a:rPr>
              <a:t>Objective : </a:t>
            </a:r>
            <a:r>
              <a:rPr lang="en-US" sz="2400">
                <a:solidFill>
                  <a:srgbClr val="2D3B45"/>
                </a:solidFill>
                <a:highlight>
                  <a:srgbClr val="FFFFFF"/>
                </a:highlight>
              </a:rPr>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 But, before that we are going to do </a:t>
            </a:r>
            <a:r>
              <a:rPr lang="en-US" sz="2400">
                <a:solidFill>
                  <a:srgbClr val="2D3B45"/>
                </a:solidFill>
                <a:highlight>
                  <a:srgbClr val="FFFFFF"/>
                </a:highlight>
              </a:rPr>
              <a:t>analysis</a:t>
            </a:r>
            <a:r>
              <a:rPr lang="en-US" sz="2400">
                <a:solidFill>
                  <a:srgbClr val="2D3B45"/>
                </a:solidFill>
                <a:highlight>
                  <a:srgbClr val="FFFFFF"/>
                </a:highlight>
              </a:rPr>
              <a:t> of data and based on analysis we will modify for better performance of our model.</a:t>
            </a:r>
            <a:endParaRPr sz="2400">
              <a:solidFill>
                <a:srgbClr val="4A5950"/>
              </a:solidFill>
              <a:highlight>
                <a:srgbClr val="FFFFFF"/>
              </a:highlight>
            </a:endParaRPr>
          </a:p>
          <a:p>
            <a:pPr indent="0" lvl="0" marL="0" rtl="0" algn="just">
              <a:spcBef>
                <a:spcPts val="1000"/>
              </a:spcBef>
              <a:spcAft>
                <a:spcPts val="0"/>
              </a:spcAft>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Approach</a:t>
            </a:r>
            <a:endParaRPr sz="4800">
              <a:solidFill>
                <a:srgbClr val="FF6600"/>
              </a:solidFill>
            </a:endParaRPr>
          </a:p>
        </p:txBody>
      </p:sp>
      <p:sp>
        <p:nvSpPr>
          <p:cNvPr id="110" name="Google Shape;110;p17"/>
          <p:cNvSpPr txBox="1"/>
          <p:nvPr>
            <p:ph idx="1" type="body"/>
          </p:nvPr>
        </p:nvSpPr>
        <p:spPr>
          <a:xfrm>
            <a:off x="0" y="1153800"/>
            <a:ext cx="12192000" cy="5704200"/>
          </a:xfrm>
          <a:prstGeom prst="rect">
            <a:avLst/>
          </a:prstGeom>
        </p:spPr>
        <p:txBody>
          <a:bodyPr anchorCtr="0" anchor="ctr" bIns="45700" lIns="91425" spcFirstLastPara="1" rIns="91425" wrap="square" tIns="45700">
            <a:normAutofit/>
          </a:bodyPr>
          <a:lstStyle/>
          <a:p>
            <a:pPr indent="-381000" lvl="0" marL="457200" rtl="0" algn="just">
              <a:spcBef>
                <a:spcPts val="1000"/>
              </a:spcBef>
              <a:spcAft>
                <a:spcPts val="0"/>
              </a:spcAft>
              <a:buClr>
                <a:srgbClr val="4A5950"/>
              </a:buClr>
              <a:buSzPts val="2400"/>
              <a:buChar char="•"/>
            </a:pPr>
            <a:r>
              <a:rPr lang="en-US" sz="2400">
                <a:solidFill>
                  <a:srgbClr val="4A5950"/>
                </a:solidFill>
                <a:highlight>
                  <a:srgbClr val="FFFFFF"/>
                </a:highlight>
              </a:rPr>
              <a:t>Data Understanding</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rgbClr val="FFFFFF"/>
                </a:highlight>
              </a:rPr>
              <a:t>Data Cleaning and manipulation</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rgbClr val="FFFFFF"/>
                </a:highlight>
              </a:rPr>
              <a:t>Analysing and visualizing data</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rgbClr val="FFFFFF"/>
                </a:highlight>
              </a:rPr>
              <a:t>Recommendations of machine learning models</a:t>
            </a:r>
            <a:endParaRPr sz="2400">
              <a:solidFill>
                <a:srgbClr val="4A5950"/>
              </a:solidFill>
              <a:highlight>
                <a:srgbClr val="FFFFFF"/>
              </a:highlight>
            </a:endParaRPr>
          </a:p>
          <a:p>
            <a:pPr indent="0" lvl="0" marL="0" rtl="0" algn="just">
              <a:spcBef>
                <a:spcPts val="1000"/>
              </a:spcBef>
              <a:spcAft>
                <a:spcPts val="0"/>
              </a:spcAft>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Data Exploration</a:t>
            </a:r>
            <a:endParaRPr sz="4800">
              <a:solidFill>
                <a:srgbClr val="FF6600"/>
              </a:solidFill>
            </a:endParaRPr>
          </a:p>
        </p:txBody>
      </p:sp>
      <p:sp>
        <p:nvSpPr>
          <p:cNvPr id="116" name="Google Shape;116;p18"/>
          <p:cNvSpPr txBox="1"/>
          <p:nvPr>
            <p:ph idx="1" type="body"/>
          </p:nvPr>
        </p:nvSpPr>
        <p:spPr>
          <a:xfrm>
            <a:off x="0" y="1153800"/>
            <a:ext cx="12192000" cy="5704200"/>
          </a:xfrm>
          <a:prstGeom prst="rect">
            <a:avLst/>
          </a:prstGeom>
        </p:spPr>
        <p:txBody>
          <a:bodyPr anchorCtr="0" anchor="ctr" bIns="45700" lIns="91425" spcFirstLastPara="1" rIns="91425" wrap="square" tIns="45700">
            <a:normAutofit/>
          </a:bodyPr>
          <a:lstStyle/>
          <a:p>
            <a:pPr indent="-381000" lvl="0" marL="457200" rtl="0" algn="just">
              <a:spcBef>
                <a:spcPts val="1000"/>
              </a:spcBef>
              <a:spcAft>
                <a:spcPts val="0"/>
              </a:spcAft>
              <a:buClr>
                <a:srgbClr val="4A5950"/>
              </a:buClr>
              <a:buSzPts val="2400"/>
              <a:buChar char="•"/>
            </a:pPr>
            <a:r>
              <a:rPr lang="en-US" sz="2400">
                <a:solidFill>
                  <a:srgbClr val="4A5950"/>
                </a:solidFill>
                <a:highlight>
                  <a:srgbClr val="FFFFFF"/>
                </a:highlight>
              </a:rPr>
              <a:t>2 datasets: Training and Test</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rgbClr val="FFFFFF"/>
                </a:highlight>
              </a:rPr>
              <a:t>3 features in total</a:t>
            </a:r>
            <a:r>
              <a:rPr lang="en-US" sz="2400">
                <a:solidFill>
                  <a:srgbClr val="4A5950"/>
                </a:solidFill>
                <a:highlight>
                  <a:srgbClr val="FFFFFF"/>
                </a:highlight>
              </a:rPr>
              <a:t> in training data with 2 input features and 1 target</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chemeClr val="lt1"/>
                </a:highlight>
              </a:rPr>
              <a:t>2 features in total in test data with 2 input features</a:t>
            </a:r>
            <a:endParaRPr sz="2400">
              <a:solidFill>
                <a:srgbClr val="4A5950"/>
              </a:solidFill>
              <a:highlight>
                <a:srgbClr val="FFFFFF"/>
              </a:highlight>
            </a:endParaRPr>
          </a:p>
          <a:p>
            <a:pPr indent="-381000" lvl="0" marL="457200" rtl="0" algn="just">
              <a:spcBef>
                <a:spcPts val="0"/>
              </a:spcBef>
              <a:spcAft>
                <a:spcPts val="0"/>
              </a:spcAft>
              <a:buClr>
                <a:srgbClr val="4A5950"/>
              </a:buClr>
              <a:buSzPts val="2400"/>
              <a:buChar char="•"/>
            </a:pPr>
            <a:r>
              <a:rPr lang="en-US" sz="2400">
                <a:solidFill>
                  <a:srgbClr val="4A5950"/>
                </a:solidFill>
                <a:highlight>
                  <a:srgbClr val="FFFFFF"/>
                </a:highlight>
              </a:rPr>
              <a:t>Total Data: </a:t>
            </a:r>
            <a:endParaRPr sz="2400">
              <a:solidFill>
                <a:srgbClr val="4A5950"/>
              </a:solidFill>
              <a:highlight>
                <a:srgbClr val="FFFFFF"/>
              </a:highlight>
            </a:endParaRPr>
          </a:p>
          <a:p>
            <a:pPr indent="0" lvl="0" marL="457200" rtl="0" algn="just">
              <a:spcBef>
                <a:spcPts val="1000"/>
              </a:spcBef>
              <a:spcAft>
                <a:spcPts val="0"/>
              </a:spcAft>
              <a:buNone/>
            </a:pPr>
            <a:r>
              <a:rPr lang="en-US" sz="2400">
                <a:solidFill>
                  <a:srgbClr val="4A5950"/>
                </a:solidFill>
                <a:highlight>
                  <a:srgbClr val="FFFFFF"/>
                </a:highlight>
              </a:rPr>
              <a:t>1) training dataset : 31962</a:t>
            </a:r>
            <a:endParaRPr sz="2400">
              <a:solidFill>
                <a:srgbClr val="4A5950"/>
              </a:solidFill>
              <a:highlight>
                <a:srgbClr val="FFFFFF"/>
              </a:highlight>
            </a:endParaRPr>
          </a:p>
          <a:p>
            <a:pPr indent="0" lvl="0" marL="457200" rtl="0" algn="just">
              <a:spcBef>
                <a:spcPts val="1000"/>
              </a:spcBef>
              <a:spcAft>
                <a:spcPts val="0"/>
              </a:spcAft>
              <a:buNone/>
            </a:pPr>
            <a:r>
              <a:rPr lang="en-US" sz="2400">
                <a:solidFill>
                  <a:srgbClr val="4A5950"/>
                </a:solidFill>
                <a:highlight>
                  <a:srgbClr val="FFFFFF"/>
                </a:highlight>
              </a:rPr>
              <a:t>2) test dataset : 17197</a:t>
            </a:r>
            <a:endParaRPr sz="2400">
              <a:solidFill>
                <a:srgbClr val="4A5950"/>
              </a:solidFill>
              <a:highlight>
                <a:srgbClr val="FFFFFF"/>
              </a:highlight>
            </a:endParaRPr>
          </a:p>
          <a:p>
            <a:pPr indent="0" lvl="0" marL="0" rtl="0" algn="just">
              <a:spcBef>
                <a:spcPts val="1000"/>
              </a:spcBef>
              <a:spcAft>
                <a:spcPts val="0"/>
              </a:spcAft>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Data Analysis</a:t>
            </a:r>
            <a:endParaRPr sz="4800">
              <a:solidFill>
                <a:srgbClr val="FF6600"/>
              </a:solidFill>
            </a:endParaRPr>
          </a:p>
        </p:txBody>
      </p:sp>
      <p:sp>
        <p:nvSpPr>
          <p:cNvPr id="122" name="Google Shape;122;p19"/>
          <p:cNvSpPr txBox="1"/>
          <p:nvPr>
            <p:ph idx="1" type="body"/>
          </p:nvPr>
        </p:nvSpPr>
        <p:spPr>
          <a:xfrm>
            <a:off x="0" y="1153800"/>
            <a:ext cx="12192000" cy="12819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lang="en-US" sz="3600">
                <a:solidFill>
                  <a:srgbClr val="4A5950"/>
                </a:solidFill>
                <a:highlight>
                  <a:srgbClr val="FFFFFF"/>
                </a:highlight>
              </a:rPr>
              <a:t>Finding Empty data in dataset </a:t>
            </a:r>
            <a:endParaRPr b="1" sz="3600">
              <a:solidFill>
                <a:srgbClr val="4A5950"/>
              </a:solidFill>
              <a:highlight>
                <a:srgbClr val="FFFFFF"/>
              </a:highlight>
              <a:latin typeface="Arial"/>
              <a:ea typeface="Arial"/>
              <a:cs typeface="Arial"/>
              <a:sym typeface="Arial"/>
            </a:endParaRPr>
          </a:p>
        </p:txBody>
      </p:sp>
      <p:pic>
        <p:nvPicPr>
          <p:cNvPr id="123" name="Google Shape;123;p19"/>
          <p:cNvPicPr preferRelativeResize="0"/>
          <p:nvPr/>
        </p:nvPicPr>
        <p:blipFill rotWithShape="1">
          <a:blip r:embed="rId3">
            <a:alphaModFix/>
          </a:blip>
          <a:srcRect b="26675" l="22793" r="57488" t="65584"/>
          <a:stretch/>
        </p:blipFill>
        <p:spPr>
          <a:xfrm>
            <a:off x="449200" y="3075562"/>
            <a:ext cx="4068850" cy="898425"/>
          </a:xfrm>
          <a:prstGeom prst="rect">
            <a:avLst/>
          </a:prstGeom>
          <a:noFill/>
          <a:ln>
            <a:noFill/>
          </a:ln>
        </p:spPr>
      </p:pic>
      <p:sp>
        <p:nvSpPr>
          <p:cNvPr id="124" name="Google Shape;124;p19"/>
          <p:cNvSpPr txBox="1"/>
          <p:nvPr/>
        </p:nvSpPr>
        <p:spPr>
          <a:xfrm>
            <a:off x="0" y="2555525"/>
            <a:ext cx="6368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in Training Data</a:t>
            </a:r>
            <a:endParaRPr>
              <a:latin typeface="Calibri"/>
              <a:ea typeface="Calibri"/>
              <a:cs typeface="Calibri"/>
              <a:sym typeface="Calibri"/>
            </a:endParaRPr>
          </a:p>
        </p:txBody>
      </p:sp>
      <p:sp>
        <p:nvSpPr>
          <p:cNvPr id="125" name="Google Shape;125;p19"/>
          <p:cNvSpPr txBox="1"/>
          <p:nvPr/>
        </p:nvSpPr>
        <p:spPr>
          <a:xfrm>
            <a:off x="0" y="4282500"/>
            <a:ext cx="574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in Test Data</a:t>
            </a:r>
            <a:endParaRPr>
              <a:latin typeface="Calibri"/>
              <a:ea typeface="Calibri"/>
              <a:cs typeface="Calibri"/>
              <a:sym typeface="Calibri"/>
            </a:endParaRPr>
          </a:p>
        </p:txBody>
      </p:sp>
      <p:pic>
        <p:nvPicPr>
          <p:cNvPr id="126" name="Google Shape;126;p19"/>
          <p:cNvPicPr preferRelativeResize="0"/>
          <p:nvPr/>
        </p:nvPicPr>
        <p:blipFill rotWithShape="1">
          <a:blip r:embed="rId4">
            <a:alphaModFix/>
          </a:blip>
          <a:srcRect b="41947" l="41790" r="17254" t="47585"/>
          <a:stretch/>
        </p:blipFill>
        <p:spPr>
          <a:xfrm>
            <a:off x="449200" y="4761650"/>
            <a:ext cx="4721798" cy="678826"/>
          </a:xfrm>
          <a:prstGeom prst="rect">
            <a:avLst/>
          </a:prstGeom>
          <a:noFill/>
          <a:ln>
            <a:noFill/>
          </a:ln>
        </p:spPr>
      </p:pic>
      <p:sp>
        <p:nvSpPr>
          <p:cNvPr id="127" name="Google Shape;127;p19"/>
          <p:cNvSpPr txBox="1"/>
          <p:nvPr/>
        </p:nvSpPr>
        <p:spPr>
          <a:xfrm>
            <a:off x="0" y="5768975"/>
            <a:ext cx="12192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So, here as you can see there is no empty data in our both </a:t>
            </a:r>
            <a:r>
              <a:rPr lang="en-US" sz="2400">
                <a:solidFill>
                  <a:srgbClr val="4A5950"/>
                </a:solidFill>
                <a:latin typeface="Calibri"/>
                <a:ea typeface="Calibri"/>
                <a:cs typeface="Calibri"/>
                <a:sym typeface="Calibri"/>
              </a:rPr>
              <a:t>datasets</a:t>
            </a:r>
            <a:r>
              <a:rPr lang="en-US" sz="2400">
                <a:solidFill>
                  <a:srgbClr val="4A5950"/>
                </a:solidFill>
                <a:latin typeface="Calibri"/>
                <a:ea typeface="Calibri"/>
                <a:cs typeface="Calibri"/>
                <a:sym typeface="Calibri"/>
              </a:rPr>
              <a:t>. So, we do not need to fill up that space.</a:t>
            </a:r>
            <a:endParaRPr sz="2400">
              <a:solidFill>
                <a:srgbClr val="4A595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Data Modification</a:t>
            </a:r>
            <a:endParaRPr sz="4800">
              <a:solidFill>
                <a:srgbClr val="FF6600"/>
              </a:solidFill>
            </a:endParaRPr>
          </a:p>
        </p:txBody>
      </p:sp>
      <p:sp>
        <p:nvSpPr>
          <p:cNvPr id="133" name="Google Shape;133;p20"/>
          <p:cNvSpPr txBox="1"/>
          <p:nvPr>
            <p:ph idx="1" type="body"/>
          </p:nvPr>
        </p:nvSpPr>
        <p:spPr>
          <a:xfrm>
            <a:off x="0" y="1153800"/>
            <a:ext cx="12192000" cy="12819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lang="en-US" sz="3600">
                <a:solidFill>
                  <a:srgbClr val="4A5950"/>
                </a:solidFill>
                <a:highlight>
                  <a:srgbClr val="FFFFFF"/>
                </a:highlight>
              </a:rPr>
              <a:t>Removing unnecessary words </a:t>
            </a:r>
            <a:r>
              <a:rPr b="1" lang="en-US" sz="3600">
                <a:solidFill>
                  <a:srgbClr val="4A5950"/>
                </a:solidFill>
                <a:highlight>
                  <a:srgbClr val="FFFFFF"/>
                </a:highlight>
              </a:rPr>
              <a:t> </a:t>
            </a:r>
            <a:endParaRPr b="1" sz="3600">
              <a:solidFill>
                <a:srgbClr val="4A5950"/>
              </a:solidFill>
              <a:highlight>
                <a:srgbClr val="FFFFFF"/>
              </a:highlight>
              <a:latin typeface="Arial"/>
              <a:ea typeface="Arial"/>
              <a:cs typeface="Arial"/>
              <a:sym typeface="Arial"/>
            </a:endParaRPr>
          </a:p>
        </p:txBody>
      </p:sp>
      <p:sp>
        <p:nvSpPr>
          <p:cNvPr id="134" name="Google Shape;134;p20"/>
          <p:cNvSpPr txBox="1"/>
          <p:nvPr/>
        </p:nvSpPr>
        <p:spPr>
          <a:xfrm>
            <a:off x="0" y="2435700"/>
            <a:ext cx="121920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In our datasets we have some unnecessary words such as user names , special characters , website links or numbers which do not have any impact in predictions. So, we need to remove that to create better and faster machine learning model.</a:t>
            </a:r>
            <a:endParaRPr sz="2400">
              <a:solidFill>
                <a:srgbClr val="4A595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0" y="0"/>
            <a:ext cx="12192000" cy="1153800"/>
          </a:xfrm>
          <a:prstGeom prst="rect">
            <a:avLst/>
          </a:prstGeom>
          <a:solidFill>
            <a:srgbClr val="3B3B3B"/>
          </a:solidFill>
        </p:spPr>
        <p:txBody>
          <a:bodyPr anchorCtr="0" anchor="ctr" bIns="45700" lIns="91425" spcFirstLastPara="1" rIns="91425" wrap="square" tIns="45700">
            <a:normAutofit/>
          </a:bodyPr>
          <a:lstStyle/>
          <a:p>
            <a:pPr indent="0" lvl="0" marL="0" rtl="0" algn="just">
              <a:spcBef>
                <a:spcPts val="1000"/>
              </a:spcBef>
              <a:spcAft>
                <a:spcPts val="0"/>
              </a:spcAft>
              <a:buNone/>
            </a:pPr>
            <a:r>
              <a:rPr lang="en-US" sz="4800">
                <a:solidFill>
                  <a:srgbClr val="FF6600"/>
                </a:solidFill>
              </a:rPr>
              <a:t>Data Modification</a:t>
            </a:r>
            <a:endParaRPr sz="4800">
              <a:solidFill>
                <a:srgbClr val="FF6600"/>
              </a:solidFill>
            </a:endParaRPr>
          </a:p>
        </p:txBody>
      </p:sp>
      <p:sp>
        <p:nvSpPr>
          <p:cNvPr id="140" name="Google Shape;140;p21"/>
          <p:cNvSpPr txBox="1"/>
          <p:nvPr>
            <p:ph idx="1" type="body"/>
          </p:nvPr>
        </p:nvSpPr>
        <p:spPr>
          <a:xfrm>
            <a:off x="0" y="1153800"/>
            <a:ext cx="12192000" cy="12819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b="1" lang="en-US" sz="3600">
                <a:solidFill>
                  <a:srgbClr val="4A5950"/>
                </a:solidFill>
                <a:highlight>
                  <a:srgbClr val="FFFFFF"/>
                </a:highlight>
              </a:rPr>
              <a:t>Removing Duplicate Data (I)</a:t>
            </a:r>
            <a:endParaRPr b="1" sz="3600">
              <a:solidFill>
                <a:srgbClr val="4A5950"/>
              </a:solidFill>
              <a:highlight>
                <a:srgbClr val="FFFFFF"/>
              </a:highlight>
              <a:latin typeface="Arial"/>
              <a:ea typeface="Arial"/>
              <a:cs typeface="Arial"/>
              <a:sym typeface="Arial"/>
            </a:endParaRPr>
          </a:p>
        </p:txBody>
      </p:sp>
      <p:sp>
        <p:nvSpPr>
          <p:cNvPr id="141" name="Google Shape;141;p21"/>
          <p:cNvSpPr txBox="1"/>
          <p:nvPr/>
        </p:nvSpPr>
        <p:spPr>
          <a:xfrm>
            <a:off x="0" y="2435700"/>
            <a:ext cx="121920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4A5950"/>
              </a:buClr>
              <a:buSzPts val="2400"/>
              <a:buFont typeface="Calibri"/>
              <a:buChar char="●"/>
            </a:pPr>
            <a:r>
              <a:rPr lang="en-US" sz="2400">
                <a:solidFill>
                  <a:srgbClr val="4A5950"/>
                </a:solidFill>
                <a:latin typeface="Calibri"/>
                <a:ea typeface="Calibri"/>
                <a:cs typeface="Calibri"/>
                <a:sym typeface="Calibri"/>
              </a:rPr>
              <a:t>First we are going to find that whether we have any duplicate data(tweets) or not. And, in below picture we can see tweet and </a:t>
            </a:r>
            <a:r>
              <a:rPr lang="en-US" sz="2400">
                <a:solidFill>
                  <a:srgbClr val="4A5950"/>
                </a:solidFill>
                <a:latin typeface="Calibri"/>
                <a:ea typeface="Calibri"/>
                <a:cs typeface="Calibri"/>
                <a:sym typeface="Calibri"/>
              </a:rPr>
              <a:t>occurrence</a:t>
            </a:r>
            <a:r>
              <a:rPr lang="en-US" sz="2400">
                <a:solidFill>
                  <a:srgbClr val="4A5950"/>
                </a:solidFill>
                <a:latin typeface="Calibri"/>
                <a:ea typeface="Calibri"/>
                <a:cs typeface="Calibri"/>
                <a:sym typeface="Calibri"/>
              </a:rPr>
              <a:t> of that tweet in whole data.</a:t>
            </a:r>
            <a:endParaRPr sz="2400">
              <a:solidFill>
                <a:srgbClr val="4A5950"/>
              </a:solidFill>
              <a:latin typeface="Calibri"/>
              <a:ea typeface="Calibri"/>
              <a:cs typeface="Calibri"/>
              <a:sym typeface="Calibri"/>
            </a:endParaRPr>
          </a:p>
        </p:txBody>
      </p:sp>
      <p:pic>
        <p:nvPicPr>
          <p:cNvPr id="142" name="Google Shape;142;p21"/>
          <p:cNvPicPr preferRelativeResize="0"/>
          <p:nvPr/>
        </p:nvPicPr>
        <p:blipFill rotWithShape="1">
          <a:blip r:embed="rId3">
            <a:alphaModFix/>
          </a:blip>
          <a:srcRect b="11417" l="30686" r="4859" t="31693"/>
          <a:stretch/>
        </p:blipFill>
        <p:spPr>
          <a:xfrm>
            <a:off x="544075" y="3407250"/>
            <a:ext cx="6792898" cy="3372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