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33" r:id="rId4"/>
    <p:sldMasterId id="2147483782" r:id="rId5"/>
  </p:sldMasterIdLst>
  <p:notesMasterIdLst>
    <p:notesMasterId r:id="rId13"/>
  </p:notesMasterIdLst>
  <p:handoutMasterIdLst>
    <p:handoutMasterId r:id="rId14"/>
  </p:handoutMasterIdLst>
  <p:sldIdLst>
    <p:sldId id="579" r:id="rId6"/>
    <p:sldId id="8652" r:id="rId7"/>
    <p:sldId id="9550" r:id="rId8"/>
    <p:sldId id="2134804509" r:id="rId9"/>
    <p:sldId id="8841" r:id="rId10"/>
    <p:sldId id="8839" r:id="rId11"/>
    <p:sldId id="8663" r:id="rId12"/>
  </p:sldIdLst>
  <p:sldSz cx="12195175" cy="6858000"/>
  <p:notesSz cx="6858000" cy="9144000"/>
  <p:embeddedFontLst>
    <p:embeddedFont>
      <p:font typeface="Segoe UI" panose="020B0502040204020203" pitchFamily="34" charset="0"/>
      <p:regular r:id="rId15"/>
      <p:bold r:id="rId16"/>
      <p:italic r:id="rId17"/>
      <p:boldItalic r:id="rId18"/>
    </p:embeddedFont>
  </p:embeddedFontLst>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5134" userDrawn="1">
          <p15:clr>
            <a:srgbClr val="A4A3A4"/>
          </p15:clr>
        </p15:guide>
        <p15:guide id="2" orient="horz" pos="799" userDrawn="1">
          <p15:clr>
            <a:srgbClr val="A4A3A4"/>
          </p15:clr>
        </p15:guide>
        <p15:guide id="3" orient="horz" pos="4020" userDrawn="1">
          <p15:clr>
            <a:srgbClr val="A4A3A4"/>
          </p15:clr>
        </p15:guide>
        <p15:guide id="4" orient="horz" pos="18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FF0000"/>
    <a:srgbClr val="00195A"/>
    <a:srgbClr val="0F46A7"/>
    <a:srgbClr val="970A82"/>
    <a:srgbClr val="FF3399"/>
    <a:srgbClr val="FFFFFF"/>
    <a:srgbClr val="FEE3A1"/>
    <a:srgbClr val="FFF1D0"/>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A672D8-1918-28FD-B9CE-21C7529344D0}" v="3" dt="2021-07-14T12:52:12.623"/>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46"/>
    <p:restoredTop sz="94720"/>
  </p:normalViewPr>
  <p:slideViewPr>
    <p:cSldViewPr snapToGrid="0">
      <p:cViewPr varScale="1">
        <p:scale>
          <a:sx n="108" d="100"/>
          <a:sy n="108" d="100"/>
        </p:scale>
        <p:origin x="1008" y="102"/>
      </p:cViewPr>
      <p:guideLst>
        <p:guide pos="5134"/>
        <p:guide orient="horz" pos="799"/>
        <p:guide orient="horz" pos="4020"/>
        <p:guide orient="horz" pos="182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font" Target="fonts/font3.fntdata"/><Relationship Id="rId2" Type="http://schemas.openxmlformats.org/officeDocument/2006/relationships/customXml" Target="../customXml/item2.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font" Target="fonts/font1.fntdata"/><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handoutMaster" Target="handoutMasters/handoutMaster1.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de-DE" smtClean="0"/>
              <a:pPr/>
              <a:t>2</a:t>
            </a:fld>
            <a:endParaRPr lang="de-DE"/>
          </a:p>
        </p:txBody>
      </p:sp>
    </p:spTree>
    <p:extLst>
      <p:ext uri="{BB962C8B-B14F-4D97-AF65-F5344CB8AC3E}">
        <p14:creationId xmlns:p14="http://schemas.microsoft.com/office/powerpoint/2010/main" val="869584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a:p>
        </p:txBody>
      </p:sp>
    </p:spTree>
    <p:extLst>
      <p:ext uri="{BB962C8B-B14F-4D97-AF65-F5344CB8AC3E}">
        <p14:creationId xmlns:p14="http://schemas.microsoft.com/office/powerpoint/2010/main" val="4060931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a:p>
        </p:txBody>
      </p:sp>
    </p:spTree>
    <p:extLst>
      <p:ext uri="{BB962C8B-B14F-4D97-AF65-F5344CB8AC3E}">
        <p14:creationId xmlns:p14="http://schemas.microsoft.com/office/powerpoint/2010/main" val="821956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de-DE" smtClean="0"/>
              <a:pPr/>
              <a:t>6</a:t>
            </a:fld>
            <a:endParaRPr lang="de-DE"/>
          </a:p>
        </p:txBody>
      </p:sp>
    </p:spTree>
    <p:extLst>
      <p:ext uri="{BB962C8B-B14F-4D97-AF65-F5344CB8AC3E}">
        <p14:creationId xmlns:p14="http://schemas.microsoft.com/office/powerpoint/2010/main" val="1471194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de-DE" smtClean="0"/>
              <a:pPr/>
              <a:t>7</a:t>
            </a:fld>
            <a:endParaRPr lang="de-DE"/>
          </a:p>
        </p:txBody>
      </p:sp>
    </p:spTree>
    <p:extLst>
      <p:ext uri="{BB962C8B-B14F-4D97-AF65-F5344CB8AC3E}">
        <p14:creationId xmlns:p14="http://schemas.microsoft.com/office/powerpoint/2010/main" val="23906866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2019</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a:t>Presentation Title </a:t>
            </a:r>
            <a:br>
              <a:rPr lang="en-US"/>
            </a:br>
            <a:r>
              <a:rPr lang="en-US"/>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3" name="Title"/>
          <p:cNvSpPr>
            <a:spLocks noGrp="1"/>
          </p:cNvSpPr>
          <p:nvPr>
            <p:ph type="title" hasCustomPrompt="1"/>
          </p:nvPr>
        </p:nvSpPr>
        <p:spPr>
          <a:xfrm>
            <a:off x="504001" y="504000"/>
            <a:ext cx="709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2" name="Title"/>
          <p:cNvSpPr>
            <a:spLocks noGrp="1"/>
          </p:cNvSpPr>
          <p:nvPr>
            <p:ph type="title" hasCustomPrompt="1"/>
          </p:nvPr>
        </p:nvSpPr>
        <p:spPr>
          <a:xfrm>
            <a:off x="504001" y="504000"/>
            <a:ext cx="511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screenshot</a:t>
            </a:r>
            <a:endParaRPr lang="de-DE"/>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a:t>Click to add content</a:t>
            </a:r>
          </a:p>
        </p:txBody>
      </p:sp>
      <p:sp>
        <p:nvSpPr>
          <p:cNvPr id="2"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2019</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a:t>Presentation Title </a:t>
            </a:r>
            <a:br>
              <a:rPr lang="en-US" sz="3600"/>
            </a:br>
            <a:r>
              <a:rPr lang="en-US" sz="3600"/>
              <a:t>Goes Here and Here.</a:t>
            </a:r>
            <a:endParaRPr lang="de-DE" sz="3600" kern="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a:t>Contact information:</a:t>
            </a:r>
          </a:p>
          <a:p>
            <a:pPr lvl="1"/>
            <a:r>
              <a:rPr lang="en-US"/>
              <a:t>F name L name</a:t>
            </a:r>
          </a:p>
          <a:p>
            <a:pPr lvl="1"/>
            <a:r>
              <a:rPr lang="en-US"/>
              <a:t>Title</a:t>
            </a:r>
          </a:p>
          <a:p>
            <a:pPr lvl="1"/>
            <a:r>
              <a:rPr lang="en-US"/>
              <a:t>Address</a:t>
            </a:r>
          </a:p>
          <a:p>
            <a:pPr lvl="1"/>
            <a:r>
              <a:rPr lang="en-US"/>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a:t>Thank you.</a:t>
            </a:r>
            <a:endParaRPr lang="de-DE"/>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a:t>© 2019 SAP SE or an SAP affiliate company. All rights reserved.</a:t>
            </a:r>
            <a:endParaRPr lang="de-DE" sz="800" kern="0">
              <a:ea typeface="Arial Unicode MS" pitchFamily="34" charset="-128"/>
              <a:cs typeface="Arial Unicode MS" pitchFamily="34" charset="-128"/>
            </a:endParaRPr>
          </a:p>
          <a:p>
            <a:pPr>
              <a:spcBef>
                <a:spcPts val="600"/>
              </a:spcBef>
            </a:pPr>
            <a:r>
              <a:rPr lang="en-US" sz="800" kern="120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a:solidFill>
                  <a:schemeClr val="tx1"/>
                </a:solidFill>
                <a:latin typeface="Arial"/>
                <a:ea typeface="Arial Unicode MS" panose="020B0604020202020204" pitchFamily="34" charset="-128"/>
                <a:cs typeface="+mn-cs"/>
              </a:rPr>
              <a:t> </a:t>
            </a:r>
            <a:r>
              <a:rPr lang="en-US" sz="800" kern="120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a:solidFill>
                  <a:schemeClr val="tx1"/>
                </a:solidFill>
                <a:latin typeface="Arial"/>
                <a:ea typeface="Arial Unicode MS" panose="020B0604020202020204" pitchFamily="34" charset="-128"/>
                <a:cs typeface="+mn-cs"/>
              </a:rPr>
              <a:t>See </a:t>
            </a:r>
            <a:r>
              <a:rPr lang="en-US" sz="800" kern="1200">
                <a:solidFill>
                  <a:schemeClr val="tx1"/>
                </a:solidFill>
                <a:latin typeface="Arial"/>
                <a:ea typeface="Arial Unicode MS" panose="020B0604020202020204" pitchFamily="34" charset="-128"/>
                <a:cs typeface="+mn-cs"/>
                <a:hlinkClick r:id="rId3"/>
              </a:rPr>
              <a:t>www.sap.com/copyright</a:t>
            </a:r>
            <a:r>
              <a:rPr lang="en-US" sz="800" kern="120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a:solidFill>
                  <a:schemeClr val="accent1"/>
                </a:solidFill>
                <a:latin typeface="Arial"/>
                <a:ea typeface="Arial Unicode MS" panose="020B0604020202020204" pitchFamily="34" charset="-128"/>
                <a:cs typeface="+mn-cs"/>
              </a:rPr>
              <a:t>www.sap.com</a:t>
            </a:r>
            <a:r>
              <a:rPr lang="en-US" sz="1100" b="1" kern="120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a:solidFill>
                  <a:schemeClr val="accent1"/>
                </a:solidFill>
                <a:latin typeface="Arial"/>
                <a:ea typeface="Arial Unicode MS" panose="020B0604020202020204" pitchFamily="34" charset="-128"/>
                <a:cs typeface="+mn-cs"/>
              </a:rPr>
              <a:t>www.sap.com/germany</a:t>
            </a:r>
            <a:r>
              <a:rPr lang="en-US" sz="1100" b="1" kern="120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a:t>© 2019 SAP SE </a:t>
            </a:r>
            <a:r>
              <a:rPr lang="de-DE" sz="800" b="0" noProof="0"/>
              <a:t>oder ein SAP-Konzernunternehmen. Alle Rechte vorbehalten</a:t>
            </a:r>
            <a:r>
              <a:rPr lang="en-US" sz="800" b="0" noProof="0"/>
              <a:t>.</a:t>
            </a:r>
            <a:endParaRPr lang="de-DE" sz="800" kern="0">
              <a:ea typeface="Arial Unicode MS" pitchFamily="34" charset="-128"/>
              <a:cs typeface="Arial Unicode MS" pitchFamily="34" charset="-128"/>
            </a:endParaRPr>
          </a:p>
          <a:p>
            <a:pPr>
              <a:spcBef>
                <a:spcPts val="600"/>
              </a:spcBef>
            </a:pPr>
            <a:r>
              <a:rPr lang="de-DE" sz="800" kern="1200" noProof="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a:solidFill>
                  <a:schemeClr val="tx1"/>
                </a:solidFill>
                <a:effectLst/>
                <a:latin typeface="Arial"/>
                <a:ea typeface="+mn-ea"/>
                <a:cs typeface="+mn-cs"/>
              </a:rPr>
              <a:t> </a:t>
            </a:r>
            <a:r>
              <a:rPr lang="de-DE" sz="800" kern="1200" noProof="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a:solidFill>
                  <a:schemeClr val="tx1"/>
                </a:solidFill>
                <a:effectLst/>
                <a:latin typeface="Arial"/>
                <a:ea typeface="+mn-ea"/>
                <a:cs typeface="+mn-cs"/>
              </a:rPr>
              <a:t>Zusätzliche Informationen zur Marke und Vermerke finden Sie auf der Seite </a:t>
            </a:r>
            <a:r>
              <a:rPr lang="de-DE" sz="800" kern="1200" noProof="0">
                <a:solidFill>
                  <a:schemeClr val="tx1"/>
                </a:solidFill>
                <a:effectLst/>
                <a:latin typeface="Arial"/>
                <a:ea typeface="+mn-ea"/>
                <a:cs typeface="+mn-cs"/>
                <a:hlinkClick r:id="rId4"/>
              </a:rPr>
              <a:t>www.sap.com/corporate/de/legal/copyright.html</a:t>
            </a:r>
            <a:r>
              <a:rPr lang="de-DE" sz="800" kern="1200" noProof="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311371324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36523654"/>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366177160"/>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2019</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a:t>Presentation Title </a:t>
            </a:r>
            <a:br>
              <a:rPr lang="en-US" sz="3600"/>
            </a:br>
            <a:r>
              <a:rPr lang="en-US" sz="3600"/>
              <a:t>Goes Here and Here.</a:t>
            </a:r>
            <a:endParaRPr lang="de-DE" sz="3600" kern="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a:t>Agenda Item/Divider Headline</a:t>
            </a:r>
          </a:p>
          <a:p>
            <a:pPr lvl="1"/>
            <a:r>
              <a:rPr lang="en-US"/>
              <a:t>Details</a:t>
            </a:r>
          </a:p>
        </p:txBody>
      </p:sp>
      <p:sp>
        <p:nvSpPr>
          <p:cNvPr id="3" name="Agenda title"/>
          <p:cNvSpPr>
            <a:spLocks noGrp="1"/>
          </p:cNvSpPr>
          <p:nvPr>
            <p:ph type="title" hasCustomPrompt="1"/>
          </p:nvPr>
        </p:nvSpPr>
        <p:spPr/>
        <p:txBody>
          <a:bodyPr/>
          <a:lstStyle>
            <a:lvl1pPr>
              <a:defRPr/>
            </a:lvl1pPr>
          </a:lstStyle>
          <a:p>
            <a:r>
              <a:rPr lang="en-US"/>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a:solidFill>
                  <a:schemeClr val="tx1"/>
                </a:solidFill>
              </a:rPr>
              <a:t>2019 SAP SE or an SAP affiliate company. All rights reserved.  </a:t>
            </a:r>
            <a:r>
              <a:rPr kumimoji="0" lang="en-US" sz="600" b="0" i="0" u="none" kern="0" baseline="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a:solidFill>
                  <a:schemeClr val="tx1"/>
                </a:solidFill>
              </a:rPr>
              <a:t>2019 SAP SE or an SAP affiliate company. All rights reserved.  </a:t>
            </a:r>
            <a:r>
              <a:rPr kumimoji="0" lang="en-US" sz="600" b="0" i="0" u="none" kern="0" baseline="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peaker"/>
          <p:cNvSpPr>
            <a:spLocks noGrp="1"/>
          </p:cNvSpPr>
          <p:nvPr>
            <p:ph type="subTitle" idx="1"/>
          </p:nvPr>
        </p:nvSpPr>
        <p:spPr bwMode="gray">
          <a:xfrm>
            <a:off x="188849" y="4654094"/>
            <a:ext cx="6373430" cy="430887"/>
          </a:xfrm>
        </p:spPr>
        <p:txBody>
          <a:bodyPr/>
          <a:lstStyle/>
          <a:p>
            <a:pPr lvl="0"/>
            <a:r>
              <a:rPr lang="en-US"/>
              <a:t>March, 2021</a:t>
            </a:r>
          </a:p>
        </p:txBody>
      </p:sp>
      <p:sp>
        <p:nvSpPr>
          <p:cNvPr id="4" name="Title"/>
          <p:cNvSpPr>
            <a:spLocks noGrp="1"/>
          </p:cNvSpPr>
          <p:nvPr>
            <p:ph type="title"/>
          </p:nvPr>
        </p:nvSpPr>
        <p:spPr bwMode="gray"/>
        <p:txBody>
          <a:bodyPr/>
          <a:lstStyle/>
          <a:p>
            <a:r>
              <a:rPr lang="de-DE" dirty="0">
                <a:solidFill>
                  <a:schemeClr val="accent1"/>
                </a:solidFill>
              </a:rPr>
              <a:t>Extended Business </a:t>
            </a:r>
            <a:r>
              <a:rPr lang="de-DE" dirty="0" err="1">
                <a:solidFill>
                  <a:schemeClr val="accent1"/>
                </a:solidFill>
              </a:rPr>
              <a:t>Logic</a:t>
            </a:r>
            <a:r>
              <a:rPr lang="de-DE" dirty="0">
                <a:solidFill>
                  <a:schemeClr val="accent1"/>
                </a:solidFill>
              </a:rPr>
              <a:t>  – CW..</a:t>
            </a:r>
            <a:endParaRPr lang="de-DE" sz="2000" dirty="0">
              <a:solidFill>
                <a:schemeClr val="accent1"/>
              </a:solidFill>
            </a:endParaRPr>
          </a:p>
        </p:txBody>
      </p:sp>
      <p:pic>
        <p:nvPicPr>
          <p:cNvPr id="5" name="Pictogram" descr="Example of an pictogram" title="Pictogram for title slide"/>
          <p:cNvPicPr>
            <a:picLocks noGrp="1" noChangeAspect="1"/>
          </p:cNvPicPr>
          <p:nvPr>
            <p:ph type="pic" sz="quarter" idx="16"/>
          </p:nvPr>
        </p:nvPicPr>
        <p:blipFill>
          <a:blip r:embed="rId2"/>
          <a:srcRect t="16" b="16"/>
          <a:stretch>
            <a:fillRect/>
          </a:stretch>
        </p:blipFill>
        <p:spPr bwMode="gray"/>
      </p:pic>
    </p:spTree>
    <p:extLst>
      <p:ext uri="{BB962C8B-B14F-4D97-AF65-F5344CB8AC3E}">
        <p14:creationId xmlns:p14="http://schemas.microsoft.com/office/powerpoint/2010/main" val="3082716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289EC-5286-134A-954F-9A8AF5CF8DA7}"/>
              </a:ext>
            </a:extLst>
          </p:cNvPr>
          <p:cNvSpPr>
            <a:spLocks noGrp="1"/>
          </p:cNvSpPr>
          <p:nvPr>
            <p:ph type="title"/>
          </p:nvPr>
        </p:nvSpPr>
        <p:spPr/>
        <p:txBody>
          <a:bodyPr/>
          <a:lstStyle/>
          <a:p>
            <a:r>
              <a:rPr lang="en-US"/>
              <a:t>Summary</a:t>
            </a:r>
          </a:p>
        </p:txBody>
      </p:sp>
      <p:grpSp>
        <p:nvGrpSpPr>
          <p:cNvPr id="4" name="Group 3">
            <a:extLst>
              <a:ext uri="{FF2B5EF4-FFF2-40B4-BE49-F238E27FC236}">
                <a16:creationId xmlns:a16="http://schemas.microsoft.com/office/drawing/2014/main" id="{C91D58EA-3B6C-8E4F-92C6-6A252DC67902}"/>
              </a:ext>
            </a:extLst>
          </p:cNvPr>
          <p:cNvGrpSpPr/>
          <p:nvPr/>
        </p:nvGrpSpPr>
        <p:grpSpPr>
          <a:xfrm>
            <a:off x="3075064" y="1021715"/>
            <a:ext cx="564258" cy="1003948"/>
            <a:chOff x="5988373" y="1623080"/>
            <a:chExt cx="353414" cy="529283"/>
          </a:xfrm>
        </p:grpSpPr>
        <p:sp>
          <p:nvSpPr>
            <p:cNvPr id="11" name="Oval 10">
              <a:extLst>
                <a:ext uri="{FF2B5EF4-FFF2-40B4-BE49-F238E27FC236}">
                  <a16:creationId xmlns:a16="http://schemas.microsoft.com/office/drawing/2014/main" id="{1B32AF03-85C4-174A-BA1F-558690AED572}"/>
                </a:ext>
              </a:extLst>
            </p:cNvPr>
            <p:cNvSpPr>
              <a:spLocks noChangeAspect="1"/>
            </p:cNvSpPr>
            <p:nvPr/>
          </p:nvSpPr>
          <p:spPr bwMode="gray">
            <a:xfrm>
              <a:off x="5988373" y="1839777"/>
              <a:ext cx="353414" cy="312586"/>
            </a:xfrm>
            <a:prstGeom prst="ellipse">
              <a:avLst/>
            </a:prstGeom>
            <a:solidFill>
              <a:schemeClr val="accent2">
                <a:lumMod val="40000"/>
                <a:lumOff val="60000"/>
              </a:schemeClr>
            </a:solidFill>
            <a:ln w="25400" algn="ctr">
              <a:solidFill>
                <a:schemeClr val="tx2"/>
              </a:solidFill>
              <a:miter lim="800000"/>
              <a:headEnd/>
              <a:tailEnd/>
            </a:ln>
          </p:spPr>
          <p:txBody>
            <a:bodyPr wrap="none" lIns="90000" tIns="72000" rIns="90000" bIns="72000" rtlCol="0" anchor="ctr"/>
            <a:lstStyle/>
            <a:p>
              <a:pPr algn="ctr" defTabSz="914400" fontAlgn="base">
                <a:spcBef>
                  <a:spcPct val="50000"/>
                </a:spcBef>
                <a:spcAft>
                  <a:spcPct val="0"/>
                </a:spcAft>
                <a:buClr>
                  <a:srgbClr val="F0AB00"/>
                </a:buClr>
                <a:buSzPct val="80000"/>
              </a:pPr>
              <a:r>
                <a:rPr lang="de-DE" sz="1800" b="1" kern="0" dirty="0">
                  <a:solidFill>
                    <a:schemeClr val="bg1"/>
                  </a:solidFill>
                  <a:ea typeface="Arial Unicode MS" pitchFamily="34" charset="-128"/>
                  <a:cs typeface="Arial Unicode MS" pitchFamily="34" charset="-128"/>
                </a:rPr>
                <a:t>10</a:t>
              </a:r>
            </a:p>
          </p:txBody>
        </p:sp>
        <p:sp>
          <p:nvSpPr>
            <p:cNvPr id="12" name="TextBox 11">
              <a:extLst>
                <a:ext uri="{FF2B5EF4-FFF2-40B4-BE49-F238E27FC236}">
                  <a16:creationId xmlns:a16="http://schemas.microsoft.com/office/drawing/2014/main" id="{319EED16-343C-AB47-91AC-F2F6878780BD}"/>
                </a:ext>
              </a:extLst>
            </p:cNvPr>
            <p:cNvSpPr txBox="1"/>
            <p:nvPr/>
          </p:nvSpPr>
          <p:spPr>
            <a:xfrm>
              <a:off x="5988373" y="1623080"/>
              <a:ext cx="353414" cy="14603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a:ea typeface="Arial Unicode MS" pitchFamily="34" charset="-128"/>
                  <a:cs typeface="Arial Unicode MS" pitchFamily="34" charset="-128"/>
                </a:rPr>
                <a:t>Tools</a:t>
              </a:r>
            </a:p>
          </p:txBody>
        </p:sp>
      </p:grpSp>
      <p:grpSp>
        <p:nvGrpSpPr>
          <p:cNvPr id="5" name="Group 4">
            <a:extLst>
              <a:ext uri="{FF2B5EF4-FFF2-40B4-BE49-F238E27FC236}">
                <a16:creationId xmlns:a16="http://schemas.microsoft.com/office/drawing/2014/main" id="{EE9FF900-F986-C74E-BDC1-FCDA382B2733}"/>
              </a:ext>
            </a:extLst>
          </p:cNvPr>
          <p:cNvGrpSpPr/>
          <p:nvPr/>
        </p:nvGrpSpPr>
        <p:grpSpPr>
          <a:xfrm>
            <a:off x="4162996" y="1021714"/>
            <a:ext cx="662585" cy="1003949"/>
            <a:chOff x="6913458" y="1732500"/>
            <a:chExt cx="415002" cy="529283"/>
          </a:xfrm>
        </p:grpSpPr>
        <p:sp>
          <p:nvSpPr>
            <p:cNvPr id="9" name="Oval 8">
              <a:extLst>
                <a:ext uri="{FF2B5EF4-FFF2-40B4-BE49-F238E27FC236}">
                  <a16:creationId xmlns:a16="http://schemas.microsoft.com/office/drawing/2014/main" id="{3176682D-6F59-CC47-B24A-5ABD82DD88A8}"/>
                </a:ext>
              </a:extLst>
            </p:cNvPr>
            <p:cNvSpPr>
              <a:spLocks noChangeAspect="1"/>
            </p:cNvSpPr>
            <p:nvPr/>
          </p:nvSpPr>
          <p:spPr bwMode="gray">
            <a:xfrm>
              <a:off x="6913458" y="1934770"/>
              <a:ext cx="393770" cy="327013"/>
            </a:xfrm>
            <a:prstGeom prst="ellipse">
              <a:avLst/>
            </a:prstGeom>
            <a:solidFill>
              <a:schemeClr val="bg1">
                <a:lumMod val="75000"/>
              </a:schemeClr>
            </a:solidFill>
            <a:ln w="25400" algn="ctr">
              <a:solidFill>
                <a:schemeClr val="bg1">
                  <a:lumMod val="50000"/>
                </a:schemeClr>
              </a:solidFill>
              <a:miter lim="800000"/>
              <a:headEnd/>
              <a:tailEnd/>
            </a:ln>
          </p:spPr>
          <p:txBody>
            <a:bodyPr wrap="none" lIns="90000" tIns="72000" rIns="90000" bIns="72000" rtlCol="0" anchor="ctr"/>
            <a:lstStyle/>
            <a:p>
              <a:pPr algn="ctr" defTabSz="914400" fontAlgn="base">
                <a:spcBef>
                  <a:spcPct val="50000"/>
                </a:spcBef>
                <a:spcAft>
                  <a:spcPct val="0"/>
                </a:spcAft>
                <a:buClr>
                  <a:srgbClr val="F0AB00"/>
                </a:buClr>
                <a:buSzPct val="80000"/>
              </a:pPr>
              <a:r>
                <a:rPr lang="de-DE" sz="1800" b="1" kern="0" dirty="0">
                  <a:solidFill>
                    <a:schemeClr val="bg1"/>
                  </a:solidFill>
                  <a:ea typeface="Arial Unicode MS" pitchFamily="34" charset="-128"/>
                  <a:cs typeface="Arial Unicode MS" pitchFamily="34" charset="-128"/>
                </a:rPr>
                <a:t>9</a:t>
              </a:r>
            </a:p>
          </p:txBody>
        </p:sp>
        <p:sp>
          <p:nvSpPr>
            <p:cNvPr id="10" name="TextBox 9">
              <a:extLst>
                <a:ext uri="{FF2B5EF4-FFF2-40B4-BE49-F238E27FC236}">
                  <a16:creationId xmlns:a16="http://schemas.microsoft.com/office/drawing/2014/main" id="{4B05073D-9078-6946-B809-A1478987CBE1}"/>
                </a:ext>
              </a:extLst>
            </p:cNvPr>
            <p:cNvSpPr txBox="1"/>
            <p:nvPr/>
          </p:nvSpPr>
          <p:spPr>
            <a:xfrm>
              <a:off x="6958980" y="1732500"/>
              <a:ext cx="369480" cy="14603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err="1">
                  <a:ea typeface="Arial Unicode MS" pitchFamily="34" charset="-128"/>
                  <a:cs typeface="Arial Unicode MS" pitchFamily="34" charset="-128"/>
                </a:rPr>
                <a:t>Roles</a:t>
              </a:r>
              <a:endParaRPr lang="de-DE" sz="1800" kern="0">
                <a:ea typeface="Arial Unicode MS" pitchFamily="34" charset="-128"/>
                <a:cs typeface="Arial Unicode MS" pitchFamily="34" charset="-128"/>
              </a:endParaRPr>
            </a:p>
          </p:txBody>
        </p:sp>
      </p:grpSp>
      <p:grpSp>
        <p:nvGrpSpPr>
          <p:cNvPr id="6" name="Group 5">
            <a:extLst>
              <a:ext uri="{FF2B5EF4-FFF2-40B4-BE49-F238E27FC236}">
                <a16:creationId xmlns:a16="http://schemas.microsoft.com/office/drawing/2014/main" id="{0D377C2A-D2CD-5341-BC3C-F50216C5D0DF}"/>
              </a:ext>
            </a:extLst>
          </p:cNvPr>
          <p:cNvGrpSpPr/>
          <p:nvPr/>
        </p:nvGrpSpPr>
        <p:grpSpPr>
          <a:xfrm>
            <a:off x="1725012" y="1084293"/>
            <a:ext cx="722755" cy="941370"/>
            <a:chOff x="5285895" y="1583078"/>
            <a:chExt cx="452688" cy="496291"/>
          </a:xfrm>
          <a:solidFill>
            <a:schemeClr val="tx2">
              <a:lumMod val="60000"/>
              <a:lumOff val="40000"/>
            </a:schemeClr>
          </a:solidFill>
        </p:grpSpPr>
        <p:sp>
          <p:nvSpPr>
            <p:cNvPr id="7" name="TextBox 6">
              <a:extLst>
                <a:ext uri="{FF2B5EF4-FFF2-40B4-BE49-F238E27FC236}">
                  <a16:creationId xmlns:a16="http://schemas.microsoft.com/office/drawing/2014/main" id="{4A112854-4E35-6240-8DA0-6A39BA3B602C}"/>
                </a:ext>
              </a:extLst>
            </p:cNvPr>
            <p:cNvSpPr txBox="1"/>
            <p:nvPr/>
          </p:nvSpPr>
          <p:spPr>
            <a:xfrm>
              <a:off x="5285895" y="1583078"/>
              <a:ext cx="404440" cy="110490"/>
            </a:xfrm>
            <a:prstGeom prst="rect">
              <a:avLst/>
            </a:prstGeom>
            <a:solidFill>
              <a:schemeClr val="bg1"/>
            </a:solidFill>
            <a:ln w="25400" algn="ctr">
              <a:noFill/>
              <a:miter lim="800000"/>
              <a:headEnd/>
              <a:tailEnd/>
            </a:ln>
          </p:spPr>
          <p:txBody>
            <a:bodyPr wrap="none" lIns="90000" tIns="72000" rIns="90000" bIns="72000" rtlCol="0" anchor="ctr"/>
            <a:lstStyle>
              <a:defPPr>
                <a:defRPr lang="de-DE"/>
              </a:defPPr>
              <a:lvl1pPr algn="ctr" defTabSz="914400" fontAlgn="base">
                <a:spcBef>
                  <a:spcPct val="50000"/>
                </a:spcBef>
                <a:spcAft>
                  <a:spcPct val="0"/>
                </a:spcAft>
                <a:buClr>
                  <a:srgbClr val="F0AB00"/>
                </a:buClr>
                <a:buSzPct val="80000"/>
                <a:defRPr sz="1200" b="1" kern="0">
                  <a:solidFill>
                    <a:schemeClr val="bg1"/>
                  </a:solidFill>
                  <a:ea typeface="Arial Unicode MS" pitchFamily="34" charset="-128"/>
                  <a:cs typeface="Arial Unicode MS" pitchFamily="34" charset="-128"/>
                </a:defRPr>
              </a:lvl1pPr>
            </a:lstStyle>
            <a:p>
              <a:pPr algn="l" defTabSz="1088776"/>
              <a:r>
                <a:rPr lang="de-DE" sz="1800" b="0" err="1">
                  <a:solidFill>
                    <a:schemeClr val="tx1"/>
                  </a:solidFill>
                </a:rPr>
                <a:t>Steps</a:t>
              </a:r>
              <a:endParaRPr lang="de-DE" sz="1800" b="0">
                <a:solidFill>
                  <a:schemeClr val="tx1"/>
                </a:solidFill>
              </a:endParaRPr>
            </a:p>
          </p:txBody>
        </p:sp>
        <p:sp>
          <p:nvSpPr>
            <p:cNvPr id="8" name="Oval 7">
              <a:extLst>
                <a:ext uri="{FF2B5EF4-FFF2-40B4-BE49-F238E27FC236}">
                  <a16:creationId xmlns:a16="http://schemas.microsoft.com/office/drawing/2014/main" id="{545C6E4F-86BD-ED45-9B69-47001F431C27}"/>
                </a:ext>
              </a:extLst>
            </p:cNvPr>
            <p:cNvSpPr>
              <a:spLocks noChangeAspect="1"/>
            </p:cNvSpPr>
            <p:nvPr/>
          </p:nvSpPr>
          <p:spPr bwMode="gray">
            <a:xfrm>
              <a:off x="5369104" y="1752355"/>
              <a:ext cx="369479" cy="327014"/>
            </a:xfrm>
            <a:prstGeom prst="ellipse">
              <a:avLst/>
            </a:prstGeom>
            <a:solidFill>
              <a:schemeClr val="accent4"/>
            </a:solidFill>
            <a:ln w="25400" algn="ctr">
              <a:solidFill>
                <a:schemeClr val="bg2">
                  <a:lumMod val="75000"/>
                </a:schemeClr>
              </a:solidFill>
              <a:miter lim="800000"/>
              <a:headEnd/>
              <a:tailEnd/>
            </a:ln>
          </p:spPr>
          <p:txBody>
            <a:bodyPr wrap="none" lIns="90000" tIns="72000" rIns="90000" bIns="72000" rtlCol="0" anchor="ctr"/>
            <a:lstStyle/>
            <a:p>
              <a:pPr algn="ctr" defTabSz="914400" fontAlgn="base">
                <a:spcBef>
                  <a:spcPct val="50000"/>
                </a:spcBef>
                <a:spcAft>
                  <a:spcPct val="0"/>
                </a:spcAft>
                <a:buClr>
                  <a:srgbClr val="F0AB00"/>
                </a:buClr>
                <a:buSzPct val="80000"/>
              </a:pPr>
              <a:r>
                <a:rPr lang="de-DE" sz="1800" b="1" kern="0" dirty="0">
                  <a:solidFill>
                    <a:schemeClr val="bg1"/>
                  </a:solidFill>
                  <a:ea typeface="Arial Unicode MS"/>
                  <a:cs typeface="Arial Unicode MS"/>
                </a:rPr>
                <a:t>354</a:t>
              </a:r>
              <a:endParaRPr lang="de-DE" sz="1800" b="1" kern="0" dirty="0">
                <a:solidFill>
                  <a:schemeClr val="bg1"/>
                </a:solidFill>
                <a:ea typeface="Arial Unicode MS" pitchFamily="34" charset="-128"/>
                <a:cs typeface="Arial Unicode MS" pitchFamily="34" charset="-128"/>
              </a:endParaRPr>
            </a:p>
          </p:txBody>
        </p:sp>
      </p:grpSp>
      <p:sp>
        <p:nvSpPr>
          <p:cNvPr id="15" name="Rectangle 14">
            <a:extLst>
              <a:ext uri="{FF2B5EF4-FFF2-40B4-BE49-F238E27FC236}">
                <a16:creationId xmlns:a16="http://schemas.microsoft.com/office/drawing/2014/main" id="{3C4BA4E7-3939-D24D-9C7D-596844D88C3C}"/>
              </a:ext>
            </a:extLst>
          </p:cNvPr>
          <p:cNvSpPr/>
          <p:nvPr/>
        </p:nvSpPr>
        <p:spPr>
          <a:xfrm>
            <a:off x="149785" y="4179529"/>
            <a:ext cx="5416200" cy="954107"/>
          </a:xfrm>
          <a:prstGeom prst="rect">
            <a:avLst/>
          </a:prstGeom>
        </p:spPr>
        <p:txBody>
          <a:bodyPr wrap="square">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1400" kern="0" dirty="0">
                <a:ea typeface="Arial Unicode MS" pitchFamily="34" charset="-128"/>
                <a:cs typeface="Arial Unicode MS" pitchFamily="34" charset="-128"/>
              </a:rPr>
              <a:t>Backend: S4H OnPrem 2020</a:t>
            </a:r>
          </a:p>
          <a:p>
            <a:pPr marL="285750" indent="-285750" fontAlgn="base">
              <a:spcBef>
                <a:spcPct val="50000"/>
              </a:spcBef>
              <a:spcAft>
                <a:spcPct val="0"/>
              </a:spcAft>
              <a:buClr>
                <a:srgbClr val="F0AB00"/>
              </a:buClr>
              <a:buSzPct val="80000"/>
              <a:buFont typeface="Arial" panose="020B0604020202020204" pitchFamily="34" charset="0"/>
              <a:buChar char="•"/>
            </a:pPr>
            <a:r>
              <a:rPr lang="en-US" sz="1400" kern="0" dirty="0" err="1">
                <a:ea typeface="Arial Unicode MS" pitchFamily="34" charset="-128"/>
                <a:cs typeface="Arial Unicode MS" pitchFamily="34" charset="-128"/>
              </a:rPr>
              <a:t>Kyma</a:t>
            </a:r>
            <a:r>
              <a:rPr lang="en-US" sz="1400" kern="0" dirty="0">
                <a:ea typeface="Arial Unicode MS" pitchFamily="34" charset="-128"/>
                <a:cs typeface="Arial Unicode MS" pitchFamily="34" charset="-128"/>
              </a:rPr>
              <a:t> runtime</a:t>
            </a:r>
          </a:p>
          <a:p>
            <a:pPr marL="285750" indent="-285750" fontAlgn="base">
              <a:spcBef>
                <a:spcPct val="50000"/>
              </a:spcBef>
              <a:spcAft>
                <a:spcPct val="0"/>
              </a:spcAft>
              <a:buClr>
                <a:srgbClr val="F0AB00"/>
              </a:buClr>
              <a:buSzPct val="80000"/>
              <a:buFont typeface="Arial" panose="020B0604020202020204" pitchFamily="34" charset="0"/>
              <a:buChar char="•"/>
            </a:pPr>
            <a:r>
              <a:rPr lang="en-IN" sz="1400" kern="0" dirty="0">
                <a:ea typeface="Arial Unicode MS" pitchFamily="34" charset="-128"/>
                <a:cs typeface="Arial Unicode MS" pitchFamily="34" charset="-128"/>
              </a:rPr>
              <a:t>Cloud Connector version: 2.12.1.1</a:t>
            </a:r>
          </a:p>
        </p:txBody>
      </p:sp>
      <p:sp>
        <p:nvSpPr>
          <p:cNvPr id="16" name="Rectangle 15">
            <a:extLst>
              <a:ext uri="{FF2B5EF4-FFF2-40B4-BE49-F238E27FC236}">
                <a16:creationId xmlns:a16="http://schemas.microsoft.com/office/drawing/2014/main" id="{B0799377-AACB-714C-BF94-3FCC2A11BABF}"/>
              </a:ext>
            </a:extLst>
          </p:cNvPr>
          <p:cNvSpPr/>
          <p:nvPr/>
        </p:nvSpPr>
        <p:spPr bwMode="gray">
          <a:xfrm>
            <a:off x="504001" y="928885"/>
            <a:ext cx="5084236" cy="1336480"/>
          </a:xfrm>
          <a:prstGeom prst="rect">
            <a:avLst/>
          </a:prstGeom>
          <a:noFill/>
          <a:ln w="12700" algn="ctr">
            <a:solidFill>
              <a:schemeClr val="accent3"/>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763AE98C-58F0-2C4E-9373-CFB7E3CF41D1}"/>
              </a:ext>
            </a:extLst>
          </p:cNvPr>
          <p:cNvSpPr txBox="1"/>
          <p:nvPr/>
        </p:nvSpPr>
        <p:spPr>
          <a:xfrm>
            <a:off x="704381" y="1446129"/>
            <a:ext cx="852583"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a:ea typeface="Arial Unicode MS" pitchFamily="34" charset="-128"/>
                <a:cs typeface="Arial Unicode MS" pitchFamily="34" charset="-128"/>
              </a:rPr>
              <a:t>Current</a:t>
            </a:r>
          </a:p>
        </p:txBody>
      </p:sp>
      <p:sp>
        <p:nvSpPr>
          <p:cNvPr id="29" name="TextBox 28">
            <a:extLst>
              <a:ext uri="{FF2B5EF4-FFF2-40B4-BE49-F238E27FC236}">
                <a16:creationId xmlns:a16="http://schemas.microsoft.com/office/drawing/2014/main" id="{74067C7C-C9BF-7841-8A3D-03AC3441EB83}"/>
              </a:ext>
            </a:extLst>
          </p:cNvPr>
          <p:cNvSpPr txBox="1"/>
          <p:nvPr/>
        </p:nvSpPr>
        <p:spPr>
          <a:xfrm>
            <a:off x="5832124" y="3899975"/>
            <a:ext cx="5393207" cy="861774"/>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endParaRPr lang="en-US" sz="1400" kern="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Arial" panose="020B0604020202020204" pitchFamily="34" charset="0"/>
              <a:buChar char="•"/>
            </a:pPr>
            <a:endParaRPr lang="en-US" sz="1400" kern="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Arial" panose="020B0604020202020204" pitchFamily="34" charset="0"/>
              <a:buChar char="•"/>
            </a:pPr>
            <a:endParaRPr lang="en-US" sz="1400" kern="0">
              <a:ea typeface="Arial Unicode MS" pitchFamily="34" charset="-128"/>
              <a:cs typeface="Arial Unicode MS" pitchFamily="34" charset="-128"/>
            </a:endParaRPr>
          </a:p>
        </p:txBody>
      </p:sp>
      <p:sp>
        <p:nvSpPr>
          <p:cNvPr id="30" name="TextBox 29">
            <a:extLst>
              <a:ext uri="{FF2B5EF4-FFF2-40B4-BE49-F238E27FC236}">
                <a16:creationId xmlns:a16="http://schemas.microsoft.com/office/drawing/2014/main" id="{F6677E86-69B9-9E40-A82B-59B8E095D923}"/>
              </a:ext>
            </a:extLst>
          </p:cNvPr>
          <p:cNvSpPr txBox="1"/>
          <p:nvPr/>
        </p:nvSpPr>
        <p:spPr>
          <a:xfrm>
            <a:off x="6432184" y="790385"/>
            <a:ext cx="176183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a:solidFill>
                  <a:schemeClr val="accent3"/>
                </a:solidFill>
                <a:ea typeface="Arial Unicode MS" pitchFamily="34" charset="-128"/>
                <a:cs typeface="Arial Unicode MS" pitchFamily="34" charset="-128"/>
              </a:rPr>
              <a:t>Overall Status</a:t>
            </a:r>
          </a:p>
        </p:txBody>
      </p:sp>
      <p:sp>
        <p:nvSpPr>
          <p:cNvPr id="31" name="Oval 30">
            <a:extLst>
              <a:ext uri="{FF2B5EF4-FFF2-40B4-BE49-F238E27FC236}">
                <a16:creationId xmlns:a16="http://schemas.microsoft.com/office/drawing/2014/main" id="{E2AE7A9D-3B12-6D4F-9657-9AC260DBA08D}"/>
              </a:ext>
            </a:extLst>
          </p:cNvPr>
          <p:cNvSpPr>
            <a:spLocks noChangeAspect="1"/>
          </p:cNvSpPr>
          <p:nvPr/>
        </p:nvSpPr>
        <p:spPr bwMode="gray">
          <a:xfrm>
            <a:off x="6432184" y="1293872"/>
            <a:ext cx="589905" cy="620284"/>
          </a:xfrm>
          <a:prstGeom prst="ellipse">
            <a:avLst/>
          </a:prstGeom>
          <a:solidFill>
            <a:schemeClr val="accent1"/>
          </a:solidFill>
          <a:ln>
            <a:headEnd/>
            <a:tailEnd/>
          </a:ln>
        </p:spPr>
        <p:style>
          <a:lnRef idx="2">
            <a:schemeClr val="accent1"/>
          </a:lnRef>
          <a:fillRef idx="1">
            <a:schemeClr val="lt1"/>
          </a:fillRef>
          <a:effectRef idx="0">
            <a:schemeClr val="accent1"/>
          </a:effectRef>
          <a:fontRef idx="minor">
            <a:schemeClr val="dk1"/>
          </a:fontRef>
        </p:style>
        <p:txBody>
          <a:bodyPr wrap="none" lIns="90000" tIns="72000" rIns="90000" bIns="72000" rtlCol="0" anchor="ctr"/>
          <a:lstStyle/>
          <a:p>
            <a:pPr algn="ctr" defTabSz="914400" fontAlgn="base">
              <a:spcBef>
                <a:spcPct val="50000"/>
              </a:spcBef>
              <a:spcAft>
                <a:spcPct val="0"/>
              </a:spcAft>
              <a:buClr>
                <a:srgbClr val="F0AB00"/>
              </a:buClr>
              <a:buSzPct val="80000"/>
            </a:pPr>
            <a:endParaRPr lang="de-DE" sz="1200" b="1" kern="0">
              <a:solidFill>
                <a:srgbClr val="FF0000"/>
              </a:solidFill>
              <a:ea typeface="Arial Unicode MS" pitchFamily="34" charset="-128"/>
              <a:cs typeface="Arial Unicode MS" pitchFamily="34" charset="-128"/>
            </a:endParaRPr>
          </a:p>
        </p:txBody>
      </p:sp>
      <p:sp>
        <p:nvSpPr>
          <p:cNvPr id="18" name="Rectangle 17">
            <a:extLst>
              <a:ext uri="{FF2B5EF4-FFF2-40B4-BE49-F238E27FC236}">
                <a16:creationId xmlns:a16="http://schemas.microsoft.com/office/drawing/2014/main" id="{99867751-9F1C-4B7D-A501-125DC9B48A10}"/>
              </a:ext>
            </a:extLst>
          </p:cNvPr>
          <p:cNvSpPr/>
          <p:nvPr/>
        </p:nvSpPr>
        <p:spPr>
          <a:xfrm>
            <a:off x="5057775" y="3221250"/>
            <a:ext cx="3648075" cy="415498"/>
          </a:xfrm>
          <a:prstGeom prst="rect">
            <a:avLst/>
          </a:prstGeom>
        </p:spPr>
        <p:txBody>
          <a:bodyPr wrap="square">
            <a:spAutoFit/>
          </a:bodyPr>
          <a:lstStyle/>
          <a:p>
            <a:r>
              <a:rPr lang="en-US">
                <a:solidFill>
                  <a:srgbClr val="000000"/>
                </a:solidFill>
                <a:latin typeface="Times New Roman" panose="02020603050405020304" pitchFamily="18" charset="0"/>
              </a:rPr>
              <a:t> </a:t>
            </a:r>
            <a:endParaRPr lang="en-US"/>
          </a:p>
        </p:txBody>
      </p:sp>
      <p:sp>
        <p:nvSpPr>
          <p:cNvPr id="19" name="Rectangle 18">
            <a:extLst>
              <a:ext uri="{FF2B5EF4-FFF2-40B4-BE49-F238E27FC236}">
                <a16:creationId xmlns:a16="http://schemas.microsoft.com/office/drawing/2014/main" id="{C57D49C5-23E1-4C00-AA5C-10577B70D8B8}"/>
              </a:ext>
            </a:extLst>
          </p:cNvPr>
          <p:cNvSpPr/>
          <p:nvPr/>
        </p:nvSpPr>
        <p:spPr>
          <a:xfrm>
            <a:off x="6076877" y="3392895"/>
            <a:ext cx="3339292" cy="2462213"/>
          </a:xfrm>
          <a:prstGeom prst="rect">
            <a:avLst/>
          </a:prstGeom>
        </p:spPr>
        <p:txBody>
          <a:bodyPr wrap="square">
            <a:spAutoFit/>
          </a:bodyPr>
          <a:lstStyle/>
          <a:p>
            <a:pPr marL="285750" indent="-285750" fontAlgn="base">
              <a:buFont typeface="Arial" panose="020B0604020202020204" pitchFamily="34" charset="0"/>
              <a:buChar char="•"/>
            </a:pPr>
            <a:r>
              <a:rPr lang="de-DE" sz="1400" b="1" dirty="0">
                <a:solidFill>
                  <a:srgbClr val="000000"/>
                </a:solidFill>
                <a:latin typeface="Arial" panose="020B0604020202020204" pitchFamily="34" charset="0"/>
              </a:rPr>
              <a:t>Tools</a:t>
            </a:r>
            <a:r>
              <a:rPr lang="en-US" sz="1400" dirty="0">
                <a:solidFill>
                  <a:srgbClr val="000000"/>
                </a:solidFill>
                <a:latin typeface="Arial" panose="020B0604020202020204" pitchFamily="34" charset="0"/>
              </a:rPr>
              <a:t>​</a:t>
            </a:r>
            <a:endParaRPr lang="en-US" sz="1400" dirty="0">
              <a:solidFill>
                <a:srgbClr val="000000"/>
              </a:solidFill>
              <a:latin typeface="Segoe UI" panose="020B0502040204020203" pitchFamily="34" charset="0"/>
            </a:endParaRPr>
          </a:p>
          <a:p>
            <a:pPr marL="285750" indent="-285750" fontAlgn="base">
              <a:buFont typeface="Arial" panose="020B0604020202020204" pitchFamily="34" charset="0"/>
              <a:buChar char="•"/>
            </a:pPr>
            <a:r>
              <a:rPr lang="de-DE" sz="1400" dirty="0">
                <a:solidFill>
                  <a:srgbClr val="000000"/>
                </a:solidFill>
                <a:latin typeface="Arial" panose="020B0604020202020204" pitchFamily="34" charset="0"/>
              </a:rPr>
              <a:t>S/4 oData Service </a:t>
            </a:r>
            <a:r>
              <a:rPr lang="de-DE" sz="1400" dirty="0" err="1">
                <a:solidFill>
                  <a:srgbClr val="000000"/>
                </a:solidFill>
                <a:latin typeface="Arial" panose="020B0604020202020204" pitchFamily="34" charset="0"/>
              </a:rPr>
              <a:t>Provisioning</a:t>
            </a:r>
            <a:r>
              <a:rPr lang="de-DE" sz="1400" dirty="0">
                <a:solidFill>
                  <a:srgbClr val="000000"/>
                </a:solidFill>
                <a:latin typeface="Arial" panose="020B0604020202020204" pitchFamily="34" charset="0"/>
              </a:rPr>
              <a:t>​</a:t>
            </a:r>
          </a:p>
          <a:p>
            <a:pPr marL="285750" indent="-285750" fontAlgn="base">
              <a:buFont typeface="Arial" panose="020B0604020202020204" pitchFamily="34" charset="0"/>
              <a:buChar char="•"/>
            </a:pPr>
            <a:r>
              <a:rPr lang="de-DE" sz="1400" dirty="0">
                <a:solidFill>
                  <a:srgbClr val="000000"/>
                </a:solidFill>
                <a:latin typeface="Arial" panose="020B0604020202020204" pitchFamily="34" charset="0"/>
              </a:rPr>
              <a:t>S/4 User Management</a:t>
            </a:r>
            <a:r>
              <a:rPr lang="en-US" sz="1400" dirty="0">
                <a:solidFill>
                  <a:srgbClr val="000000"/>
                </a:solidFill>
                <a:latin typeface="Arial" panose="020B0604020202020204" pitchFamily="34" charset="0"/>
              </a:rPr>
              <a:t>​</a:t>
            </a:r>
          </a:p>
          <a:p>
            <a:pPr marL="285750" indent="-285750" fontAlgn="base">
              <a:buFont typeface="Arial" panose="020B0604020202020204" pitchFamily="34" charset="0"/>
              <a:buChar char="•"/>
            </a:pPr>
            <a:r>
              <a:rPr lang="de-DE" sz="1400" dirty="0">
                <a:solidFill>
                  <a:srgbClr val="000000"/>
                </a:solidFill>
                <a:latin typeface="Arial" panose="020B0604020202020204" pitchFamily="34" charset="0"/>
              </a:rPr>
              <a:t>S/4 </a:t>
            </a:r>
            <a:r>
              <a:rPr lang="de-DE" sz="1400" dirty="0" err="1">
                <a:solidFill>
                  <a:srgbClr val="000000"/>
                </a:solidFill>
                <a:latin typeface="Arial" panose="020B0604020202020204" pitchFamily="34" charset="0"/>
              </a:rPr>
              <a:t>Role</a:t>
            </a:r>
            <a:r>
              <a:rPr lang="de-DE" sz="1400" dirty="0">
                <a:solidFill>
                  <a:srgbClr val="000000"/>
                </a:solidFill>
                <a:latin typeface="Arial" panose="020B0604020202020204" pitchFamily="34" charset="0"/>
              </a:rPr>
              <a:t> Maintenance</a:t>
            </a:r>
            <a:r>
              <a:rPr lang="en-US" sz="1400" dirty="0">
                <a:solidFill>
                  <a:srgbClr val="000000"/>
                </a:solidFill>
                <a:latin typeface="Arial" panose="020B0604020202020204" pitchFamily="34" charset="0"/>
              </a:rPr>
              <a:t>​</a:t>
            </a:r>
          </a:p>
          <a:p>
            <a:pPr marL="285750" indent="-285750" fontAlgn="base">
              <a:buFont typeface="Arial" panose="020B0604020202020204" pitchFamily="34" charset="0"/>
              <a:buChar char="•"/>
            </a:pPr>
            <a:r>
              <a:rPr lang="en-US" sz="1400" dirty="0">
                <a:solidFill>
                  <a:srgbClr val="000000"/>
                </a:solidFill>
                <a:latin typeface="Arial" panose="020B0604020202020204" pitchFamily="34" charset="0"/>
              </a:rPr>
              <a:t>S/4 Business event enablement</a:t>
            </a:r>
          </a:p>
          <a:p>
            <a:pPr marL="285750" indent="-285750" fontAlgn="base">
              <a:buFont typeface="Arial" panose="020B0604020202020204" pitchFamily="34" charset="0"/>
              <a:buChar char="•"/>
            </a:pPr>
            <a:r>
              <a:rPr lang="de-DE" sz="1400" dirty="0">
                <a:solidFill>
                  <a:srgbClr val="000000"/>
                </a:solidFill>
                <a:latin typeface="Arial" panose="020B0604020202020204" pitchFamily="34" charset="0"/>
              </a:rPr>
              <a:t>Cockpit</a:t>
            </a:r>
            <a:r>
              <a:rPr lang="en-US" sz="1400" dirty="0">
                <a:solidFill>
                  <a:srgbClr val="000000"/>
                </a:solidFill>
                <a:latin typeface="Arial" panose="020B0604020202020204" pitchFamily="34" charset="0"/>
              </a:rPr>
              <a:t>​</a:t>
            </a:r>
          </a:p>
          <a:p>
            <a:pPr marL="285750" indent="-285750" fontAlgn="base">
              <a:buFont typeface="Arial" panose="020B0604020202020204" pitchFamily="34" charset="0"/>
              <a:buChar char="•"/>
            </a:pPr>
            <a:r>
              <a:rPr lang="de-DE" sz="1400" dirty="0">
                <a:solidFill>
                  <a:srgbClr val="000000"/>
                </a:solidFill>
                <a:latin typeface="Arial" panose="020B0604020202020204" pitchFamily="34" charset="0"/>
              </a:rPr>
              <a:t>Visual studio code</a:t>
            </a:r>
            <a:endParaRPr lang="en-US" sz="1400" dirty="0">
              <a:solidFill>
                <a:srgbClr val="000000"/>
              </a:solidFill>
              <a:latin typeface="Arial" panose="020B0604020202020204" pitchFamily="34" charset="0"/>
            </a:endParaRPr>
          </a:p>
          <a:p>
            <a:pPr marL="285750" indent="-285750" fontAlgn="base">
              <a:buFont typeface="Arial" panose="020B0604020202020204" pitchFamily="34" charset="0"/>
              <a:buChar char="•"/>
            </a:pPr>
            <a:r>
              <a:rPr lang="de-DE" sz="1400" dirty="0">
                <a:solidFill>
                  <a:srgbClr val="000000"/>
                </a:solidFill>
                <a:latin typeface="Arial" panose="020B0604020202020204" pitchFamily="34" charset="0"/>
              </a:rPr>
              <a:t>Cloud Connector</a:t>
            </a:r>
            <a:r>
              <a:rPr lang="en-US" sz="1400" dirty="0">
                <a:solidFill>
                  <a:srgbClr val="000000"/>
                </a:solidFill>
                <a:latin typeface="Arial" panose="020B0604020202020204" pitchFamily="34" charset="0"/>
              </a:rPr>
              <a:t>​</a:t>
            </a:r>
          </a:p>
          <a:p>
            <a:pPr marL="285750" indent="-285750" fontAlgn="base">
              <a:buFont typeface="Arial" panose="020B0604020202020204" pitchFamily="34" charset="0"/>
              <a:buChar char="•"/>
            </a:pPr>
            <a:r>
              <a:rPr lang="en-US" sz="1400" dirty="0">
                <a:solidFill>
                  <a:srgbClr val="000000"/>
                </a:solidFill>
                <a:latin typeface="Arial" panose="020B0604020202020204" pitchFamily="34" charset="0"/>
              </a:rPr>
              <a:t>Event Mesh application</a:t>
            </a:r>
          </a:p>
          <a:p>
            <a:pPr marL="285750" indent="-285750" fontAlgn="base">
              <a:buFont typeface="Arial" panose="020B0604020202020204" pitchFamily="34" charset="0"/>
              <a:buChar char="•"/>
            </a:pPr>
            <a:r>
              <a:rPr lang="en-US" sz="1400" dirty="0" err="1">
                <a:solidFill>
                  <a:srgbClr val="000000"/>
                </a:solidFill>
                <a:latin typeface="Arial" panose="020B0604020202020204" pitchFamily="34" charset="0"/>
              </a:rPr>
              <a:t>Kyma</a:t>
            </a:r>
            <a:endParaRPr lang="en-US" sz="1400" dirty="0">
              <a:solidFill>
                <a:srgbClr val="000000"/>
              </a:solidFill>
              <a:latin typeface="Arial" panose="020B0604020202020204" pitchFamily="34" charset="0"/>
            </a:endParaRPr>
          </a:p>
          <a:p>
            <a:pPr marL="285750" indent="-285750" fontAlgn="base">
              <a:buFont typeface="Arial" panose="020B0604020202020204" pitchFamily="34" charset="0"/>
              <a:buChar char="•"/>
            </a:pPr>
            <a:r>
              <a:rPr lang="de-DE" sz="1400" dirty="0">
                <a:solidFill>
                  <a:srgbClr val="000000"/>
                </a:solidFill>
                <a:latin typeface="Arial" panose="020B0604020202020204" pitchFamily="34" charset="0"/>
              </a:rPr>
              <a:t>Github (CI/CD)</a:t>
            </a:r>
            <a:endParaRPr lang="en-US" sz="1400" dirty="0">
              <a:solidFill>
                <a:srgbClr val="000000"/>
              </a:solidFill>
              <a:latin typeface="Arial" panose="020B0604020202020204" pitchFamily="34" charset="0"/>
            </a:endParaRPr>
          </a:p>
        </p:txBody>
      </p:sp>
      <p:sp>
        <p:nvSpPr>
          <p:cNvPr id="20" name="Rectangle 19">
            <a:extLst>
              <a:ext uri="{FF2B5EF4-FFF2-40B4-BE49-F238E27FC236}">
                <a16:creationId xmlns:a16="http://schemas.microsoft.com/office/drawing/2014/main" id="{2A14E004-61E0-4744-ADA4-10B7A6D73D55}"/>
              </a:ext>
            </a:extLst>
          </p:cNvPr>
          <p:cNvSpPr/>
          <p:nvPr/>
        </p:nvSpPr>
        <p:spPr>
          <a:xfrm>
            <a:off x="9125218" y="3479337"/>
            <a:ext cx="3243990" cy="2246769"/>
          </a:xfrm>
          <a:prstGeom prst="rect">
            <a:avLst/>
          </a:prstGeom>
        </p:spPr>
        <p:txBody>
          <a:bodyPr wrap="square">
            <a:spAutoFit/>
          </a:bodyPr>
          <a:lstStyle/>
          <a:p>
            <a:pPr fontAlgn="base"/>
            <a:r>
              <a:rPr lang="de-DE" sz="1400" b="1" dirty="0">
                <a:solidFill>
                  <a:srgbClr val="000000"/>
                </a:solidFill>
                <a:latin typeface="+mn-lt"/>
              </a:rPr>
              <a:t>Roles</a:t>
            </a:r>
            <a:r>
              <a:rPr lang="de-DE" sz="1400" dirty="0">
                <a:solidFill>
                  <a:srgbClr val="000000"/>
                </a:solidFill>
                <a:latin typeface="+mn-lt"/>
              </a:rPr>
              <a:t>​</a:t>
            </a:r>
          </a:p>
          <a:p>
            <a:pPr marL="285750" indent="-285750" fontAlgn="base">
              <a:buFont typeface="Arial" panose="020B0604020202020204" pitchFamily="34" charset="0"/>
              <a:buChar char="•"/>
            </a:pPr>
            <a:r>
              <a:rPr lang="de-DE" sz="1400" dirty="0">
                <a:solidFill>
                  <a:srgbClr val="000000"/>
                </a:solidFill>
                <a:latin typeface="+mn-lt"/>
              </a:rPr>
              <a:t>S/4 Developer</a:t>
            </a:r>
            <a:r>
              <a:rPr lang="en-US" sz="1400" dirty="0">
                <a:solidFill>
                  <a:srgbClr val="000000"/>
                </a:solidFill>
                <a:latin typeface="+mn-lt"/>
              </a:rPr>
              <a:t>​</a:t>
            </a:r>
          </a:p>
          <a:p>
            <a:pPr marL="285750" indent="-285750" fontAlgn="base">
              <a:buFont typeface="Arial" panose="020B0604020202020204" pitchFamily="34" charset="0"/>
              <a:buChar char="•"/>
            </a:pPr>
            <a:r>
              <a:rPr lang="de-DE" sz="1400" dirty="0">
                <a:solidFill>
                  <a:srgbClr val="000000"/>
                </a:solidFill>
                <a:latin typeface="+mn-lt"/>
              </a:rPr>
              <a:t>CP Developer</a:t>
            </a:r>
            <a:r>
              <a:rPr lang="en-US" sz="1400" dirty="0">
                <a:solidFill>
                  <a:srgbClr val="000000"/>
                </a:solidFill>
                <a:latin typeface="+mn-lt"/>
              </a:rPr>
              <a:t>​</a:t>
            </a:r>
          </a:p>
          <a:p>
            <a:pPr marL="285750" indent="-285750" fontAlgn="base">
              <a:buFont typeface="Arial" panose="020B0604020202020204" pitchFamily="34" charset="0"/>
              <a:buChar char="•"/>
            </a:pPr>
            <a:r>
              <a:rPr lang="de-DE" sz="1400" dirty="0">
                <a:solidFill>
                  <a:srgbClr val="000000"/>
                </a:solidFill>
                <a:latin typeface="+mn-lt"/>
              </a:rPr>
              <a:t>S/4 Security </a:t>
            </a:r>
            <a:r>
              <a:rPr lang="de-DE" sz="1400" dirty="0" err="1">
                <a:solidFill>
                  <a:srgbClr val="000000"/>
                </a:solidFill>
                <a:latin typeface="+mn-lt"/>
              </a:rPr>
              <a:t>Role</a:t>
            </a:r>
            <a:r>
              <a:rPr lang="de-DE" sz="1400" dirty="0">
                <a:solidFill>
                  <a:srgbClr val="000000"/>
                </a:solidFill>
                <a:latin typeface="+mn-lt"/>
              </a:rPr>
              <a:t> Admin</a:t>
            </a:r>
            <a:r>
              <a:rPr lang="en-US" sz="1400" dirty="0">
                <a:solidFill>
                  <a:srgbClr val="000000"/>
                </a:solidFill>
                <a:latin typeface="+mn-lt"/>
              </a:rPr>
              <a:t>​</a:t>
            </a:r>
          </a:p>
          <a:p>
            <a:pPr marL="285750" indent="-285750" fontAlgn="base">
              <a:buFont typeface="Arial" panose="020B0604020202020204" pitchFamily="34" charset="0"/>
              <a:buChar char="•"/>
            </a:pPr>
            <a:r>
              <a:rPr lang="en-US" sz="1400" dirty="0">
                <a:solidFill>
                  <a:srgbClr val="000000"/>
                </a:solidFill>
                <a:latin typeface="+mn-lt"/>
              </a:rPr>
              <a:t>Network admin</a:t>
            </a:r>
          </a:p>
          <a:p>
            <a:pPr marL="285750" indent="-285750" fontAlgn="base">
              <a:buFont typeface="Arial" panose="020B0604020202020204" pitchFamily="34" charset="0"/>
              <a:buChar char="•"/>
            </a:pPr>
            <a:r>
              <a:rPr lang="de-DE" sz="1400" dirty="0">
                <a:solidFill>
                  <a:srgbClr val="000000"/>
                </a:solidFill>
                <a:latin typeface="+mn-lt"/>
              </a:rPr>
              <a:t>CP Admin</a:t>
            </a:r>
            <a:r>
              <a:rPr lang="en-US" sz="1400" dirty="0">
                <a:solidFill>
                  <a:srgbClr val="000000"/>
                </a:solidFill>
                <a:latin typeface="+mn-lt"/>
              </a:rPr>
              <a:t>​</a:t>
            </a:r>
          </a:p>
          <a:p>
            <a:pPr marL="285750" indent="-285750" fontAlgn="base">
              <a:buFont typeface="Arial" panose="020B0604020202020204" pitchFamily="34" charset="0"/>
              <a:buChar char="•"/>
            </a:pPr>
            <a:r>
              <a:rPr lang="de-DE" sz="1400" dirty="0">
                <a:solidFill>
                  <a:srgbClr val="000000"/>
                </a:solidFill>
                <a:latin typeface="+mn-lt"/>
              </a:rPr>
              <a:t>Event Mesh manage role</a:t>
            </a:r>
          </a:p>
          <a:p>
            <a:pPr marL="285750" indent="-285750" fontAlgn="base">
              <a:buFont typeface="Arial" panose="020B0604020202020204" pitchFamily="34" charset="0"/>
              <a:buChar char="•"/>
            </a:pPr>
            <a:r>
              <a:rPr lang="de-DE" sz="1400" dirty="0" err="1">
                <a:solidFill>
                  <a:srgbClr val="000000"/>
                </a:solidFill>
                <a:latin typeface="+mn-lt"/>
              </a:rPr>
              <a:t>Serverless</a:t>
            </a:r>
            <a:r>
              <a:rPr lang="de-DE" sz="1400" dirty="0">
                <a:solidFill>
                  <a:srgbClr val="000000"/>
                </a:solidFill>
                <a:latin typeface="+mn-lt"/>
              </a:rPr>
              <a:t> </a:t>
            </a:r>
            <a:r>
              <a:rPr lang="de-DE" sz="1400" dirty="0" err="1">
                <a:solidFill>
                  <a:srgbClr val="000000"/>
                </a:solidFill>
                <a:latin typeface="+mn-lt"/>
              </a:rPr>
              <a:t>function</a:t>
            </a:r>
            <a:r>
              <a:rPr lang="de-DE" sz="1400" dirty="0">
                <a:solidFill>
                  <a:srgbClr val="000000"/>
                </a:solidFill>
                <a:latin typeface="+mn-lt"/>
              </a:rPr>
              <a:t> </a:t>
            </a:r>
            <a:r>
              <a:rPr lang="de-DE" sz="1400" dirty="0" err="1">
                <a:solidFill>
                  <a:srgbClr val="000000"/>
                </a:solidFill>
                <a:latin typeface="+mn-lt"/>
              </a:rPr>
              <a:t>role</a:t>
            </a:r>
            <a:r>
              <a:rPr lang="en-US" sz="1400" dirty="0">
                <a:solidFill>
                  <a:srgbClr val="000000"/>
                </a:solidFill>
                <a:latin typeface="+mn-lt"/>
              </a:rPr>
              <a:t>​</a:t>
            </a:r>
          </a:p>
          <a:p>
            <a:pPr marL="285750" indent="-285750" fontAlgn="base">
              <a:buFont typeface="Arial" panose="020B0604020202020204" pitchFamily="34" charset="0"/>
              <a:buChar char="•"/>
            </a:pPr>
            <a:r>
              <a:rPr lang="de-DE" sz="1400" dirty="0">
                <a:solidFill>
                  <a:srgbClr val="000000"/>
                </a:solidFill>
                <a:latin typeface="+mn-lt"/>
              </a:rPr>
              <a:t>CI/CD Admin</a:t>
            </a:r>
            <a:r>
              <a:rPr lang="en-US" sz="1400" dirty="0">
                <a:solidFill>
                  <a:srgbClr val="000000"/>
                </a:solidFill>
                <a:latin typeface="+mn-lt"/>
              </a:rPr>
              <a:t>​</a:t>
            </a:r>
          </a:p>
          <a:p>
            <a:pPr marL="285750" indent="-285750" fontAlgn="base">
              <a:buFont typeface="Arial" panose="020B0604020202020204" pitchFamily="34" charset="0"/>
              <a:buChar char="•"/>
            </a:pPr>
            <a:r>
              <a:rPr lang="en-US" sz="1400" dirty="0" err="1">
                <a:solidFill>
                  <a:srgbClr val="000000"/>
                </a:solidFill>
                <a:latin typeface="+mn-lt"/>
              </a:rPr>
              <a:t>Kyma</a:t>
            </a:r>
            <a:r>
              <a:rPr lang="en-US" sz="1400" dirty="0">
                <a:solidFill>
                  <a:srgbClr val="000000"/>
                </a:solidFill>
                <a:latin typeface="+mn-lt"/>
              </a:rPr>
              <a:t> developer Role</a:t>
            </a:r>
          </a:p>
        </p:txBody>
      </p:sp>
      <p:cxnSp>
        <p:nvCxnSpPr>
          <p:cNvPr id="21" name="Straight Connector 20">
            <a:extLst>
              <a:ext uri="{FF2B5EF4-FFF2-40B4-BE49-F238E27FC236}">
                <a16:creationId xmlns:a16="http://schemas.microsoft.com/office/drawing/2014/main" id="{32ACA7E8-B790-DA4F-BF98-31AD13F45409}"/>
              </a:ext>
            </a:extLst>
          </p:cNvPr>
          <p:cNvCxnSpPr>
            <a:cxnSpLocks/>
          </p:cNvCxnSpPr>
          <p:nvPr/>
        </p:nvCxnSpPr>
        <p:spPr>
          <a:xfrm>
            <a:off x="5831077" y="216425"/>
            <a:ext cx="46597" cy="6352939"/>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D387D2C-0998-8848-AE1F-5B042D228BC6}"/>
              </a:ext>
            </a:extLst>
          </p:cNvPr>
          <p:cNvCxnSpPr>
            <a:cxnSpLocks/>
          </p:cNvCxnSpPr>
          <p:nvPr/>
        </p:nvCxnSpPr>
        <p:spPr>
          <a:xfrm flipH="1">
            <a:off x="91711" y="3221250"/>
            <a:ext cx="11916675"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29712A5B-1D01-44C5-91BD-C8796C11B1DB}"/>
              </a:ext>
            </a:extLst>
          </p:cNvPr>
          <p:cNvSpPr/>
          <p:nvPr/>
        </p:nvSpPr>
        <p:spPr>
          <a:xfrm>
            <a:off x="6061501" y="2140643"/>
            <a:ext cx="4313008" cy="292388"/>
          </a:xfrm>
          <a:prstGeom prst="rect">
            <a:avLst/>
          </a:prstGeom>
        </p:spPr>
        <p:txBody>
          <a:bodyPr wrap="square" lIns="91440" tIns="45720" rIns="91440" bIns="45720" anchor="t">
            <a:spAutoFit/>
          </a:bodyPr>
          <a:lstStyle/>
          <a:p>
            <a:pPr marL="285750" indent="-285750" fontAlgn="base">
              <a:buFont typeface="Arial" panose="020B0604020202020204" pitchFamily="34" charset="0"/>
              <a:buChar char="•"/>
            </a:pPr>
            <a:r>
              <a:rPr lang="en-US" sz="1300" dirty="0">
                <a:solidFill>
                  <a:srgbClr val="000000"/>
                </a:solidFill>
                <a:cs typeface="Arial"/>
              </a:rPr>
              <a:t>Connectivity service is not yet released</a:t>
            </a:r>
            <a:endParaRPr lang="en-US" sz="1300" dirty="0">
              <a:solidFill>
                <a:srgbClr val="000000"/>
              </a:solidFill>
              <a:latin typeface="Arial" panose="020B0604020202020204" pitchFamily="34" charset="0"/>
            </a:endParaRPr>
          </a:p>
        </p:txBody>
      </p:sp>
    </p:spTree>
    <p:extLst>
      <p:ext uri="{BB962C8B-B14F-4D97-AF65-F5344CB8AC3E}">
        <p14:creationId xmlns:p14="http://schemas.microsoft.com/office/powerpoint/2010/main" val="425322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9"/>
          <p:cNvSpPr/>
          <p:nvPr/>
        </p:nvSpPr>
        <p:spPr>
          <a:xfrm>
            <a:off x="260453" y="1773248"/>
            <a:ext cx="5504035" cy="4176167"/>
          </a:xfrm>
          <a:prstGeom prst="rect">
            <a:avLst/>
          </a:prstGeom>
          <a:noFill/>
          <a:ln w="19050">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lIns="71981" tIns="71981" rIns="71981" bIns="71981" rtlCol="0" anchor="t"/>
          <a:lstStyle/>
          <a:p>
            <a:endParaRPr lang="en-US" sz="1799" b="1">
              <a:solidFill>
                <a:schemeClr val="tx1">
                  <a:lumMod val="65000"/>
                  <a:lumOff val="35000"/>
                </a:schemeClr>
              </a:solidFill>
            </a:endParaRPr>
          </a:p>
        </p:txBody>
      </p:sp>
      <p:cxnSp>
        <p:nvCxnSpPr>
          <p:cNvPr id="6" name="Elbow Connector 86"/>
          <p:cNvCxnSpPr>
            <a:cxnSpLocks/>
            <a:endCxn id="4" idx="2"/>
          </p:cNvCxnSpPr>
          <p:nvPr/>
        </p:nvCxnSpPr>
        <p:spPr>
          <a:xfrm rot="10800000">
            <a:off x="3012471" y="5949416"/>
            <a:ext cx="2926678" cy="252687"/>
          </a:xfrm>
          <a:prstGeom prst="bentConnector2">
            <a:avLst/>
          </a:prstGeom>
          <a:ln w="19050" cap="rnd" cmpd="sng">
            <a:solidFill>
              <a:schemeClr val="tx2"/>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Gewinkelte Verbindung 42"/>
          <p:cNvCxnSpPr>
            <a:cxnSpLocks/>
            <a:stCxn id="24" idx="1"/>
            <a:endCxn id="37" idx="3"/>
          </p:cNvCxnSpPr>
          <p:nvPr/>
        </p:nvCxnSpPr>
        <p:spPr>
          <a:xfrm flipH="1">
            <a:off x="1088608" y="2822162"/>
            <a:ext cx="846015" cy="15092"/>
          </a:xfrm>
          <a:prstGeom prst="straightConnector1">
            <a:avLst/>
          </a:prstGeom>
          <a:ln w="19050" cap="rnd" cmpd="sng">
            <a:solidFill>
              <a:schemeClr val="tx2"/>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Abgerundetes Rechteck 30"/>
          <p:cNvSpPr/>
          <p:nvPr/>
        </p:nvSpPr>
        <p:spPr>
          <a:xfrm>
            <a:off x="283121" y="3177686"/>
            <a:ext cx="1104971" cy="161786"/>
          </a:xfrm>
          <a:prstGeom prst="roundRect">
            <a:avLst>
              <a:gd name="adj" fmla="val 4078"/>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lIns="35991" tIns="35991" rIns="35991" bIns="35991" rtlCol="0" anchor="ctr"/>
          <a:lstStyle/>
          <a:p>
            <a:pPr algn="ctr"/>
            <a:r>
              <a:rPr lang="en-US" sz="1100" b="1">
                <a:solidFill>
                  <a:srgbClr val="427CAC"/>
                </a:solidFill>
                <a:latin typeface="Arial"/>
                <a:cs typeface="Arial"/>
              </a:rPr>
              <a:t>HANA Cloud</a:t>
            </a:r>
            <a:endParaRPr lang="en-US" sz="1100" b="1">
              <a:solidFill>
                <a:srgbClr val="427CAC"/>
              </a:solidFill>
              <a:latin typeface="Arial" charset="0"/>
              <a:cs typeface="Arial" charset="0"/>
            </a:endParaRPr>
          </a:p>
        </p:txBody>
      </p:sp>
      <p:cxnSp>
        <p:nvCxnSpPr>
          <p:cNvPr id="16" name="Gewinkelte Verbindung 42"/>
          <p:cNvCxnSpPr>
            <a:cxnSpLocks/>
            <a:stCxn id="34" idx="3"/>
          </p:cNvCxnSpPr>
          <p:nvPr/>
        </p:nvCxnSpPr>
        <p:spPr>
          <a:xfrm flipV="1">
            <a:off x="3698654" y="4442844"/>
            <a:ext cx="995617" cy="706130"/>
          </a:xfrm>
          <a:prstGeom prst="bentConnector3">
            <a:avLst>
              <a:gd name="adj1" fmla="val 53944"/>
            </a:avLst>
          </a:prstGeom>
          <a:ln w="19050" cap="rnd" cmpd="sng">
            <a:solidFill>
              <a:schemeClr val="tx2"/>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Rechteck 9"/>
          <p:cNvSpPr/>
          <p:nvPr/>
        </p:nvSpPr>
        <p:spPr>
          <a:xfrm>
            <a:off x="8141105" y="1773247"/>
            <a:ext cx="2419897" cy="3893787"/>
          </a:xfrm>
          <a:prstGeom prst="rect">
            <a:avLst/>
          </a:prstGeom>
          <a:noFill/>
          <a:ln w="19050">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lIns="71981" tIns="71981" rIns="71981" bIns="71981" rtlCol="0" anchor="t"/>
          <a:lstStyle/>
          <a:p>
            <a:pPr algn="ctr"/>
            <a:endParaRPr lang="en-US" sz="1200" b="1">
              <a:solidFill>
                <a:schemeClr val="tx1">
                  <a:lumMod val="65000"/>
                  <a:lumOff val="35000"/>
                </a:schemeClr>
              </a:solidFill>
              <a:latin typeface="Arial" charset="0"/>
              <a:ea typeface="Arial" charset="0"/>
              <a:cs typeface="Arial" charset="0"/>
            </a:endParaRPr>
          </a:p>
        </p:txBody>
      </p:sp>
      <p:sp>
        <p:nvSpPr>
          <p:cNvPr id="18" name="Abgerundetes Rechteck 24"/>
          <p:cNvSpPr/>
          <p:nvPr/>
        </p:nvSpPr>
        <p:spPr>
          <a:xfrm>
            <a:off x="7924219" y="4159645"/>
            <a:ext cx="553364" cy="182544"/>
          </a:xfrm>
          <a:prstGeom prst="roundRect">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5991" tIns="35991" rIns="35991" bIns="35991" rtlCol="0" anchor="ctr"/>
          <a:lstStyle/>
          <a:p>
            <a:pPr algn="ctr"/>
            <a:r>
              <a:rPr lang="en-US" sz="1100">
                <a:solidFill>
                  <a:schemeClr val="bg1"/>
                </a:solidFill>
                <a:ea typeface="BentonSans Book " charset="0"/>
                <a:cs typeface="BentonSans Book " charset="0"/>
              </a:rPr>
              <a:t>OData</a:t>
            </a:r>
          </a:p>
        </p:txBody>
      </p:sp>
      <p:sp>
        <p:nvSpPr>
          <p:cNvPr id="24" name="Rechteck 61"/>
          <p:cNvSpPr/>
          <p:nvPr/>
        </p:nvSpPr>
        <p:spPr>
          <a:xfrm>
            <a:off x="1934623" y="2373937"/>
            <a:ext cx="1555629" cy="896449"/>
          </a:xfrm>
          <a:prstGeom prst="rect">
            <a:avLst/>
          </a:prstGeom>
          <a:noFill/>
          <a:ln w="19050" cap="rnd">
            <a:solidFill>
              <a:srgbClr val="1A9898"/>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lIns="71981" tIns="71981" rIns="71981" bIns="71981" rtlCol="0" anchor="b" anchorCtr="0"/>
          <a:lstStyle/>
          <a:p>
            <a:pPr algn="ctr"/>
            <a:endParaRPr lang="en-US" sz="1100" b="1">
              <a:solidFill>
                <a:srgbClr val="1A9898"/>
              </a:solidFill>
              <a:latin typeface="Arial" charset="0"/>
              <a:ea typeface="Arial" charset="0"/>
              <a:cs typeface="Arial" charset="0"/>
            </a:endParaRPr>
          </a:p>
          <a:p>
            <a:pPr algn="ctr"/>
            <a:endParaRPr lang="en-US" sz="1100" b="1">
              <a:solidFill>
                <a:srgbClr val="1A9898"/>
              </a:solidFill>
              <a:latin typeface="Arial" charset="0"/>
              <a:ea typeface="Arial" charset="0"/>
              <a:cs typeface="Arial" charset="0"/>
            </a:endParaRPr>
          </a:p>
          <a:p>
            <a:pPr algn="ctr"/>
            <a:r>
              <a:rPr lang="en-US" sz="1100" b="1">
                <a:solidFill>
                  <a:srgbClr val="1A9898"/>
                </a:solidFill>
                <a:latin typeface="Arial" charset="0"/>
                <a:ea typeface="Arial" charset="0"/>
                <a:cs typeface="Arial" charset="0"/>
              </a:rPr>
              <a:t> Business Partner Validation</a:t>
            </a:r>
            <a:br>
              <a:rPr lang="en-US" sz="1100" b="1">
                <a:solidFill>
                  <a:srgbClr val="1A9898"/>
                </a:solidFill>
                <a:latin typeface="Arial" charset="0"/>
                <a:ea typeface="Arial" charset="0"/>
                <a:cs typeface="Arial" charset="0"/>
              </a:rPr>
            </a:br>
            <a:endParaRPr lang="en-US" sz="1100">
              <a:solidFill>
                <a:schemeClr val="tx1">
                  <a:lumMod val="65000"/>
                  <a:lumOff val="35000"/>
                </a:schemeClr>
              </a:solidFill>
              <a:latin typeface="Arial" charset="0"/>
              <a:ea typeface="Arial" charset="0"/>
              <a:cs typeface="Arial" charset="0"/>
            </a:endParaRPr>
          </a:p>
        </p:txBody>
      </p:sp>
      <p:grpSp>
        <p:nvGrpSpPr>
          <p:cNvPr id="2" name="Group 1">
            <a:extLst>
              <a:ext uri="{FF2B5EF4-FFF2-40B4-BE49-F238E27FC236}">
                <a16:creationId xmlns:a16="http://schemas.microsoft.com/office/drawing/2014/main" id="{0B4ABCCF-399C-984C-B49C-B5CACA7AEF5D}"/>
              </a:ext>
            </a:extLst>
          </p:cNvPr>
          <p:cNvGrpSpPr/>
          <p:nvPr/>
        </p:nvGrpSpPr>
        <p:grpSpPr>
          <a:xfrm>
            <a:off x="5763431" y="5833592"/>
            <a:ext cx="2039757" cy="769158"/>
            <a:chOff x="4840673" y="5530655"/>
            <a:chExt cx="2039757" cy="769158"/>
          </a:xfrm>
        </p:grpSpPr>
        <p:sp>
          <p:nvSpPr>
            <p:cNvPr id="11" name="Abgerundetes Rechteck 30"/>
            <p:cNvSpPr/>
            <p:nvPr/>
          </p:nvSpPr>
          <p:spPr>
            <a:xfrm>
              <a:off x="4840673" y="5922211"/>
              <a:ext cx="2039757" cy="377602"/>
            </a:xfrm>
            <a:prstGeom prst="roundRect">
              <a:avLst>
                <a:gd name="adj" fmla="val 4078"/>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lIns="35991" tIns="35991" rIns="35991" bIns="35991" rtlCol="0" anchor="ctr"/>
            <a:lstStyle/>
            <a:p>
              <a:pPr algn="ctr"/>
              <a:r>
                <a:rPr lang="en-US" sz="1100" b="1">
                  <a:solidFill>
                    <a:srgbClr val="1A9898"/>
                  </a:solidFill>
                  <a:latin typeface="Arial" charset="0"/>
                  <a:ea typeface="Arial" charset="0"/>
                  <a:cs typeface="Arial" charset="0"/>
                </a:rPr>
                <a:t>Identity Provider</a:t>
              </a:r>
            </a:p>
          </p:txBody>
        </p:sp>
        <p:pic>
          <p:nvPicPr>
            <p:cNvPr id="32" name="Picture 31"/>
            <p:cNvPicPr>
              <a:picLocks noChangeAspect="1"/>
            </p:cNvPicPr>
            <p:nvPr/>
          </p:nvPicPr>
          <p:blipFill rotWithShape="1">
            <a:blip r:embed="rId3"/>
            <a:srcRect l="-4433" r="-6807"/>
            <a:stretch/>
          </p:blipFill>
          <p:spPr>
            <a:xfrm>
              <a:off x="5693588" y="5530655"/>
              <a:ext cx="399312" cy="359906"/>
            </a:xfrm>
            <a:prstGeom prst="rect">
              <a:avLst/>
            </a:prstGeom>
          </p:spPr>
        </p:pic>
      </p:grpSp>
      <p:pic>
        <p:nvPicPr>
          <p:cNvPr id="37" name="Picture 36"/>
          <p:cNvPicPr>
            <a:picLocks noChangeAspect="1"/>
          </p:cNvPicPr>
          <p:nvPr/>
        </p:nvPicPr>
        <p:blipFill>
          <a:blip r:embed="rId4"/>
          <a:stretch>
            <a:fillRect/>
          </a:stretch>
        </p:blipFill>
        <p:spPr>
          <a:xfrm>
            <a:off x="368795" y="2477347"/>
            <a:ext cx="719813" cy="719813"/>
          </a:xfrm>
          <a:prstGeom prst="rect">
            <a:avLst/>
          </a:prstGeom>
        </p:spPr>
      </p:pic>
      <p:grpSp>
        <p:nvGrpSpPr>
          <p:cNvPr id="52" name="Gruppierung 11">
            <a:extLst>
              <a:ext uri="{FF2B5EF4-FFF2-40B4-BE49-F238E27FC236}">
                <a16:creationId xmlns:a16="http://schemas.microsoft.com/office/drawing/2014/main" id="{B6EFDE8C-9079-B54F-A161-CBFC5C66B2AD}"/>
              </a:ext>
            </a:extLst>
          </p:cNvPr>
          <p:cNvGrpSpPr/>
          <p:nvPr/>
        </p:nvGrpSpPr>
        <p:grpSpPr>
          <a:xfrm>
            <a:off x="4401313" y="2474801"/>
            <a:ext cx="1158032" cy="958158"/>
            <a:chOff x="278014" y="3687284"/>
            <a:chExt cx="1158032" cy="958158"/>
          </a:xfrm>
        </p:grpSpPr>
        <p:sp>
          <p:nvSpPr>
            <p:cNvPr id="53" name="Rechteck 45">
              <a:extLst>
                <a:ext uri="{FF2B5EF4-FFF2-40B4-BE49-F238E27FC236}">
                  <a16:creationId xmlns:a16="http://schemas.microsoft.com/office/drawing/2014/main" id="{7448FC7C-3756-F549-A944-B35A59644EA8}"/>
                </a:ext>
              </a:extLst>
            </p:cNvPr>
            <p:cNvSpPr/>
            <p:nvPr/>
          </p:nvSpPr>
          <p:spPr>
            <a:xfrm>
              <a:off x="278014" y="4476165"/>
              <a:ext cx="1158032" cy="169277"/>
            </a:xfrm>
            <a:prstGeom prst="rect">
              <a:avLst/>
            </a:prstGeom>
          </p:spPr>
          <p:txBody>
            <a:bodyPr wrap="square" lIns="0" tIns="0" rIns="0" bIns="0">
              <a:spAutoFit/>
            </a:bodyPr>
            <a:lstStyle/>
            <a:p>
              <a:pPr algn="ctr"/>
              <a:r>
                <a:rPr lang="en-US" sz="1100" b="1">
                  <a:solidFill>
                    <a:srgbClr val="427CAC"/>
                  </a:solidFill>
                  <a:latin typeface="Arial" charset="0"/>
                  <a:ea typeface="Arial" charset="0"/>
                  <a:cs typeface="Arial" charset="0"/>
                </a:rPr>
                <a:t>Event Mesh</a:t>
              </a:r>
            </a:p>
          </p:txBody>
        </p:sp>
        <p:pic>
          <p:nvPicPr>
            <p:cNvPr id="54" name="Bild 66">
              <a:extLst>
                <a:ext uri="{FF2B5EF4-FFF2-40B4-BE49-F238E27FC236}">
                  <a16:creationId xmlns:a16="http://schemas.microsoft.com/office/drawing/2014/main" id="{9663A363-FEE8-4D47-AE57-832ACE0BFF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1218" y="3687284"/>
              <a:ext cx="720000" cy="720000"/>
            </a:xfrm>
            <a:prstGeom prst="ellipse">
              <a:avLst/>
            </a:prstGeom>
          </p:spPr>
        </p:pic>
      </p:grpSp>
      <p:cxnSp>
        <p:nvCxnSpPr>
          <p:cNvPr id="64" name="Gewinkelte Verbindung 42">
            <a:extLst>
              <a:ext uri="{FF2B5EF4-FFF2-40B4-BE49-F238E27FC236}">
                <a16:creationId xmlns:a16="http://schemas.microsoft.com/office/drawing/2014/main" id="{2A6E55B3-92C8-B841-A41E-8E7488718D0E}"/>
              </a:ext>
            </a:extLst>
          </p:cNvPr>
          <p:cNvCxnSpPr>
            <a:cxnSpLocks/>
            <a:endCxn id="54" idx="6"/>
          </p:cNvCxnSpPr>
          <p:nvPr/>
        </p:nvCxnSpPr>
        <p:spPr>
          <a:xfrm flipH="1">
            <a:off x="5344517" y="2828022"/>
            <a:ext cx="2796588" cy="6779"/>
          </a:xfrm>
          <a:prstGeom prst="straightConnector1">
            <a:avLst/>
          </a:prstGeom>
          <a:ln w="19050" cap="rnd" cmpd="sng">
            <a:solidFill>
              <a:schemeClr val="tx2"/>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 name="Abgerundetes Rechteck 24">
            <a:extLst>
              <a:ext uri="{FF2B5EF4-FFF2-40B4-BE49-F238E27FC236}">
                <a16:creationId xmlns:a16="http://schemas.microsoft.com/office/drawing/2014/main" id="{AED5179E-0288-4342-9F42-920E9F954B82}"/>
              </a:ext>
            </a:extLst>
          </p:cNvPr>
          <p:cNvSpPr/>
          <p:nvPr/>
        </p:nvSpPr>
        <p:spPr>
          <a:xfrm>
            <a:off x="6589872" y="2748376"/>
            <a:ext cx="855184" cy="182592"/>
          </a:xfrm>
          <a:prstGeom prst="roundRect">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100">
                <a:solidFill>
                  <a:schemeClr val="bg1"/>
                </a:solidFill>
                <a:ea typeface="BentonSans Book " charset="0"/>
                <a:cs typeface="BentonSans Book " charset="0"/>
              </a:rPr>
              <a:t>HTTP</a:t>
            </a:r>
          </a:p>
        </p:txBody>
      </p:sp>
      <p:cxnSp>
        <p:nvCxnSpPr>
          <p:cNvPr id="73" name="Gewinkelte Verbindung 42">
            <a:extLst>
              <a:ext uri="{FF2B5EF4-FFF2-40B4-BE49-F238E27FC236}">
                <a16:creationId xmlns:a16="http://schemas.microsoft.com/office/drawing/2014/main" id="{2C44C3B6-07C9-5941-BE09-207F8BDC46EB}"/>
              </a:ext>
            </a:extLst>
          </p:cNvPr>
          <p:cNvCxnSpPr>
            <a:cxnSpLocks/>
            <a:endCxn id="54" idx="2"/>
          </p:cNvCxnSpPr>
          <p:nvPr/>
        </p:nvCxnSpPr>
        <p:spPr>
          <a:xfrm flipV="1">
            <a:off x="3490251" y="2834801"/>
            <a:ext cx="1134266" cy="1220"/>
          </a:xfrm>
          <a:prstGeom prst="straightConnector1">
            <a:avLst/>
          </a:prstGeom>
          <a:ln w="19050" cap="rnd" cmpd="sng">
            <a:solidFill>
              <a:schemeClr val="tx2"/>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1F57A7FE-147F-F848-A302-AE8C6CDED83C}"/>
              </a:ext>
            </a:extLst>
          </p:cNvPr>
          <p:cNvSpPr txBox="1"/>
          <p:nvPr/>
        </p:nvSpPr>
        <p:spPr>
          <a:xfrm>
            <a:off x="6742812" y="2936220"/>
            <a:ext cx="710451" cy="230832"/>
          </a:xfrm>
          <a:prstGeom prst="rect">
            <a:avLst/>
          </a:prstGeom>
          <a:noFill/>
        </p:spPr>
        <p:txBody>
          <a:bodyPr wrap="none" rtlCol="0">
            <a:spAutoFit/>
          </a:bodyPr>
          <a:lstStyle/>
          <a:p>
            <a:r>
              <a:rPr lang="en-US" sz="900"/>
              <a:t>S4 Events</a:t>
            </a:r>
          </a:p>
        </p:txBody>
      </p:sp>
      <p:sp>
        <p:nvSpPr>
          <p:cNvPr id="94" name="TextBox 93">
            <a:extLst>
              <a:ext uri="{FF2B5EF4-FFF2-40B4-BE49-F238E27FC236}">
                <a16:creationId xmlns:a16="http://schemas.microsoft.com/office/drawing/2014/main" id="{538330F4-1EED-6A4C-817D-F152DAB75E2F}"/>
              </a:ext>
            </a:extLst>
          </p:cNvPr>
          <p:cNvSpPr txBox="1"/>
          <p:nvPr/>
        </p:nvSpPr>
        <p:spPr>
          <a:xfrm>
            <a:off x="7864628" y="4286701"/>
            <a:ext cx="941283" cy="230832"/>
          </a:xfrm>
          <a:prstGeom prst="rect">
            <a:avLst/>
          </a:prstGeom>
          <a:noFill/>
        </p:spPr>
        <p:txBody>
          <a:bodyPr wrap="none" rtlCol="0">
            <a:spAutoFit/>
          </a:bodyPr>
          <a:lstStyle/>
          <a:p>
            <a:r>
              <a:rPr lang="en-US" sz="900"/>
              <a:t>S4 REST APIs</a:t>
            </a:r>
          </a:p>
        </p:txBody>
      </p:sp>
      <p:sp>
        <p:nvSpPr>
          <p:cNvPr id="34" name="Rechteck 61">
            <a:extLst>
              <a:ext uri="{FF2B5EF4-FFF2-40B4-BE49-F238E27FC236}">
                <a16:creationId xmlns:a16="http://schemas.microsoft.com/office/drawing/2014/main" id="{660FDBEE-15FE-469C-8E47-E9614C46CA21}"/>
              </a:ext>
            </a:extLst>
          </p:cNvPr>
          <p:cNvSpPr/>
          <p:nvPr/>
        </p:nvSpPr>
        <p:spPr>
          <a:xfrm>
            <a:off x="1941125" y="4709077"/>
            <a:ext cx="1757529" cy="879794"/>
          </a:xfrm>
          <a:prstGeom prst="rect">
            <a:avLst/>
          </a:prstGeom>
          <a:noFill/>
          <a:ln w="19050" cap="rnd">
            <a:solidFill>
              <a:srgbClr val="1A9898"/>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lIns="71981" tIns="71981" rIns="71981" bIns="71981" rtlCol="0" anchor="b" anchorCtr="0"/>
          <a:lstStyle/>
          <a:p>
            <a:pPr algn="ctr"/>
            <a:r>
              <a:rPr lang="en-US" sz="1100" b="1">
                <a:solidFill>
                  <a:srgbClr val="1A9898"/>
                </a:solidFill>
                <a:latin typeface="Arial" charset="0"/>
                <a:ea typeface="Arial" charset="0"/>
                <a:cs typeface="Arial" charset="0"/>
              </a:rPr>
              <a:t>Image processor</a:t>
            </a:r>
          </a:p>
          <a:p>
            <a:pPr algn="ctr"/>
            <a:r>
              <a:rPr lang="en-US" sz="1100" b="1">
                <a:solidFill>
                  <a:srgbClr val="1A9898"/>
                </a:solidFill>
                <a:latin typeface="Arial" charset="0"/>
                <a:ea typeface="Arial" charset="0"/>
                <a:cs typeface="Arial" charset="0"/>
              </a:rPr>
              <a:t>[Functions]</a:t>
            </a:r>
            <a:br>
              <a:rPr lang="en-US" sz="1100" b="1">
                <a:solidFill>
                  <a:srgbClr val="1A9898"/>
                </a:solidFill>
                <a:latin typeface="Arial" charset="0"/>
                <a:ea typeface="Arial" charset="0"/>
                <a:cs typeface="Arial" charset="0"/>
              </a:rPr>
            </a:br>
            <a:endParaRPr lang="en-US" sz="1100">
              <a:solidFill>
                <a:schemeClr val="tx1">
                  <a:lumMod val="65000"/>
                  <a:lumOff val="35000"/>
                </a:schemeClr>
              </a:solidFill>
              <a:latin typeface="Arial" charset="0"/>
              <a:ea typeface="Arial" charset="0"/>
              <a:cs typeface="Arial" charset="0"/>
            </a:endParaRPr>
          </a:p>
        </p:txBody>
      </p:sp>
      <p:cxnSp>
        <p:nvCxnSpPr>
          <p:cNvPr id="57" name="Straight Arrow Connector 56">
            <a:extLst>
              <a:ext uri="{FF2B5EF4-FFF2-40B4-BE49-F238E27FC236}">
                <a16:creationId xmlns:a16="http://schemas.microsoft.com/office/drawing/2014/main" id="{C06A9A8C-0151-4C1F-A30A-E6C42FD9E93A}"/>
              </a:ext>
            </a:extLst>
          </p:cNvPr>
          <p:cNvCxnSpPr>
            <a:cxnSpLocks/>
            <a:stCxn id="61" idx="2"/>
            <a:endCxn id="38" idx="0"/>
          </p:cNvCxnSpPr>
          <p:nvPr/>
        </p:nvCxnSpPr>
        <p:spPr>
          <a:xfrm>
            <a:off x="2689444" y="3511703"/>
            <a:ext cx="0" cy="252779"/>
          </a:xfrm>
          <a:prstGeom prst="straightConnector1">
            <a:avLst/>
          </a:prstGeom>
          <a:ln w="19050" cap="rnd" cmpd="sng">
            <a:solidFill>
              <a:schemeClr val="tx2"/>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61" name="Picture 60">
            <a:extLst>
              <a:ext uri="{FF2B5EF4-FFF2-40B4-BE49-F238E27FC236}">
                <a16:creationId xmlns:a16="http://schemas.microsoft.com/office/drawing/2014/main" id="{7F8CAA8E-E615-4A4F-BE8E-B525144FA22D}"/>
              </a:ext>
            </a:extLst>
          </p:cNvPr>
          <p:cNvPicPr>
            <a:picLocks noChangeAspect="1"/>
          </p:cNvPicPr>
          <p:nvPr/>
        </p:nvPicPr>
        <p:blipFill>
          <a:blip r:embed="rId6"/>
          <a:stretch>
            <a:fillRect/>
          </a:stretch>
        </p:blipFill>
        <p:spPr>
          <a:xfrm>
            <a:off x="2470369" y="3083078"/>
            <a:ext cx="438150" cy="428625"/>
          </a:xfrm>
          <a:prstGeom prst="rect">
            <a:avLst/>
          </a:prstGeom>
        </p:spPr>
      </p:pic>
      <p:sp>
        <p:nvSpPr>
          <p:cNvPr id="77" name="Rechteck 61">
            <a:extLst>
              <a:ext uri="{FF2B5EF4-FFF2-40B4-BE49-F238E27FC236}">
                <a16:creationId xmlns:a16="http://schemas.microsoft.com/office/drawing/2014/main" id="{667711C1-742F-4CBE-A829-C8F366E45BE5}"/>
              </a:ext>
            </a:extLst>
          </p:cNvPr>
          <p:cNvSpPr/>
          <p:nvPr/>
        </p:nvSpPr>
        <p:spPr>
          <a:xfrm>
            <a:off x="8620268" y="3727507"/>
            <a:ext cx="1555629" cy="432139"/>
          </a:xfrm>
          <a:prstGeom prst="rect">
            <a:avLst/>
          </a:prstGeom>
          <a:noFill/>
          <a:ln w="19050" cap="rnd">
            <a:solidFill>
              <a:schemeClr val="accent1"/>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lIns="71981" tIns="71981" rIns="71981" bIns="71981" rtlCol="0" anchor="b" anchorCtr="0"/>
          <a:lstStyle/>
          <a:p>
            <a:pPr algn="ctr"/>
            <a:endParaRPr lang="en-US" sz="1100" b="1">
              <a:solidFill>
                <a:srgbClr val="1A9898"/>
              </a:solidFill>
              <a:latin typeface="Arial" charset="0"/>
              <a:ea typeface="Arial" charset="0"/>
              <a:cs typeface="Arial" charset="0"/>
            </a:endParaRPr>
          </a:p>
          <a:p>
            <a:pPr algn="ctr"/>
            <a:endParaRPr lang="en-US" sz="1100" b="1">
              <a:solidFill>
                <a:srgbClr val="1A9898"/>
              </a:solidFill>
              <a:latin typeface="Arial" charset="0"/>
              <a:ea typeface="Arial" charset="0"/>
              <a:cs typeface="Arial" charset="0"/>
            </a:endParaRPr>
          </a:p>
          <a:p>
            <a:pPr algn="ctr"/>
            <a:r>
              <a:rPr lang="en-US" sz="1100" b="1">
                <a:solidFill>
                  <a:srgbClr val="1A9898"/>
                </a:solidFill>
                <a:latin typeface="Arial" charset="0"/>
                <a:ea typeface="Arial" charset="0"/>
                <a:cs typeface="Arial" charset="0"/>
              </a:rPr>
              <a:t> </a:t>
            </a:r>
            <a:r>
              <a:rPr lang="en-US" sz="1100" b="1">
                <a:solidFill>
                  <a:schemeClr val="accent1"/>
                </a:solidFill>
                <a:latin typeface="Arial" charset="0"/>
                <a:ea typeface="Arial" charset="0"/>
                <a:cs typeface="Arial" charset="0"/>
              </a:rPr>
              <a:t>Business</a:t>
            </a:r>
            <a:r>
              <a:rPr lang="en-US" sz="1100" b="1">
                <a:solidFill>
                  <a:srgbClr val="1A9898"/>
                </a:solidFill>
                <a:latin typeface="Arial" charset="0"/>
                <a:ea typeface="Arial" charset="0"/>
                <a:cs typeface="Arial" charset="0"/>
              </a:rPr>
              <a:t> </a:t>
            </a:r>
            <a:r>
              <a:rPr lang="en-US" sz="1100" b="1">
                <a:solidFill>
                  <a:schemeClr val="accent1"/>
                </a:solidFill>
                <a:latin typeface="Arial" charset="0"/>
                <a:ea typeface="Arial" charset="0"/>
                <a:cs typeface="Arial" charset="0"/>
              </a:rPr>
              <a:t>Partners</a:t>
            </a:r>
            <a:br>
              <a:rPr lang="en-US" sz="1100" b="1">
                <a:solidFill>
                  <a:srgbClr val="1A9898"/>
                </a:solidFill>
                <a:latin typeface="Arial" charset="0"/>
                <a:ea typeface="Arial" charset="0"/>
                <a:cs typeface="Arial" charset="0"/>
              </a:rPr>
            </a:br>
            <a:endParaRPr lang="en-US" sz="1100">
              <a:solidFill>
                <a:schemeClr val="tx1">
                  <a:lumMod val="65000"/>
                  <a:lumOff val="35000"/>
                </a:schemeClr>
              </a:solidFill>
              <a:latin typeface="Arial" charset="0"/>
              <a:ea typeface="Arial" charset="0"/>
              <a:cs typeface="Arial" charset="0"/>
            </a:endParaRPr>
          </a:p>
        </p:txBody>
      </p:sp>
      <p:pic>
        <p:nvPicPr>
          <p:cNvPr id="38" name="Bild 66">
            <a:extLst>
              <a:ext uri="{FF2B5EF4-FFF2-40B4-BE49-F238E27FC236}">
                <a16:creationId xmlns:a16="http://schemas.microsoft.com/office/drawing/2014/main" id="{966E2D7B-3D21-0947-8D8E-99FD5DFECF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29444" y="3764482"/>
            <a:ext cx="720000" cy="720000"/>
          </a:xfrm>
          <a:prstGeom prst="ellipse">
            <a:avLst/>
          </a:prstGeom>
        </p:spPr>
      </p:pic>
      <p:cxnSp>
        <p:nvCxnSpPr>
          <p:cNvPr id="43" name="Straight Arrow Connector 42">
            <a:extLst>
              <a:ext uri="{FF2B5EF4-FFF2-40B4-BE49-F238E27FC236}">
                <a16:creationId xmlns:a16="http://schemas.microsoft.com/office/drawing/2014/main" id="{F45B395D-68AF-8441-95D2-51916814AE5B}"/>
              </a:ext>
            </a:extLst>
          </p:cNvPr>
          <p:cNvCxnSpPr>
            <a:cxnSpLocks/>
            <a:stCxn id="38" idx="4"/>
          </p:cNvCxnSpPr>
          <p:nvPr/>
        </p:nvCxnSpPr>
        <p:spPr>
          <a:xfrm>
            <a:off x="2689444" y="4484482"/>
            <a:ext cx="0" cy="224595"/>
          </a:xfrm>
          <a:prstGeom prst="straightConnector1">
            <a:avLst/>
          </a:prstGeom>
          <a:ln w="19050" cap="rnd" cmpd="sng">
            <a:solidFill>
              <a:schemeClr val="tx2"/>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0E7E4B9F-8255-A34F-AF16-662193EF98AE}"/>
              </a:ext>
            </a:extLst>
          </p:cNvPr>
          <p:cNvSpPr txBox="1"/>
          <p:nvPr/>
        </p:nvSpPr>
        <p:spPr>
          <a:xfrm>
            <a:off x="193017" y="533940"/>
            <a:ext cx="7925579" cy="307777"/>
          </a:xfrm>
          <a:prstGeom prst="rect">
            <a:avLst/>
          </a:prstGeom>
          <a:noFill/>
        </p:spPr>
        <p:txBody>
          <a:bodyPr wrap="square" lIns="0" tIns="0" rIns="0" bIns="0" rtlCol="0" anchor="t">
            <a:spAutoFit/>
          </a:bodyPr>
          <a:lstStyle/>
          <a:p>
            <a:pPr fontAlgn="base">
              <a:spcBef>
                <a:spcPct val="50000"/>
              </a:spcBef>
              <a:spcAft>
                <a:spcPct val="0"/>
              </a:spcAft>
              <a:buClr>
                <a:srgbClr val="F0AB00"/>
              </a:buClr>
              <a:buSzPct val="80000"/>
            </a:pPr>
            <a:r>
              <a:rPr lang="en-US" sz="2000" b="1" kern="0">
                <a:ea typeface="Arial Unicode MS"/>
                <a:cs typeface="Arial Unicode MS"/>
              </a:rPr>
              <a:t>Solution Diagram</a:t>
            </a:r>
          </a:p>
        </p:txBody>
      </p:sp>
      <p:sp>
        <p:nvSpPr>
          <p:cNvPr id="44" name="Rechteck 45">
            <a:extLst>
              <a:ext uri="{FF2B5EF4-FFF2-40B4-BE49-F238E27FC236}">
                <a16:creationId xmlns:a16="http://schemas.microsoft.com/office/drawing/2014/main" id="{913469E8-C3C8-634C-8C7B-7CA41D079D11}"/>
              </a:ext>
            </a:extLst>
          </p:cNvPr>
          <p:cNvSpPr/>
          <p:nvPr/>
        </p:nvSpPr>
        <p:spPr>
          <a:xfrm>
            <a:off x="2997775" y="4001777"/>
            <a:ext cx="1158032" cy="169277"/>
          </a:xfrm>
          <a:prstGeom prst="rect">
            <a:avLst/>
          </a:prstGeom>
        </p:spPr>
        <p:txBody>
          <a:bodyPr wrap="square" lIns="0" tIns="0" rIns="0" bIns="0">
            <a:spAutoFit/>
          </a:bodyPr>
          <a:lstStyle/>
          <a:p>
            <a:pPr algn="ctr"/>
            <a:r>
              <a:rPr lang="en-US" sz="1100" b="1">
                <a:solidFill>
                  <a:srgbClr val="427CAC"/>
                </a:solidFill>
                <a:latin typeface="Arial" charset="0"/>
                <a:ea typeface="Arial" charset="0"/>
                <a:cs typeface="Arial" charset="0"/>
              </a:rPr>
              <a:t>Event Mesh</a:t>
            </a:r>
          </a:p>
        </p:txBody>
      </p:sp>
      <p:sp>
        <p:nvSpPr>
          <p:cNvPr id="3" name="TextBox 2">
            <a:extLst>
              <a:ext uri="{FF2B5EF4-FFF2-40B4-BE49-F238E27FC236}">
                <a16:creationId xmlns:a16="http://schemas.microsoft.com/office/drawing/2014/main" id="{8584B141-73F5-4E8E-B39E-C375B8FBCE9C}"/>
              </a:ext>
            </a:extLst>
          </p:cNvPr>
          <p:cNvSpPr txBox="1"/>
          <p:nvPr/>
        </p:nvSpPr>
        <p:spPr>
          <a:xfrm>
            <a:off x="8200901" y="3335522"/>
            <a:ext cx="2332965" cy="215444"/>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fontAlgn="base">
              <a:spcBef>
                <a:spcPct val="50000"/>
              </a:spcBef>
              <a:spcAft>
                <a:spcPct val="0"/>
              </a:spcAft>
              <a:buClr>
                <a:srgbClr val="F0AB00"/>
              </a:buClr>
              <a:buSzPct val="80000"/>
            </a:pPr>
            <a:r>
              <a:rPr lang="en-US" sz="1400" b="1" kern="0">
                <a:ea typeface="Arial Unicode MS"/>
                <a:cs typeface="Arial Unicode MS"/>
              </a:rPr>
              <a:t>SAP S/4 HANA On Premise</a:t>
            </a:r>
            <a:endParaRPr lang="en-US" sz="1400" b="1" kern="0">
              <a:ea typeface="Arial Unicode MS" pitchFamily="34" charset="-128"/>
              <a:cs typeface="Arial Unicode MS" pitchFamily="34" charset="-128"/>
            </a:endParaRPr>
          </a:p>
        </p:txBody>
      </p:sp>
      <p:cxnSp>
        <p:nvCxnSpPr>
          <p:cNvPr id="41" name="Gewinkelte Verbindung 42">
            <a:extLst>
              <a:ext uri="{FF2B5EF4-FFF2-40B4-BE49-F238E27FC236}">
                <a16:creationId xmlns:a16="http://schemas.microsoft.com/office/drawing/2014/main" id="{D16A5104-21FA-40F4-BA73-CF3EB230F16A}"/>
              </a:ext>
            </a:extLst>
          </p:cNvPr>
          <p:cNvCxnSpPr>
            <a:cxnSpLocks/>
          </p:cNvCxnSpPr>
          <p:nvPr/>
        </p:nvCxnSpPr>
        <p:spPr>
          <a:xfrm flipV="1">
            <a:off x="5302355" y="4246885"/>
            <a:ext cx="2649274" cy="8062"/>
          </a:xfrm>
          <a:prstGeom prst="straightConnector1">
            <a:avLst/>
          </a:prstGeom>
          <a:ln w="19050" cap="rnd" cmpd="sng">
            <a:solidFill>
              <a:schemeClr val="tx2"/>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 name="Picture 6" descr="Icon&#10;&#10;Description automatically generated">
            <a:extLst>
              <a:ext uri="{FF2B5EF4-FFF2-40B4-BE49-F238E27FC236}">
                <a16:creationId xmlns:a16="http://schemas.microsoft.com/office/drawing/2014/main" id="{92F6FA38-31FC-4C43-9843-77C7B7119C7F}"/>
              </a:ext>
            </a:extLst>
          </p:cNvPr>
          <p:cNvPicPr>
            <a:picLocks noChangeAspect="1"/>
          </p:cNvPicPr>
          <p:nvPr/>
        </p:nvPicPr>
        <p:blipFill>
          <a:blip r:embed="rId7"/>
          <a:stretch>
            <a:fillRect/>
          </a:stretch>
        </p:blipFill>
        <p:spPr>
          <a:xfrm>
            <a:off x="4634000" y="3914515"/>
            <a:ext cx="715551" cy="694545"/>
          </a:xfrm>
          <a:prstGeom prst="rect">
            <a:avLst/>
          </a:prstGeom>
        </p:spPr>
      </p:pic>
      <p:sp>
        <p:nvSpPr>
          <p:cNvPr id="7" name="Rechteck 45">
            <a:extLst>
              <a:ext uri="{FF2B5EF4-FFF2-40B4-BE49-F238E27FC236}">
                <a16:creationId xmlns:a16="http://schemas.microsoft.com/office/drawing/2014/main" id="{A1BBB824-17CA-4D51-BEFA-B3828C3DC0AE}"/>
              </a:ext>
            </a:extLst>
          </p:cNvPr>
          <p:cNvSpPr/>
          <p:nvPr/>
        </p:nvSpPr>
        <p:spPr>
          <a:xfrm>
            <a:off x="4474578" y="4598639"/>
            <a:ext cx="1158032" cy="338554"/>
          </a:xfrm>
          <a:prstGeom prst="rect">
            <a:avLst/>
          </a:prstGeom>
        </p:spPr>
        <p:txBody>
          <a:bodyPr wrap="square" lIns="0" tIns="0" rIns="0" bIns="0" anchor="t">
            <a:spAutoFit/>
          </a:bodyPr>
          <a:lstStyle/>
          <a:p>
            <a:pPr algn="ctr"/>
            <a:r>
              <a:rPr lang="en-US" sz="1100" b="1">
                <a:solidFill>
                  <a:srgbClr val="427CAC"/>
                </a:solidFill>
                <a:ea typeface="Arial" charset="0"/>
                <a:cs typeface="Arial"/>
              </a:rPr>
              <a:t>Connectivity/</a:t>
            </a:r>
            <a:endParaRPr lang="en-US" sz="1100" b="1">
              <a:solidFill>
                <a:srgbClr val="427CAC"/>
              </a:solidFill>
              <a:ea typeface="Arial" charset="0"/>
              <a:cs typeface="Arial" charset="0"/>
            </a:endParaRPr>
          </a:p>
          <a:p>
            <a:pPr algn="ctr"/>
            <a:r>
              <a:rPr lang="en-US" sz="1100" b="1">
                <a:solidFill>
                  <a:srgbClr val="427CAC"/>
                </a:solidFill>
                <a:ea typeface="Arial" charset="0"/>
                <a:cs typeface="Arial"/>
              </a:rPr>
              <a:t>Destination</a:t>
            </a:r>
            <a:endParaRPr lang="en-US" sz="1100" b="1">
              <a:solidFill>
                <a:srgbClr val="427CAC"/>
              </a:solidFill>
              <a:ea typeface="Arial" charset="0"/>
              <a:cs typeface="Arial" charset="0"/>
            </a:endParaRPr>
          </a:p>
        </p:txBody>
      </p:sp>
      <p:sp>
        <p:nvSpPr>
          <p:cNvPr id="9" name="Rectangle 8">
            <a:extLst>
              <a:ext uri="{FF2B5EF4-FFF2-40B4-BE49-F238E27FC236}">
                <a16:creationId xmlns:a16="http://schemas.microsoft.com/office/drawing/2014/main" id="{1F1E16F1-F02C-4D23-9CB7-F2F65874DD76}"/>
              </a:ext>
            </a:extLst>
          </p:cNvPr>
          <p:cNvSpPr/>
          <p:nvPr/>
        </p:nvSpPr>
        <p:spPr bwMode="gray">
          <a:xfrm>
            <a:off x="1721104" y="2126520"/>
            <a:ext cx="3875727" cy="3712562"/>
          </a:xfrm>
          <a:prstGeom prst="rect">
            <a:avLst/>
          </a:prstGeom>
          <a:noFill/>
          <a:ln w="25400" algn="ctr">
            <a:solidFill>
              <a:srgbClr val="00B0F0"/>
            </a:solidFill>
            <a:prstDash val="sysDot"/>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err="1">
              <a:ln>
                <a:noFill/>
              </a:ln>
              <a:effectLst/>
              <a:uLnTx/>
              <a:uFillTx/>
              <a:ea typeface="Arial Unicode MS" pitchFamily="34" charset="-128"/>
              <a:cs typeface="Arial Unicode MS" pitchFamily="34" charset="-128"/>
            </a:endParaRPr>
          </a:p>
        </p:txBody>
      </p:sp>
      <p:pic>
        <p:nvPicPr>
          <p:cNvPr id="12" name="Picture 12" descr="Logo&#10;&#10;Description automatically generated">
            <a:extLst>
              <a:ext uri="{FF2B5EF4-FFF2-40B4-BE49-F238E27FC236}">
                <a16:creationId xmlns:a16="http://schemas.microsoft.com/office/drawing/2014/main" id="{BD1D73D4-547E-4DFC-867E-B99846ADF793}"/>
              </a:ext>
            </a:extLst>
          </p:cNvPr>
          <p:cNvPicPr>
            <a:picLocks noChangeAspect="1"/>
          </p:cNvPicPr>
          <p:nvPr/>
        </p:nvPicPr>
        <p:blipFill>
          <a:blip r:embed="rId8"/>
          <a:stretch>
            <a:fillRect/>
          </a:stretch>
        </p:blipFill>
        <p:spPr>
          <a:xfrm>
            <a:off x="4838084" y="5543954"/>
            <a:ext cx="673901" cy="237996"/>
          </a:xfrm>
          <a:prstGeom prst="rect">
            <a:avLst/>
          </a:prstGeom>
        </p:spPr>
      </p:pic>
      <p:pic>
        <p:nvPicPr>
          <p:cNvPr id="13" name="Picture 18">
            <a:extLst>
              <a:ext uri="{FF2B5EF4-FFF2-40B4-BE49-F238E27FC236}">
                <a16:creationId xmlns:a16="http://schemas.microsoft.com/office/drawing/2014/main" id="{9E49C918-0774-4AB3-A1DF-1B0417AF899A}"/>
              </a:ext>
            </a:extLst>
          </p:cNvPr>
          <p:cNvPicPr>
            <a:picLocks noChangeAspect="1"/>
          </p:cNvPicPr>
          <p:nvPr/>
        </p:nvPicPr>
        <p:blipFill>
          <a:blip r:embed="rId9"/>
          <a:stretch>
            <a:fillRect/>
          </a:stretch>
        </p:blipFill>
        <p:spPr>
          <a:xfrm>
            <a:off x="2846800" y="1852192"/>
            <a:ext cx="2743914" cy="164318"/>
          </a:xfrm>
          <a:prstGeom prst="rect">
            <a:avLst/>
          </a:prstGeom>
        </p:spPr>
      </p:pic>
      <p:cxnSp>
        <p:nvCxnSpPr>
          <p:cNvPr id="40" name="Gewinkelte Verbindung 42">
            <a:extLst>
              <a:ext uri="{FF2B5EF4-FFF2-40B4-BE49-F238E27FC236}">
                <a16:creationId xmlns:a16="http://schemas.microsoft.com/office/drawing/2014/main" id="{95002E1C-CEEC-498F-B31C-AD4658FAC03B}"/>
              </a:ext>
            </a:extLst>
          </p:cNvPr>
          <p:cNvCxnSpPr>
            <a:cxnSpLocks/>
          </p:cNvCxnSpPr>
          <p:nvPr/>
        </p:nvCxnSpPr>
        <p:spPr>
          <a:xfrm>
            <a:off x="3511979" y="3177860"/>
            <a:ext cx="1143749" cy="1029577"/>
          </a:xfrm>
          <a:prstGeom prst="bentConnector3">
            <a:avLst>
              <a:gd name="adj1" fmla="val 63243"/>
            </a:avLst>
          </a:prstGeom>
          <a:ln w="19050" cap="rnd" cmpd="sng">
            <a:solidFill>
              <a:schemeClr val="tx2"/>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7332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Box 50">
            <a:extLst>
              <a:ext uri="{FF2B5EF4-FFF2-40B4-BE49-F238E27FC236}">
                <a16:creationId xmlns:a16="http://schemas.microsoft.com/office/drawing/2014/main" id="{0E7E4B9F-8255-A34F-AF16-662193EF98AE}"/>
              </a:ext>
            </a:extLst>
          </p:cNvPr>
          <p:cNvSpPr txBox="1"/>
          <p:nvPr/>
        </p:nvSpPr>
        <p:spPr>
          <a:xfrm>
            <a:off x="193017" y="418884"/>
            <a:ext cx="7925579" cy="307777"/>
          </a:xfrm>
          <a:prstGeom prst="rect">
            <a:avLst/>
          </a:prstGeom>
          <a:noFill/>
        </p:spPr>
        <p:txBody>
          <a:bodyPr wrap="square" lIns="0" tIns="0" rIns="0" bIns="0" rtlCol="0" anchor="t">
            <a:spAutoFit/>
          </a:bodyPr>
          <a:lstStyle/>
          <a:p>
            <a:pPr fontAlgn="base">
              <a:spcBef>
                <a:spcPct val="50000"/>
              </a:spcBef>
              <a:spcAft>
                <a:spcPct val="0"/>
              </a:spcAft>
              <a:buClr>
                <a:srgbClr val="F0AB00"/>
              </a:buClr>
              <a:buSzPct val="80000"/>
            </a:pPr>
            <a:r>
              <a:rPr lang="en-US" sz="2000" b="1" kern="0">
                <a:ea typeface="Arial Unicode MS"/>
                <a:cs typeface="Arial Unicode MS"/>
              </a:rPr>
              <a:t>TAM</a:t>
            </a:r>
          </a:p>
        </p:txBody>
      </p:sp>
      <p:pic>
        <p:nvPicPr>
          <p:cNvPr id="2" name="Picture 1">
            <a:extLst>
              <a:ext uri="{FF2B5EF4-FFF2-40B4-BE49-F238E27FC236}">
                <a16:creationId xmlns:a16="http://schemas.microsoft.com/office/drawing/2014/main" id="{21944EFE-1BB4-7B40-9D4B-537EF84F49DF}"/>
              </a:ext>
            </a:extLst>
          </p:cNvPr>
          <p:cNvPicPr>
            <a:picLocks noChangeAspect="1"/>
          </p:cNvPicPr>
          <p:nvPr/>
        </p:nvPicPr>
        <p:blipFill>
          <a:blip r:embed="rId3"/>
          <a:stretch>
            <a:fillRect/>
          </a:stretch>
        </p:blipFill>
        <p:spPr>
          <a:xfrm>
            <a:off x="193016" y="783630"/>
            <a:ext cx="5404993" cy="5741543"/>
          </a:xfrm>
          <a:prstGeom prst="rect">
            <a:avLst/>
          </a:prstGeom>
        </p:spPr>
      </p:pic>
    </p:spTree>
    <p:extLst>
      <p:ext uri="{BB962C8B-B14F-4D97-AF65-F5344CB8AC3E}">
        <p14:creationId xmlns:p14="http://schemas.microsoft.com/office/powerpoint/2010/main" val="3162737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D963F-60EE-8C46-8901-DC6C4EBE88C3}"/>
              </a:ext>
            </a:extLst>
          </p:cNvPr>
          <p:cNvSpPr>
            <a:spLocks noGrp="1"/>
          </p:cNvSpPr>
          <p:nvPr>
            <p:ph type="title"/>
          </p:nvPr>
        </p:nvSpPr>
        <p:spPr>
          <a:xfrm>
            <a:off x="255427" y="370834"/>
            <a:ext cx="11186476" cy="369332"/>
          </a:xfrm>
        </p:spPr>
        <p:txBody>
          <a:bodyPr/>
          <a:lstStyle/>
          <a:p>
            <a:r>
              <a:rPr lang="en-US" dirty="0"/>
              <a:t>Business Scenario used for validation</a:t>
            </a:r>
          </a:p>
        </p:txBody>
      </p:sp>
      <p:sp>
        <p:nvSpPr>
          <p:cNvPr id="3" name="TextBox 2">
            <a:extLst>
              <a:ext uri="{FF2B5EF4-FFF2-40B4-BE49-F238E27FC236}">
                <a16:creationId xmlns:a16="http://schemas.microsoft.com/office/drawing/2014/main" id="{76B0F0F1-70A8-3046-BB51-A5B1E18F1464}"/>
              </a:ext>
            </a:extLst>
          </p:cNvPr>
          <p:cNvSpPr txBox="1"/>
          <p:nvPr/>
        </p:nvSpPr>
        <p:spPr>
          <a:xfrm>
            <a:off x="319490" y="873332"/>
            <a:ext cx="10510091" cy="690958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b="1" kern="0" dirty="0">
                <a:ea typeface="Arial Unicode MS" pitchFamily="34" charset="-128"/>
                <a:cs typeface="Arial Unicode MS" pitchFamily="34" charset="-128"/>
              </a:rPr>
              <a:t>Combine data and business processes</a:t>
            </a:r>
          </a:p>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As an employee of  Business Partner Validation Firm </a:t>
            </a:r>
            <a:r>
              <a:rPr lang="en-US" sz="1600" kern="0" dirty="0" err="1">
                <a:ea typeface="Arial Unicode MS" pitchFamily="34" charset="-128"/>
                <a:cs typeface="Arial Unicode MS" pitchFamily="34" charset="-128"/>
              </a:rPr>
              <a:t>iCredible</a:t>
            </a:r>
            <a:r>
              <a:rPr lang="en-US" sz="1600" kern="0" dirty="0">
                <a:ea typeface="Arial Unicode MS" pitchFamily="34" charset="-128"/>
                <a:cs typeface="Arial Unicode MS" pitchFamily="34" charset="-128"/>
              </a:rPr>
              <a:t>, which is a </a:t>
            </a:r>
            <a:r>
              <a:rPr lang="en-US" sz="1600" kern="0" dirty="0">
                <a:solidFill>
                  <a:schemeClr val="accent1"/>
                </a:solidFill>
                <a:ea typeface="Arial Unicode MS" pitchFamily="34" charset="-128"/>
                <a:cs typeface="Arial Unicode MS" pitchFamily="34" charset="-128"/>
              </a:rPr>
              <a:t>third party vendor </a:t>
            </a:r>
            <a:r>
              <a:rPr lang="en-US" sz="1600" kern="0" dirty="0">
                <a:ea typeface="Arial Unicode MS" pitchFamily="34" charset="-128"/>
                <a:cs typeface="Arial Unicode MS" pitchFamily="34" charset="-128"/>
              </a:rPr>
              <a:t>of ACME Corporation, John would like to get </a:t>
            </a:r>
            <a:r>
              <a:rPr lang="en-US" sz="1600" kern="0" dirty="0">
                <a:solidFill>
                  <a:schemeClr val="accent1"/>
                </a:solidFill>
                <a:ea typeface="Arial Unicode MS" pitchFamily="34" charset="-128"/>
                <a:cs typeface="Arial Unicode MS" pitchFamily="34" charset="-128"/>
              </a:rPr>
              <a:t>notifications</a:t>
            </a:r>
            <a:r>
              <a:rPr lang="en-US" sz="1600" kern="0" dirty="0">
                <a:ea typeface="Arial Unicode MS" pitchFamily="34" charset="-128"/>
                <a:cs typeface="Arial Unicode MS" pitchFamily="34" charset="-128"/>
              </a:rPr>
              <a:t> when ever new </a:t>
            </a:r>
            <a:r>
              <a:rPr lang="en-US" sz="1600" kern="0" dirty="0">
                <a:solidFill>
                  <a:schemeClr val="accent1"/>
                </a:solidFill>
                <a:ea typeface="Arial Unicode MS" pitchFamily="34" charset="-128"/>
                <a:cs typeface="Arial Unicode MS" pitchFamily="34" charset="-128"/>
              </a:rPr>
              <a:t>Business Partners are added </a:t>
            </a:r>
            <a:r>
              <a:rPr lang="en-US" sz="1600" kern="0" dirty="0">
                <a:ea typeface="Arial Unicode MS" pitchFamily="34" charset="-128"/>
                <a:cs typeface="Arial Unicode MS" pitchFamily="34" charset="-128"/>
              </a:rPr>
              <a:t>in the S/4 HANA backend system of ACME Corporation. John would then be able to </a:t>
            </a:r>
            <a:r>
              <a:rPr lang="en-US" sz="1600" kern="0" dirty="0">
                <a:solidFill>
                  <a:schemeClr val="accent1"/>
                </a:solidFill>
                <a:ea typeface="Arial Unicode MS" pitchFamily="34" charset="-128"/>
                <a:cs typeface="Arial Unicode MS" pitchFamily="34" charset="-128"/>
              </a:rPr>
              <a:t>review </a:t>
            </a:r>
            <a:r>
              <a:rPr lang="en-US" sz="1600" kern="0" dirty="0">
                <a:ea typeface="Arial Unicode MS" pitchFamily="34" charset="-128"/>
                <a:cs typeface="Arial Unicode MS" pitchFamily="34" charset="-128"/>
              </a:rPr>
              <a:t>the Business Partner Details in his extension app. He would then proceed to visit the Business Partner’s registered office and do some background verification. John would then proceed to </a:t>
            </a:r>
            <a:r>
              <a:rPr lang="en-US" sz="1600" kern="0" dirty="0">
                <a:solidFill>
                  <a:schemeClr val="accent1"/>
                </a:solidFill>
                <a:ea typeface="Arial Unicode MS" pitchFamily="34" charset="-128"/>
                <a:cs typeface="Arial Unicode MS" pitchFamily="34" charset="-128"/>
              </a:rPr>
              <a:t>update</a:t>
            </a:r>
            <a:r>
              <a:rPr lang="en-US" sz="1600" kern="0" dirty="0">
                <a:ea typeface="Arial Unicode MS" pitchFamily="34" charset="-128"/>
                <a:cs typeface="Arial Unicode MS" pitchFamily="34" charset="-128"/>
              </a:rPr>
              <a:t> the verification details in his extension app and proceed to approve it. Once the business partner is approved in extension app, it gets </a:t>
            </a:r>
            <a:r>
              <a:rPr lang="en-US" sz="1600" kern="0" dirty="0">
                <a:solidFill>
                  <a:schemeClr val="accent1"/>
                </a:solidFill>
                <a:ea typeface="Arial Unicode MS" pitchFamily="34" charset="-128"/>
                <a:cs typeface="Arial Unicode MS" pitchFamily="34" charset="-128"/>
              </a:rPr>
              <a:t>activated</a:t>
            </a:r>
            <a:r>
              <a:rPr lang="en-US" sz="1600" kern="0" dirty="0">
                <a:ea typeface="Arial Unicode MS" pitchFamily="34" charset="-128"/>
                <a:cs typeface="Arial Unicode MS" pitchFamily="34" charset="-128"/>
              </a:rPr>
              <a:t> in the S/4 HANA system of ACME Corporation and also a QR code containing the verified address is attached to business partner in S/4 HANA on-premise system.</a:t>
            </a:r>
            <a:br>
              <a:rPr lang="en-US" sz="1600" kern="0" dirty="0">
                <a:ea typeface="Arial Unicode MS" pitchFamily="34" charset="-128"/>
                <a:cs typeface="Arial Unicode MS" pitchFamily="34" charset="-128"/>
              </a:rPr>
            </a:br>
            <a:endParaRPr lang="en-US" sz="16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600" b="1" kern="0" dirty="0">
                <a:ea typeface="Arial Unicode MS" pitchFamily="34" charset="-128"/>
                <a:cs typeface="Arial Unicode MS" pitchFamily="34" charset="-128"/>
              </a:rPr>
              <a:t>Pain Points</a:t>
            </a:r>
          </a:p>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Business Partner Data available only in S/4 HANA system</a:t>
            </a:r>
          </a:p>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Third party vendor needs access to S/4HANA system to do his work</a:t>
            </a:r>
          </a:p>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QR code needs to generated  and upload to S/4 HANA system</a:t>
            </a:r>
          </a:p>
          <a:p>
            <a:pPr fontAlgn="base">
              <a:spcBef>
                <a:spcPct val="50000"/>
              </a:spcBef>
              <a:spcAft>
                <a:spcPct val="0"/>
              </a:spcAft>
              <a:buClr>
                <a:srgbClr val="F0AB00"/>
              </a:buClr>
              <a:buSzPct val="80000"/>
            </a:pPr>
            <a:r>
              <a:rPr lang="en-US" sz="1600" b="1" kern="0" dirty="0">
                <a:ea typeface="Arial Unicode MS" pitchFamily="34" charset="-128"/>
                <a:cs typeface="Arial Unicode MS" pitchFamily="34" charset="-128"/>
              </a:rPr>
              <a:t>Benefits</a:t>
            </a:r>
          </a:p>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Custom extension application that works independently from S/4 HANA</a:t>
            </a:r>
          </a:p>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Changes in S/4 communicated via events in real time to extension application.</a:t>
            </a:r>
          </a:p>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QR Code generation on demand (serverless environment)</a:t>
            </a:r>
          </a:p>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Vendor personnel needs access to only custom app</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4029530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D0863-FF07-294F-BC53-FEF774AA7800}"/>
              </a:ext>
            </a:extLst>
          </p:cNvPr>
          <p:cNvSpPr>
            <a:spLocks noGrp="1"/>
          </p:cNvSpPr>
          <p:nvPr>
            <p:ph type="title"/>
          </p:nvPr>
        </p:nvSpPr>
        <p:spPr>
          <a:xfrm>
            <a:off x="404849" y="245563"/>
            <a:ext cx="11186476" cy="369332"/>
          </a:xfrm>
        </p:spPr>
        <p:txBody>
          <a:bodyPr/>
          <a:lstStyle/>
          <a:p>
            <a:r>
              <a:rPr lang="en-US" dirty="0"/>
              <a:t>Status Quo - </a:t>
            </a:r>
            <a:r>
              <a:rPr lang="de-DE" dirty="0"/>
              <a:t>Extend Business process </a:t>
            </a:r>
            <a:r>
              <a:rPr lang="en-US" dirty="0"/>
              <a:t>Scenario- </a:t>
            </a:r>
            <a:r>
              <a:rPr lang="en-US" dirty="0" err="1"/>
              <a:t>Kyma</a:t>
            </a:r>
            <a:r>
              <a:rPr lang="en-US" dirty="0"/>
              <a:t> Runtime</a:t>
            </a:r>
          </a:p>
        </p:txBody>
      </p:sp>
      <p:graphicFrame>
        <p:nvGraphicFramePr>
          <p:cNvPr id="4" name="Table 3">
            <a:extLst>
              <a:ext uri="{FF2B5EF4-FFF2-40B4-BE49-F238E27FC236}">
                <a16:creationId xmlns:a16="http://schemas.microsoft.com/office/drawing/2014/main" id="{5379728A-169B-4520-B85A-261ABC9D933C}"/>
              </a:ext>
            </a:extLst>
          </p:cNvPr>
          <p:cNvGraphicFramePr>
            <a:graphicFrameLocks noGrp="1"/>
          </p:cNvGraphicFramePr>
          <p:nvPr>
            <p:extLst>
              <p:ext uri="{D42A27DB-BD31-4B8C-83A1-F6EECF244321}">
                <p14:modId xmlns:p14="http://schemas.microsoft.com/office/powerpoint/2010/main" val="2414757097"/>
              </p:ext>
            </p:extLst>
          </p:nvPr>
        </p:nvGraphicFramePr>
        <p:xfrm>
          <a:off x="504001" y="980454"/>
          <a:ext cx="10942805" cy="5373546"/>
        </p:xfrm>
        <a:graphic>
          <a:graphicData uri="http://schemas.openxmlformats.org/drawingml/2006/table">
            <a:tbl>
              <a:tblPr firstRow="1" bandRow="1">
                <a:tableStyleId>{3C2FFA5D-87B4-456A-9821-1D502468CF0F}</a:tableStyleId>
              </a:tblPr>
              <a:tblGrid>
                <a:gridCol w="862209">
                  <a:extLst>
                    <a:ext uri="{9D8B030D-6E8A-4147-A177-3AD203B41FA5}">
                      <a16:colId xmlns:a16="http://schemas.microsoft.com/office/drawing/2014/main" val="865017549"/>
                    </a:ext>
                  </a:extLst>
                </a:gridCol>
                <a:gridCol w="3825108">
                  <a:extLst>
                    <a:ext uri="{9D8B030D-6E8A-4147-A177-3AD203B41FA5}">
                      <a16:colId xmlns:a16="http://schemas.microsoft.com/office/drawing/2014/main" val="1495548505"/>
                    </a:ext>
                  </a:extLst>
                </a:gridCol>
                <a:gridCol w="759431">
                  <a:extLst>
                    <a:ext uri="{9D8B030D-6E8A-4147-A177-3AD203B41FA5}">
                      <a16:colId xmlns:a16="http://schemas.microsoft.com/office/drawing/2014/main" val="2241772"/>
                    </a:ext>
                  </a:extLst>
                </a:gridCol>
                <a:gridCol w="1832019">
                  <a:extLst>
                    <a:ext uri="{9D8B030D-6E8A-4147-A177-3AD203B41FA5}">
                      <a16:colId xmlns:a16="http://schemas.microsoft.com/office/drawing/2014/main" val="754561170"/>
                    </a:ext>
                  </a:extLst>
                </a:gridCol>
                <a:gridCol w="1832019">
                  <a:extLst>
                    <a:ext uri="{9D8B030D-6E8A-4147-A177-3AD203B41FA5}">
                      <a16:colId xmlns:a16="http://schemas.microsoft.com/office/drawing/2014/main" val="1989791289"/>
                    </a:ext>
                  </a:extLst>
                </a:gridCol>
                <a:gridCol w="1832019">
                  <a:extLst>
                    <a:ext uri="{9D8B030D-6E8A-4147-A177-3AD203B41FA5}">
                      <a16:colId xmlns:a16="http://schemas.microsoft.com/office/drawing/2014/main" val="3636571738"/>
                    </a:ext>
                  </a:extLst>
                </a:gridCol>
              </a:tblGrid>
              <a:tr h="311839">
                <a:tc>
                  <a:txBody>
                    <a:bodyPr/>
                    <a:lstStyle/>
                    <a:p>
                      <a:r>
                        <a:rPr lang="en-US" sz="1200"/>
                        <a:t>Step</a:t>
                      </a:r>
                    </a:p>
                  </a:txBody>
                  <a:tcPr/>
                </a:tc>
                <a:tc>
                  <a:txBody>
                    <a:bodyPr/>
                    <a:lstStyle/>
                    <a:p>
                      <a:r>
                        <a:rPr lang="en-US" sz="1200"/>
                        <a:t>Sub-Scenario</a:t>
                      </a:r>
                    </a:p>
                  </a:txBody>
                  <a:tcPr/>
                </a:tc>
                <a:tc>
                  <a:txBody>
                    <a:bodyPr/>
                    <a:lstStyle/>
                    <a:p>
                      <a:r>
                        <a:rPr lang="en-US" sz="1200"/>
                        <a:t>Steps</a:t>
                      </a:r>
                    </a:p>
                  </a:txBody>
                  <a:tcPr/>
                </a:tc>
                <a:tc>
                  <a:txBody>
                    <a:bodyPr/>
                    <a:lstStyle/>
                    <a:p>
                      <a:r>
                        <a:rPr lang="en-US" sz="1200"/>
                        <a:t>Tools</a:t>
                      </a:r>
                    </a:p>
                  </a:txBody>
                  <a:tcPr/>
                </a:tc>
                <a:tc>
                  <a:txBody>
                    <a:bodyPr/>
                    <a:lstStyle/>
                    <a:p>
                      <a:r>
                        <a:rPr lang="en-US" sz="1200"/>
                        <a:t>Role</a:t>
                      </a:r>
                    </a:p>
                  </a:txBody>
                  <a:tcPr/>
                </a:tc>
                <a:tc>
                  <a:txBody>
                    <a:bodyPr/>
                    <a:lstStyle/>
                    <a:p>
                      <a:r>
                        <a:rPr lang="en-US" sz="1200" dirty="0"/>
                        <a:t>Comments</a:t>
                      </a:r>
                    </a:p>
                  </a:txBody>
                  <a:tcPr/>
                </a:tc>
                <a:extLst>
                  <a:ext uri="{0D108BD9-81ED-4DB2-BD59-A6C34878D82A}">
                    <a16:rowId xmlns:a16="http://schemas.microsoft.com/office/drawing/2014/main" val="2950095175"/>
                  </a:ext>
                </a:extLst>
              </a:tr>
              <a:tr h="311839">
                <a:tc>
                  <a:txBody>
                    <a:bodyPr/>
                    <a:lstStyle/>
                    <a:p>
                      <a:r>
                        <a:rPr lang="en-US" sz="1200"/>
                        <a:t>1</a:t>
                      </a:r>
                    </a:p>
                  </a:txBody>
                  <a:tcPr/>
                </a:tc>
                <a:tc>
                  <a:txBody>
                    <a:bodyPr/>
                    <a:lstStyle/>
                    <a:p>
                      <a:r>
                        <a:rPr lang="en-US" sz="1200"/>
                        <a:t>Enable Kyma</a:t>
                      </a:r>
                    </a:p>
                  </a:txBody>
                  <a:tcPr/>
                </a:tc>
                <a:tc>
                  <a:txBody>
                    <a:bodyPr/>
                    <a:lstStyle/>
                    <a:p>
                      <a:r>
                        <a:rPr lang="en-US" sz="1200"/>
                        <a:t>27</a:t>
                      </a:r>
                    </a:p>
                  </a:txBody>
                  <a:tcPr/>
                </a:tc>
                <a:tc>
                  <a:txBody>
                    <a:bodyPr/>
                    <a:lstStyle/>
                    <a:p>
                      <a:r>
                        <a:rPr lang="en-US" sz="1200"/>
                        <a:t>1</a:t>
                      </a:r>
                    </a:p>
                  </a:txBody>
                  <a:tcPr/>
                </a:tc>
                <a:tc>
                  <a:txBody>
                    <a:bodyPr/>
                    <a:lstStyle/>
                    <a:p>
                      <a:r>
                        <a:rPr lang="en-US" sz="1200"/>
                        <a:t>1</a:t>
                      </a:r>
                    </a:p>
                  </a:txBody>
                  <a:tcPr/>
                </a:tc>
                <a:tc>
                  <a:txBody>
                    <a:bodyPr/>
                    <a:lstStyle/>
                    <a:p>
                      <a:endParaRPr lang="en-US" sz="1200"/>
                    </a:p>
                  </a:txBody>
                  <a:tcPr/>
                </a:tc>
                <a:extLst>
                  <a:ext uri="{0D108BD9-81ED-4DB2-BD59-A6C34878D82A}">
                    <a16:rowId xmlns:a16="http://schemas.microsoft.com/office/drawing/2014/main" val="938736931"/>
                  </a:ext>
                </a:extLst>
              </a:tr>
              <a:tr h="597184">
                <a:tc>
                  <a:txBody>
                    <a:bodyPr/>
                    <a:lstStyle/>
                    <a:p>
                      <a:r>
                        <a:rPr lang="en-US" sz="1200"/>
                        <a:t>2</a:t>
                      </a:r>
                    </a:p>
                  </a:txBody>
                  <a:tcPr/>
                </a:tc>
                <a:tc>
                  <a:txBody>
                    <a:bodyPr/>
                    <a:lstStyle/>
                    <a:p>
                      <a:r>
                        <a:rPr lang="en-US" sz="1200"/>
                        <a:t>System Setup</a:t>
                      </a:r>
                    </a:p>
                  </a:txBody>
                  <a:tcPr/>
                </a:tc>
                <a:tc>
                  <a:txBody>
                    <a:bodyPr/>
                    <a:lstStyle/>
                    <a:p>
                      <a:r>
                        <a:rPr lang="en-US" sz="1200"/>
                        <a:t>66</a:t>
                      </a:r>
                    </a:p>
                  </a:txBody>
                  <a:tcPr/>
                </a:tc>
                <a:tc>
                  <a:txBody>
                    <a:bodyPr/>
                    <a:lstStyle/>
                    <a:p>
                      <a:r>
                        <a:rPr lang="en-US" sz="1200"/>
                        <a:t>3</a:t>
                      </a:r>
                    </a:p>
                  </a:txBody>
                  <a:tcPr/>
                </a:tc>
                <a:tc>
                  <a:txBody>
                    <a:bodyPr/>
                    <a:lstStyle/>
                    <a:p>
                      <a:r>
                        <a:rPr lang="en-US" sz="1200"/>
                        <a:t>3</a:t>
                      </a:r>
                    </a:p>
                  </a:txBody>
                  <a:tcPr/>
                </a:tc>
                <a:tc>
                  <a:txBody>
                    <a:bodyPr/>
                    <a:lstStyle/>
                    <a:p>
                      <a:r>
                        <a:rPr lang="en-US" sz="1200"/>
                        <a:t>Additional packages like </a:t>
                      </a:r>
                      <a:r>
                        <a:rPr lang="en-US" sz="1200" err="1"/>
                        <a:t>kubectl</a:t>
                      </a:r>
                      <a:r>
                        <a:rPr lang="en-US" sz="1200"/>
                        <a:t>, </a:t>
                      </a:r>
                      <a:r>
                        <a:rPr lang="en-US" sz="1200" err="1"/>
                        <a:t>heml</a:t>
                      </a:r>
                      <a:r>
                        <a:rPr lang="en-US" sz="1200"/>
                        <a:t>, chocolatey are required at this step.</a:t>
                      </a:r>
                    </a:p>
                  </a:txBody>
                  <a:tcPr/>
                </a:tc>
                <a:extLst>
                  <a:ext uri="{0D108BD9-81ED-4DB2-BD59-A6C34878D82A}">
                    <a16:rowId xmlns:a16="http://schemas.microsoft.com/office/drawing/2014/main" val="2788716946"/>
                  </a:ext>
                </a:extLst>
              </a:tr>
              <a:tr h="311839">
                <a:tc>
                  <a:txBody>
                    <a:bodyPr/>
                    <a:lstStyle/>
                    <a:p>
                      <a:r>
                        <a:rPr lang="en-US" sz="1200"/>
                        <a:t>3</a:t>
                      </a:r>
                    </a:p>
                  </a:txBody>
                  <a:tcPr/>
                </a:tc>
                <a:tc>
                  <a:txBody>
                    <a:bodyPr/>
                    <a:lstStyle/>
                    <a:p>
                      <a:r>
                        <a:rPr lang="en-US" sz="1200"/>
                        <a:t>Git Setup</a:t>
                      </a:r>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797154114"/>
                  </a:ext>
                </a:extLst>
              </a:tr>
              <a:tr h="355633">
                <a:tc>
                  <a:txBody>
                    <a:bodyPr/>
                    <a:lstStyle/>
                    <a:p>
                      <a:r>
                        <a:rPr lang="en-US" sz="1200"/>
                        <a:t>4</a:t>
                      </a:r>
                    </a:p>
                  </a:txBody>
                  <a:tcPr/>
                </a:tc>
                <a:tc>
                  <a:txBody>
                    <a:bodyPr/>
                    <a:lstStyle/>
                    <a:p>
                      <a:r>
                        <a:rPr lang="en-US" sz="1200"/>
                        <a:t>Configure Cloud connector and destination</a:t>
                      </a:r>
                    </a:p>
                  </a:txBody>
                  <a:tcPr/>
                </a:tc>
                <a:tc>
                  <a:txBody>
                    <a:bodyPr/>
                    <a:lstStyle/>
                    <a:p>
                      <a:pPr lvl="0">
                        <a:buNone/>
                      </a:pPr>
                      <a:r>
                        <a:rPr lang="en-US" sz="1200"/>
                        <a:t>64</a:t>
                      </a:r>
                    </a:p>
                  </a:txBody>
                  <a:tcPr/>
                </a:tc>
                <a:tc>
                  <a:txBody>
                    <a:bodyPr/>
                    <a:lstStyle/>
                    <a:p>
                      <a:r>
                        <a:rPr lang="en-US" sz="1200"/>
                        <a:t>1</a:t>
                      </a:r>
                    </a:p>
                  </a:txBody>
                  <a:tcPr/>
                </a:tc>
                <a:tc>
                  <a:txBody>
                    <a:bodyPr/>
                    <a:lstStyle/>
                    <a:p>
                      <a:r>
                        <a:rPr lang="en-US" sz="1200"/>
                        <a:t>1</a:t>
                      </a:r>
                    </a:p>
                  </a:txBody>
                  <a:tcPr/>
                </a:tc>
                <a:tc>
                  <a:txBody>
                    <a:bodyPr/>
                    <a:lstStyle/>
                    <a:p>
                      <a:endParaRPr lang="en-US" sz="1200"/>
                    </a:p>
                  </a:txBody>
                  <a:tcPr/>
                </a:tc>
                <a:extLst>
                  <a:ext uri="{0D108BD9-81ED-4DB2-BD59-A6C34878D82A}">
                    <a16:rowId xmlns:a16="http://schemas.microsoft.com/office/drawing/2014/main" val="3709952485"/>
                  </a:ext>
                </a:extLst>
              </a:tr>
              <a:tr h="311839">
                <a:tc>
                  <a:txBody>
                    <a:bodyPr/>
                    <a:lstStyle/>
                    <a:p>
                      <a:r>
                        <a:rPr lang="en-US" sz="1200"/>
                        <a:t>5</a:t>
                      </a:r>
                    </a:p>
                  </a:txBody>
                  <a:tcPr/>
                </a:tc>
                <a:tc>
                  <a:txBody>
                    <a:bodyPr/>
                    <a:lstStyle/>
                    <a:p>
                      <a:r>
                        <a:rPr lang="en-US" sz="1200"/>
                        <a:t>Setup CF</a:t>
                      </a:r>
                    </a:p>
                  </a:txBody>
                  <a:tcPr/>
                </a:tc>
                <a:tc>
                  <a:txBody>
                    <a:bodyPr/>
                    <a:lstStyle/>
                    <a:p>
                      <a:r>
                        <a:rPr lang="en-US" sz="1200"/>
                        <a:t>20</a:t>
                      </a:r>
                    </a:p>
                  </a:txBody>
                  <a:tcPr/>
                </a:tc>
                <a:tc>
                  <a:txBody>
                    <a:bodyPr/>
                    <a:lstStyle/>
                    <a:p>
                      <a:r>
                        <a:rPr lang="en-US" sz="1200"/>
                        <a:t>1</a:t>
                      </a:r>
                    </a:p>
                  </a:txBody>
                  <a:tcPr/>
                </a:tc>
                <a:tc>
                  <a:txBody>
                    <a:bodyPr/>
                    <a:lstStyle/>
                    <a:p>
                      <a:r>
                        <a:rPr lang="en-US" sz="1200"/>
                        <a:t>1</a:t>
                      </a:r>
                    </a:p>
                  </a:txBody>
                  <a:tcPr/>
                </a:tc>
                <a:tc>
                  <a:txBody>
                    <a:bodyPr/>
                    <a:lstStyle/>
                    <a:p>
                      <a:endParaRPr lang="en-US" sz="1200"/>
                    </a:p>
                  </a:txBody>
                  <a:tcPr/>
                </a:tc>
                <a:extLst>
                  <a:ext uri="{0D108BD9-81ED-4DB2-BD59-A6C34878D82A}">
                    <a16:rowId xmlns:a16="http://schemas.microsoft.com/office/drawing/2014/main" val="440771634"/>
                  </a:ext>
                </a:extLst>
              </a:tr>
              <a:tr h="311839">
                <a:tc>
                  <a:txBody>
                    <a:bodyPr/>
                    <a:lstStyle/>
                    <a:p>
                      <a:r>
                        <a:rPr lang="en-US" sz="1200"/>
                        <a:t>6</a:t>
                      </a:r>
                    </a:p>
                  </a:txBody>
                  <a:tcPr/>
                </a:tc>
                <a:tc>
                  <a:txBody>
                    <a:bodyPr/>
                    <a:lstStyle/>
                    <a:p>
                      <a:r>
                        <a:rPr lang="en-US" sz="1200"/>
                        <a:t>Create HDI Container</a:t>
                      </a:r>
                    </a:p>
                  </a:txBody>
                  <a:tcPr/>
                </a:tc>
                <a:tc>
                  <a:txBody>
                    <a:bodyPr/>
                    <a:lstStyle/>
                    <a:p>
                      <a:r>
                        <a:rPr lang="en-US" sz="1200"/>
                        <a:t>36</a:t>
                      </a:r>
                    </a:p>
                  </a:txBody>
                  <a:tcPr/>
                </a:tc>
                <a:tc>
                  <a:txBody>
                    <a:bodyPr/>
                    <a:lstStyle/>
                    <a:p>
                      <a:r>
                        <a:rPr lang="en-US" sz="1200"/>
                        <a:t>1</a:t>
                      </a:r>
                    </a:p>
                  </a:txBody>
                  <a:tcPr/>
                </a:tc>
                <a:tc>
                  <a:txBody>
                    <a:bodyPr/>
                    <a:lstStyle/>
                    <a:p>
                      <a:r>
                        <a:rPr lang="en-US" sz="1200"/>
                        <a:t>1</a:t>
                      </a:r>
                    </a:p>
                  </a:txBody>
                  <a:tcPr/>
                </a:tc>
                <a:tc>
                  <a:txBody>
                    <a:bodyPr/>
                    <a:lstStyle/>
                    <a:p>
                      <a:endParaRPr lang="en-US" sz="1200"/>
                    </a:p>
                  </a:txBody>
                  <a:tcPr/>
                </a:tc>
                <a:extLst>
                  <a:ext uri="{0D108BD9-81ED-4DB2-BD59-A6C34878D82A}">
                    <a16:rowId xmlns:a16="http://schemas.microsoft.com/office/drawing/2014/main" val="1261135381"/>
                  </a:ext>
                </a:extLst>
              </a:tr>
              <a:tr h="311839">
                <a:tc>
                  <a:txBody>
                    <a:bodyPr/>
                    <a:lstStyle/>
                    <a:p>
                      <a:r>
                        <a:rPr lang="en-US" sz="1200"/>
                        <a:t>7</a:t>
                      </a:r>
                    </a:p>
                  </a:txBody>
                  <a:tcPr/>
                </a:tc>
                <a:tc>
                  <a:txBody>
                    <a:bodyPr/>
                    <a:lstStyle/>
                    <a:p>
                      <a:r>
                        <a:rPr lang="en-US" sz="1200"/>
                        <a:t>Create services using Deployment file</a:t>
                      </a:r>
                    </a:p>
                  </a:txBody>
                  <a:tcPr/>
                </a:tc>
                <a:tc>
                  <a:txBody>
                    <a:bodyPr/>
                    <a:lstStyle/>
                    <a:p>
                      <a:r>
                        <a:rPr lang="en-US" sz="1200"/>
                        <a:t>2</a:t>
                      </a:r>
                    </a:p>
                  </a:txBody>
                  <a:tcPr/>
                </a:tc>
                <a:tc>
                  <a:txBody>
                    <a:bodyPr/>
                    <a:lstStyle/>
                    <a:p>
                      <a:r>
                        <a:rPr lang="en-US" sz="1200"/>
                        <a:t>1</a:t>
                      </a:r>
                    </a:p>
                  </a:txBody>
                  <a:tcPr/>
                </a:tc>
                <a:tc>
                  <a:txBody>
                    <a:bodyPr/>
                    <a:lstStyle/>
                    <a:p>
                      <a:r>
                        <a:rPr lang="en-US" sz="1200"/>
                        <a:t>1</a:t>
                      </a:r>
                    </a:p>
                  </a:txBody>
                  <a:tcPr/>
                </a:tc>
                <a:tc>
                  <a:txBody>
                    <a:bodyPr/>
                    <a:lstStyle/>
                    <a:p>
                      <a:endParaRPr lang="en-US" sz="1200"/>
                    </a:p>
                  </a:txBody>
                  <a:tcPr/>
                </a:tc>
                <a:extLst>
                  <a:ext uri="{0D108BD9-81ED-4DB2-BD59-A6C34878D82A}">
                    <a16:rowId xmlns:a16="http://schemas.microsoft.com/office/drawing/2014/main" val="465072645"/>
                  </a:ext>
                </a:extLst>
              </a:tr>
              <a:tr h="382362">
                <a:tc>
                  <a:txBody>
                    <a:bodyPr/>
                    <a:lstStyle/>
                    <a:p>
                      <a:r>
                        <a:rPr lang="en-US" sz="1200"/>
                        <a:t>8</a:t>
                      </a:r>
                    </a:p>
                  </a:txBody>
                  <a:tcPr/>
                </a:tc>
                <a:tc>
                  <a:txBody>
                    <a:bodyPr/>
                    <a:lstStyle/>
                    <a:p>
                      <a:r>
                        <a:rPr lang="en-US" sz="1200"/>
                        <a:t>Configure S4 system with queue subscription</a:t>
                      </a:r>
                    </a:p>
                  </a:txBody>
                  <a:tcPr/>
                </a:tc>
                <a:tc>
                  <a:txBody>
                    <a:bodyPr/>
                    <a:lstStyle/>
                    <a:p>
                      <a:r>
                        <a:rPr lang="en-US" sz="1200"/>
                        <a:t>17</a:t>
                      </a:r>
                    </a:p>
                  </a:txBody>
                  <a:tcPr/>
                </a:tc>
                <a:tc>
                  <a:txBody>
                    <a:bodyPr/>
                    <a:lstStyle/>
                    <a:p>
                      <a:r>
                        <a:rPr lang="en-US" sz="1200"/>
                        <a:t>2</a:t>
                      </a:r>
                    </a:p>
                  </a:txBody>
                  <a:tcPr/>
                </a:tc>
                <a:tc>
                  <a:txBody>
                    <a:bodyPr/>
                    <a:lstStyle/>
                    <a:p>
                      <a:r>
                        <a:rPr lang="en-US" sz="1200"/>
                        <a:t>1</a:t>
                      </a:r>
                    </a:p>
                  </a:txBody>
                  <a:tcPr/>
                </a:tc>
                <a:tc>
                  <a:txBody>
                    <a:bodyPr/>
                    <a:lstStyle/>
                    <a:p>
                      <a:endParaRPr lang="en-US" sz="1200"/>
                    </a:p>
                  </a:txBody>
                  <a:tcPr/>
                </a:tc>
                <a:extLst>
                  <a:ext uri="{0D108BD9-81ED-4DB2-BD59-A6C34878D82A}">
                    <a16:rowId xmlns:a16="http://schemas.microsoft.com/office/drawing/2014/main" val="2814916105"/>
                  </a:ext>
                </a:extLst>
              </a:tr>
              <a:tr h="311839">
                <a:tc>
                  <a:txBody>
                    <a:bodyPr/>
                    <a:lstStyle/>
                    <a:p>
                      <a:r>
                        <a:rPr lang="en-US" sz="1200"/>
                        <a:t>9</a:t>
                      </a:r>
                    </a:p>
                  </a:txBody>
                  <a:tcPr/>
                </a:tc>
                <a:tc>
                  <a:txBody>
                    <a:bodyPr/>
                    <a:lstStyle/>
                    <a:p>
                      <a:r>
                        <a:rPr lang="en-US" sz="1200"/>
                        <a:t>Create Queue and Queue Subscription</a:t>
                      </a:r>
                    </a:p>
                  </a:txBody>
                  <a:tcPr/>
                </a:tc>
                <a:tc>
                  <a:txBody>
                    <a:bodyPr/>
                    <a:lstStyle/>
                    <a:p>
                      <a:r>
                        <a:rPr lang="en-US" sz="1200"/>
                        <a:t>21</a:t>
                      </a:r>
                    </a:p>
                  </a:txBody>
                  <a:tcPr/>
                </a:tc>
                <a:tc>
                  <a:txBody>
                    <a:bodyPr/>
                    <a:lstStyle/>
                    <a:p>
                      <a:r>
                        <a:rPr lang="en-US" sz="1200"/>
                        <a:t>1</a:t>
                      </a:r>
                    </a:p>
                  </a:txBody>
                  <a:tcPr/>
                </a:tc>
                <a:tc>
                  <a:txBody>
                    <a:bodyPr/>
                    <a:lstStyle/>
                    <a:p>
                      <a:r>
                        <a:rPr lang="en-US" sz="1200"/>
                        <a:t>3</a:t>
                      </a:r>
                    </a:p>
                  </a:txBody>
                  <a:tcPr/>
                </a:tc>
                <a:tc>
                  <a:txBody>
                    <a:bodyPr/>
                    <a:lstStyle/>
                    <a:p>
                      <a:endParaRPr lang="en-US" sz="1200"/>
                    </a:p>
                  </a:txBody>
                  <a:tcPr/>
                </a:tc>
                <a:extLst>
                  <a:ext uri="{0D108BD9-81ED-4DB2-BD59-A6C34878D82A}">
                    <a16:rowId xmlns:a16="http://schemas.microsoft.com/office/drawing/2014/main" val="3131384805"/>
                  </a:ext>
                </a:extLst>
              </a:tr>
              <a:tr h="311839">
                <a:tc>
                  <a:txBody>
                    <a:bodyPr/>
                    <a:lstStyle/>
                    <a:p>
                      <a:pPr lvl="0">
                        <a:buNone/>
                      </a:pPr>
                      <a:r>
                        <a:rPr lang="en-US" sz="1200"/>
                        <a:t>10</a:t>
                      </a:r>
                    </a:p>
                  </a:txBody>
                  <a:tcPr/>
                </a:tc>
                <a:tc>
                  <a:txBody>
                    <a:bodyPr/>
                    <a:lstStyle/>
                    <a:p>
                      <a:pPr lvl="0">
                        <a:buNone/>
                      </a:pPr>
                      <a:r>
                        <a:rPr lang="en-US" sz="1200"/>
                        <a:t>Configure S4 System with OData services</a:t>
                      </a:r>
                    </a:p>
                  </a:txBody>
                  <a:tcPr/>
                </a:tc>
                <a:tc>
                  <a:txBody>
                    <a:bodyPr/>
                    <a:lstStyle/>
                    <a:p>
                      <a:pPr lvl="0">
                        <a:buNone/>
                      </a:pPr>
                      <a:r>
                        <a:rPr lang="en-US" sz="1200"/>
                        <a:t>75</a:t>
                      </a:r>
                    </a:p>
                  </a:txBody>
                  <a:tcPr/>
                </a:tc>
                <a:tc>
                  <a:txBody>
                    <a:bodyPr/>
                    <a:lstStyle/>
                    <a:p>
                      <a:pPr lvl="0">
                        <a:buNone/>
                      </a:pPr>
                      <a:endParaRPr lang="en-US" sz="1200"/>
                    </a:p>
                  </a:txBody>
                  <a:tcPr/>
                </a:tc>
                <a:tc>
                  <a:txBody>
                    <a:bodyPr/>
                    <a:lstStyle/>
                    <a:p>
                      <a:pPr lvl="0">
                        <a:buNone/>
                      </a:pPr>
                      <a:endParaRPr lang="en-US" sz="1200"/>
                    </a:p>
                  </a:txBody>
                  <a:tcPr/>
                </a:tc>
                <a:tc>
                  <a:txBody>
                    <a:bodyPr/>
                    <a:lstStyle/>
                    <a:p>
                      <a:pPr lvl="0">
                        <a:buNone/>
                      </a:pPr>
                      <a:endParaRPr lang="en-US" sz="1200"/>
                    </a:p>
                  </a:txBody>
                  <a:tcPr/>
                </a:tc>
                <a:extLst>
                  <a:ext uri="{0D108BD9-81ED-4DB2-BD59-A6C34878D82A}">
                    <a16:rowId xmlns:a16="http://schemas.microsoft.com/office/drawing/2014/main" val="1030268421"/>
                  </a:ext>
                </a:extLst>
              </a:tr>
              <a:tr h="311839">
                <a:tc>
                  <a:txBody>
                    <a:bodyPr/>
                    <a:lstStyle/>
                    <a:p>
                      <a:r>
                        <a:rPr lang="en-US" sz="1200"/>
                        <a:t>11</a:t>
                      </a:r>
                    </a:p>
                  </a:txBody>
                  <a:tcPr/>
                </a:tc>
                <a:tc>
                  <a:txBody>
                    <a:bodyPr/>
                    <a:lstStyle/>
                    <a:p>
                      <a:r>
                        <a:rPr lang="en-US" sz="1200"/>
                        <a:t>Configure helm repository </a:t>
                      </a:r>
                    </a:p>
                  </a:txBody>
                  <a:tcPr/>
                </a:tc>
                <a:tc>
                  <a:txBody>
                    <a:bodyPr/>
                    <a:lstStyle/>
                    <a:p>
                      <a:r>
                        <a:rPr lang="en-US" sz="1200"/>
                        <a:t>6</a:t>
                      </a:r>
                    </a:p>
                  </a:txBody>
                  <a:tcPr/>
                </a:tc>
                <a:tc>
                  <a:txBody>
                    <a:bodyPr/>
                    <a:lstStyle/>
                    <a:p>
                      <a:r>
                        <a:rPr lang="en-US" sz="1200"/>
                        <a:t>1</a:t>
                      </a:r>
                    </a:p>
                  </a:txBody>
                  <a:tcPr/>
                </a:tc>
                <a:tc>
                  <a:txBody>
                    <a:bodyPr/>
                    <a:lstStyle/>
                    <a:p>
                      <a:r>
                        <a:rPr lang="en-US" sz="1200"/>
                        <a:t>1</a:t>
                      </a:r>
                    </a:p>
                  </a:txBody>
                  <a:tcPr/>
                </a:tc>
                <a:tc>
                  <a:txBody>
                    <a:bodyPr/>
                    <a:lstStyle/>
                    <a:p>
                      <a:endParaRPr lang="en-US" sz="1200"/>
                    </a:p>
                  </a:txBody>
                  <a:tcPr/>
                </a:tc>
                <a:extLst>
                  <a:ext uri="{0D108BD9-81ED-4DB2-BD59-A6C34878D82A}">
                    <a16:rowId xmlns:a16="http://schemas.microsoft.com/office/drawing/2014/main" val="3798680507"/>
                  </a:ext>
                </a:extLst>
              </a:tr>
              <a:tr h="311839">
                <a:tc>
                  <a:txBody>
                    <a:bodyPr/>
                    <a:lstStyle/>
                    <a:p>
                      <a:r>
                        <a:rPr lang="en-US" sz="1200"/>
                        <a:t>12</a:t>
                      </a:r>
                    </a:p>
                  </a:txBody>
                  <a:tcPr/>
                </a:tc>
                <a:tc>
                  <a:txBody>
                    <a:bodyPr/>
                    <a:lstStyle/>
                    <a:p>
                      <a:r>
                        <a:rPr lang="en-US" sz="1200"/>
                        <a:t>Build image for the application</a:t>
                      </a:r>
                    </a:p>
                  </a:txBody>
                  <a:tcPr/>
                </a:tc>
                <a:tc>
                  <a:txBody>
                    <a:bodyPr/>
                    <a:lstStyle/>
                    <a:p>
                      <a:r>
                        <a:rPr lang="en-US" sz="1200"/>
                        <a:t>19</a:t>
                      </a:r>
                    </a:p>
                  </a:txBody>
                  <a:tcPr/>
                </a:tc>
                <a:tc>
                  <a:txBody>
                    <a:bodyPr/>
                    <a:lstStyle/>
                    <a:p>
                      <a:r>
                        <a:rPr lang="en-US" sz="1200"/>
                        <a:t>1</a:t>
                      </a:r>
                    </a:p>
                  </a:txBody>
                  <a:tcPr/>
                </a:tc>
                <a:tc>
                  <a:txBody>
                    <a:bodyPr/>
                    <a:lstStyle/>
                    <a:p>
                      <a:r>
                        <a:rPr lang="en-US" sz="1200"/>
                        <a:t>1</a:t>
                      </a:r>
                    </a:p>
                  </a:txBody>
                  <a:tcPr/>
                </a:tc>
                <a:tc>
                  <a:txBody>
                    <a:bodyPr/>
                    <a:lstStyle/>
                    <a:p>
                      <a:endParaRPr lang="en-US" sz="1200"/>
                    </a:p>
                  </a:txBody>
                  <a:tcPr/>
                </a:tc>
                <a:extLst>
                  <a:ext uri="{0D108BD9-81ED-4DB2-BD59-A6C34878D82A}">
                    <a16:rowId xmlns:a16="http://schemas.microsoft.com/office/drawing/2014/main" val="2007830444"/>
                  </a:ext>
                </a:extLst>
              </a:tr>
              <a:tr h="382362">
                <a:tc>
                  <a:txBody>
                    <a:bodyPr/>
                    <a:lstStyle/>
                    <a:p>
                      <a:r>
                        <a:rPr lang="en-US" sz="1200"/>
                        <a:t>13</a:t>
                      </a:r>
                    </a:p>
                  </a:txBody>
                  <a:tcPr/>
                </a:tc>
                <a:tc>
                  <a:txBody>
                    <a:bodyPr/>
                    <a:lstStyle/>
                    <a:p>
                      <a:r>
                        <a:rPr lang="en-US" sz="1200"/>
                        <a:t>Deploy the application using Helm charts</a:t>
                      </a:r>
                    </a:p>
                  </a:txBody>
                  <a:tcPr/>
                </a:tc>
                <a:tc>
                  <a:txBody>
                    <a:bodyPr/>
                    <a:lstStyle/>
                    <a:p>
                      <a:r>
                        <a:rPr lang="en-US" sz="1200"/>
                        <a:t>3</a:t>
                      </a:r>
                    </a:p>
                  </a:txBody>
                  <a:tcPr/>
                </a:tc>
                <a:tc>
                  <a:txBody>
                    <a:bodyPr/>
                    <a:lstStyle/>
                    <a:p>
                      <a:r>
                        <a:rPr lang="en-US" sz="1200"/>
                        <a:t>1</a:t>
                      </a:r>
                    </a:p>
                  </a:txBody>
                  <a:tcPr/>
                </a:tc>
                <a:tc>
                  <a:txBody>
                    <a:bodyPr/>
                    <a:lstStyle/>
                    <a:p>
                      <a:r>
                        <a:rPr lang="en-US" sz="1200"/>
                        <a:t>1</a:t>
                      </a:r>
                    </a:p>
                  </a:txBody>
                  <a:tcPr/>
                </a:tc>
                <a:tc>
                  <a:txBody>
                    <a:bodyPr/>
                    <a:lstStyle/>
                    <a:p>
                      <a:endParaRPr lang="en-US" sz="1200"/>
                    </a:p>
                  </a:txBody>
                  <a:tcPr/>
                </a:tc>
                <a:extLst>
                  <a:ext uri="{0D108BD9-81ED-4DB2-BD59-A6C34878D82A}">
                    <a16:rowId xmlns:a16="http://schemas.microsoft.com/office/drawing/2014/main" val="2718058510"/>
                  </a:ext>
                </a:extLst>
              </a:tr>
              <a:tr h="311839">
                <a:tc>
                  <a:txBody>
                    <a:bodyPr/>
                    <a:lstStyle/>
                    <a:p>
                      <a:r>
                        <a:rPr lang="en-US" sz="1200"/>
                        <a:t>14</a:t>
                      </a:r>
                    </a:p>
                  </a:txBody>
                  <a:tcPr/>
                </a:tc>
                <a:tc>
                  <a:txBody>
                    <a:bodyPr/>
                    <a:lstStyle/>
                    <a:p>
                      <a:r>
                        <a:rPr lang="en-US" sz="1200"/>
                        <a:t>Create Serverless application (git credentials setup)</a:t>
                      </a:r>
                    </a:p>
                  </a:txBody>
                  <a:tcPr/>
                </a:tc>
                <a:tc>
                  <a:txBody>
                    <a:bodyPr/>
                    <a:lstStyle/>
                    <a:p>
                      <a:r>
                        <a:rPr lang="en-US" sz="1200"/>
                        <a:t>18</a:t>
                      </a:r>
                    </a:p>
                  </a:txBody>
                  <a:tcPr/>
                </a:tc>
                <a:tc>
                  <a:txBody>
                    <a:bodyPr/>
                    <a:lstStyle/>
                    <a:p>
                      <a:r>
                        <a:rPr lang="en-US" sz="1200" dirty="0"/>
                        <a:t>1</a:t>
                      </a:r>
                    </a:p>
                  </a:txBody>
                  <a:tcPr/>
                </a:tc>
                <a:tc>
                  <a:txBody>
                    <a:bodyPr/>
                    <a:lstStyle/>
                    <a:p>
                      <a:r>
                        <a:rPr lang="en-US" sz="1200"/>
                        <a:t>1</a:t>
                      </a:r>
                    </a:p>
                  </a:txBody>
                  <a:tcPr/>
                </a:tc>
                <a:tc>
                  <a:txBody>
                    <a:bodyPr/>
                    <a:lstStyle/>
                    <a:p>
                      <a:endParaRPr lang="en-US" sz="1200" dirty="0"/>
                    </a:p>
                  </a:txBody>
                  <a:tcPr/>
                </a:tc>
                <a:extLst>
                  <a:ext uri="{0D108BD9-81ED-4DB2-BD59-A6C34878D82A}">
                    <a16:rowId xmlns:a16="http://schemas.microsoft.com/office/drawing/2014/main" val="609410744"/>
                  </a:ext>
                </a:extLst>
              </a:tr>
            </a:tbl>
          </a:graphicData>
        </a:graphic>
      </p:graphicFrame>
    </p:spTree>
    <p:extLst>
      <p:ext uri="{BB962C8B-B14F-4D97-AF65-F5344CB8AC3E}">
        <p14:creationId xmlns:p14="http://schemas.microsoft.com/office/powerpoint/2010/main" val="3266485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AA002-97FC-404F-87E4-C96DAE432EB7}"/>
              </a:ext>
            </a:extLst>
          </p:cNvPr>
          <p:cNvSpPr>
            <a:spLocks noGrp="1"/>
          </p:cNvSpPr>
          <p:nvPr>
            <p:ph type="title"/>
          </p:nvPr>
        </p:nvSpPr>
        <p:spPr/>
        <p:txBody>
          <a:bodyPr/>
          <a:lstStyle/>
          <a:p>
            <a:r>
              <a:rPr lang="en-US"/>
              <a:t>Feedback/Issues</a:t>
            </a:r>
          </a:p>
        </p:txBody>
      </p:sp>
      <p:graphicFrame>
        <p:nvGraphicFramePr>
          <p:cNvPr id="6" name="Table 5">
            <a:extLst>
              <a:ext uri="{FF2B5EF4-FFF2-40B4-BE49-F238E27FC236}">
                <a16:creationId xmlns:a16="http://schemas.microsoft.com/office/drawing/2014/main" id="{BC19EDE3-D9FC-8E41-97BF-A441EB96B508}"/>
              </a:ext>
            </a:extLst>
          </p:cNvPr>
          <p:cNvGraphicFramePr>
            <a:graphicFrameLocks noGrp="1"/>
          </p:cNvGraphicFramePr>
          <p:nvPr>
            <p:extLst>
              <p:ext uri="{D42A27DB-BD31-4B8C-83A1-F6EECF244321}">
                <p14:modId xmlns:p14="http://schemas.microsoft.com/office/powerpoint/2010/main" val="724611709"/>
              </p:ext>
            </p:extLst>
          </p:nvPr>
        </p:nvGraphicFramePr>
        <p:xfrm>
          <a:off x="504001" y="1066617"/>
          <a:ext cx="10750243" cy="953191"/>
        </p:xfrm>
        <a:graphic>
          <a:graphicData uri="http://schemas.openxmlformats.org/drawingml/2006/table">
            <a:tbl>
              <a:tblPr firstRow="1" bandRow="1">
                <a:tableStyleId>{F2DE63D5-997A-4646-A377-4702673A728D}</a:tableStyleId>
              </a:tblPr>
              <a:tblGrid>
                <a:gridCol w="714375">
                  <a:extLst>
                    <a:ext uri="{9D8B030D-6E8A-4147-A177-3AD203B41FA5}">
                      <a16:colId xmlns:a16="http://schemas.microsoft.com/office/drawing/2014/main" val="1948960228"/>
                    </a:ext>
                  </a:extLst>
                </a:gridCol>
                <a:gridCol w="1496249">
                  <a:extLst>
                    <a:ext uri="{9D8B030D-6E8A-4147-A177-3AD203B41FA5}">
                      <a16:colId xmlns:a16="http://schemas.microsoft.com/office/drawing/2014/main" val="592939418"/>
                    </a:ext>
                  </a:extLst>
                </a:gridCol>
                <a:gridCol w="3674334">
                  <a:extLst>
                    <a:ext uri="{9D8B030D-6E8A-4147-A177-3AD203B41FA5}">
                      <a16:colId xmlns:a16="http://schemas.microsoft.com/office/drawing/2014/main" val="568380742"/>
                    </a:ext>
                  </a:extLst>
                </a:gridCol>
                <a:gridCol w="1238248">
                  <a:extLst>
                    <a:ext uri="{9D8B030D-6E8A-4147-A177-3AD203B41FA5}">
                      <a16:colId xmlns:a16="http://schemas.microsoft.com/office/drawing/2014/main" val="4147269365"/>
                    </a:ext>
                  </a:extLst>
                </a:gridCol>
                <a:gridCol w="1107281">
                  <a:extLst>
                    <a:ext uri="{9D8B030D-6E8A-4147-A177-3AD203B41FA5}">
                      <a16:colId xmlns:a16="http://schemas.microsoft.com/office/drawing/2014/main" val="1874140869"/>
                    </a:ext>
                  </a:extLst>
                </a:gridCol>
                <a:gridCol w="2519756">
                  <a:extLst>
                    <a:ext uri="{9D8B030D-6E8A-4147-A177-3AD203B41FA5}">
                      <a16:colId xmlns:a16="http://schemas.microsoft.com/office/drawing/2014/main" val="4070294805"/>
                    </a:ext>
                  </a:extLst>
                </a:gridCol>
              </a:tblGrid>
              <a:tr h="313111">
                <a:tc>
                  <a:txBody>
                    <a:bodyPr/>
                    <a:lstStyle/>
                    <a:p>
                      <a:r>
                        <a:rPr lang="en-US" sz="1200"/>
                        <a:t>Si No</a:t>
                      </a:r>
                    </a:p>
                  </a:txBody>
                  <a:tcPr>
                    <a:lnB w="12700">
                      <a:solidFill>
                        <a:schemeClr val="tx1"/>
                      </a:solidFill>
                    </a:lnB>
                  </a:tcPr>
                </a:tc>
                <a:tc>
                  <a:txBody>
                    <a:bodyPr/>
                    <a:lstStyle/>
                    <a:p>
                      <a:r>
                        <a:rPr lang="en-US" sz="1200"/>
                        <a:t>Ticket</a:t>
                      </a:r>
                    </a:p>
                  </a:txBody>
                  <a:tcPr>
                    <a:lnB w="12700">
                      <a:solidFill>
                        <a:schemeClr val="tx1"/>
                      </a:solidFill>
                    </a:lnB>
                  </a:tcPr>
                </a:tc>
                <a:tc>
                  <a:txBody>
                    <a:bodyPr/>
                    <a:lstStyle/>
                    <a:p>
                      <a:r>
                        <a:rPr lang="en-US" sz="1200"/>
                        <a:t>Description</a:t>
                      </a:r>
                    </a:p>
                  </a:txBody>
                  <a:tcPr>
                    <a:lnB w="12700">
                      <a:solidFill>
                        <a:schemeClr val="tx1"/>
                      </a:solidFill>
                    </a:lnB>
                  </a:tcPr>
                </a:tc>
                <a:tc>
                  <a:txBody>
                    <a:bodyPr/>
                    <a:lstStyle/>
                    <a:p>
                      <a:r>
                        <a:rPr lang="en-US" sz="1200"/>
                        <a:t>Component</a:t>
                      </a:r>
                    </a:p>
                  </a:txBody>
                  <a:tcPr>
                    <a:lnB w="12700">
                      <a:solidFill>
                        <a:schemeClr val="tx1"/>
                      </a:solidFill>
                    </a:lnB>
                  </a:tcPr>
                </a:tc>
                <a:tc>
                  <a:txBody>
                    <a:bodyPr/>
                    <a:lstStyle/>
                    <a:p>
                      <a:r>
                        <a:rPr lang="en-US" sz="1200"/>
                        <a:t>Status</a:t>
                      </a:r>
                    </a:p>
                  </a:txBody>
                  <a:tcPr>
                    <a:lnB w="12700">
                      <a:solidFill>
                        <a:schemeClr val="tx1"/>
                      </a:solidFill>
                    </a:lnB>
                  </a:tcPr>
                </a:tc>
                <a:tc>
                  <a:txBody>
                    <a:bodyPr/>
                    <a:lstStyle/>
                    <a:p>
                      <a:r>
                        <a:rPr lang="en-US" sz="1200"/>
                        <a:t>Comments</a:t>
                      </a:r>
                    </a:p>
                  </a:txBody>
                  <a:tcPr>
                    <a:lnB w="12700">
                      <a:solidFill>
                        <a:schemeClr val="tx1"/>
                      </a:solidFill>
                    </a:lnB>
                  </a:tcPr>
                </a:tc>
                <a:extLst>
                  <a:ext uri="{0D108BD9-81ED-4DB2-BD59-A6C34878D82A}">
                    <a16:rowId xmlns:a16="http://schemas.microsoft.com/office/drawing/2014/main" val="480956817"/>
                  </a:ext>
                </a:extLst>
              </a:tr>
              <a:tr h="515119">
                <a:tc>
                  <a:txBody>
                    <a:bodyPr/>
                    <a:lstStyle/>
                    <a:p>
                      <a:r>
                        <a:rPr lang="en-US" sz="1200"/>
                        <a:t>1.</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https://jtrack.wdf.sap.corp/browse/NGPBUG-154301</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US" sz="1200" kern="0" dirty="0">
                          <a:solidFill>
                            <a:schemeClr val="tx1"/>
                          </a:solidFill>
                          <a:latin typeface="Arial"/>
                          <a:ea typeface="Arial Unicode MS"/>
                          <a:cs typeface="Arial"/>
                        </a:rPr>
                        <a:t>Issue in XSUAA</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sz="1200" dirty="0"/>
                        <a:t>XSUAA</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sz="1200" dirty="0">
                          <a:solidFill>
                            <a:srgbClr val="FF0000"/>
                          </a:solidFill>
                        </a:rPr>
                        <a:t>In Process</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sz="1200" dirty="0"/>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4063648164"/>
                  </a:ext>
                </a:extLst>
              </a:tr>
            </a:tbl>
          </a:graphicData>
        </a:graphic>
      </p:graphicFrame>
    </p:spTree>
    <p:extLst>
      <p:ext uri="{BB962C8B-B14F-4D97-AF65-F5344CB8AC3E}">
        <p14:creationId xmlns:p14="http://schemas.microsoft.com/office/powerpoint/2010/main" val="548287167"/>
      </p:ext>
    </p:extLst>
  </p:cSld>
  <p:clrMapOvr>
    <a:masterClrMapping/>
  </p:clrMapOvr>
</p:sld>
</file>

<file path=ppt/theme/theme1.xml><?xml version="1.0" encoding="utf-8"?>
<a:theme xmlns:a="http://schemas.openxmlformats.org/drawingml/2006/main" name="SAP 2019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CFBF233B-4965-47F7-9E55-FF6B22350CE1}"/>
    </a:ext>
  </a:extLst>
</a:theme>
</file>

<file path=ppt/theme/theme2.xml><?xml version="1.0" encoding="utf-8"?>
<a:theme xmlns:a="http://schemas.openxmlformats.org/drawingml/2006/main" name="SAP 2019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6003A77E-DEA4-4308-9E42-7BC45C17D64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59DB63CD5AF214A9C5E70374036ED2A" ma:contentTypeVersion="10" ma:contentTypeDescription="Create a new document." ma:contentTypeScope="" ma:versionID="c5e8550cb323ac2842b66de72575a9a8">
  <xsd:schema xmlns:xsd="http://www.w3.org/2001/XMLSchema" xmlns:xs="http://www.w3.org/2001/XMLSchema" xmlns:p="http://schemas.microsoft.com/office/2006/metadata/properties" xmlns:ns2="9e5320b4-5085-4244-b514-ff5123a59662" xmlns:ns3="2e938578-a490-4b5b-bf48-9e0dc66e497f" targetNamespace="http://schemas.microsoft.com/office/2006/metadata/properties" ma:root="true" ma:fieldsID="baac057ea4442d395b941f440d26c9c0" ns2:_="" ns3:_="">
    <xsd:import namespace="9e5320b4-5085-4244-b514-ff5123a59662"/>
    <xsd:import namespace="2e938578-a490-4b5b-bf48-9e0dc66e497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5320b4-5085-4244-b514-ff5123a596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e938578-a490-4b5b-bf48-9e0dc66e497f"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B5D8ED2-E822-4339-AE1B-18D9F54F3C3F}">
  <ds:schemaRefs>
    <ds:schemaRef ds:uri="http://schemas.microsoft.com/sharepoint/v3/contenttype/forms"/>
  </ds:schemaRefs>
</ds:datastoreItem>
</file>

<file path=customXml/itemProps2.xml><?xml version="1.0" encoding="utf-8"?>
<ds:datastoreItem xmlns:ds="http://schemas.openxmlformats.org/officeDocument/2006/customXml" ds:itemID="{467A5AFE-A2CD-4B02-8CF0-C38B95543E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e5320b4-5085-4244-b514-ff5123a59662"/>
    <ds:schemaRef ds:uri="2e938578-a490-4b5b-bf48-9e0dc66e49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D20D21E-5163-4F77-AE93-B721084D150E}">
  <ds:schemaRefs>
    <ds:schemaRef ds:uri="http://schemas.microsoft.com/office/2006/documentManagement/types"/>
    <ds:schemaRef ds:uri="http://schemas.microsoft.com/office/2006/metadata/properties"/>
    <ds:schemaRef ds:uri="http://www.w3.org/XML/1998/namespace"/>
    <ds:schemaRef ds:uri="http://purl.org/dc/terms/"/>
    <ds:schemaRef ds:uri="http://purl.org/dc/elements/1.1/"/>
    <ds:schemaRef ds:uri="2e938578-a490-4b5b-bf48-9e0dc66e497f"/>
    <ds:schemaRef ds:uri="http://purl.org/dc/dcmitype/"/>
    <ds:schemaRef ds:uri="http://schemas.microsoft.com/office/infopath/2007/PartnerControls"/>
    <ds:schemaRef ds:uri="http://schemas.openxmlformats.org/package/2006/metadata/core-properties"/>
    <ds:schemaRef ds:uri="9e5320b4-5085-4244-b514-ff5123a59662"/>
  </ds:schemaRefs>
</ds:datastoreItem>
</file>

<file path=docProps/app.xml><?xml version="1.0" encoding="utf-8"?>
<Properties xmlns="http://schemas.openxmlformats.org/officeDocument/2006/extended-properties" xmlns:vt="http://schemas.openxmlformats.org/officeDocument/2006/docPropsVTypes">
  <Template>SAP_2019_16x9_White</Template>
  <TotalTime>64</TotalTime>
  <Words>576</Words>
  <Application>Microsoft Office PowerPoint</Application>
  <PresentationFormat>Custom</PresentationFormat>
  <Paragraphs>162</Paragraphs>
  <Slides>7</Slides>
  <Notes>5</Notes>
  <HiddenSlides>0</HiddenSlides>
  <MMClips>0</MMClips>
  <ScaleCrop>false</ScaleCrop>
  <HeadingPairs>
    <vt:vector size="4" baseType="variant">
      <vt:variant>
        <vt:lpstr>Theme</vt:lpstr>
      </vt:variant>
      <vt:variant>
        <vt:i4>2</vt:i4>
      </vt:variant>
      <vt:variant>
        <vt:lpstr>Slide Titles</vt:lpstr>
      </vt:variant>
      <vt:variant>
        <vt:i4>7</vt:i4>
      </vt:variant>
    </vt:vector>
  </HeadingPairs>
  <TitlesOfParts>
    <vt:vector size="9" baseType="lpstr">
      <vt:lpstr>SAP 2019 16x9 white</vt:lpstr>
      <vt:lpstr>SAP 2019 16x9 blue</vt:lpstr>
      <vt:lpstr>Extended Business Logic  – CW..</vt:lpstr>
      <vt:lpstr>Summary</vt:lpstr>
      <vt:lpstr>PowerPoint Presentation</vt:lpstr>
      <vt:lpstr>PowerPoint Presentation</vt:lpstr>
      <vt:lpstr>Business Scenario used for validation</vt:lpstr>
      <vt:lpstr>Status Quo - Extend Business process Scenario- Kyma Runtime</vt:lpstr>
      <vt:lpstr>Feedback/Issues</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creator>SAP SE</dc:creator>
  <cp:keywords>2019/16:9/white</cp:keywords>
  <cp:lastModifiedBy>Anand, Gopal</cp:lastModifiedBy>
  <cp:revision>16</cp:revision>
  <dcterms:created xsi:type="dcterms:W3CDTF">2019-04-09T12:54:08Z</dcterms:created>
  <dcterms:modified xsi:type="dcterms:W3CDTF">2021-07-14T12:52:20Z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0x010100A59DB63CD5AF214A9C5E70374036ED2A</vt:lpwstr>
  </property>
</Properties>
</file>