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E49BC1-6D4C-4C75-B517-69E57757255D}" type="datetimeFigureOut">
              <a:rPr lang="en-GB" smtClean="0"/>
              <a:t>15/07/2017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255107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49BC1-6D4C-4C75-B517-69E57757255D}" type="datetimeFigureOut">
              <a:rPr lang="en-GB" smtClean="0"/>
              <a:t>15/07/2017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329474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49BC1-6D4C-4C75-B517-69E57757255D}" type="datetimeFigureOut">
              <a:rPr lang="en-GB" smtClean="0"/>
              <a:t>15/07/2017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189869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49BC1-6D4C-4C75-B517-69E57757255D}" type="datetimeFigureOut">
              <a:rPr lang="en-GB" smtClean="0"/>
              <a:t>15/07/2017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395535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49BC1-6D4C-4C75-B517-69E57757255D}" type="datetimeFigureOut">
              <a:rPr lang="en-GB" smtClean="0"/>
              <a:t>15/07/2017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21799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E49BC1-6D4C-4C75-B517-69E57757255D}" type="datetimeFigureOut">
              <a:rPr lang="en-GB" smtClean="0"/>
              <a:t>15/07/2017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132647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E49BC1-6D4C-4C75-B517-69E57757255D}" type="datetimeFigureOut">
              <a:rPr lang="en-GB" smtClean="0"/>
              <a:t>15/07/2017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12556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E49BC1-6D4C-4C75-B517-69E57757255D}" type="datetimeFigureOut">
              <a:rPr lang="en-GB" smtClean="0"/>
              <a:t>15/07/2017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54206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49BC1-6D4C-4C75-B517-69E57757255D}" type="datetimeFigureOut">
              <a:rPr lang="en-GB" smtClean="0"/>
              <a:t>15/07/2017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205488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9BC1-6D4C-4C75-B517-69E57757255D}" type="datetimeFigureOut">
              <a:rPr lang="en-GB" smtClean="0"/>
              <a:t>15/07/2017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99550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9BC1-6D4C-4C75-B517-69E57757255D}" type="datetimeFigureOut">
              <a:rPr lang="en-GB" smtClean="0"/>
              <a:t>15/07/2017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3FEC6C-66E2-42C7-8B28-BD679F543B6D}" type="slidenum">
              <a:rPr lang="en-GB" smtClean="0"/>
              <a:t>‹#›</a:t>
            </a:fld>
            <a:endParaRPr lang="en-GB"/>
          </a:p>
        </p:txBody>
      </p:sp>
    </p:spTree>
    <p:extLst>
      <p:ext uri="{BB962C8B-B14F-4D97-AF65-F5344CB8AC3E}">
        <p14:creationId xmlns:p14="http://schemas.microsoft.com/office/powerpoint/2010/main" val="333992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49BC1-6D4C-4C75-B517-69E57757255D}" type="datetimeFigureOut">
              <a:rPr lang="en-GB" smtClean="0"/>
              <a:t>15/07/2017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FEC6C-66E2-42C7-8B28-BD679F543B6D}" type="slidenum">
              <a:rPr lang="en-GB" smtClean="0"/>
              <a:t>‹#›</a:t>
            </a:fld>
            <a:endParaRPr lang="en-GB"/>
          </a:p>
        </p:txBody>
      </p:sp>
    </p:spTree>
    <p:extLst>
      <p:ext uri="{BB962C8B-B14F-4D97-AF65-F5344CB8AC3E}">
        <p14:creationId xmlns:p14="http://schemas.microsoft.com/office/powerpoint/2010/main" val="348263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luminallc.com/" TargetMode="External"/><Relationship Id="rId2" Type="http://schemas.openxmlformats.org/officeDocument/2006/relationships/hyperlink" Target="mailto:info@luminallc.com"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mailto:arun@luminallc.com" TargetMode="External"/><Relationship Id="rId4" Type="http://schemas.openxmlformats.org/officeDocument/2006/relationships/hyperlink" Target="mailto:ashraf@luminallc.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rawingObject1"/>
          <p:cNvPicPr/>
          <p:nvPr/>
        </p:nvPicPr>
        <p:blipFill>
          <a:blip r:embed="rId2"/>
          <a:stretch>
            <a:fillRect/>
          </a:stretch>
        </p:blipFill>
        <p:spPr>
          <a:xfrm>
            <a:off x="3359631" y="2738846"/>
            <a:ext cx="5472738" cy="1380309"/>
          </a:xfrm>
          <a:prstGeom prst="rect">
            <a:avLst/>
          </a:prstGeom>
          <a:noFill/>
        </p:spPr>
      </p:pic>
    </p:spTree>
    <p:extLst>
      <p:ext uri="{BB962C8B-B14F-4D97-AF65-F5344CB8AC3E}">
        <p14:creationId xmlns:p14="http://schemas.microsoft.com/office/powerpoint/2010/main" val="349944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964" y="151180"/>
            <a:ext cx="11050072" cy="6555641"/>
          </a:xfrm>
          <a:prstGeom prst="rect">
            <a:avLst/>
          </a:prstGeom>
          <a:noFill/>
        </p:spPr>
        <p:txBody>
          <a:bodyPr wrap="square" rtlCol="0">
            <a:spAutoFit/>
          </a:bodyPr>
          <a:lstStyle/>
          <a:p>
            <a:pPr algn="ctr"/>
            <a:r>
              <a:rPr lang="ru-RU" sz="2000" b="1" dirty="0">
                <a:solidFill>
                  <a:schemeClr val="accent1">
                    <a:lumMod val="75000"/>
                  </a:schemeClr>
                </a:solidFill>
              </a:rPr>
              <a:t>Manpower Contracts (Yearly / Monthly</a:t>
            </a:r>
            <a:r>
              <a:rPr lang="ru-RU" sz="2000" b="1" dirty="0" smtClean="0">
                <a:solidFill>
                  <a:schemeClr val="accent1">
                    <a:lumMod val="75000"/>
                  </a:schemeClr>
                </a:solidFill>
              </a:rPr>
              <a:t>)</a:t>
            </a:r>
            <a:endParaRPr lang="en-GB" sz="2000" b="1" dirty="0">
              <a:solidFill>
                <a:schemeClr val="accent1">
                  <a:lumMod val="75000"/>
                </a:schemeClr>
              </a:solidFill>
            </a:endParaRPr>
          </a:p>
          <a:p>
            <a:r>
              <a:rPr lang="ru-RU" sz="2000" dirty="0"/>
              <a:t>  </a:t>
            </a:r>
            <a:endParaRPr lang="en-GB" sz="2000" dirty="0"/>
          </a:p>
          <a:p>
            <a:r>
              <a:rPr lang="ru-RU" sz="2000" b="1" dirty="0">
                <a:solidFill>
                  <a:schemeClr val="tx1">
                    <a:lumMod val="50000"/>
                    <a:lumOff val="50000"/>
                  </a:schemeClr>
                </a:solidFill>
              </a:rPr>
              <a:t>LUMINA </a:t>
            </a:r>
            <a:r>
              <a:rPr lang="en-US" sz="2000" dirty="0">
                <a:solidFill>
                  <a:schemeClr val="tx1">
                    <a:lumMod val="50000"/>
                    <a:lumOff val="50000"/>
                  </a:schemeClr>
                </a:solidFill>
              </a:rPr>
              <a:t> </a:t>
            </a:r>
            <a:r>
              <a:rPr lang="en-US" sz="2000" dirty="0" smtClean="0">
                <a:solidFill>
                  <a:schemeClr val="tx1">
                    <a:lumMod val="50000"/>
                    <a:lumOff val="50000"/>
                  </a:schemeClr>
                </a:solidFill>
              </a:rPr>
              <a:t>is </a:t>
            </a:r>
            <a:r>
              <a:rPr lang="ru-RU" sz="2000" dirty="0" smtClean="0">
                <a:solidFill>
                  <a:schemeClr val="tx1">
                    <a:lumMod val="50000"/>
                    <a:lumOff val="50000"/>
                  </a:schemeClr>
                </a:solidFill>
              </a:rPr>
              <a:t>providing </a:t>
            </a:r>
            <a:r>
              <a:rPr lang="ru-RU" sz="2000" dirty="0">
                <a:solidFill>
                  <a:schemeClr val="tx1">
                    <a:lumMod val="50000"/>
                    <a:lumOff val="50000"/>
                  </a:schemeClr>
                </a:solidFill>
              </a:rPr>
              <a:t>experienced Engineers, Technician and Labours for Yearly / Monthly wise as a Man power Subcontract basis. </a:t>
            </a:r>
            <a:r>
              <a:rPr lang="ru-RU" sz="2000" dirty="0">
                <a:solidFill>
                  <a:schemeClr val="tx1">
                    <a:lumMod val="50000"/>
                    <a:lumOff val="50000"/>
                  </a:schemeClr>
                </a:solidFill>
              </a:rPr>
              <a:t>Our Engineers and Technicians are well knowledge about the system and we will provide with Safety Peripherals, Health Insurance, Tools, Accommodation and Transportation at any work site in UAE.</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Our Major Area of Manpower Contract is</a:t>
            </a:r>
            <a:r>
              <a:rPr lang="ru-RU" sz="2000" dirty="0" smtClean="0">
                <a:solidFill>
                  <a:schemeClr val="tx1">
                    <a:lumMod val="50000"/>
                    <a:lumOff val="50000"/>
                  </a:schemeClr>
                </a:solidFill>
              </a:rPr>
              <a:t>:</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pPr indent="-342900">
              <a:buFont typeface="Symbol" panose="05050102010706020507" pitchFamily="18" charset="2"/>
              <a:buChar char="·"/>
            </a:pPr>
            <a:r>
              <a:rPr lang="ru-RU" sz="2000" dirty="0">
                <a:solidFill>
                  <a:schemeClr val="tx1">
                    <a:lumMod val="50000"/>
                    <a:lumOff val="50000"/>
                  </a:schemeClr>
                </a:solidFill>
              </a:rPr>
              <a:t>Building Management Systems ( Engineers/ Technicians) </a:t>
            </a:r>
            <a:endParaRPr lang="en-US" sz="2000" dirty="0" smtClean="0">
              <a:solidFill>
                <a:schemeClr val="tx1">
                  <a:lumMod val="50000"/>
                  <a:lumOff val="50000"/>
                </a:schemeClr>
              </a:solidFill>
            </a:endParaRPr>
          </a:p>
          <a:p>
            <a:pPr indent="-342900">
              <a:buFont typeface="Symbol" panose="05050102010706020507" pitchFamily="18" charset="2"/>
              <a:buChar char="·"/>
            </a:pPr>
            <a:endParaRPr lang="en-US" sz="2000" dirty="0">
              <a:solidFill>
                <a:schemeClr val="tx1">
                  <a:lumMod val="50000"/>
                  <a:lumOff val="50000"/>
                </a:schemeClr>
              </a:solidFill>
            </a:endParaRPr>
          </a:p>
          <a:p>
            <a:pPr indent="-342900">
              <a:buFont typeface="Symbol" panose="05050102010706020507" pitchFamily="18" charset="2"/>
              <a:buChar char="·"/>
            </a:pPr>
            <a:r>
              <a:rPr lang="ru-RU" sz="2000" dirty="0">
                <a:solidFill>
                  <a:schemeClr val="tx1">
                    <a:lumMod val="50000"/>
                    <a:lumOff val="50000"/>
                  </a:schemeClr>
                </a:solidFill>
              </a:rPr>
              <a:t>SKADA (Desigo) </a:t>
            </a:r>
            <a:r>
              <a:rPr lang="ru-RU" sz="2000" dirty="0" smtClean="0">
                <a:solidFill>
                  <a:schemeClr val="tx1">
                    <a:lumMod val="50000"/>
                    <a:lumOff val="50000"/>
                  </a:schemeClr>
                </a:solidFill>
              </a:rPr>
              <a:t>Engineers</a:t>
            </a:r>
            <a:endParaRPr lang="en-US" sz="2000" dirty="0" smtClean="0">
              <a:solidFill>
                <a:schemeClr val="tx1">
                  <a:lumMod val="50000"/>
                  <a:lumOff val="50000"/>
                </a:schemeClr>
              </a:solidFill>
            </a:endParaRPr>
          </a:p>
          <a:p>
            <a:pPr indent="-342900">
              <a:buFont typeface="Symbol" panose="05050102010706020507" pitchFamily="18" charset="2"/>
              <a:buChar char="·"/>
            </a:pPr>
            <a:endParaRPr lang="en-GB" sz="2000" dirty="0">
              <a:solidFill>
                <a:schemeClr val="tx1">
                  <a:lumMod val="50000"/>
                  <a:lumOff val="50000"/>
                </a:schemeClr>
              </a:solidFill>
            </a:endParaRPr>
          </a:p>
          <a:p>
            <a:pPr indent="-342900">
              <a:buFont typeface="Symbol" panose="05050102010706020507" pitchFamily="18" charset="2"/>
              <a:buChar char="·"/>
            </a:pPr>
            <a:r>
              <a:rPr lang="ru-RU" sz="2000" dirty="0">
                <a:solidFill>
                  <a:schemeClr val="tx1">
                    <a:lumMod val="50000"/>
                    <a:lumOff val="50000"/>
                  </a:schemeClr>
                </a:solidFill>
              </a:rPr>
              <a:t>Chiller Management System ( Engineers / Technicians ) </a:t>
            </a:r>
            <a:endParaRPr lang="en-US" sz="2000" dirty="0" smtClean="0">
              <a:solidFill>
                <a:schemeClr val="tx1">
                  <a:lumMod val="50000"/>
                  <a:lumOff val="50000"/>
                </a:schemeClr>
              </a:solidFill>
            </a:endParaRPr>
          </a:p>
          <a:p>
            <a:pPr indent="-342900">
              <a:buFont typeface="Symbol" panose="05050102010706020507" pitchFamily="18" charset="2"/>
              <a:buChar char="·"/>
            </a:pPr>
            <a:endParaRPr lang="en-US" sz="2000" dirty="0">
              <a:solidFill>
                <a:schemeClr val="tx1">
                  <a:lumMod val="50000"/>
                  <a:lumOff val="50000"/>
                </a:schemeClr>
              </a:solidFill>
            </a:endParaRPr>
          </a:p>
          <a:p>
            <a:pPr indent="-342900">
              <a:buFont typeface="Symbol" panose="05050102010706020507" pitchFamily="18" charset="2"/>
              <a:buChar char="·"/>
            </a:pPr>
            <a:r>
              <a:rPr lang="ru-RU" sz="2000" dirty="0">
                <a:solidFill>
                  <a:schemeClr val="tx1">
                    <a:lumMod val="50000"/>
                    <a:lumOff val="50000"/>
                  </a:schemeClr>
                </a:solidFill>
              </a:rPr>
              <a:t>Chiller Maintenance (Technicians</a:t>
            </a:r>
            <a:r>
              <a:rPr lang="ru-RU" sz="2000" dirty="0" smtClean="0">
                <a:solidFill>
                  <a:schemeClr val="tx1">
                    <a:lumMod val="50000"/>
                    <a:lumOff val="50000"/>
                  </a:schemeClr>
                </a:solidFill>
              </a:rPr>
              <a:t>)</a:t>
            </a:r>
            <a:endParaRPr lang="en-US" sz="2000" dirty="0" smtClean="0">
              <a:solidFill>
                <a:schemeClr val="tx1">
                  <a:lumMod val="50000"/>
                  <a:lumOff val="50000"/>
                </a:schemeClr>
              </a:solidFill>
            </a:endParaRPr>
          </a:p>
          <a:p>
            <a:pPr indent="-342900">
              <a:buFont typeface="Symbol" panose="05050102010706020507" pitchFamily="18" charset="2"/>
              <a:buChar char="·"/>
            </a:pP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CCTV </a:t>
            </a:r>
            <a:r>
              <a:rPr lang="ru-RU" sz="2000" dirty="0">
                <a:solidFill>
                  <a:schemeClr val="tx1">
                    <a:lumMod val="50000"/>
                    <a:lumOff val="50000"/>
                  </a:schemeClr>
                </a:solidFill>
              </a:rPr>
              <a:t>(Engineers / Technicians </a:t>
            </a:r>
            <a:r>
              <a:rPr lang="ru-RU" sz="2000" dirty="0" smtClean="0">
                <a:solidFill>
                  <a:schemeClr val="tx1">
                    <a:lumMod val="50000"/>
                    <a:lumOff val="50000"/>
                  </a:schemeClr>
                </a:solidFill>
              </a:rPr>
              <a:t>)</a:t>
            </a:r>
            <a:endParaRPr lang="en-US" sz="2000" dirty="0" smtClean="0">
              <a:solidFill>
                <a:schemeClr val="tx1">
                  <a:lumMod val="50000"/>
                  <a:lumOff val="50000"/>
                </a:schemeClr>
              </a:solidFill>
            </a:endParaRPr>
          </a:p>
          <a:p>
            <a:pPr marL="342900" indent="-342900">
              <a:buFont typeface="Symbol" panose="05050102010706020507" pitchFamily="18" charset="2"/>
              <a:buChar char="·"/>
            </a:pPr>
            <a:endParaRPr lang="en-GB" sz="2000" dirty="0">
              <a:solidFill>
                <a:schemeClr val="tx1">
                  <a:lumMod val="50000"/>
                  <a:lumOff val="50000"/>
                </a:schemeClr>
              </a:solidFill>
            </a:endParaRPr>
          </a:p>
          <a:p>
            <a:r>
              <a:rPr lang="ru-RU" sz="2000" dirty="0">
                <a:solidFill>
                  <a:schemeClr val="tx1">
                    <a:lumMod val="50000"/>
                    <a:lumOff val="50000"/>
                  </a:schemeClr>
                </a:solidFill>
                <a:sym typeface="Symbol" panose="05050102010706020507" pitchFamily="18" charset="2"/>
              </a:rPr>
              <a:t></a:t>
            </a:r>
            <a:r>
              <a:rPr lang="en-US" sz="2000" dirty="0">
                <a:solidFill>
                  <a:schemeClr val="tx1">
                    <a:lumMod val="50000"/>
                    <a:lumOff val="50000"/>
                  </a:schemeClr>
                </a:solidFill>
                <a:sym typeface="Symbol" panose="05050102010706020507" pitchFamily="18" charset="2"/>
              </a:rPr>
              <a:t>     </a:t>
            </a:r>
            <a:r>
              <a:rPr lang="ru-RU" sz="2000" dirty="0">
                <a:solidFill>
                  <a:schemeClr val="tx1">
                    <a:lumMod val="50000"/>
                    <a:lumOff val="50000"/>
                  </a:schemeClr>
                </a:solidFill>
              </a:rPr>
              <a:t>Fire Alarm System ( Engineers / Technicians)</a:t>
            </a:r>
            <a:endParaRPr lang="en-GB" sz="2000" dirty="0">
              <a:solidFill>
                <a:schemeClr val="tx1">
                  <a:lumMod val="50000"/>
                  <a:lumOff val="50000"/>
                </a:schemeClr>
              </a:solidFill>
            </a:endParaRPr>
          </a:p>
          <a:p>
            <a:pPr algn="ctr"/>
            <a:endParaRPr lang="en-GB" sz="2000" dirty="0">
              <a:solidFill>
                <a:schemeClr val="accent1">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532" y="2345431"/>
            <a:ext cx="3876675" cy="3867150"/>
          </a:xfrm>
          <a:prstGeom prst="rect">
            <a:avLst/>
          </a:prstGeom>
        </p:spPr>
      </p:pic>
    </p:spTree>
    <p:extLst>
      <p:ext uri="{BB962C8B-B14F-4D97-AF65-F5344CB8AC3E}">
        <p14:creationId xmlns:p14="http://schemas.microsoft.com/office/powerpoint/2010/main" val="1298239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964" y="151180"/>
            <a:ext cx="11050072" cy="6555641"/>
          </a:xfrm>
          <a:prstGeom prst="rect">
            <a:avLst/>
          </a:prstGeom>
          <a:noFill/>
        </p:spPr>
        <p:txBody>
          <a:bodyPr wrap="square" rtlCol="0">
            <a:spAutoFit/>
          </a:bodyPr>
          <a:lstStyle/>
          <a:p>
            <a:pPr algn="ctr"/>
            <a:r>
              <a:rPr lang="ru-RU" sz="2000" b="1" dirty="0">
                <a:solidFill>
                  <a:schemeClr val="accent1">
                    <a:lumMod val="75000"/>
                  </a:schemeClr>
                </a:solidFill>
              </a:rPr>
              <a:t>TRADING</a:t>
            </a:r>
            <a:endParaRPr lang="en-GB" sz="2000" b="1" dirty="0">
              <a:solidFill>
                <a:schemeClr val="accent1">
                  <a:lumMod val="75000"/>
                </a:schemeClr>
              </a:solidFill>
            </a:endParaRPr>
          </a:p>
          <a:p>
            <a:r>
              <a:rPr lang="ru-RU" sz="2000" dirty="0"/>
              <a:t> </a:t>
            </a:r>
            <a:endParaRPr lang="en-GB" sz="2000" dirty="0"/>
          </a:p>
          <a:p>
            <a:r>
              <a:rPr lang="ru-RU" sz="2000" dirty="0">
                <a:solidFill>
                  <a:schemeClr val="tx1">
                    <a:lumMod val="50000"/>
                    <a:lumOff val="50000"/>
                  </a:schemeClr>
                </a:solidFill>
              </a:rPr>
              <a:t>Our second Division Trading We are representing Siemens and Schneider HVAC Controls, BTU Meters, Energy/Water Meters and Specializes in all types of decorative, architectural, commercial &amp; industrial lighting projects, executing both interior and exterior lighting.</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Our Main Products are </a:t>
            </a:r>
            <a:r>
              <a:rPr lang="ru-RU" sz="2000" dirty="0" smtClean="0">
                <a:solidFill>
                  <a:schemeClr val="tx1">
                    <a:lumMod val="50000"/>
                    <a:lumOff val="50000"/>
                  </a:schemeClr>
                </a:solidFill>
              </a:rPr>
              <a:t>:</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All type of HVAC, BMS controls and Sensors(SIEMENS) </a:t>
            </a:r>
            <a:endParaRPr lang="en-US"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HVAC Controller ( SCHNEIDER)</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HVAC Products from Honeywell </a:t>
            </a:r>
            <a:endParaRPr lang="en-US"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Ultrasonic Water meter</a:t>
            </a:r>
            <a:endParaRPr lang="en-US" sz="2000" dirty="0">
              <a:solidFill>
                <a:schemeClr val="tx1">
                  <a:lumMod val="50000"/>
                  <a:lumOff val="50000"/>
                </a:schemeClr>
              </a:solidFill>
            </a:endParaRPr>
          </a:p>
          <a:p>
            <a:r>
              <a:rPr lang="ru-RU" sz="2000" dirty="0">
                <a:solidFill>
                  <a:schemeClr val="tx1">
                    <a:lumMod val="50000"/>
                    <a:lumOff val="50000"/>
                  </a:schemeClr>
                </a:solidFill>
                <a:sym typeface="Symbol" panose="05050102010706020507" pitchFamily="18" charset="2"/>
              </a:rPr>
              <a:t></a:t>
            </a:r>
            <a:r>
              <a:rPr lang="en-US" sz="2000" dirty="0">
                <a:solidFill>
                  <a:schemeClr val="tx1">
                    <a:lumMod val="50000"/>
                    <a:lumOff val="50000"/>
                  </a:schemeClr>
                </a:solidFill>
                <a:sym typeface="Symbol" panose="05050102010706020507" pitchFamily="18" charset="2"/>
              </a:rPr>
              <a:t>    </a:t>
            </a:r>
            <a:r>
              <a:rPr lang="ru-RU" sz="2000" dirty="0">
                <a:solidFill>
                  <a:schemeClr val="tx1">
                    <a:lumMod val="50000"/>
                    <a:lumOff val="50000"/>
                  </a:schemeClr>
                </a:solidFill>
              </a:rPr>
              <a:t>Ultrasonic BTU Meter</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Energy Monitoring Unit Meter </a:t>
            </a:r>
            <a:endParaRPr lang="en-US"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Other Utility Meter</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AMR/Billing System Solution </a:t>
            </a:r>
            <a:endParaRPr lang="en-US"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Ultrasonic Flow Meter</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Ultrasonic Energy Meter </a:t>
            </a:r>
            <a:endParaRPr lang="en-US" sz="2000" dirty="0">
              <a:solidFill>
                <a:schemeClr val="tx1">
                  <a:lumMod val="50000"/>
                  <a:lumOff val="50000"/>
                </a:schemeClr>
              </a:solidFill>
            </a:endParaRPr>
          </a:p>
          <a:p>
            <a:pPr marL="342900" indent="-342900">
              <a:buFont typeface="Symbol" panose="05050102010706020507" pitchFamily="18" charset="2"/>
              <a:buChar char="·"/>
            </a:pPr>
            <a:r>
              <a:rPr lang="ru-RU" sz="2000" dirty="0">
                <a:solidFill>
                  <a:schemeClr val="tx1">
                    <a:lumMod val="50000"/>
                    <a:lumOff val="50000"/>
                  </a:schemeClr>
                </a:solidFill>
              </a:rPr>
              <a:t>Magnetic Flow Meter</a:t>
            </a:r>
            <a:endParaRPr lang="en-GB" sz="2000" dirty="0">
              <a:solidFill>
                <a:schemeClr val="tx1">
                  <a:lumMod val="50000"/>
                  <a:lumOff val="50000"/>
                </a:schemeClr>
              </a:solidFill>
            </a:endParaRPr>
          </a:p>
          <a:p>
            <a:r>
              <a:rPr lang="ru-RU" sz="2000" dirty="0">
                <a:solidFill>
                  <a:schemeClr val="tx1">
                    <a:lumMod val="50000"/>
                    <a:lumOff val="50000"/>
                  </a:schemeClr>
                </a:solidFill>
                <a:sym typeface="Symbol" panose="05050102010706020507" pitchFamily="18" charset="2"/>
              </a:rPr>
              <a:t></a:t>
            </a:r>
            <a:r>
              <a:rPr lang="en-US" sz="2000" dirty="0">
                <a:solidFill>
                  <a:schemeClr val="tx1">
                    <a:lumMod val="50000"/>
                    <a:lumOff val="50000"/>
                  </a:schemeClr>
                </a:solidFill>
                <a:sym typeface="Symbol" panose="05050102010706020507" pitchFamily="18" charset="2"/>
              </a:rPr>
              <a:t>    </a:t>
            </a:r>
            <a:r>
              <a:rPr lang="ru-RU" sz="2000" dirty="0">
                <a:solidFill>
                  <a:schemeClr val="tx1">
                    <a:lumMod val="50000"/>
                    <a:lumOff val="50000"/>
                  </a:schemeClr>
                </a:solidFill>
              </a:rPr>
              <a:t>Optical Fiber Cables</a:t>
            </a:r>
            <a:endParaRPr lang="en-GB" sz="2000" dirty="0">
              <a:solidFill>
                <a:schemeClr val="tx1">
                  <a:lumMod val="50000"/>
                  <a:lumOff val="50000"/>
                </a:schemeClr>
              </a:solidFill>
            </a:endParaRPr>
          </a:p>
          <a:p>
            <a:pPr algn="ctr"/>
            <a:endParaRPr lang="en-GB" sz="2000" dirty="0">
              <a:solidFill>
                <a:schemeClr val="accent1">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894" y="2616021"/>
            <a:ext cx="4286250" cy="3429000"/>
          </a:xfrm>
          <a:prstGeom prst="rect">
            <a:avLst/>
          </a:prstGeom>
        </p:spPr>
      </p:pic>
    </p:spTree>
    <p:extLst>
      <p:ext uri="{BB962C8B-B14F-4D97-AF65-F5344CB8AC3E}">
        <p14:creationId xmlns:p14="http://schemas.microsoft.com/office/powerpoint/2010/main" val="713409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3641" y="1803042"/>
            <a:ext cx="9590467" cy="4093428"/>
          </a:xfrm>
          <a:prstGeom prst="rect">
            <a:avLst/>
          </a:prstGeom>
          <a:noFill/>
        </p:spPr>
        <p:txBody>
          <a:bodyPr wrap="square" rtlCol="0">
            <a:spAutoFit/>
          </a:bodyPr>
          <a:lstStyle/>
          <a:p>
            <a:pPr algn="ctr"/>
            <a:r>
              <a:rPr lang="ru-RU" sz="2000" b="1" dirty="0">
                <a:solidFill>
                  <a:schemeClr val="accent1">
                    <a:lumMod val="75000"/>
                  </a:schemeClr>
                </a:solidFill>
              </a:rPr>
              <a:t>Quality</a:t>
            </a:r>
            <a:endParaRPr lang="en-GB" sz="2000" b="1" dirty="0">
              <a:solidFill>
                <a:schemeClr val="accent1">
                  <a:lumMod val="75000"/>
                </a:schemeClr>
              </a:solidFill>
            </a:endParaRPr>
          </a:p>
          <a:p>
            <a:r>
              <a:rPr lang="ru-RU" sz="2000" dirty="0"/>
              <a:t> </a:t>
            </a:r>
            <a:endParaRPr lang="en-GB" sz="2000" dirty="0"/>
          </a:p>
          <a:p>
            <a:r>
              <a:rPr lang="ru-RU" sz="2000" dirty="0">
                <a:solidFill>
                  <a:schemeClr val="tx1">
                    <a:lumMod val="50000"/>
                    <a:lumOff val="50000"/>
                  </a:schemeClr>
                </a:solidFill>
              </a:rPr>
              <a:t>We always value our customer’s money and time. We are here with a clear vision and mission that that facilitate us to provide services enriched with perfection, quality and promptness by using state-of-the art technologies. We provide the cost effectiveness, timeliness, usability and efficiency and these are achieved by constant and small, but significant process enhancement Opportunities and adapting the best engineering, tools and technologies. It is our endeavor to continuously improve, to benchmark the international quality standards, and aim for higher performance objectives to achieve eminence in all business and technical processes to become one of the best in industry, in the world.</a:t>
            </a:r>
            <a:endParaRPr lang="en-GB" sz="2000" dirty="0">
              <a:solidFill>
                <a:schemeClr val="tx1">
                  <a:lumMod val="50000"/>
                  <a:lumOff val="50000"/>
                </a:schemeClr>
              </a:solidFill>
            </a:endParaRPr>
          </a:p>
          <a:p>
            <a:r>
              <a:rPr lang="ru-RU" sz="2000" dirty="0"/>
              <a:t/>
            </a:r>
            <a:br>
              <a:rPr lang="ru-RU" sz="2000" dirty="0"/>
            </a:br>
            <a:endParaRPr lang="en-GB" sz="2000" dirty="0">
              <a:solidFill>
                <a:schemeClr val="accent1">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917" y="128789"/>
            <a:ext cx="3348507" cy="3348507"/>
          </a:xfrm>
          <a:prstGeom prst="rect">
            <a:avLst/>
          </a:prstGeom>
        </p:spPr>
      </p:pic>
    </p:spTree>
    <p:extLst>
      <p:ext uri="{BB962C8B-B14F-4D97-AF65-F5344CB8AC3E}">
        <p14:creationId xmlns:p14="http://schemas.microsoft.com/office/powerpoint/2010/main" val="421566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459" y="433198"/>
            <a:ext cx="9590467" cy="5940088"/>
          </a:xfrm>
          <a:prstGeom prst="rect">
            <a:avLst/>
          </a:prstGeom>
          <a:noFill/>
        </p:spPr>
        <p:txBody>
          <a:bodyPr wrap="square" rtlCol="0">
            <a:spAutoFit/>
          </a:bodyPr>
          <a:lstStyle/>
          <a:p>
            <a:pPr algn="ctr"/>
            <a:r>
              <a:rPr lang="ru-RU" sz="2000" b="1" dirty="0">
                <a:solidFill>
                  <a:schemeClr val="accent1">
                    <a:lumMod val="75000"/>
                  </a:schemeClr>
                </a:solidFill>
              </a:rPr>
              <a:t>Turnaround time</a:t>
            </a:r>
            <a:endParaRPr lang="en-GB" sz="2000" b="1" dirty="0">
              <a:solidFill>
                <a:schemeClr val="accent1">
                  <a:lumMod val="75000"/>
                </a:schemeClr>
              </a:solidFill>
            </a:endParaRPr>
          </a:p>
          <a:p>
            <a:r>
              <a:rPr lang="ru-RU" sz="2000" dirty="0"/>
              <a:t>  </a:t>
            </a:r>
            <a:endParaRPr lang="en-GB" sz="2000" dirty="0"/>
          </a:p>
          <a:p>
            <a:r>
              <a:rPr lang="ru-RU" sz="2000" b="1" dirty="0">
                <a:solidFill>
                  <a:schemeClr val="tx1">
                    <a:lumMod val="50000"/>
                    <a:lumOff val="50000"/>
                  </a:schemeClr>
                </a:solidFill>
              </a:rPr>
              <a:t>LUMINA </a:t>
            </a:r>
            <a:r>
              <a:rPr lang="en-US" sz="2000" dirty="0">
                <a:solidFill>
                  <a:schemeClr val="tx1">
                    <a:lumMod val="50000"/>
                    <a:lumOff val="50000"/>
                  </a:schemeClr>
                </a:solidFill>
              </a:rPr>
              <a:t> is </a:t>
            </a:r>
            <a:r>
              <a:rPr lang="ru-RU" sz="2000" dirty="0">
                <a:solidFill>
                  <a:schemeClr val="tx1">
                    <a:lumMod val="50000"/>
                    <a:lumOff val="50000"/>
                  </a:schemeClr>
                </a:solidFill>
              </a:rPr>
              <a:t>always committed to give its customer high quality products and services within the best possible turnaround time. We incorporate professionalism in management, foresight in strategic planning, transparency, and are acceptable to changing customer preferences. </a:t>
            </a:r>
            <a:r>
              <a:rPr lang="ru-RU" sz="2000" dirty="0">
                <a:solidFill>
                  <a:schemeClr val="tx1">
                    <a:lumMod val="50000"/>
                    <a:lumOff val="50000"/>
                  </a:schemeClr>
                </a:solidFill>
              </a:rPr>
              <a:t>Our Project Management process ensures proper identification, analysis and estimation of projects risks and plans</a:t>
            </a:r>
            <a:r>
              <a:rPr lang="ru-RU" sz="2000" dirty="0" smtClean="0">
                <a:solidFill>
                  <a:schemeClr val="tx1">
                    <a:lumMod val="50000"/>
                    <a:lumOff val="50000"/>
                  </a:schemeClr>
                </a:solidFill>
              </a:rPr>
              <a:t>.</a:t>
            </a:r>
            <a:endParaRPr lang="en-US" sz="2000" dirty="0" smtClean="0">
              <a:solidFill>
                <a:schemeClr val="tx1">
                  <a:lumMod val="50000"/>
                  <a:lumOff val="50000"/>
                </a:schemeClr>
              </a:solidFill>
            </a:endParaRPr>
          </a:p>
          <a:p>
            <a:endParaRPr lang="en-GB" sz="2000" dirty="0">
              <a:solidFill>
                <a:schemeClr val="accent1">
                  <a:lumMod val="75000"/>
                </a:schemeClr>
              </a:solidFill>
            </a:endParaRPr>
          </a:p>
          <a:p>
            <a:r>
              <a:rPr lang="ru-RU" sz="2000" dirty="0">
                <a:solidFill>
                  <a:schemeClr val="accent1">
                    <a:lumMod val="75000"/>
                  </a:schemeClr>
                </a:solidFill>
              </a:rPr>
              <a:t> </a:t>
            </a:r>
            <a:endParaRPr lang="en-GB" sz="2000" dirty="0">
              <a:solidFill>
                <a:schemeClr val="accent1">
                  <a:lumMod val="75000"/>
                </a:schemeClr>
              </a:solidFill>
            </a:endParaRPr>
          </a:p>
          <a:p>
            <a:pPr algn="ctr"/>
            <a:r>
              <a:rPr lang="ru-RU" sz="2000" b="1" dirty="0">
                <a:solidFill>
                  <a:schemeClr val="accent1">
                    <a:lumMod val="75000"/>
                  </a:schemeClr>
                </a:solidFill>
              </a:rPr>
              <a:t>Price</a:t>
            </a:r>
            <a:endParaRPr lang="en-GB" sz="2000" b="1" dirty="0">
              <a:solidFill>
                <a:schemeClr val="accent1">
                  <a:lumMod val="75000"/>
                </a:schemeClr>
              </a:solidFill>
            </a:endParaRPr>
          </a:p>
          <a:p>
            <a:r>
              <a:rPr lang="ru-RU" sz="2000" dirty="0">
                <a:solidFill>
                  <a:schemeClr val="accent1">
                    <a:lumMod val="75000"/>
                  </a:schemeClr>
                </a:solidFill>
              </a:rPr>
              <a:t> </a:t>
            </a:r>
            <a:endParaRPr lang="en-GB" sz="2000" dirty="0">
              <a:solidFill>
                <a:schemeClr val="accent1">
                  <a:lumMod val="75000"/>
                </a:schemeClr>
              </a:solidFill>
            </a:endParaRPr>
          </a:p>
          <a:p>
            <a:r>
              <a:rPr lang="ru-RU" sz="2000" dirty="0">
                <a:solidFill>
                  <a:schemeClr val="tx1">
                    <a:lumMod val="50000"/>
                    <a:lumOff val="50000"/>
                  </a:schemeClr>
                </a:solidFill>
              </a:rPr>
              <a:t>We guarantee the skills and proficiency you need to meet even the most complex project requirements in a very cost effective way, adhering to the quality expectations of our customers. Our Key to Success lies in the fact that we access highly skilled engineers and analysts and strategically evaluate our customer needs and try to match those needs with the skills of our professionals. We also strive to accurately understand our client's goals and corporate culture and ensure keeping the project overheads at minimum. We always succeeded in reducing cost by prescreening our resources, resulting in top-quality professionals at fair market rates based on skill sets and experience.</a:t>
            </a:r>
            <a:endParaRPr lang="en-GB" sz="2000" dirty="0">
              <a:solidFill>
                <a:schemeClr val="tx1">
                  <a:lumMod val="50000"/>
                  <a:lumOff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087" y="1005113"/>
            <a:ext cx="1377479" cy="13774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2424" y="4688494"/>
            <a:ext cx="1953296" cy="2171847"/>
          </a:xfrm>
          <a:prstGeom prst="rect">
            <a:avLst/>
          </a:prstGeom>
        </p:spPr>
      </p:pic>
    </p:spTree>
    <p:extLst>
      <p:ext uri="{BB962C8B-B14F-4D97-AF65-F5344CB8AC3E}">
        <p14:creationId xmlns:p14="http://schemas.microsoft.com/office/powerpoint/2010/main" val="119186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7049" y="1729117"/>
            <a:ext cx="7340957" cy="4708981"/>
          </a:xfrm>
          <a:prstGeom prst="rect">
            <a:avLst/>
          </a:prstGeom>
          <a:noFill/>
        </p:spPr>
        <p:txBody>
          <a:bodyPr wrap="square" rtlCol="0">
            <a:spAutoFit/>
          </a:bodyPr>
          <a:lstStyle/>
          <a:p>
            <a:r>
              <a:rPr lang="ru-RU" sz="2000" b="1" dirty="0">
                <a:solidFill>
                  <a:schemeClr val="accent1">
                    <a:lumMod val="75000"/>
                  </a:schemeClr>
                </a:solidFill>
              </a:rPr>
              <a:t>Contact Us</a:t>
            </a:r>
            <a:endParaRPr lang="en-GB" sz="2000" b="1" dirty="0">
              <a:solidFill>
                <a:schemeClr val="accent1">
                  <a:lumMod val="75000"/>
                </a:schemeClr>
              </a:solidFill>
            </a:endParaRPr>
          </a:p>
          <a:p>
            <a:r>
              <a:rPr lang="ru-RU" sz="2000" dirty="0"/>
              <a:t> </a:t>
            </a:r>
            <a:endParaRPr lang="en-GB" sz="2000" dirty="0"/>
          </a:p>
          <a:p>
            <a:r>
              <a:rPr lang="ru-RU" sz="2000" b="1" dirty="0">
                <a:solidFill>
                  <a:schemeClr val="tx1">
                    <a:lumMod val="50000"/>
                    <a:lumOff val="50000"/>
                  </a:schemeClr>
                </a:solidFill>
              </a:rPr>
              <a:t>LUMINA ELECTRICAL CONT P.O BOX: 31665</a:t>
            </a:r>
            <a:endParaRPr lang="en-GB" sz="2000" b="1" dirty="0">
              <a:solidFill>
                <a:schemeClr val="tx1">
                  <a:lumMod val="50000"/>
                  <a:lumOff val="50000"/>
                </a:schemeClr>
              </a:solidFill>
            </a:endParaRPr>
          </a:p>
          <a:p>
            <a:r>
              <a:rPr lang="ru-RU" sz="2000" b="1" dirty="0">
                <a:solidFill>
                  <a:schemeClr val="tx1">
                    <a:lumMod val="50000"/>
                    <a:lumOff val="50000"/>
                  </a:schemeClr>
                </a:solidFill>
              </a:rPr>
              <a:t>AJMAN</a:t>
            </a:r>
            <a:r>
              <a:rPr lang="en-US" sz="2000" b="1" dirty="0">
                <a:solidFill>
                  <a:schemeClr val="tx1">
                    <a:lumMod val="50000"/>
                    <a:lumOff val="50000"/>
                  </a:schemeClr>
                </a:solidFill>
              </a:rPr>
              <a:t>, </a:t>
            </a:r>
            <a:r>
              <a:rPr lang="ru-RU" sz="2000" b="1" dirty="0">
                <a:solidFill>
                  <a:schemeClr val="tx1">
                    <a:lumMod val="50000"/>
                    <a:lumOff val="50000"/>
                  </a:schemeClr>
                </a:solidFill>
              </a:rPr>
              <a:t>UNITED ARAB EMIRATES</a:t>
            </a:r>
            <a:endParaRPr lang="en-GB" sz="2000" b="1" dirty="0">
              <a:solidFill>
                <a:schemeClr val="tx1">
                  <a:lumMod val="50000"/>
                  <a:lumOff val="50000"/>
                </a:schemeClr>
              </a:solidFill>
            </a:endParaRPr>
          </a:p>
          <a:p>
            <a:r>
              <a:rPr lang="ru-RU" sz="2000" b="1" dirty="0">
                <a:solidFill>
                  <a:schemeClr val="tx1">
                    <a:lumMod val="50000"/>
                    <a:lumOff val="50000"/>
                  </a:schemeClr>
                </a:solidFill>
              </a:rPr>
              <a:t>TEL: 06 744 54 74 FAX: 06 744 50 52</a:t>
            </a:r>
            <a:endParaRPr lang="en-GB" sz="2000" b="1" dirty="0">
              <a:solidFill>
                <a:schemeClr val="tx1">
                  <a:lumMod val="50000"/>
                  <a:lumOff val="50000"/>
                </a:schemeClr>
              </a:solidFill>
            </a:endParaRPr>
          </a:p>
          <a:p>
            <a:r>
              <a:rPr lang="ru-RU" sz="2000" dirty="0">
                <a:solidFill>
                  <a:schemeClr val="accent1">
                    <a:lumMod val="75000"/>
                  </a:schemeClr>
                </a:solidFill>
              </a:rPr>
              <a:t> </a:t>
            </a:r>
            <a:r>
              <a:rPr lang="ru-RU" sz="2000" dirty="0">
                <a:solidFill>
                  <a:schemeClr val="tx1">
                    <a:lumMod val="50000"/>
                    <a:lumOff val="50000"/>
                  </a:schemeClr>
                </a:solidFill>
              </a:rPr>
              <a:t>Email: </a:t>
            </a:r>
            <a:r>
              <a:rPr lang="ru-RU" sz="2000" u="sng" dirty="0">
                <a:hlinkClick r:id="rId2"/>
              </a:rPr>
              <a:t>info@luminallc.com</a:t>
            </a:r>
            <a:r>
              <a:rPr lang="ru-RU" sz="2000" dirty="0"/>
              <a:t> </a:t>
            </a:r>
            <a:r>
              <a:rPr lang="en-US" sz="2000" dirty="0" smtClean="0"/>
              <a:t>	</a:t>
            </a:r>
            <a:r>
              <a:rPr lang="ru-RU" sz="2000" dirty="0">
                <a:solidFill>
                  <a:schemeClr val="tx1">
                    <a:lumMod val="50000"/>
                    <a:lumOff val="50000"/>
                  </a:schemeClr>
                </a:solidFill>
              </a:rPr>
              <a:t>Web: </a:t>
            </a:r>
            <a:r>
              <a:rPr lang="ru-RU" sz="2000" u="sng" dirty="0">
                <a:hlinkClick r:id="rId3"/>
              </a:rPr>
              <a:t>http://www.luminallc.com</a:t>
            </a:r>
            <a:endParaRPr lang="en-GB" sz="2000" dirty="0"/>
          </a:p>
          <a:p>
            <a:r>
              <a:rPr lang="ru-RU" sz="2000" dirty="0"/>
              <a:t> </a:t>
            </a:r>
            <a:endParaRPr lang="en-GB" sz="2000" dirty="0"/>
          </a:p>
          <a:p>
            <a:r>
              <a:rPr lang="ru-RU" sz="2000" b="1" dirty="0">
                <a:solidFill>
                  <a:schemeClr val="accent1">
                    <a:lumMod val="75000"/>
                  </a:schemeClr>
                </a:solidFill>
              </a:rPr>
              <a:t>Contact </a:t>
            </a:r>
            <a:r>
              <a:rPr lang="ru-RU" sz="2000" b="1" dirty="0" smtClean="0">
                <a:solidFill>
                  <a:schemeClr val="accent1">
                    <a:lumMod val="75000"/>
                  </a:schemeClr>
                </a:solidFill>
              </a:rPr>
              <a:t>Person</a:t>
            </a:r>
            <a:r>
              <a:rPr lang="en-US" sz="2000" b="1" dirty="0" smtClean="0">
                <a:solidFill>
                  <a:schemeClr val="accent1">
                    <a:lumMod val="75000"/>
                  </a:schemeClr>
                </a:solidFill>
              </a:rPr>
              <a:t>s</a:t>
            </a:r>
            <a:endParaRPr lang="en-GB" sz="2000" b="1" dirty="0">
              <a:solidFill>
                <a:schemeClr val="accent1">
                  <a:lumMod val="75000"/>
                </a:schemeClr>
              </a:solidFill>
            </a:endParaRPr>
          </a:p>
          <a:p>
            <a:r>
              <a:rPr lang="ru-RU" sz="2000" dirty="0"/>
              <a:t> </a:t>
            </a:r>
            <a:br>
              <a:rPr lang="ru-RU" sz="2000" dirty="0"/>
            </a:br>
            <a:r>
              <a:rPr lang="ru-RU" sz="2000" b="1" dirty="0" smtClean="0">
                <a:solidFill>
                  <a:schemeClr val="tx1">
                    <a:lumMod val="50000"/>
                    <a:lumOff val="50000"/>
                  </a:schemeClr>
                </a:solidFill>
              </a:rPr>
              <a:t>K. Ashraf</a:t>
            </a:r>
            <a:r>
              <a:rPr lang="en-US" sz="2000" dirty="0" smtClean="0">
                <a:solidFill>
                  <a:schemeClr val="tx1">
                    <a:lumMod val="50000"/>
                    <a:lumOff val="50000"/>
                  </a:schemeClr>
                </a:solidFill>
              </a:rPr>
              <a:t>	</a:t>
            </a:r>
            <a:r>
              <a:rPr lang="ru-RU" sz="2000" dirty="0" smtClean="0">
                <a:solidFill>
                  <a:schemeClr val="tx1">
                    <a:lumMod val="50000"/>
                    <a:lumOff val="50000"/>
                  </a:schemeClr>
                </a:solidFill>
              </a:rPr>
              <a:t>+971 50 897 9796</a:t>
            </a:r>
            <a:r>
              <a:rPr lang="en-US" sz="2000" dirty="0" smtClean="0"/>
              <a:t>	</a:t>
            </a:r>
            <a:r>
              <a:rPr lang="ru-RU" sz="2000" u="sng" dirty="0" smtClean="0">
                <a:hlinkClick r:id="rId4"/>
              </a:rPr>
              <a:t>ashraf@luminallc.com</a:t>
            </a:r>
            <a:endParaRPr lang="en-GB" sz="2000" dirty="0" smtClean="0"/>
          </a:p>
          <a:p>
            <a:r>
              <a:rPr lang="ru-RU" sz="2000" dirty="0"/>
              <a:t> </a:t>
            </a:r>
            <a:endParaRPr lang="en-GB" sz="2000" dirty="0"/>
          </a:p>
          <a:p>
            <a:r>
              <a:rPr lang="ru-RU" sz="2000" b="1" dirty="0">
                <a:solidFill>
                  <a:schemeClr val="tx1">
                    <a:lumMod val="50000"/>
                    <a:lumOff val="50000"/>
                  </a:schemeClr>
                </a:solidFill>
              </a:rPr>
              <a:t>Arun. T.T</a:t>
            </a:r>
            <a:r>
              <a:rPr lang="en-US" sz="2000" b="1" dirty="0">
                <a:solidFill>
                  <a:schemeClr val="tx1">
                    <a:lumMod val="50000"/>
                    <a:lumOff val="50000"/>
                  </a:schemeClr>
                </a:solidFill>
              </a:rPr>
              <a:t>	</a:t>
            </a:r>
            <a:r>
              <a:rPr lang="ru-RU" sz="2000" dirty="0" smtClean="0">
                <a:solidFill>
                  <a:schemeClr val="tx1">
                    <a:lumMod val="50000"/>
                    <a:lumOff val="50000"/>
                  </a:schemeClr>
                </a:solidFill>
              </a:rPr>
              <a:t>+</a:t>
            </a:r>
            <a:r>
              <a:rPr lang="ru-RU" sz="2000" dirty="0">
                <a:solidFill>
                  <a:schemeClr val="tx1">
                    <a:lumMod val="50000"/>
                    <a:lumOff val="50000"/>
                  </a:schemeClr>
                </a:solidFill>
              </a:rPr>
              <a:t>971 52 901 4475</a:t>
            </a:r>
            <a:r>
              <a:rPr lang="en-US" sz="2000" dirty="0" smtClean="0"/>
              <a:t>	</a:t>
            </a:r>
            <a:r>
              <a:rPr lang="ru-RU" sz="2000" u="sng" dirty="0" smtClean="0">
                <a:hlinkClick r:id="rId5"/>
              </a:rPr>
              <a:t>arun@luminallc.com</a:t>
            </a:r>
            <a:endParaRPr lang="en-GB" sz="2000" dirty="0" smtClean="0"/>
          </a:p>
          <a:p>
            <a:r>
              <a:rPr lang="ru-RU" sz="2000" dirty="0"/>
              <a:t> </a:t>
            </a:r>
            <a:endParaRPr lang="en-GB" sz="2000" dirty="0"/>
          </a:p>
          <a:p>
            <a:r>
              <a:rPr lang="ru-RU" sz="2000" b="1" dirty="0">
                <a:solidFill>
                  <a:schemeClr val="tx1">
                    <a:lumMod val="50000"/>
                    <a:lumOff val="50000"/>
                  </a:schemeClr>
                </a:solidFill>
              </a:rPr>
              <a:t>Vincent Joseph</a:t>
            </a:r>
            <a:r>
              <a:rPr lang="en-US" sz="2000" dirty="0">
                <a:solidFill>
                  <a:schemeClr val="tx1">
                    <a:lumMod val="50000"/>
                    <a:lumOff val="50000"/>
                  </a:schemeClr>
                </a:solidFill>
              </a:rPr>
              <a:t>	</a:t>
            </a:r>
            <a:r>
              <a:rPr lang="ru-RU" sz="2000" dirty="0">
                <a:solidFill>
                  <a:schemeClr val="tx1">
                    <a:lumMod val="50000"/>
                    <a:lumOff val="50000"/>
                  </a:schemeClr>
                </a:solidFill>
              </a:rPr>
              <a:t>+971 55 231 6369</a:t>
            </a:r>
            <a:r>
              <a:rPr lang="en-US" sz="2000" dirty="0" smtClean="0"/>
              <a:t>	</a:t>
            </a:r>
            <a:r>
              <a:rPr lang="ru-RU" sz="2000" u="sng" dirty="0" smtClean="0">
                <a:hlinkClick r:id="rId2"/>
              </a:rPr>
              <a:t>info@luminallc.com</a:t>
            </a:r>
            <a:endParaRPr lang="en-GB" sz="2000" dirty="0" smtClean="0"/>
          </a:p>
          <a:p>
            <a:r>
              <a:rPr lang="ru-RU" sz="2000" dirty="0"/>
              <a:t> </a:t>
            </a:r>
            <a:endParaRPr lang="en-GB" sz="20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548" y="314654"/>
            <a:ext cx="3400425" cy="2828925"/>
          </a:xfrm>
          <a:prstGeom prst="rect">
            <a:avLst/>
          </a:prstGeom>
        </p:spPr>
      </p:pic>
    </p:spTree>
    <p:extLst>
      <p:ext uri="{BB962C8B-B14F-4D97-AF65-F5344CB8AC3E}">
        <p14:creationId xmlns:p14="http://schemas.microsoft.com/office/powerpoint/2010/main" val="392841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7998" y="612845"/>
            <a:ext cx="10756005" cy="5632311"/>
          </a:xfrm>
          <a:prstGeom prst="rect">
            <a:avLst/>
          </a:prstGeom>
          <a:noFill/>
        </p:spPr>
        <p:txBody>
          <a:bodyPr wrap="square" rtlCol="0">
            <a:spAutoFit/>
          </a:bodyPr>
          <a:lstStyle/>
          <a:p>
            <a:pPr algn="ctr"/>
            <a:r>
              <a:rPr lang="ru-RU" sz="2000" b="1" dirty="0">
                <a:solidFill>
                  <a:schemeClr val="accent1">
                    <a:lumMod val="75000"/>
                  </a:schemeClr>
                </a:solidFill>
              </a:rPr>
              <a:t>LIST OF RECENTLY EXECUTED (BMS, FIRE ALARM &amp; LIGHTING PROJECTS</a:t>
            </a:r>
            <a:r>
              <a:rPr lang="ru-RU" sz="2000" b="1" dirty="0" smtClean="0">
                <a:solidFill>
                  <a:schemeClr val="accent1">
                    <a:lumMod val="75000"/>
                  </a:schemeClr>
                </a:solidFill>
              </a:rPr>
              <a:t>)</a:t>
            </a:r>
            <a:endParaRPr lang="en-GB" sz="2000" b="1" dirty="0">
              <a:solidFill>
                <a:schemeClr val="accent1">
                  <a:lumMod val="75000"/>
                </a:schemeClr>
              </a:solidFill>
            </a:endParaRPr>
          </a:p>
          <a:p>
            <a:r>
              <a:rPr lang="ru-RU" sz="2000" dirty="0"/>
              <a:t>  </a:t>
            </a:r>
            <a:endParaRPr lang="en-GB" sz="2000" dirty="0"/>
          </a:p>
          <a:p>
            <a:pPr marL="457200" indent="-457200">
              <a:buAutoNum type="arabicPeriod"/>
            </a:pPr>
            <a:r>
              <a:rPr lang="ru-RU" sz="2000" b="1" dirty="0" smtClean="0">
                <a:solidFill>
                  <a:schemeClr val="tx1">
                    <a:lumMod val="50000"/>
                    <a:lumOff val="50000"/>
                  </a:schemeClr>
                </a:solidFill>
              </a:rPr>
              <a:t>The </a:t>
            </a:r>
            <a:r>
              <a:rPr lang="ru-RU" sz="2000" b="1" dirty="0">
                <a:solidFill>
                  <a:schemeClr val="tx1">
                    <a:lumMod val="50000"/>
                    <a:lumOff val="50000"/>
                  </a:schemeClr>
                </a:solidFill>
              </a:rPr>
              <a:t>Greens Apartments – Dubai </a:t>
            </a:r>
            <a:endParaRPr lang="en-US" sz="2000" b="1" dirty="0" smtClean="0">
              <a:solidFill>
                <a:schemeClr val="tx1">
                  <a:lumMod val="50000"/>
                  <a:lumOff val="50000"/>
                </a:schemeClr>
              </a:solidFill>
            </a:endParaRPr>
          </a:p>
          <a:p>
            <a:r>
              <a:rPr lang="en-US" sz="2000" dirty="0">
                <a:solidFill>
                  <a:schemeClr val="accent1">
                    <a:lumMod val="75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a:t>
            </a:r>
            <a:r>
              <a:rPr lang="ru-RU" sz="2000" dirty="0">
                <a:solidFill>
                  <a:schemeClr val="tx1">
                    <a:lumMod val="50000"/>
                    <a:lumOff val="50000"/>
                  </a:schemeClr>
                </a:solidFill>
              </a:rPr>
              <a:t>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a:t>
            </a:r>
            <a:r>
              <a:rPr lang="ru-RU" sz="2000" dirty="0">
                <a:solidFill>
                  <a:schemeClr val="tx1">
                    <a:lumMod val="50000"/>
                    <a:lumOff val="50000"/>
                  </a:schemeClr>
                </a:solidFill>
              </a:rPr>
              <a:t>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2. </a:t>
            </a:r>
            <a:r>
              <a:rPr lang="ru-RU" sz="2000" b="1" dirty="0">
                <a:solidFill>
                  <a:schemeClr val="tx1">
                    <a:lumMod val="50000"/>
                    <a:lumOff val="50000"/>
                  </a:schemeClr>
                </a:solidFill>
              </a:rPr>
              <a:t>Pullman Hotel – Deira City Centre, Dubai </a:t>
            </a:r>
            <a:endParaRPr lang="en-US" sz="2000" b="1" dirty="0" smtClean="0">
              <a:solidFill>
                <a:schemeClr val="tx1">
                  <a:lumMod val="50000"/>
                  <a:lumOff val="50000"/>
                </a:schemeClr>
              </a:solidFill>
            </a:endParaRPr>
          </a:p>
          <a:p>
            <a:r>
              <a:rPr lang="en-US" sz="2000" dirty="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a:t>
            </a:r>
            <a:r>
              <a:rPr lang="ru-RU" sz="2000" dirty="0">
                <a:solidFill>
                  <a:schemeClr val="tx1">
                    <a:lumMod val="50000"/>
                    <a:lumOff val="50000"/>
                  </a:schemeClr>
                </a:solidFill>
              </a:rPr>
              <a:t>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a:t>
            </a:r>
            <a:r>
              <a:rPr lang="ru-RU" sz="2000" dirty="0">
                <a:solidFill>
                  <a:schemeClr val="tx1">
                    <a:lumMod val="50000"/>
                    <a:lumOff val="50000"/>
                  </a:schemeClr>
                </a:solidFill>
              </a:rPr>
              <a:t>Scope of Works : AHU Starter Panel and DDC Panel Installation, Cable Pulling &amp; Termination</a:t>
            </a:r>
            <a:endParaRPr lang="en-GB" sz="2000" dirty="0">
              <a:solidFill>
                <a:schemeClr val="tx1">
                  <a:lumMod val="50000"/>
                  <a:lumOff val="50000"/>
                </a:schemeClr>
              </a:solidFill>
            </a:endParaRPr>
          </a:p>
          <a:p>
            <a:r>
              <a:rPr lang="ru-RU" sz="2000" b="1" dirty="0">
                <a:solidFill>
                  <a:schemeClr val="tx1">
                    <a:lumMod val="50000"/>
                    <a:lumOff val="50000"/>
                  </a:schemeClr>
                </a:solidFill>
              </a:rPr>
              <a:t>3. </a:t>
            </a:r>
            <a:r>
              <a:rPr lang="ru-RU" sz="2000" b="1" dirty="0">
                <a:solidFill>
                  <a:schemeClr val="tx1">
                    <a:lumMod val="50000"/>
                    <a:lumOff val="50000"/>
                  </a:schemeClr>
                </a:solidFill>
              </a:rPr>
              <a:t>Carrefour – Bur Dubai, </a:t>
            </a:r>
            <a:r>
              <a:rPr lang="ru-RU" sz="2000" b="1" dirty="0" smtClean="0">
                <a:solidFill>
                  <a:schemeClr val="tx1">
                    <a:lumMod val="50000"/>
                    <a:lumOff val="50000"/>
                  </a:schemeClr>
                </a:solidFill>
              </a:rPr>
              <a:t>Dubai</a:t>
            </a:r>
            <a:endParaRPr lang="en-GB" sz="2000" b="1"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a:t>
            </a:r>
            <a:r>
              <a:rPr lang="ru-RU" sz="2000" dirty="0">
                <a:solidFill>
                  <a:schemeClr val="tx1">
                    <a:lumMod val="50000"/>
                    <a:lumOff val="50000"/>
                  </a:schemeClr>
                </a:solidFill>
              </a:rPr>
              <a:t>System : Schneider Controls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a:t>
            </a:r>
            <a:r>
              <a:rPr lang="ru-RU" sz="2000" dirty="0">
                <a:solidFill>
                  <a:schemeClr val="tx1">
                    <a:lumMod val="50000"/>
                    <a:lumOff val="50000"/>
                  </a:schemeClr>
                </a:solidFill>
              </a:rPr>
              <a:t>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4. Jebel Ali Airport – Dubai </a:t>
            </a:r>
            <a:endParaRPr lang="en-US" sz="2000" b="1" dirty="0">
              <a:solidFill>
                <a:schemeClr val="tx1">
                  <a:lumMod val="50000"/>
                  <a:lumOff val="50000"/>
                </a:schemeClr>
              </a:solidFill>
            </a:endParaRPr>
          </a:p>
          <a:p>
            <a:r>
              <a:rPr lang="en-US" sz="2000" dirty="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a:t>
            </a:r>
            <a:r>
              <a:rPr lang="ru-RU" sz="2000" dirty="0">
                <a:solidFill>
                  <a:schemeClr val="tx1">
                    <a:lumMod val="50000"/>
                    <a:lumOff val="50000"/>
                  </a:schemeClr>
                </a:solidFill>
              </a:rPr>
              <a:t>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a:t>
            </a:r>
            <a:r>
              <a:rPr lang="ru-RU" sz="2000" dirty="0">
                <a:solidFill>
                  <a:schemeClr val="tx1">
                    <a:lumMod val="50000"/>
                    <a:lumOff val="50000"/>
                  </a:schemeClr>
                </a:solidFill>
              </a:rPr>
              <a:t>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5. Al Bateen Palace (Phase 1) – Abu Dhabi </a:t>
            </a:r>
            <a:endParaRPr lang="en-US" sz="2000" b="1" dirty="0">
              <a:solidFill>
                <a:schemeClr val="tx1">
                  <a:lumMod val="50000"/>
                  <a:lumOff val="50000"/>
                </a:schemeClr>
              </a:solidFill>
            </a:endParaRPr>
          </a:p>
          <a:p>
            <a:r>
              <a:rPr lang="en-US" sz="2000" dirty="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a:t>
            </a:r>
            <a:r>
              <a:rPr lang="ru-RU" sz="2000" dirty="0">
                <a:solidFill>
                  <a:schemeClr val="tx1">
                    <a:lumMod val="50000"/>
                    <a:lumOff val="50000"/>
                  </a:schemeClr>
                </a:solidFill>
              </a:rPr>
              <a:t>System : Schneider Controls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a:t>
            </a:r>
            <a:r>
              <a:rPr lang="ru-RU" sz="2000" dirty="0">
                <a:solidFill>
                  <a:schemeClr val="tx1">
                    <a:lumMod val="50000"/>
                    <a:lumOff val="50000"/>
                  </a:schemeClr>
                </a:solidFill>
              </a:rPr>
              <a:t>Scope of Works : Installation, Cable Pulling, Termination &amp; Commissioning</a:t>
            </a:r>
            <a:endParaRPr lang="en-GB" sz="2000" dirty="0">
              <a:solidFill>
                <a:schemeClr val="tx1">
                  <a:lumMod val="50000"/>
                  <a:lumOff val="50000"/>
                </a:schemeClr>
              </a:solidFill>
            </a:endParaRPr>
          </a:p>
          <a:p>
            <a:r>
              <a:rPr lang="ru-RU" sz="2000" dirty="0"/>
              <a:t> </a:t>
            </a:r>
            <a:endParaRPr lang="en-GB" sz="2000" dirty="0"/>
          </a:p>
        </p:txBody>
      </p:sp>
    </p:spTree>
    <p:extLst>
      <p:ext uri="{BB962C8B-B14F-4D97-AF65-F5344CB8AC3E}">
        <p14:creationId xmlns:p14="http://schemas.microsoft.com/office/powerpoint/2010/main" val="2737327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8685" y="766733"/>
            <a:ext cx="9094631" cy="5324535"/>
          </a:xfrm>
          <a:prstGeom prst="rect">
            <a:avLst/>
          </a:prstGeom>
          <a:noFill/>
        </p:spPr>
        <p:txBody>
          <a:bodyPr wrap="square" rtlCol="0">
            <a:spAutoFit/>
          </a:bodyPr>
          <a:lstStyle/>
          <a:p>
            <a:r>
              <a:rPr lang="ru-RU" sz="2000" b="1" dirty="0" smtClean="0">
                <a:solidFill>
                  <a:schemeClr val="accent1">
                    <a:lumMod val="75000"/>
                  </a:schemeClr>
                </a:solidFill>
              </a:rPr>
              <a:t>LIST OF RECENTLY EXECUTED (BMS, FIRE ALARM &amp; LIGHTING PROJECTS)</a:t>
            </a:r>
            <a:endParaRPr lang="en-GB" sz="2000" b="1" dirty="0" smtClean="0">
              <a:solidFill>
                <a:schemeClr val="accent1">
                  <a:lumMod val="75000"/>
                </a:schemeClr>
              </a:solidFill>
            </a:endParaRPr>
          </a:p>
          <a:p>
            <a:endParaRPr lang="en-US" sz="2000" b="1" dirty="0" smtClean="0"/>
          </a:p>
          <a:p>
            <a:r>
              <a:rPr lang="ru-RU" sz="2000" b="1" dirty="0" smtClean="0">
                <a:solidFill>
                  <a:schemeClr val="tx1">
                    <a:lumMod val="50000"/>
                    <a:lumOff val="50000"/>
                  </a:schemeClr>
                </a:solidFill>
              </a:rPr>
              <a:t>6</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Jumeirah</a:t>
            </a:r>
            <a:r>
              <a:rPr lang="ru-RU" sz="2000" dirty="0">
                <a:solidFill>
                  <a:schemeClr val="tx1">
                    <a:lumMod val="50000"/>
                    <a:lumOff val="50000"/>
                  </a:schemeClr>
                </a:solidFill>
              </a:rPr>
              <a:t> </a:t>
            </a:r>
            <a:r>
              <a:rPr lang="ru-RU" sz="2000" b="1" dirty="0">
                <a:solidFill>
                  <a:schemeClr val="tx1">
                    <a:lumMod val="50000"/>
                    <a:lumOff val="50000"/>
                  </a:schemeClr>
                </a:solidFill>
              </a:rPr>
              <a:t>Beach</a:t>
            </a:r>
            <a:r>
              <a:rPr lang="ru-RU" sz="2000" dirty="0">
                <a:solidFill>
                  <a:schemeClr val="tx1">
                    <a:lumMod val="50000"/>
                    <a:lumOff val="50000"/>
                  </a:schemeClr>
                </a:solidFill>
              </a:rPr>
              <a:t> </a:t>
            </a:r>
            <a:r>
              <a:rPr lang="ru-RU" sz="2000" b="1" dirty="0">
                <a:solidFill>
                  <a:schemeClr val="tx1">
                    <a:lumMod val="50000"/>
                    <a:lumOff val="50000"/>
                  </a:schemeClr>
                </a:solidFill>
              </a:rPr>
              <a:t>Hotel</a:t>
            </a:r>
            <a:r>
              <a:rPr lang="ru-RU" sz="2000" dirty="0">
                <a:solidFill>
                  <a:schemeClr val="tx1">
                    <a:lumMod val="50000"/>
                    <a:lumOff val="50000"/>
                  </a:schemeClr>
                </a:solidFill>
              </a:rPr>
              <a:t> </a:t>
            </a:r>
            <a:r>
              <a:rPr lang="ru-RU" sz="2000" b="1" dirty="0">
                <a:solidFill>
                  <a:schemeClr val="tx1">
                    <a:lumMod val="50000"/>
                    <a:lumOff val="50000"/>
                  </a:schemeClr>
                </a:solidFill>
              </a:rPr>
              <a:t>Chiller</a:t>
            </a:r>
            <a:r>
              <a:rPr lang="ru-RU" sz="2000" dirty="0">
                <a:solidFill>
                  <a:schemeClr val="tx1">
                    <a:lumMod val="50000"/>
                    <a:lumOff val="50000"/>
                  </a:schemeClr>
                </a:solidFill>
              </a:rPr>
              <a:t> </a:t>
            </a:r>
            <a:r>
              <a:rPr lang="ru-RU" sz="2000" b="1" dirty="0">
                <a:solidFill>
                  <a:schemeClr val="tx1">
                    <a:lumMod val="50000"/>
                    <a:lumOff val="50000"/>
                  </a:schemeClr>
                </a:solidFill>
              </a:rPr>
              <a:t>Yard</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7.</a:t>
            </a:r>
            <a:r>
              <a:rPr lang="ru-RU" sz="2000" dirty="0">
                <a:solidFill>
                  <a:schemeClr val="tx1">
                    <a:lumMod val="50000"/>
                    <a:lumOff val="50000"/>
                  </a:schemeClr>
                </a:solidFill>
              </a:rPr>
              <a:t> </a:t>
            </a:r>
            <a:r>
              <a:rPr lang="ru-RU" sz="2000" b="1" dirty="0">
                <a:solidFill>
                  <a:schemeClr val="tx1">
                    <a:lumMod val="50000"/>
                    <a:lumOff val="50000"/>
                  </a:schemeClr>
                </a:solidFill>
              </a:rPr>
              <a:t>City</a:t>
            </a:r>
            <a:r>
              <a:rPr lang="ru-RU" sz="2000" dirty="0">
                <a:solidFill>
                  <a:schemeClr val="tx1">
                    <a:lumMod val="50000"/>
                    <a:lumOff val="50000"/>
                  </a:schemeClr>
                </a:solidFill>
              </a:rPr>
              <a:t> </a:t>
            </a:r>
            <a:r>
              <a:rPr lang="ru-RU" sz="2000" b="1" dirty="0">
                <a:solidFill>
                  <a:schemeClr val="tx1">
                    <a:lumMod val="50000"/>
                    <a:lumOff val="50000"/>
                  </a:schemeClr>
                </a:solidFill>
              </a:rPr>
              <a:t>Centre</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Muscat</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smtClean="0">
                <a:solidFill>
                  <a:schemeClr val="tx1">
                    <a:lumMod val="50000"/>
                    <a:lumOff val="50000"/>
                  </a:schemeClr>
                </a:solidFill>
              </a:rPr>
              <a:t>8</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Police</a:t>
            </a:r>
            <a:r>
              <a:rPr lang="ru-RU" sz="2000" dirty="0">
                <a:solidFill>
                  <a:schemeClr val="tx1">
                    <a:lumMod val="50000"/>
                    <a:lumOff val="50000"/>
                  </a:schemeClr>
                </a:solidFill>
              </a:rPr>
              <a:t> </a:t>
            </a:r>
            <a:r>
              <a:rPr lang="ru-RU" sz="2000" b="1" dirty="0">
                <a:solidFill>
                  <a:schemeClr val="tx1">
                    <a:lumMod val="50000"/>
                    <a:lumOff val="50000"/>
                  </a:schemeClr>
                </a:solidFill>
              </a:rPr>
              <a:t>Head</a:t>
            </a:r>
            <a:r>
              <a:rPr lang="ru-RU" sz="2000" dirty="0">
                <a:solidFill>
                  <a:schemeClr val="tx1">
                    <a:lumMod val="50000"/>
                    <a:lumOff val="50000"/>
                  </a:schemeClr>
                </a:solidFill>
              </a:rPr>
              <a:t> </a:t>
            </a:r>
            <a:r>
              <a:rPr lang="ru-RU" sz="2000" b="1" dirty="0">
                <a:solidFill>
                  <a:schemeClr val="tx1">
                    <a:lumMod val="50000"/>
                    <a:lumOff val="50000"/>
                  </a:schemeClr>
                </a:solidFill>
              </a:rPr>
              <a:t>Quarters,</a:t>
            </a:r>
            <a:r>
              <a:rPr lang="ru-RU" sz="2000" dirty="0">
                <a:solidFill>
                  <a:schemeClr val="tx1">
                    <a:lumMod val="50000"/>
                    <a:lumOff val="50000"/>
                  </a:schemeClr>
                </a:solidFill>
              </a:rPr>
              <a:t> </a:t>
            </a:r>
            <a:r>
              <a:rPr lang="ru-RU" sz="2000" b="1" dirty="0">
                <a:solidFill>
                  <a:schemeClr val="tx1">
                    <a:lumMod val="50000"/>
                    <a:lumOff val="50000"/>
                  </a:schemeClr>
                </a:solidFill>
              </a:rPr>
              <a:t>Emirates</a:t>
            </a:r>
            <a:r>
              <a:rPr lang="ru-RU" sz="2000" dirty="0">
                <a:solidFill>
                  <a:schemeClr val="tx1">
                    <a:lumMod val="50000"/>
                    <a:lumOff val="50000"/>
                  </a:schemeClr>
                </a:solidFill>
              </a:rPr>
              <a:t> </a:t>
            </a:r>
            <a:r>
              <a:rPr lang="ru-RU" sz="2000" b="1" dirty="0">
                <a:solidFill>
                  <a:schemeClr val="tx1">
                    <a:lumMod val="50000"/>
                    <a:lumOff val="50000"/>
                  </a:schemeClr>
                </a:solidFill>
              </a:rPr>
              <a:t>Road</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Johnson Controls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9.</a:t>
            </a:r>
            <a:r>
              <a:rPr lang="ru-RU" sz="2000" dirty="0">
                <a:solidFill>
                  <a:schemeClr val="tx1">
                    <a:lumMod val="50000"/>
                    <a:lumOff val="50000"/>
                  </a:schemeClr>
                </a:solidFill>
              </a:rPr>
              <a:t> </a:t>
            </a:r>
            <a:r>
              <a:rPr lang="ru-RU" sz="2000" b="1" dirty="0">
                <a:solidFill>
                  <a:schemeClr val="tx1">
                    <a:lumMod val="50000"/>
                    <a:lumOff val="50000"/>
                  </a:schemeClr>
                </a:solidFill>
              </a:rPr>
              <a:t>City</a:t>
            </a:r>
            <a:r>
              <a:rPr lang="ru-RU" sz="2000" dirty="0">
                <a:solidFill>
                  <a:schemeClr val="tx1">
                    <a:lumMod val="50000"/>
                    <a:lumOff val="50000"/>
                  </a:schemeClr>
                </a:solidFill>
              </a:rPr>
              <a:t> </a:t>
            </a:r>
            <a:r>
              <a:rPr lang="ru-RU" sz="2000" b="1" dirty="0">
                <a:solidFill>
                  <a:schemeClr val="tx1">
                    <a:lumMod val="50000"/>
                    <a:lumOff val="50000"/>
                  </a:schemeClr>
                </a:solidFill>
              </a:rPr>
              <a:t>Centre</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Deira,</a:t>
            </a:r>
            <a:r>
              <a:rPr lang="ru-RU" sz="2000" dirty="0">
                <a:solidFill>
                  <a:schemeClr val="tx1">
                    <a:lumMod val="50000"/>
                    <a:lumOff val="50000"/>
                  </a:schemeClr>
                </a:solidFill>
              </a:rPr>
              <a:t> </a:t>
            </a:r>
            <a:r>
              <a:rPr lang="ru-RU" sz="2000" b="1" dirty="0">
                <a:solidFill>
                  <a:schemeClr val="tx1">
                    <a:lumMod val="50000"/>
                    <a:lumOff val="50000"/>
                  </a:schemeClr>
                </a:solidFill>
              </a:rPr>
              <a:t>Dubai.</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Johnson Controls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smtClean="0">
                <a:solidFill>
                  <a:schemeClr val="tx1">
                    <a:lumMod val="50000"/>
                    <a:lumOff val="50000"/>
                  </a:schemeClr>
                </a:solidFill>
              </a:rPr>
              <a:t>10.Universal</a:t>
            </a:r>
            <a:r>
              <a:rPr lang="ru-RU" sz="2000" dirty="0" smtClean="0">
                <a:solidFill>
                  <a:schemeClr val="tx1">
                    <a:lumMod val="50000"/>
                    <a:lumOff val="50000"/>
                  </a:schemeClr>
                </a:solidFill>
              </a:rPr>
              <a:t> </a:t>
            </a:r>
            <a:r>
              <a:rPr lang="ru-RU" sz="2000" b="1" dirty="0">
                <a:solidFill>
                  <a:schemeClr val="tx1">
                    <a:lumMod val="50000"/>
                    <a:lumOff val="50000"/>
                  </a:schemeClr>
                </a:solidFill>
              </a:rPr>
              <a:t>Hospital</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Abu</a:t>
            </a:r>
            <a:r>
              <a:rPr lang="ru-RU" sz="2000" dirty="0">
                <a:solidFill>
                  <a:schemeClr val="tx1">
                    <a:lumMod val="50000"/>
                    <a:lumOff val="50000"/>
                  </a:schemeClr>
                </a:solidFill>
              </a:rPr>
              <a:t> </a:t>
            </a:r>
            <a:r>
              <a:rPr lang="ru-RU" sz="2000" b="1" dirty="0">
                <a:solidFill>
                  <a:schemeClr val="tx1">
                    <a:lumMod val="50000"/>
                    <a:lumOff val="50000"/>
                  </a:schemeClr>
                </a:solidFill>
              </a:rPr>
              <a:t>Dhabi</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a:t>
            </a:r>
            <a:r>
              <a:rPr lang="ru-RU" sz="2000" dirty="0" smtClean="0">
                <a:solidFill>
                  <a:schemeClr val="tx1">
                    <a:lumMod val="50000"/>
                    <a:lumOff val="50000"/>
                  </a:schemeClr>
                </a:solidFill>
              </a:rPr>
              <a:t>Commissioning</a:t>
            </a:r>
            <a:endParaRPr lang="en-GB" sz="2000" dirty="0">
              <a:solidFill>
                <a:schemeClr val="tx1">
                  <a:lumMod val="50000"/>
                  <a:lumOff val="50000"/>
                </a:schemeClr>
              </a:solidFill>
            </a:endParaRPr>
          </a:p>
        </p:txBody>
      </p:sp>
    </p:spTree>
    <p:extLst>
      <p:ext uri="{BB962C8B-B14F-4D97-AF65-F5344CB8AC3E}">
        <p14:creationId xmlns:p14="http://schemas.microsoft.com/office/powerpoint/2010/main" val="3379901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7851" y="1228398"/>
            <a:ext cx="9236298" cy="4401205"/>
          </a:xfrm>
          <a:prstGeom prst="rect">
            <a:avLst/>
          </a:prstGeom>
          <a:noFill/>
        </p:spPr>
        <p:txBody>
          <a:bodyPr wrap="square" rtlCol="0">
            <a:spAutoFit/>
          </a:bodyPr>
          <a:lstStyle/>
          <a:p>
            <a:r>
              <a:rPr lang="ru-RU" sz="2000" b="1" dirty="0" smtClean="0">
                <a:solidFill>
                  <a:schemeClr val="accent1">
                    <a:lumMod val="75000"/>
                  </a:schemeClr>
                </a:solidFill>
              </a:rPr>
              <a:t>LIST OF RECENTLY EXECUTED (BMS, FIRE ALARM &amp; LIGHTING PROJECTS)</a:t>
            </a:r>
            <a:endParaRPr lang="en-GB" sz="2000" b="1" dirty="0" smtClean="0">
              <a:solidFill>
                <a:schemeClr val="accent1">
                  <a:lumMod val="75000"/>
                </a:schemeClr>
              </a:solidFill>
            </a:endParaRPr>
          </a:p>
          <a:p>
            <a:endParaRPr lang="en-US" sz="2000" b="1" dirty="0" smtClean="0"/>
          </a:p>
          <a:p>
            <a:r>
              <a:rPr lang="ru-RU" sz="2000" b="1" dirty="0" smtClean="0">
                <a:solidFill>
                  <a:schemeClr val="tx1">
                    <a:lumMod val="50000"/>
                    <a:lumOff val="50000"/>
                  </a:schemeClr>
                </a:solidFill>
              </a:rPr>
              <a:t>11.Madina</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Mall,</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Qusais</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Dubai</a:t>
            </a:r>
            <a:r>
              <a:rPr lang="ru-RU" sz="2000" dirty="0" smtClean="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 System : Siemens</a:t>
            </a:r>
            <a:endParaRPr lang="en-GB"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 Scope of Works : Installation, Cable Pulling, Termination &amp; Commissioning</a:t>
            </a:r>
            <a:endParaRPr lang="en-GB" sz="2000" dirty="0" smtClean="0">
              <a:solidFill>
                <a:schemeClr val="tx1">
                  <a:lumMod val="50000"/>
                  <a:lumOff val="50000"/>
                </a:schemeClr>
              </a:solidFill>
            </a:endParaRPr>
          </a:p>
          <a:p>
            <a:r>
              <a:rPr lang="ru-RU" sz="2000" b="1" dirty="0" smtClean="0">
                <a:solidFill>
                  <a:schemeClr val="tx1">
                    <a:lumMod val="50000"/>
                    <a:lumOff val="50000"/>
                  </a:schemeClr>
                </a:solidFill>
              </a:rPr>
              <a:t>12.Al</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Bateen</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Tower</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–Dubai</a:t>
            </a:r>
            <a:r>
              <a:rPr lang="ru-RU" sz="2000" dirty="0" smtClean="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 System : Siemens</a:t>
            </a:r>
            <a:endParaRPr lang="en-GB"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 Scope of Works : Installation, Cable Pulling, Termination &amp; Commissioning</a:t>
            </a:r>
            <a:endParaRPr lang="en-GB" sz="2000" dirty="0" smtClean="0">
              <a:solidFill>
                <a:schemeClr val="tx1">
                  <a:lumMod val="50000"/>
                  <a:lumOff val="50000"/>
                </a:schemeClr>
              </a:solidFill>
            </a:endParaRPr>
          </a:p>
          <a:p>
            <a:r>
              <a:rPr lang="ru-RU" sz="2000" b="1" dirty="0" smtClean="0">
                <a:solidFill>
                  <a:schemeClr val="tx1">
                    <a:lumMod val="50000"/>
                    <a:lumOff val="50000"/>
                  </a:schemeClr>
                </a:solidFill>
              </a:rPr>
              <a:t>13.Souqwaqif</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Qatar</a:t>
            </a:r>
            <a:endParaRPr lang="en-GB"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 System : Johnson Controls</a:t>
            </a:r>
            <a:endParaRPr lang="en-GB"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 Scope of Works : Installation, Cable Pulling, Termination &amp; Commissioning</a:t>
            </a:r>
            <a:endParaRPr lang="en-GB" sz="2000" dirty="0" smtClean="0">
              <a:solidFill>
                <a:schemeClr val="tx1">
                  <a:lumMod val="50000"/>
                  <a:lumOff val="50000"/>
                </a:schemeClr>
              </a:solidFill>
            </a:endParaRPr>
          </a:p>
          <a:p>
            <a:r>
              <a:rPr lang="ru-RU" sz="2000" dirty="0" smtClean="0">
                <a:solidFill>
                  <a:schemeClr val="tx1">
                    <a:lumMod val="50000"/>
                    <a:lumOff val="50000"/>
                  </a:schemeClr>
                </a:solidFill>
              </a:rPr>
              <a:t> </a:t>
            </a:r>
            <a:r>
              <a:rPr lang="ru-RU" sz="2000" b="1" dirty="0" smtClean="0">
                <a:solidFill>
                  <a:schemeClr val="tx1">
                    <a:lumMod val="50000"/>
                    <a:lumOff val="50000"/>
                  </a:schemeClr>
                </a:solidFill>
              </a:rPr>
              <a:t>14.Etisalat</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Silicon</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Oasis</a:t>
            </a:r>
            <a:r>
              <a:rPr lang="ru-RU" sz="2000" dirty="0" smtClean="0">
                <a:solidFill>
                  <a:schemeClr val="tx1">
                    <a:lumMod val="50000"/>
                    <a:lumOff val="50000"/>
                  </a:schemeClr>
                </a:solidFill>
              </a:rPr>
              <a:t> </a:t>
            </a:r>
            <a:r>
              <a:rPr lang="ru-RU" sz="2000" b="1" dirty="0" smtClean="0">
                <a:solidFill>
                  <a:schemeClr val="tx1">
                    <a:lumMod val="50000"/>
                    <a:lumOff val="50000"/>
                  </a:schemeClr>
                </a:solidFill>
              </a:rPr>
              <a:t>Dubai.</a:t>
            </a:r>
            <a:r>
              <a:rPr lang="ru-RU" sz="2000" dirty="0" smtClean="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 System : Honeywell</a:t>
            </a:r>
            <a:endParaRPr lang="en-GB"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 Scope of Works : Installation, Cable Pulling, Termination &amp; Commissioning </a:t>
            </a:r>
            <a:endParaRPr lang="en-GB" sz="2000" dirty="0">
              <a:solidFill>
                <a:schemeClr val="tx1">
                  <a:lumMod val="50000"/>
                  <a:lumOff val="50000"/>
                </a:schemeClr>
              </a:solidFill>
            </a:endParaRPr>
          </a:p>
        </p:txBody>
      </p:sp>
    </p:spTree>
    <p:extLst>
      <p:ext uri="{BB962C8B-B14F-4D97-AF65-F5344CB8AC3E}">
        <p14:creationId xmlns:p14="http://schemas.microsoft.com/office/powerpoint/2010/main" val="945078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3906" y="305068"/>
            <a:ext cx="9044189" cy="6247864"/>
          </a:xfrm>
          <a:prstGeom prst="rect">
            <a:avLst/>
          </a:prstGeom>
          <a:noFill/>
        </p:spPr>
        <p:txBody>
          <a:bodyPr wrap="square" rtlCol="0">
            <a:spAutoFit/>
          </a:bodyPr>
          <a:lstStyle/>
          <a:p>
            <a:pPr algn="ctr"/>
            <a:r>
              <a:rPr lang="ru-RU" sz="2000" b="1" dirty="0">
                <a:solidFill>
                  <a:schemeClr val="accent1">
                    <a:lumMod val="75000"/>
                  </a:schemeClr>
                </a:solidFill>
              </a:rPr>
              <a:t>LIST OF ONGOING PROJECTS (BMS, FIRE ALARM &amp; LIGHTING PROJECTS</a:t>
            </a:r>
            <a:r>
              <a:rPr lang="ru-RU" sz="2000" b="1" dirty="0" smtClean="0">
                <a:solidFill>
                  <a:schemeClr val="accent1">
                    <a:lumMod val="75000"/>
                  </a:schemeClr>
                </a:solidFill>
              </a:rPr>
              <a:t>)</a:t>
            </a:r>
            <a:r>
              <a:rPr lang="ru-RU" sz="2000" dirty="0"/>
              <a:t> </a:t>
            </a:r>
            <a:endParaRPr lang="en-GB" sz="2000" dirty="0"/>
          </a:p>
          <a:p>
            <a:r>
              <a:rPr lang="ru-RU" sz="2000" dirty="0"/>
              <a:t> </a:t>
            </a:r>
            <a:endParaRPr lang="en-GB" sz="2000" dirty="0"/>
          </a:p>
          <a:p>
            <a:pPr marL="457200" indent="-457200">
              <a:buAutoNum type="arabicPeriod"/>
            </a:pPr>
            <a:r>
              <a:rPr lang="ru-RU" sz="2000" b="1" dirty="0" smtClean="0">
                <a:solidFill>
                  <a:schemeClr val="tx1">
                    <a:lumMod val="50000"/>
                    <a:lumOff val="50000"/>
                  </a:schemeClr>
                </a:solidFill>
              </a:rPr>
              <a:t>Al</a:t>
            </a:r>
            <a:r>
              <a:rPr lang="ru-RU" sz="2000" dirty="0" smtClean="0">
                <a:solidFill>
                  <a:schemeClr val="tx1">
                    <a:lumMod val="50000"/>
                    <a:lumOff val="50000"/>
                  </a:schemeClr>
                </a:solidFill>
              </a:rPr>
              <a:t> </a:t>
            </a:r>
            <a:r>
              <a:rPr lang="ru-RU" sz="2000" b="1" dirty="0">
                <a:solidFill>
                  <a:schemeClr val="tx1">
                    <a:lumMod val="50000"/>
                    <a:lumOff val="50000"/>
                  </a:schemeClr>
                </a:solidFill>
              </a:rPr>
              <a:t>Barari</a:t>
            </a:r>
            <a:r>
              <a:rPr lang="ru-RU" sz="2000" dirty="0">
                <a:solidFill>
                  <a:schemeClr val="tx1">
                    <a:lumMod val="50000"/>
                    <a:lumOff val="50000"/>
                  </a:schemeClr>
                </a:solidFill>
              </a:rPr>
              <a:t> </a:t>
            </a:r>
            <a:r>
              <a:rPr lang="ru-RU" sz="2000" b="1" dirty="0">
                <a:solidFill>
                  <a:schemeClr val="tx1">
                    <a:lumMod val="50000"/>
                    <a:lumOff val="50000"/>
                  </a:schemeClr>
                </a:solidFill>
              </a:rPr>
              <a:t>Development</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Emirates</a:t>
            </a:r>
            <a:r>
              <a:rPr lang="ru-RU" sz="2000" dirty="0">
                <a:solidFill>
                  <a:schemeClr val="tx1">
                    <a:lumMod val="50000"/>
                    <a:lumOff val="50000"/>
                  </a:schemeClr>
                </a:solidFill>
              </a:rPr>
              <a:t> </a:t>
            </a:r>
            <a:r>
              <a:rPr lang="ru-RU" sz="2000" b="1" dirty="0">
                <a:solidFill>
                  <a:schemeClr val="tx1">
                    <a:lumMod val="50000"/>
                    <a:lumOff val="50000"/>
                  </a:schemeClr>
                </a:solidFill>
              </a:rPr>
              <a:t>Road,</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r>
              <a:rPr lang="ru-RU" sz="2000" b="1" dirty="0">
                <a:solidFill>
                  <a:schemeClr val="tx1">
                    <a:lumMod val="50000"/>
                    <a:lumOff val="50000"/>
                  </a:schemeClr>
                </a:solidFill>
              </a:rPr>
              <a:t>(BMTS)</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Schneider</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2.</a:t>
            </a:r>
            <a:r>
              <a:rPr lang="ru-RU" sz="2000" dirty="0">
                <a:solidFill>
                  <a:schemeClr val="tx1">
                    <a:lumMod val="50000"/>
                    <a:lumOff val="50000"/>
                  </a:schemeClr>
                </a:solidFill>
              </a:rPr>
              <a:t> </a:t>
            </a:r>
            <a:r>
              <a:rPr lang="ru-RU" sz="2000" b="1" dirty="0">
                <a:solidFill>
                  <a:schemeClr val="tx1">
                    <a:lumMod val="50000"/>
                    <a:lumOff val="50000"/>
                  </a:schemeClr>
                </a:solidFill>
              </a:rPr>
              <a:t>Bvlgari</a:t>
            </a:r>
            <a:r>
              <a:rPr lang="ru-RU" sz="2000" dirty="0">
                <a:solidFill>
                  <a:schemeClr val="tx1">
                    <a:lumMod val="50000"/>
                    <a:lumOff val="50000"/>
                  </a:schemeClr>
                </a:solidFill>
              </a:rPr>
              <a:t> </a:t>
            </a:r>
            <a:r>
              <a:rPr lang="ru-RU" sz="2000" b="1" dirty="0">
                <a:solidFill>
                  <a:schemeClr val="tx1">
                    <a:lumMod val="50000"/>
                    <a:lumOff val="50000"/>
                  </a:schemeClr>
                </a:solidFill>
              </a:rPr>
              <a:t>Hotel</a:t>
            </a:r>
            <a:r>
              <a:rPr lang="ru-RU" sz="2000" dirty="0">
                <a:solidFill>
                  <a:schemeClr val="tx1">
                    <a:lumMod val="50000"/>
                    <a:lumOff val="50000"/>
                  </a:schemeClr>
                </a:solidFill>
              </a:rPr>
              <a:t> </a:t>
            </a:r>
            <a:r>
              <a:rPr lang="ru-RU" sz="2000" b="1" dirty="0">
                <a:solidFill>
                  <a:schemeClr val="tx1">
                    <a:lumMod val="50000"/>
                    <a:lumOff val="50000"/>
                  </a:schemeClr>
                </a:solidFill>
              </a:rPr>
              <a:t>Mansions</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Jumeirah,</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r>
              <a:rPr lang="ru-RU" sz="2000" b="1" dirty="0">
                <a:solidFill>
                  <a:schemeClr val="tx1">
                    <a:lumMod val="50000"/>
                    <a:lumOff val="50000"/>
                  </a:schemeClr>
                </a:solidFill>
              </a:rPr>
              <a:t>(Honeywell)</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Honeywell</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3.</a:t>
            </a:r>
            <a:r>
              <a:rPr lang="ru-RU" sz="2000" dirty="0">
                <a:solidFill>
                  <a:schemeClr val="tx1">
                    <a:lumMod val="50000"/>
                    <a:lumOff val="50000"/>
                  </a:schemeClr>
                </a:solidFill>
              </a:rPr>
              <a:t> </a:t>
            </a:r>
            <a:r>
              <a:rPr lang="ru-RU" sz="2000" b="1" dirty="0">
                <a:solidFill>
                  <a:schemeClr val="tx1">
                    <a:lumMod val="50000"/>
                    <a:lumOff val="50000"/>
                  </a:schemeClr>
                </a:solidFill>
              </a:rPr>
              <a:t>Terminal</a:t>
            </a:r>
            <a:r>
              <a:rPr lang="ru-RU" sz="2000" dirty="0">
                <a:solidFill>
                  <a:schemeClr val="tx1">
                    <a:lumMod val="50000"/>
                    <a:lumOff val="50000"/>
                  </a:schemeClr>
                </a:solidFill>
              </a:rPr>
              <a:t> </a:t>
            </a:r>
            <a:r>
              <a:rPr lang="ru-RU" sz="2000" b="1" dirty="0">
                <a:solidFill>
                  <a:schemeClr val="tx1">
                    <a:lumMod val="50000"/>
                    <a:lumOff val="50000"/>
                  </a:schemeClr>
                </a:solidFill>
              </a:rPr>
              <a:t>Doors</a:t>
            </a:r>
            <a:r>
              <a:rPr lang="ru-RU" sz="2000" dirty="0">
                <a:solidFill>
                  <a:schemeClr val="tx1">
                    <a:lumMod val="50000"/>
                    <a:lumOff val="50000"/>
                  </a:schemeClr>
                </a:solidFill>
              </a:rPr>
              <a:t> </a:t>
            </a:r>
            <a:r>
              <a:rPr lang="ru-RU" sz="2000" b="1" dirty="0">
                <a:solidFill>
                  <a:schemeClr val="tx1">
                    <a:lumMod val="50000"/>
                    <a:lumOff val="50000"/>
                  </a:schemeClr>
                </a:solidFill>
              </a:rPr>
              <a:t>Acess</a:t>
            </a:r>
            <a:r>
              <a:rPr lang="ru-RU" sz="2000" dirty="0">
                <a:solidFill>
                  <a:schemeClr val="tx1">
                    <a:lumMod val="50000"/>
                    <a:lumOff val="50000"/>
                  </a:schemeClr>
                </a:solidFill>
              </a:rPr>
              <a:t> </a:t>
            </a:r>
            <a:r>
              <a:rPr lang="ru-RU" sz="2000" b="1" dirty="0">
                <a:solidFill>
                  <a:schemeClr val="tx1">
                    <a:lumMod val="50000"/>
                    <a:lumOff val="50000"/>
                  </a:schemeClr>
                </a:solidFill>
              </a:rPr>
              <a:t>Systems,</a:t>
            </a:r>
            <a:r>
              <a:rPr lang="ru-RU" sz="2000" dirty="0">
                <a:solidFill>
                  <a:schemeClr val="tx1">
                    <a:lumMod val="50000"/>
                    <a:lumOff val="50000"/>
                  </a:schemeClr>
                </a:solidFill>
              </a:rPr>
              <a:t> </a:t>
            </a:r>
            <a:r>
              <a:rPr lang="ru-RU" sz="2000" b="1" dirty="0">
                <a:solidFill>
                  <a:schemeClr val="tx1">
                    <a:lumMod val="50000"/>
                    <a:lumOff val="50000"/>
                  </a:schemeClr>
                </a:solidFill>
              </a:rPr>
              <a:t>Jebel</a:t>
            </a:r>
            <a:r>
              <a:rPr lang="ru-RU" sz="2000" dirty="0">
                <a:solidFill>
                  <a:schemeClr val="tx1">
                    <a:lumMod val="50000"/>
                    <a:lumOff val="50000"/>
                  </a:schemeClr>
                </a:solidFill>
              </a:rPr>
              <a:t> </a:t>
            </a:r>
            <a:r>
              <a:rPr lang="ru-RU" sz="2000" b="1" dirty="0">
                <a:solidFill>
                  <a:schemeClr val="tx1">
                    <a:lumMod val="50000"/>
                    <a:lumOff val="50000"/>
                  </a:schemeClr>
                </a:solidFill>
              </a:rPr>
              <a:t>Ali</a:t>
            </a:r>
            <a:r>
              <a:rPr lang="ru-RU" sz="2000" dirty="0">
                <a:solidFill>
                  <a:schemeClr val="tx1">
                    <a:lumMod val="50000"/>
                    <a:lumOff val="50000"/>
                  </a:schemeClr>
                </a:solidFill>
              </a:rPr>
              <a:t> </a:t>
            </a:r>
            <a:r>
              <a:rPr lang="ru-RU" sz="2000" b="1" dirty="0">
                <a:solidFill>
                  <a:schemeClr val="tx1">
                    <a:lumMod val="50000"/>
                    <a:lumOff val="50000"/>
                  </a:schemeClr>
                </a:solidFill>
              </a:rPr>
              <a:t>Airports,</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r>
              <a:rPr lang="ru-RU" sz="2000" b="1" dirty="0">
                <a:solidFill>
                  <a:schemeClr val="tx1">
                    <a:lumMod val="50000"/>
                    <a:lumOff val="50000"/>
                  </a:schemeClr>
                </a:solidFill>
              </a:rPr>
              <a:t>(Honeywell)</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Honeywell</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4.</a:t>
            </a:r>
            <a:r>
              <a:rPr lang="ru-RU" sz="2000" dirty="0">
                <a:solidFill>
                  <a:schemeClr val="tx1">
                    <a:lumMod val="50000"/>
                    <a:lumOff val="50000"/>
                  </a:schemeClr>
                </a:solidFill>
              </a:rPr>
              <a:t> </a:t>
            </a:r>
            <a:r>
              <a:rPr lang="ru-RU" sz="2000" b="1" dirty="0">
                <a:solidFill>
                  <a:schemeClr val="tx1">
                    <a:lumMod val="50000"/>
                    <a:lumOff val="50000"/>
                  </a:schemeClr>
                </a:solidFill>
              </a:rPr>
              <a:t>Ibis</a:t>
            </a:r>
            <a:r>
              <a:rPr lang="ru-RU" sz="2000" dirty="0">
                <a:solidFill>
                  <a:schemeClr val="tx1">
                    <a:lumMod val="50000"/>
                    <a:lumOff val="50000"/>
                  </a:schemeClr>
                </a:solidFill>
              </a:rPr>
              <a:t> </a:t>
            </a:r>
            <a:r>
              <a:rPr lang="ru-RU" sz="2000" b="1" dirty="0">
                <a:solidFill>
                  <a:schemeClr val="tx1">
                    <a:lumMod val="50000"/>
                    <a:lumOff val="50000"/>
                  </a:schemeClr>
                </a:solidFill>
              </a:rPr>
              <a:t>Hotel</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Dragon</a:t>
            </a:r>
            <a:r>
              <a:rPr lang="ru-RU" sz="2000" dirty="0">
                <a:solidFill>
                  <a:schemeClr val="tx1">
                    <a:lumMod val="50000"/>
                    <a:lumOff val="50000"/>
                  </a:schemeClr>
                </a:solidFill>
              </a:rPr>
              <a:t> </a:t>
            </a:r>
            <a:r>
              <a:rPr lang="ru-RU" sz="2000" b="1" dirty="0">
                <a:solidFill>
                  <a:schemeClr val="tx1">
                    <a:lumMod val="50000"/>
                    <a:lumOff val="50000"/>
                  </a:schemeClr>
                </a:solidFill>
              </a:rPr>
              <a:t>Mall,</a:t>
            </a:r>
            <a:r>
              <a:rPr lang="ru-RU" sz="2000" dirty="0">
                <a:solidFill>
                  <a:schemeClr val="tx1">
                    <a:lumMod val="50000"/>
                    <a:lumOff val="50000"/>
                  </a:schemeClr>
                </a:solidFill>
              </a:rPr>
              <a:t> </a:t>
            </a:r>
            <a:r>
              <a:rPr lang="ru-RU" sz="2000" b="1" dirty="0">
                <a:solidFill>
                  <a:schemeClr val="tx1">
                    <a:lumMod val="50000"/>
                    <a:lumOff val="50000"/>
                  </a:schemeClr>
                </a:solidFill>
              </a:rPr>
              <a:t>Dubai</a:t>
            </a:r>
            <a:r>
              <a:rPr lang="ru-RU" sz="2000" dirty="0">
                <a:solidFill>
                  <a:schemeClr val="tx1">
                    <a:lumMod val="50000"/>
                    <a:lumOff val="50000"/>
                  </a:schemeClr>
                </a:solidFill>
              </a:rPr>
              <a:t> </a:t>
            </a:r>
            <a:r>
              <a:rPr lang="ru-RU" sz="2000" b="1" dirty="0">
                <a:solidFill>
                  <a:schemeClr val="tx1">
                    <a:lumMod val="50000"/>
                    <a:lumOff val="50000"/>
                  </a:schemeClr>
                </a:solidFill>
              </a:rPr>
              <a:t>(Siemens)</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Siemens</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5.</a:t>
            </a:r>
            <a:r>
              <a:rPr lang="ru-RU" sz="2000" dirty="0">
                <a:solidFill>
                  <a:schemeClr val="tx1">
                    <a:lumMod val="50000"/>
                    <a:lumOff val="50000"/>
                  </a:schemeClr>
                </a:solidFill>
              </a:rPr>
              <a:t> </a:t>
            </a:r>
            <a:r>
              <a:rPr lang="ru-RU" sz="2000" b="1" dirty="0">
                <a:solidFill>
                  <a:schemeClr val="tx1">
                    <a:lumMod val="50000"/>
                    <a:lumOff val="50000"/>
                  </a:schemeClr>
                </a:solidFill>
              </a:rPr>
              <a:t>Al</a:t>
            </a:r>
            <a:r>
              <a:rPr lang="ru-RU" sz="2000" dirty="0">
                <a:solidFill>
                  <a:schemeClr val="tx1">
                    <a:lumMod val="50000"/>
                    <a:lumOff val="50000"/>
                  </a:schemeClr>
                </a:solidFill>
              </a:rPr>
              <a:t> </a:t>
            </a:r>
            <a:r>
              <a:rPr lang="ru-RU" sz="2000" b="1" dirty="0">
                <a:solidFill>
                  <a:schemeClr val="tx1">
                    <a:lumMod val="50000"/>
                    <a:lumOff val="50000"/>
                  </a:schemeClr>
                </a:solidFill>
              </a:rPr>
              <a:t>Bateen</a:t>
            </a:r>
            <a:r>
              <a:rPr lang="ru-RU" sz="2000" dirty="0">
                <a:solidFill>
                  <a:schemeClr val="tx1">
                    <a:lumMod val="50000"/>
                    <a:lumOff val="50000"/>
                  </a:schemeClr>
                </a:solidFill>
              </a:rPr>
              <a:t> </a:t>
            </a:r>
            <a:r>
              <a:rPr lang="ru-RU" sz="2000" b="1" dirty="0">
                <a:solidFill>
                  <a:schemeClr val="tx1">
                    <a:lumMod val="50000"/>
                    <a:lumOff val="50000"/>
                  </a:schemeClr>
                </a:solidFill>
              </a:rPr>
              <a:t>Palace</a:t>
            </a:r>
            <a:r>
              <a:rPr lang="ru-RU" sz="2000" dirty="0">
                <a:solidFill>
                  <a:schemeClr val="tx1">
                    <a:lumMod val="50000"/>
                    <a:lumOff val="50000"/>
                  </a:schemeClr>
                </a:solidFill>
              </a:rPr>
              <a:t> </a:t>
            </a:r>
            <a:r>
              <a:rPr lang="ru-RU" sz="2000" b="1" dirty="0">
                <a:solidFill>
                  <a:schemeClr val="tx1">
                    <a:lumMod val="50000"/>
                    <a:lumOff val="50000"/>
                  </a:schemeClr>
                </a:solidFill>
              </a:rPr>
              <a:t>–</a:t>
            </a:r>
            <a:r>
              <a:rPr lang="ru-RU" sz="2000" dirty="0">
                <a:solidFill>
                  <a:schemeClr val="tx1">
                    <a:lumMod val="50000"/>
                    <a:lumOff val="50000"/>
                  </a:schemeClr>
                </a:solidFill>
              </a:rPr>
              <a:t> </a:t>
            </a:r>
            <a:r>
              <a:rPr lang="ru-RU" sz="2000" b="1" dirty="0">
                <a:solidFill>
                  <a:schemeClr val="tx1">
                    <a:lumMod val="50000"/>
                    <a:lumOff val="50000"/>
                  </a:schemeClr>
                </a:solidFill>
              </a:rPr>
              <a:t>Phase</a:t>
            </a:r>
            <a:r>
              <a:rPr lang="ru-RU" sz="2000" dirty="0">
                <a:solidFill>
                  <a:schemeClr val="tx1">
                    <a:lumMod val="50000"/>
                    <a:lumOff val="50000"/>
                  </a:schemeClr>
                </a:solidFill>
              </a:rPr>
              <a:t> </a:t>
            </a:r>
            <a:r>
              <a:rPr lang="ru-RU" sz="2000" b="1" dirty="0">
                <a:solidFill>
                  <a:schemeClr val="tx1">
                    <a:lumMod val="50000"/>
                    <a:lumOff val="50000"/>
                  </a:schemeClr>
                </a:solidFill>
              </a:rPr>
              <a:t>2,</a:t>
            </a:r>
            <a:r>
              <a:rPr lang="ru-RU" sz="2000" dirty="0">
                <a:solidFill>
                  <a:schemeClr val="tx1">
                    <a:lumMod val="50000"/>
                    <a:lumOff val="50000"/>
                  </a:schemeClr>
                </a:solidFill>
              </a:rPr>
              <a:t> </a:t>
            </a:r>
            <a:r>
              <a:rPr lang="ru-RU" sz="2000" b="1" dirty="0">
                <a:solidFill>
                  <a:schemeClr val="tx1">
                    <a:lumMod val="50000"/>
                    <a:lumOff val="50000"/>
                  </a:schemeClr>
                </a:solidFill>
              </a:rPr>
              <a:t>Abu</a:t>
            </a:r>
            <a:r>
              <a:rPr lang="ru-RU" sz="2000" dirty="0">
                <a:solidFill>
                  <a:schemeClr val="tx1">
                    <a:lumMod val="50000"/>
                    <a:lumOff val="50000"/>
                  </a:schemeClr>
                </a:solidFill>
              </a:rPr>
              <a:t> </a:t>
            </a:r>
            <a:r>
              <a:rPr lang="ru-RU" sz="2000" b="1" dirty="0">
                <a:solidFill>
                  <a:schemeClr val="tx1">
                    <a:lumMod val="50000"/>
                    <a:lumOff val="50000"/>
                  </a:schemeClr>
                </a:solidFill>
              </a:rPr>
              <a:t>Dhabi</a:t>
            </a:r>
            <a:r>
              <a:rPr lang="ru-RU" sz="2000" dirty="0">
                <a:solidFill>
                  <a:schemeClr val="tx1">
                    <a:lumMod val="50000"/>
                    <a:lumOff val="50000"/>
                  </a:schemeClr>
                </a:solidFill>
              </a:rPr>
              <a:t> </a:t>
            </a:r>
            <a:r>
              <a:rPr lang="ru-RU" sz="2000" b="1" dirty="0">
                <a:solidFill>
                  <a:schemeClr val="tx1">
                    <a:lumMod val="50000"/>
                    <a:lumOff val="50000"/>
                  </a:schemeClr>
                </a:solidFill>
              </a:rPr>
              <a:t>(Acsys</a:t>
            </a:r>
            <a:r>
              <a:rPr lang="ru-RU" sz="2000" dirty="0">
                <a:solidFill>
                  <a:schemeClr val="tx1">
                    <a:lumMod val="50000"/>
                    <a:lumOff val="50000"/>
                  </a:schemeClr>
                </a:solidFill>
              </a:rPr>
              <a:t> </a:t>
            </a:r>
            <a:r>
              <a:rPr lang="ru-RU" sz="2000" b="1" dirty="0">
                <a:solidFill>
                  <a:schemeClr val="tx1">
                    <a:lumMod val="50000"/>
                    <a:lumOff val="50000"/>
                  </a:schemeClr>
                </a:solidFill>
              </a:rPr>
              <a:t>Controls)</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Schneider</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Commissioning</a:t>
            </a:r>
            <a:endParaRPr lang="en-GB" sz="2000" dirty="0">
              <a:solidFill>
                <a:schemeClr val="tx1">
                  <a:lumMod val="50000"/>
                  <a:lumOff val="50000"/>
                </a:schemeClr>
              </a:solidFill>
            </a:endParaRPr>
          </a:p>
          <a:p>
            <a:r>
              <a:rPr lang="ru-RU" sz="2000" b="1" dirty="0">
                <a:solidFill>
                  <a:schemeClr val="tx1">
                    <a:lumMod val="50000"/>
                    <a:lumOff val="50000"/>
                  </a:schemeClr>
                </a:solidFill>
              </a:rPr>
              <a:t>6.</a:t>
            </a:r>
            <a:r>
              <a:rPr lang="ru-RU" sz="2000" dirty="0">
                <a:solidFill>
                  <a:schemeClr val="tx1">
                    <a:lumMod val="50000"/>
                    <a:lumOff val="50000"/>
                  </a:schemeClr>
                </a:solidFill>
              </a:rPr>
              <a:t> </a:t>
            </a:r>
            <a:r>
              <a:rPr lang="ru-RU" sz="2000" b="1" dirty="0">
                <a:solidFill>
                  <a:schemeClr val="tx1">
                    <a:lumMod val="50000"/>
                    <a:lumOff val="50000"/>
                  </a:schemeClr>
                </a:solidFill>
              </a:rPr>
              <a:t>Al</a:t>
            </a:r>
            <a:r>
              <a:rPr lang="ru-RU" sz="2000" dirty="0">
                <a:solidFill>
                  <a:schemeClr val="tx1">
                    <a:lumMod val="50000"/>
                    <a:lumOff val="50000"/>
                  </a:schemeClr>
                </a:solidFill>
              </a:rPr>
              <a:t> </a:t>
            </a:r>
            <a:r>
              <a:rPr lang="ru-RU" sz="2000" b="1" dirty="0">
                <a:solidFill>
                  <a:schemeClr val="tx1">
                    <a:lumMod val="50000"/>
                    <a:lumOff val="50000"/>
                  </a:schemeClr>
                </a:solidFill>
              </a:rPr>
              <a:t>Salama</a:t>
            </a:r>
            <a:r>
              <a:rPr lang="ru-RU" sz="2000" dirty="0">
                <a:solidFill>
                  <a:schemeClr val="tx1">
                    <a:lumMod val="50000"/>
                    <a:lumOff val="50000"/>
                  </a:schemeClr>
                </a:solidFill>
              </a:rPr>
              <a:t> </a:t>
            </a:r>
            <a:r>
              <a:rPr lang="ru-RU" sz="2000" b="1" dirty="0">
                <a:solidFill>
                  <a:schemeClr val="tx1">
                    <a:lumMod val="50000"/>
                    <a:lumOff val="50000"/>
                  </a:schemeClr>
                </a:solidFill>
              </a:rPr>
              <a:t>Hospital,</a:t>
            </a:r>
            <a:r>
              <a:rPr lang="ru-RU" sz="2000" dirty="0">
                <a:solidFill>
                  <a:schemeClr val="tx1">
                    <a:lumMod val="50000"/>
                    <a:lumOff val="50000"/>
                  </a:schemeClr>
                </a:solidFill>
              </a:rPr>
              <a:t> </a:t>
            </a:r>
            <a:r>
              <a:rPr lang="ru-RU" sz="2000" b="1" dirty="0">
                <a:solidFill>
                  <a:schemeClr val="tx1">
                    <a:lumMod val="50000"/>
                    <a:lumOff val="50000"/>
                  </a:schemeClr>
                </a:solidFill>
              </a:rPr>
              <a:t>Baniyas,</a:t>
            </a:r>
            <a:r>
              <a:rPr lang="ru-RU" sz="2000" dirty="0">
                <a:solidFill>
                  <a:schemeClr val="tx1">
                    <a:lumMod val="50000"/>
                    <a:lumOff val="50000"/>
                  </a:schemeClr>
                </a:solidFill>
              </a:rPr>
              <a:t> </a:t>
            </a:r>
            <a:r>
              <a:rPr lang="ru-RU" sz="2000" b="1" dirty="0">
                <a:solidFill>
                  <a:schemeClr val="tx1">
                    <a:lumMod val="50000"/>
                    <a:lumOff val="50000"/>
                  </a:schemeClr>
                </a:solidFill>
              </a:rPr>
              <a:t>Abu</a:t>
            </a:r>
            <a:r>
              <a:rPr lang="ru-RU" sz="2000" dirty="0">
                <a:solidFill>
                  <a:schemeClr val="tx1">
                    <a:lumMod val="50000"/>
                    <a:lumOff val="50000"/>
                  </a:schemeClr>
                </a:solidFill>
              </a:rPr>
              <a:t> </a:t>
            </a:r>
            <a:r>
              <a:rPr lang="ru-RU" sz="2000" b="1" dirty="0">
                <a:solidFill>
                  <a:schemeClr val="tx1">
                    <a:lumMod val="50000"/>
                    <a:lumOff val="50000"/>
                  </a:schemeClr>
                </a:solidFill>
              </a:rPr>
              <a:t>Dhabi</a:t>
            </a:r>
            <a:r>
              <a:rPr lang="ru-RU" sz="2000" dirty="0">
                <a:solidFill>
                  <a:schemeClr val="tx1">
                    <a:lumMod val="50000"/>
                    <a:lumOff val="50000"/>
                  </a:schemeClr>
                </a:solidFill>
              </a:rPr>
              <a:t> </a:t>
            </a:r>
            <a:r>
              <a:rPr lang="ru-RU" sz="2000" b="1" dirty="0">
                <a:solidFill>
                  <a:schemeClr val="tx1">
                    <a:lumMod val="50000"/>
                    <a:lumOff val="50000"/>
                  </a:schemeClr>
                </a:solidFill>
              </a:rPr>
              <a:t>(Acsys</a:t>
            </a:r>
            <a:r>
              <a:rPr lang="ru-RU" sz="2000" dirty="0">
                <a:solidFill>
                  <a:schemeClr val="tx1">
                    <a:lumMod val="50000"/>
                    <a:lumOff val="50000"/>
                  </a:schemeClr>
                </a:solidFill>
              </a:rPr>
              <a:t> </a:t>
            </a:r>
            <a:r>
              <a:rPr lang="ru-RU" sz="2000" b="1" dirty="0">
                <a:solidFill>
                  <a:schemeClr val="tx1">
                    <a:lumMod val="50000"/>
                    <a:lumOff val="50000"/>
                  </a:schemeClr>
                </a:solidFill>
              </a:rPr>
              <a:t>Controls)</a:t>
            </a:r>
            <a:r>
              <a:rPr lang="ru-RU" sz="2000" dirty="0">
                <a:solidFill>
                  <a:schemeClr val="tx1">
                    <a:lumMod val="50000"/>
                    <a:lumOff val="50000"/>
                  </a:schemeClr>
                </a:solidFill>
              </a:rPr>
              <a:t> </a:t>
            </a:r>
            <a:endParaRPr lang="en-US" sz="2000" dirty="0" smtClean="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a</a:t>
            </a:r>
            <a:r>
              <a:rPr lang="ru-RU" sz="2000" dirty="0">
                <a:solidFill>
                  <a:schemeClr val="tx1">
                    <a:lumMod val="50000"/>
                    <a:lumOff val="50000"/>
                  </a:schemeClr>
                </a:solidFill>
              </a:rPr>
              <a:t>. System : Schneider</a:t>
            </a:r>
            <a:endParaRPr lang="en-GB" sz="2000" dirty="0">
              <a:solidFill>
                <a:schemeClr val="tx1">
                  <a:lumMod val="50000"/>
                  <a:lumOff val="50000"/>
                </a:schemeClr>
              </a:solidFill>
            </a:endParaRPr>
          </a:p>
          <a:p>
            <a:r>
              <a:rPr lang="en-US" sz="2000" dirty="0" smtClean="0">
                <a:solidFill>
                  <a:schemeClr val="tx1">
                    <a:lumMod val="50000"/>
                    <a:lumOff val="50000"/>
                  </a:schemeClr>
                </a:solidFill>
              </a:rPr>
              <a:t>	</a:t>
            </a:r>
            <a:r>
              <a:rPr lang="ru-RU" sz="2000" dirty="0" smtClean="0">
                <a:solidFill>
                  <a:schemeClr val="tx1">
                    <a:lumMod val="50000"/>
                    <a:lumOff val="50000"/>
                  </a:schemeClr>
                </a:solidFill>
              </a:rPr>
              <a:t>b</a:t>
            </a:r>
            <a:r>
              <a:rPr lang="ru-RU" sz="2000" dirty="0">
                <a:solidFill>
                  <a:schemeClr val="tx1">
                    <a:lumMod val="50000"/>
                    <a:lumOff val="50000"/>
                  </a:schemeClr>
                </a:solidFill>
              </a:rPr>
              <a:t>. Scope of Works : Installation, Cable Pulling, Termination &amp; </a:t>
            </a:r>
            <a:r>
              <a:rPr lang="ru-RU" sz="2000" dirty="0" smtClean="0">
                <a:solidFill>
                  <a:schemeClr val="tx1">
                    <a:lumMod val="50000"/>
                    <a:lumOff val="50000"/>
                  </a:schemeClr>
                </a:solidFill>
              </a:rPr>
              <a:t>Commissioning</a:t>
            </a:r>
            <a:endParaRPr lang="en-GB" sz="2000" dirty="0">
              <a:solidFill>
                <a:schemeClr val="tx1">
                  <a:lumMod val="50000"/>
                  <a:lumOff val="50000"/>
                </a:schemeClr>
              </a:solidFill>
            </a:endParaRPr>
          </a:p>
        </p:txBody>
      </p:sp>
    </p:spTree>
    <p:extLst>
      <p:ext uri="{BB962C8B-B14F-4D97-AF65-F5344CB8AC3E}">
        <p14:creationId xmlns:p14="http://schemas.microsoft.com/office/powerpoint/2010/main" val="1934066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50972" y="151180"/>
            <a:ext cx="4690056" cy="6555641"/>
          </a:xfrm>
          <a:prstGeom prst="rect">
            <a:avLst/>
          </a:prstGeom>
          <a:noFill/>
        </p:spPr>
        <p:txBody>
          <a:bodyPr wrap="square" rtlCol="0">
            <a:spAutoFit/>
          </a:bodyPr>
          <a:lstStyle/>
          <a:p>
            <a:r>
              <a:rPr lang="ru-RU" sz="2000" b="1" dirty="0">
                <a:solidFill>
                  <a:schemeClr val="accent1">
                    <a:lumMod val="75000"/>
                  </a:schemeClr>
                </a:solidFill>
              </a:rPr>
              <a:t>LIST OF MAJOR CLIENTS (Projects)</a:t>
            </a:r>
            <a:endParaRPr lang="en-GB" sz="2000" b="1" dirty="0">
              <a:solidFill>
                <a:schemeClr val="accent1">
                  <a:lumMod val="75000"/>
                </a:schemeClr>
              </a:solidFill>
            </a:endParaRPr>
          </a:p>
          <a:p>
            <a:r>
              <a:rPr lang="ru-RU" sz="2000" dirty="0"/>
              <a:t> </a:t>
            </a:r>
            <a:endParaRPr lang="en-GB" sz="2000" dirty="0"/>
          </a:p>
          <a:p>
            <a:pPr marL="457200" indent="-457200">
              <a:buAutoNum type="arabicPeriod"/>
            </a:pPr>
            <a:r>
              <a:rPr lang="ru-RU" sz="2000" b="1" dirty="0" smtClean="0">
                <a:solidFill>
                  <a:schemeClr val="tx1">
                    <a:lumMod val="50000"/>
                    <a:lumOff val="50000"/>
                  </a:schemeClr>
                </a:solidFill>
              </a:rPr>
              <a:t>Siemens </a:t>
            </a:r>
            <a:r>
              <a:rPr lang="ru-RU" sz="2000" b="1" dirty="0">
                <a:solidFill>
                  <a:schemeClr val="tx1">
                    <a:lumMod val="50000"/>
                    <a:lumOff val="50000"/>
                  </a:schemeClr>
                </a:solidFill>
              </a:rPr>
              <a:t>Building Technologies </a:t>
            </a:r>
            <a:endParaRPr lang="en-US" sz="2000" b="1" dirty="0" smtClean="0">
              <a:solidFill>
                <a:schemeClr val="tx1">
                  <a:lumMod val="50000"/>
                  <a:lumOff val="50000"/>
                </a:schemeClr>
              </a:solidFill>
            </a:endParaRPr>
          </a:p>
          <a:p>
            <a:pPr marL="457200" indent="-457200">
              <a:buAutoNum type="arabicPeriod"/>
            </a:pPr>
            <a:r>
              <a:rPr lang="ru-RU" sz="2000" b="1" dirty="0" smtClean="0">
                <a:solidFill>
                  <a:schemeClr val="tx1">
                    <a:lumMod val="50000"/>
                    <a:lumOff val="50000"/>
                  </a:schemeClr>
                </a:solidFill>
              </a:rPr>
              <a:t>Acsys </a:t>
            </a:r>
            <a:r>
              <a:rPr lang="ru-RU" sz="2000" b="1" dirty="0">
                <a:solidFill>
                  <a:schemeClr val="tx1">
                    <a:lumMod val="50000"/>
                    <a:lumOff val="50000"/>
                  </a:schemeClr>
                </a:solidFill>
              </a:rPr>
              <a:t>Control Systems</a:t>
            </a:r>
            <a:endParaRPr lang="en-GB" sz="2000" b="1" dirty="0">
              <a:solidFill>
                <a:schemeClr val="tx1">
                  <a:lumMod val="50000"/>
                  <a:lumOff val="50000"/>
                </a:schemeClr>
              </a:solidFill>
            </a:endParaRPr>
          </a:p>
          <a:p>
            <a:pPr marL="457200" indent="-457200">
              <a:buAutoNum type="arabicPeriod" startAt="3"/>
            </a:pPr>
            <a:r>
              <a:rPr lang="ru-RU" sz="2000" b="1" dirty="0" smtClean="0">
                <a:solidFill>
                  <a:schemeClr val="tx1">
                    <a:lumMod val="50000"/>
                    <a:lumOff val="50000"/>
                  </a:schemeClr>
                </a:solidFill>
              </a:rPr>
              <a:t>Honeywell </a:t>
            </a:r>
            <a:r>
              <a:rPr lang="ru-RU" sz="2000" b="1" dirty="0">
                <a:solidFill>
                  <a:schemeClr val="tx1">
                    <a:lumMod val="50000"/>
                    <a:lumOff val="50000"/>
                  </a:schemeClr>
                </a:solidFill>
              </a:rPr>
              <a:t>Building Solutions </a:t>
            </a:r>
            <a:endParaRPr lang="en-US" sz="2000" b="1" dirty="0" smtClean="0">
              <a:solidFill>
                <a:schemeClr val="tx1">
                  <a:lumMod val="50000"/>
                  <a:lumOff val="50000"/>
                </a:schemeClr>
              </a:solidFill>
            </a:endParaRPr>
          </a:p>
          <a:p>
            <a:pPr marL="457200" indent="-457200">
              <a:buAutoNum type="arabicPeriod" startAt="3"/>
            </a:pPr>
            <a:r>
              <a:rPr lang="ru-RU" sz="2000" b="1" dirty="0" smtClean="0">
                <a:solidFill>
                  <a:schemeClr val="tx1">
                    <a:lumMod val="50000"/>
                    <a:lumOff val="50000"/>
                  </a:schemeClr>
                </a:solidFill>
              </a:rPr>
              <a:t>BMTS</a:t>
            </a:r>
            <a:endParaRPr lang="en-GB" sz="2000" b="1" dirty="0">
              <a:solidFill>
                <a:schemeClr val="tx1">
                  <a:lumMod val="50000"/>
                  <a:lumOff val="50000"/>
                </a:schemeClr>
              </a:solidFill>
            </a:endParaRPr>
          </a:p>
          <a:p>
            <a:r>
              <a:rPr lang="ru-RU" sz="2000" b="1" dirty="0">
                <a:solidFill>
                  <a:schemeClr val="tx1">
                    <a:lumMod val="50000"/>
                    <a:lumOff val="50000"/>
                  </a:schemeClr>
                </a:solidFill>
              </a:rPr>
              <a:t>5. </a:t>
            </a:r>
            <a:r>
              <a:rPr lang="en-US" sz="2000" b="1" dirty="0" smtClean="0">
                <a:solidFill>
                  <a:schemeClr val="tx1">
                    <a:lumMod val="50000"/>
                    <a:lumOff val="50000"/>
                  </a:schemeClr>
                </a:solidFill>
              </a:rPr>
              <a:t>    </a:t>
            </a:r>
            <a:r>
              <a:rPr lang="ru-RU" sz="2000" b="1" dirty="0" smtClean="0">
                <a:solidFill>
                  <a:schemeClr val="tx1">
                    <a:lumMod val="50000"/>
                    <a:lumOff val="50000"/>
                  </a:schemeClr>
                </a:solidFill>
              </a:rPr>
              <a:t>Talib </a:t>
            </a:r>
            <a:r>
              <a:rPr lang="ru-RU" sz="2000" b="1" dirty="0">
                <a:solidFill>
                  <a:schemeClr val="tx1">
                    <a:lumMod val="50000"/>
                    <a:lumOff val="50000"/>
                  </a:schemeClr>
                </a:solidFill>
              </a:rPr>
              <a:t>Al Hawai Electro Mechanical LLC </a:t>
            </a:r>
            <a:endParaRPr lang="en-US" sz="2000" b="1" dirty="0" smtClean="0">
              <a:solidFill>
                <a:schemeClr val="tx1">
                  <a:lumMod val="50000"/>
                  <a:lumOff val="50000"/>
                </a:schemeClr>
              </a:solidFill>
            </a:endParaRPr>
          </a:p>
          <a:p>
            <a:r>
              <a:rPr lang="ru-RU" sz="2000" b="1" dirty="0" smtClean="0">
                <a:solidFill>
                  <a:schemeClr val="tx1">
                    <a:lumMod val="50000"/>
                    <a:lumOff val="50000"/>
                  </a:schemeClr>
                </a:solidFill>
              </a:rPr>
              <a:t>6. </a:t>
            </a:r>
            <a:r>
              <a:rPr lang="en-US" sz="2000" b="1" dirty="0" smtClean="0">
                <a:solidFill>
                  <a:schemeClr val="tx1">
                    <a:lumMod val="50000"/>
                    <a:lumOff val="50000"/>
                  </a:schemeClr>
                </a:solidFill>
              </a:rPr>
              <a:t>    </a:t>
            </a:r>
            <a:r>
              <a:rPr lang="ru-RU" sz="2000" b="1" dirty="0" smtClean="0">
                <a:solidFill>
                  <a:schemeClr val="tx1">
                    <a:lumMod val="50000"/>
                    <a:lumOff val="50000"/>
                  </a:schemeClr>
                </a:solidFill>
              </a:rPr>
              <a:t>Zener </a:t>
            </a:r>
            <a:r>
              <a:rPr lang="ru-RU" sz="2000" b="1" dirty="0">
                <a:solidFill>
                  <a:schemeClr val="tx1">
                    <a:lumMod val="50000"/>
                    <a:lumOff val="50000"/>
                  </a:schemeClr>
                </a:solidFill>
              </a:rPr>
              <a:t>Steward LLC</a:t>
            </a:r>
            <a:endParaRPr lang="en-GB" sz="2000" b="1" dirty="0">
              <a:solidFill>
                <a:schemeClr val="tx1">
                  <a:lumMod val="50000"/>
                  <a:lumOff val="50000"/>
                </a:schemeClr>
              </a:solidFill>
            </a:endParaRPr>
          </a:p>
          <a:p>
            <a:r>
              <a:rPr lang="ru-RU" sz="2000" dirty="0"/>
              <a:t>  </a:t>
            </a:r>
            <a:endParaRPr lang="en-GB" sz="2000" dirty="0"/>
          </a:p>
          <a:p>
            <a:r>
              <a:rPr lang="ru-RU" sz="2000" b="1" dirty="0">
                <a:solidFill>
                  <a:schemeClr val="accent1">
                    <a:lumMod val="75000"/>
                  </a:schemeClr>
                </a:solidFill>
              </a:rPr>
              <a:t>LIST OF MAJOR CLIENTS (Services)</a:t>
            </a:r>
            <a:endParaRPr lang="en-GB" sz="2000" b="1" dirty="0">
              <a:solidFill>
                <a:schemeClr val="accent1">
                  <a:lumMod val="75000"/>
                </a:schemeClr>
              </a:solidFill>
            </a:endParaRPr>
          </a:p>
          <a:p>
            <a:r>
              <a:rPr lang="ru-RU" sz="2000" dirty="0"/>
              <a:t> </a:t>
            </a:r>
            <a:endParaRPr lang="en-GB" sz="2000" dirty="0"/>
          </a:p>
          <a:p>
            <a:pPr marL="457200" indent="-457200">
              <a:buAutoNum type="arabicPeriod"/>
            </a:pPr>
            <a:r>
              <a:rPr lang="ru-RU" sz="2000" b="1" dirty="0" smtClean="0">
                <a:solidFill>
                  <a:schemeClr val="tx1">
                    <a:lumMod val="50000"/>
                    <a:lumOff val="50000"/>
                  </a:schemeClr>
                </a:solidFill>
              </a:rPr>
              <a:t>Siemens </a:t>
            </a:r>
            <a:r>
              <a:rPr lang="ru-RU" sz="2000" b="1" dirty="0">
                <a:solidFill>
                  <a:schemeClr val="tx1">
                    <a:lumMod val="50000"/>
                    <a:lumOff val="50000"/>
                  </a:schemeClr>
                </a:solidFill>
              </a:rPr>
              <a:t>Building Technologies </a:t>
            </a:r>
            <a:endParaRPr lang="en-US" sz="2000" b="1" dirty="0" smtClean="0">
              <a:solidFill>
                <a:schemeClr val="tx1">
                  <a:lumMod val="50000"/>
                  <a:lumOff val="50000"/>
                </a:schemeClr>
              </a:solidFill>
            </a:endParaRPr>
          </a:p>
          <a:p>
            <a:pPr marL="457200" indent="-457200">
              <a:buAutoNum type="arabicPeriod"/>
            </a:pPr>
            <a:r>
              <a:rPr lang="ru-RU" sz="2000" b="1" dirty="0" smtClean="0">
                <a:solidFill>
                  <a:schemeClr val="tx1">
                    <a:lumMod val="50000"/>
                    <a:lumOff val="50000"/>
                  </a:schemeClr>
                </a:solidFill>
              </a:rPr>
              <a:t>Honeywell </a:t>
            </a:r>
            <a:r>
              <a:rPr lang="ru-RU" sz="2000" b="1" dirty="0">
                <a:solidFill>
                  <a:schemeClr val="tx1">
                    <a:lumMod val="50000"/>
                    <a:lumOff val="50000"/>
                  </a:schemeClr>
                </a:solidFill>
              </a:rPr>
              <a:t>Building Solutions</a:t>
            </a:r>
            <a:endParaRPr lang="en-GB" sz="2000" b="1" dirty="0">
              <a:solidFill>
                <a:schemeClr val="tx1">
                  <a:lumMod val="50000"/>
                  <a:lumOff val="50000"/>
                </a:schemeClr>
              </a:solidFill>
            </a:endParaRPr>
          </a:p>
          <a:p>
            <a:r>
              <a:rPr lang="ru-RU" sz="2000" dirty="0"/>
              <a:t>  </a:t>
            </a:r>
            <a:endParaRPr lang="en-GB" sz="2000" dirty="0"/>
          </a:p>
          <a:p>
            <a:r>
              <a:rPr lang="ru-RU" sz="2000" b="1" dirty="0">
                <a:solidFill>
                  <a:schemeClr val="accent1">
                    <a:lumMod val="75000"/>
                  </a:schemeClr>
                </a:solidFill>
              </a:rPr>
              <a:t>LIST OF MAJOR CLIENTS (Trading)</a:t>
            </a:r>
            <a:endParaRPr lang="en-GB" sz="2000" b="1" dirty="0">
              <a:solidFill>
                <a:schemeClr val="accent1">
                  <a:lumMod val="75000"/>
                </a:schemeClr>
              </a:solidFill>
            </a:endParaRPr>
          </a:p>
          <a:p>
            <a:r>
              <a:rPr lang="ru-RU" sz="2000" dirty="0"/>
              <a:t> </a:t>
            </a:r>
            <a:endParaRPr lang="en-GB" sz="2000" dirty="0"/>
          </a:p>
          <a:p>
            <a:pPr marL="457200" indent="-457200">
              <a:buAutoNum type="arabicPeriod"/>
            </a:pPr>
            <a:r>
              <a:rPr lang="ru-RU" sz="2000" b="1" dirty="0" smtClean="0">
                <a:solidFill>
                  <a:schemeClr val="tx1">
                    <a:lumMod val="50000"/>
                    <a:lumOff val="50000"/>
                  </a:schemeClr>
                </a:solidFill>
              </a:rPr>
              <a:t>Miramar </a:t>
            </a:r>
            <a:r>
              <a:rPr lang="ru-RU" sz="2000" b="1" dirty="0">
                <a:solidFill>
                  <a:schemeClr val="tx1">
                    <a:lumMod val="50000"/>
                    <a:lumOff val="50000"/>
                  </a:schemeClr>
                </a:solidFill>
              </a:rPr>
              <a:t>Hotel &amp; Resorts </a:t>
            </a:r>
            <a:endParaRPr lang="en-US" sz="2000" b="1" dirty="0" smtClean="0">
              <a:solidFill>
                <a:schemeClr val="tx1">
                  <a:lumMod val="50000"/>
                  <a:lumOff val="50000"/>
                </a:schemeClr>
              </a:solidFill>
            </a:endParaRPr>
          </a:p>
          <a:p>
            <a:pPr marL="457200" indent="-457200">
              <a:buAutoNum type="arabicPeriod"/>
            </a:pPr>
            <a:r>
              <a:rPr lang="ru-RU" sz="2000" b="1" dirty="0" smtClean="0">
                <a:solidFill>
                  <a:schemeClr val="tx1">
                    <a:lumMod val="50000"/>
                    <a:lumOff val="50000"/>
                  </a:schemeClr>
                </a:solidFill>
              </a:rPr>
              <a:t>Farida </a:t>
            </a:r>
            <a:r>
              <a:rPr lang="ru-RU" sz="2000" b="1" dirty="0">
                <a:solidFill>
                  <a:schemeClr val="tx1">
                    <a:lumMod val="50000"/>
                    <a:lumOff val="50000"/>
                  </a:schemeClr>
                </a:solidFill>
              </a:rPr>
              <a:t>Trading LLC</a:t>
            </a:r>
            <a:endParaRPr lang="en-GB" sz="2000" b="1" dirty="0">
              <a:solidFill>
                <a:schemeClr val="tx1">
                  <a:lumMod val="50000"/>
                  <a:lumOff val="50000"/>
                </a:schemeClr>
              </a:solidFill>
            </a:endParaRPr>
          </a:p>
          <a:p>
            <a:r>
              <a:rPr lang="ru-RU" sz="2000" b="1" dirty="0">
                <a:solidFill>
                  <a:schemeClr val="tx1">
                    <a:lumMod val="50000"/>
                    <a:lumOff val="50000"/>
                  </a:schemeClr>
                </a:solidFill>
              </a:rPr>
              <a:t>3</a:t>
            </a:r>
            <a:r>
              <a:rPr lang="ru-RU" sz="2000" b="1" dirty="0" smtClean="0">
                <a:solidFill>
                  <a:schemeClr val="tx1">
                    <a:lumMod val="50000"/>
                    <a:lumOff val="50000"/>
                  </a:schemeClr>
                </a:solidFill>
              </a:rPr>
              <a:t>.</a:t>
            </a:r>
            <a:r>
              <a:rPr lang="en-US" sz="2000" b="1" dirty="0" smtClean="0">
                <a:solidFill>
                  <a:schemeClr val="tx1">
                    <a:lumMod val="50000"/>
                    <a:lumOff val="50000"/>
                  </a:schemeClr>
                </a:solidFill>
              </a:rPr>
              <a:t>   </a:t>
            </a:r>
            <a:r>
              <a:rPr lang="ru-RU" sz="2000" b="1" dirty="0" smtClean="0">
                <a:solidFill>
                  <a:schemeClr val="tx1">
                    <a:lumMod val="50000"/>
                    <a:lumOff val="50000"/>
                  </a:schemeClr>
                </a:solidFill>
              </a:rPr>
              <a:t> Al </a:t>
            </a:r>
            <a:r>
              <a:rPr lang="ru-RU" sz="2000" b="1" dirty="0">
                <a:solidFill>
                  <a:schemeClr val="tx1">
                    <a:lumMod val="50000"/>
                    <a:lumOff val="50000"/>
                  </a:schemeClr>
                </a:solidFill>
              </a:rPr>
              <a:t>Jameel Switchgear </a:t>
            </a:r>
            <a:endParaRPr lang="en-US" sz="2000" b="1" dirty="0" smtClean="0">
              <a:solidFill>
                <a:schemeClr val="tx1">
                  <a:lumMod val="50000"/>
                  <a:lumOff val="50000"/>
                </a:schemeClr>
              </a:solidFill>
            </a:endParaRPr>
          </a:p>
          <a:p>
            <a:r>
              <a:rPr lang="ru-RU" sz="2000" b="1" dirty="0" smtClean="0">
                <a:solidFill>
                  <a:schemeClr val="tx1">
                    <a:lumMod val="50000"/>
                    <a:lumOff val="50000"/>
                  </a:schemeClr>
                </a:solidFill>
              </a:rPr>
              <a:t>4</a:t>
            </a:r>
            <a:r>
              <a:rPr lang="ru-RU" sz="2000" b="1" dirty="0">
                <a:solidFill>
                  <a:schemeClr val="tx1">
                    <a:lumMod val="50000"/>
                    <a:lumOff val="50000"/>
                  </a:schemeClr>
                </a:solidFill>
              </a:rPr>
              <a:t>. </a:t>
            </a:r>
            <a:r>
              <a:rPr lang="en-US" sz="2000" b="1" dirty="0" smtClean="0">
                <a:solidFill>
                  <a:schemeClr val="tx1">
                    <a:lumMod val="50000"/>
                    <a:lumOff val="50000"/>
                  </a:schemeClr>
                </a:solidFill>
              </a:rPr>
              <a:t>   </a:t>
            </a:r>
            <a:r>
              <a:rPr lang="ru-RU" sz="2000" b="1" dirty="0" smtClean="0">
                <a:solidFill>
                  <a:schemeClr val="tx1">
                    <a:lumMod val="50000"/>
                    <a:lumOff val="50000"/>
                  </a:schemeClr>
                </a:solidFill>
              </a:rPr>
              <a:t>Universal </a:t>
            </a:r>
            <a:r>
              <a:rPr lang="ru-RU" sz="2000" b="1" dirty="0">
                <a:solidFill>
                  <a:schemeClr val="tx1">
                    <a:lumMod val="50000"/>
                    <a:lumOff val="50000"/>
                  </a:schemeClr>
                </a:solidFill>
              </a:rPr>
              <a:t>Hospital</a:t>
            </a:r>
            <a:endParaRPr lang="en-GB" sz="2000" b="1" dirty="0">
              <a:solidFill>
                <a:schemeClr val="tx1">
                  <a:lumMod val="50000"/>
                  <a:lumOff val="50000"/>
                </a:schemeClr>
              </a:solidFill>
            </a:endParaRPr>
          </a:p>
          <a:p>
            <a:r>
              <a:rPr lang="ru-RU" sz="2000" b="1" dirty="0">
                <a:solidFill>
                  <a:schemeClr val="tx1">
                    <a:lumMod val="50000"/>
                    <a:lumOff val="50000"/>
                  </a:schemeClr>
                </a:solidFill>
              </a:rPr>
              <a:t>5. </a:t>
            </a:r>
            <a:r>
              <a:rPr lang="en-US" sz="2000" b="1" dirty="0" smtClean="0">
                <a:solidFill>
                  <a:schemeClr val="tx1">
                    <a:lumMod val="50000"/>
                    <a:lumOff val="50000"/>
                  </a:schemeClr>
                </a:solidFill>
              </a:rPr>
              <a:t>   </a:t>
            </a:r>
            <a:r>
              <a:rPr lang="ru-RU" sz="2000" b="1" dirty="0" smtClean="0">
                <a:solidFill>
                  <a:schemeClr val="tx1">
                    <a:lumMod val="50000"/>
                    <a:lumOff val="50000"/>
                  </a:schemeClr>
                </a:solidFill>
              </a:rPr>
              <a:t>Technical </a:t>
            </a:r>
            <a:r>
              <a:rPr lang="ru-RU" sz="2000" b="1" dirty="0">
                <a:solidFill>
                  <a:schemeClr val="tx1">
                    <a:lumMod val="50000"/>
                    <a:lumOff val="50000"/>
                  </a:schemeClr>
                </a:solidFill>
              </a:rPr>
              <a:t>Engineering Services</a:t>
            </a:r>
            <a:endParaRPr lang="en-GB" sz="2000" b="1" dirty="0">
              <a:solidFill>
                <a:schemeClr val="tx1">
                  <a:lumMod val="50000"/>
                  <a:lumOff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819" y="2286000"/>
            <a:ext cx="2286000" cy="2286000"/>
          </a:xfrm>
          <a:prstGeom prst="rect">
            <a:avLst/>
          </a:prstGeom>
        </p:spPr>
      </p:pic>
    </p:spTree>
    <p:extLst>
      <p:ext uri="{BB962C8B-B14F-4D97-AF65-F5344CB8AC3E}">
        <p14:creationId xmlns:p14="http://schemas.microsoft.com/office/powerpoint/2010/main" val="31848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74236"/>
            <a:ext cx="11410681" cy="6709529"/>
          </a:xfrm>
          <a:prstGeom prst="rect">
            <a:avLst/>
          </a:prstGeom>
          <a:noFill/>
        </p:spPr>
        <p:txBody>
          <a:bodyPr wrap="square" rtlCol="0">
            <a:spAutoFit/>
          </a:bodyPr>
          <a:lstStyle/>
          <a:p>
            <a:r>
              <a:rPr lang="ru-RU" sz="2000" b="1" dirty="0">
                <a:solidFill>
                  <a:schemeClr val="accent1">
                    <a:lumMod val="75000"/>
                  </a:schemeClr>
                </a:solidFill>
              </a:rPr>
              <a:t>About</a:t>
            </a:r>
            <a:r>
              <a:rPr lang="ru-RU" sz="2000" dirty="0">
                <a:solidFill>
                  <a:schemeClr val="accent1">
                    <a:lumMod val="75000"/>
                  </a:schemeClr>
                </a:solidFill>
              </a:rPr>
              <a:t> </a:t>
            </a:r>
            <a:r>
              <a:rPr lang="ru-RU" sz="2000" b="1" dirty="0">
                <a:solidFill>
                  <a:schemeClr val="accent1">
                    <a:lumMod val="75000"/>
                  </a:schemeClr>
                </a:solidFill>
              </a:rPr>
              <a:t>Us</a:t>
            </a:r>
            <a:endParaRPr lang="en-GB" sz="2000" dirty="0">
              <a:solidFill>
                <a:schemeClr val="accent1">
                  <a:lumMod val="75000"/>
                </a:schemeClr>
              </a:solidFill>
            </a:endParaRPr>
          </a:p>
          <a:p>
            <a:r>
              <a:rPr lang="ru-RU" dirty="0">
                <a:solidFill>
                  <a:schemeClr val="accent1">
                    <a:lumMod val="75000"/>
                  </a:schemeClr>
                </a:solidFill>
              </a:rPr>
              <a:t> </a:t>
            </a:r>
            <a:endParaRPr lang="en-GB" dirty="0">
              <a:solidFill>
                <a:schemeClr val="accent1">
                  <a:lumMod val="75000"/>
                </a:schemeClr>
              </a:solidFill>
            </a:endParaRPr>
          </a:p>
          <a:p>
            <a:r>
              <a:rPr lang="ru-RU" sz="2000" b="1" dirty="0">
                <a:solidFill>
                  <a:schemeClr val="tx1">
                    <a:lumMod val="50000"/>
                    <a:lumOff val="50000"/>
                  </a:schemeClr>
                </a:solidFill>
              </a:rPr>
              <a:t>LUMINA</a:t>
            </a:r>
            <a:r>
              <a:rPr lang="ru-RU" sz="2000" dirty="0">
                <a:solidFill>
                  <a:schemeClr val="tx1">
                    <a:lumMod val="50000"/>
                    <a:lumOff val="50000"/>
                  </a:schemeClr>
                </a:solidFill>
              </a:rPr>
              <a:t> </a:t>
            </a:r>
            <a:r>
              <a:rPr lang="ru-RU" sz="2000" b="1" dirty="0">
                <a:solidFill>
                  <a:schemeClr val="tx1">
                    <a:lumMod val="50000"/>
                    <a:lumOff val="50000"/>
                  </a:schemeClr>
                </a:solidFill>
              </a:rPr>
              <a:t>ELECTRICAL</a:t>
            </a:r>
            <a:r>
              <a:rPr lang="ru-RU" sz="2000" dirty="0">
                <a:solidFill>
                  <a:schemeClr val="tx1">
                    <a:lumMod val="50000"/>
                    <a:lumOff val="50000"/>
                  </a:schemeClr>
                </a:solidFill>
              </a:rPr>
              <a:t> </a:t>
            </a:r>
            <a:r>
              <a:rPr lang="ru-RU" sz="2000" b="1" dirty="0">
                <a:solidFill>
                  <a:schemeClr val="tx1">
                    <a:lumMod val="50000"/>
                    <a:lumOff val="50000"/>
                  </a:schemeClr>
                </a:solidFill>
              </a:rPr>
              <a:t>CONT.</a:t>
            </a:r>
            <a:r>
              <a:rPr lang="ru-RU" sz="2000" dirty="0">
                <a:solidFill>
                  <a:schemeClr val="tx1">
                    <a:lumMod val="50000"/>
                    <a:lumOff val="50000"/>
                  </a:schemeClr>
                </a:solidFill>
              </a:rPr>
              <a:t> </a:t>
            </a:r>
            <a:r>
              <a:rPr lang="ru-RU" sz="2000" b="1" dirty="0">
                <a:solidFill>
                  <a:schemeClr val="tx1">
                    <a:lumMod val="50000"/>
                    <a:lumOff val="50000"/>
                  </a:schemeClr>
                </a:solidFill>
              </a:rPr>
              <a:t>LLC</a:t>
            </a:r>
            <a:r>
              <a:rPr lang="ru-RU" sz="2000" dirty="0">
                <a:solidFill>
                  <a:schemeClr val="tx1">
                    <a:lumMod val="50000"/>
                    <a:lumOff val="50000"/>
                  </a:schemeClr>
                </a:solidFill>
              </a:rPr>
              <a:t> Established in U.A.E. since 2009 has been actively involved with the Design, Supply &amp; Installation of most of the prestigious projects in U.A.E. The group offers a diversified product range, with attractive packages of quality products and competitive prices.</a:t>
            </a:r>
            <a:endParaRPr lang="en-GB" sz="2000" dirty="0">
              <a:solidFill>
                <a:schemeClr val="tx1">
                  <a:lumMod val="50000"/>
                  <a:lumOff val="50000"/>
                </a:schemeClr>
              </a:solidFill>
            </a:endParaRPr>
          </a:p>
          <a:p>
            <a:endParaRPr lang="en-GB" dirty="0">
              <a:solidFill>
                <a:schemeClr val="accent1">
                  <a:lumMod val="75000"/>
                </a:schemeClr>
              </a:solidFill>
            </a:endParaRPr>
          </a:p>
          <a:p>
            <a:r>
              <a:rPr lang="ru-RU" sz="2000" b="1" dirty="0">
                <a:solidFill>
                  <a:schemeClr val="accent1">
                    <a:lumMod val="75000"/>
                  </a:schemeClr>
                </a:solidFill>
              </a:rPr>
              <a:t>Mission</a:t>
            </a:r>
            <a:endParaRPr lang="en-GB" sz="2000" dirty="0">
              <a:solidFill>
                <a:schemeClr val="accent1">
                  <a:lumMod val="75000"/>
                </a:schemeClr>
              </a:solidFill>
            </a:endParaRPr>
          </a:p>
          <a:p>
            <a:r>
              <a:rPr lang="ru-RU" dirty="0">
                <a:solidFill>
                  <a:schemeClr val="accent1">
                    <a:lumMod val="75000"/>
                  </a:schemeClr>
                </a:solidFill>
              </a:rPr>
              <a:t> </a:t>
            </a:r>
            <a:endParaRPr lang="en-GB" dirty="0">
              <a:solidFill>
                <a:schemeClr val="accent1">
                  <a:lumMod val="75000"/>
                </a:schemeClr>
              </a:solidFill>
            </a:endParaRPr>
          </a:p>
          <a:p>
            <a:r>
              <a:rPr lang="ru-RU" sz="2000" b="1" dirty="0">
                <a:solidFill>
                  <a:schemeClr val="tx1">
                    <a:lumMod val="50000"/>
                    <a:lumOff val="50000"/>
                  </a:schemeClr>
                </a:solidFill>
              </a:rPr>
              <a:t>LUMINA</a:t>
            </a:r>
            <a:r>
              <a:rPr lang="ru-RU" sz="2000" dirty="0">
                <a:solidFill>
                  <a:schemeClr val="tx1">
                    <a:lumMod val="50000"/>
                    <a:lumOff val="50000"/>
                  </a:schemeClr>
                </a:solidFill>
              </a:rPr>
              <a:t> will endeavor to become the universally esteemed firm using the most excellent people, method and technology to provide customized, competent and generic Engineering solutions with reliability and timeliness.</a:t>
            </a:r>
            <a:endParaRPr lang="en-GB" sz="2000" dirty="0">
              <a:solidFill>
                <a:schemeClr val="tx1">
                  <a:lumMod val="50000"/>
                  <a:lumOff val="50000"/>
                </a:schemeClr>
              </a:solidFill>
            </a:endParaRPr>
          </a:p>
          <a:p>
            <a:r>
              <a:rPr lang="ru-RU" dirty="0">
                <a:solidFill>
                  <a:schemeClr val="accent1">
                    <a:lumMod val="75000"/>
                  </a:schemeClr>
                </a:solidFill>
              </a:rPr>
              <a:t> </a:t>
            </a:r>
            <a:endParaRPr lang="en-GB" dirty="0">
              <a:solidFill>
                <a:schemeClr val="accent1">
                  <a:lumMod val="75000"/>
                </a:schemeClr>
              </a:solidFill>
            </a:endParaRPr>
          </a:p>
          <a:p>
            <a:r>
              <a:rPr lang="ru-RU" sz="2000" b="1" dirty="0">
                <a:solidFill>
                  <a:schemeClr val="accent1">
                    <a:lumMod val="75000"/>
                  </a:schemeClr>
                </a:solidFill>
              </a:rPr>
              <a:t>Vision</a:t>
            </a:r>
            <a:endParaRPr lang="en-GB" sz="2000" dirty="0">
              <a:solidFill>
                <a:schemeClr val="accent1">
                  <a:lumMod val="75000"/>
                </a:schemeClr>
              </a:solidFill>
            </a:endParaRPr>
          </a:p>
          <a:p>
            <a:r>
              <a:rPr lang="ru-RU" dirty="0">
                <a:solidFill>
                  <a:schemeClr val="accent1">
                    <a:lumMod val="75000"/>
                  </a:schemeClr>
                </a:solidFill>
              </a:rPr>
              <a:t> </a:t>
            </a:r>
            <a:endParaRPr lang="en-GB" dirty="0">
              <a:solidFill>
                <a:schemeClr val="accent1">
                  <a:lumMod val="75000"/>
                </a:schemeClr>
              </a:solidFill>
            </a:endParaRPr>
          </a:p>
          <a:p>
            <a:r>
              <a:rPr lang="ru-RU" sz="2000" dirty="0">
                <a:solidFill>
                  <a:schemeClr val="tx1">
                    <a:lumMod val="50000"/>
                    <a:lumOff val="50000"/>
                  </a:schemeClr>
                </a:solidFill>
              </a:rPr>
              <a:t>To enable our customers get services enriched with perfection, quality and promptness by using state-of-the art technologies</a:t>
            </a:r>
            <a:r>
              <a:rPr lang="ru-RU" sz="2000" dirty="0" smtClean="0">
                <a:solidFill>
                  <a:schemeClr val="tx1">
                    <a:lumMod val="50000"/>
                    <a:lumOff val="50000"/>
                  </a:schemeClr>
                </a:solidFill>
              </a:rPr>
              <a:t>.</a:t>
            </a:r>
            <a:endParaRPr lang="en-US" sz="2000" dirty="0" smtClean="0">
              <a:solidFill>
                <a:schemeClr val="tx1">
                  <a:lumMod val="50000"/>
                  <a:lumOff val="50000"/>
                </a:schemeClr>
              </a:solidFill>
            </a:endParaRPr>
          </a:p>
          <a:p>
            <a:endParaRPr lang="en-US" sz="2000" dirty="0">
              <a:solidFill>
                <a:schemeClr val="accent1">
                  <a:lumMod val="75000"/>
                </a:schemeClr>
              </a:solidFill>
            </a:endParaRPr>
          </a:p>
          <a:p>
            <a:r>
              <a:rPr lang="ru-RU" sz="2000" b="1" dirty="0">
                <a:solidFill>
                  <a:schemeClr val="accent1">
                    <a:lumMod val="75000"/>
                  </a:schemeClr>
                </a:solidFill>
              </a:rPr>
              <a:t>Whatwe </a:t>
            </a:r>
            <a:r>
              <a:rPr lang="ru-RU" sz="2000" b="1" dirty="0" smtClean="0">
                <a:solidFill>
                  <a:schemeClr val="accent1">
                    <a:lumMod val="75000"/>
                  </a:schemeClr>
                </a:solidFill>
              </a:rPr>
              <a:t>do</a:t>
            </a:r>
            <a:endParaRPr lang="en-US" sz="2000" b="1" dirty="0" smtClean="0">
              <a:solidFill>
                <a:schemeClr val="accent1">
                  <a:lumMod val="75000"/>
                </a:schemeClr>
              </a:solidFill>
            </a:endParaRPr>
          </a:p>
          <a:p>
            <a:endParaRPr lang="en-GB" sz="2000" dirty="0"/>
          </a:p>
          <a:p>
            <a:r>
              <a:rPr lang="ru-RU" sz="2000" dirty="0"/>
              <a:t> </a:t>
            </a:r>
            <a:r>
              <a:rPr lang="ru-RU" sz="2000" b="1" dirty="0" smtClean="0">
                <a:solidFill>
                  <a:schemeClr val="accent1">
                    <a:lumMod val="75000"/>
                  </a:schemeClr>
                </a:solidFill>
              </a:rPr>
              <a:t> </a:t>
            </a:r>
            <a:r>
              <a:rPr lang="ru-RU" sz="2000" b="1" dirty="0" smtClean="0">
                <a:solidFill>
                  <a:schemeClr val="tx1">
                    <a:lumMod val="50000"/>
                    <a:lumOff val="50000"/>
                  </a:schemeClr>
                </a:solidFill>
              </a:rPr>
              <a:t>LUMINA </a:t>
            </a:r>
            <a:r>
              <a:rPr lang="ru-RU" sz="2000" dirty="0" smtClean="0">
                <a:solidFill>
                  <a:schemeClr val="tx1">
                    <a:lumMod val="50000"/>
                    <a:lumOff val="50000"/>
                  </a:schemeClr>
                </a:solidFill>
              </a:rPr>
              <a:t>has </a:t>
            </a:r>
            <a:r>
              <a:rPr lang="en-US" sz="2000" dirty="0" smtClean="0">
                <a:solidFill>
                  <a:schemeClr val="tx1">
                    <a:lumMod val="50000"/>
                    <a:lumOff val="50000"/>
                  </a:schemeClr>
                </a:solidFill>
              </a:rPr>
              <a:t>two </a:t>
            </a:r>
            <a:r>
              <a:rPr lang="ru-RU" sz="2000" dirty="0" smtClean="0">
                <a:solidFill>
                  <a:schemeClr val="tx1">
                    <a:lumMod val="50000"/>
                    <a:lumOff val="50000"/>
                  </a:schemeClr>
                </a:solidFill>
              </a:rPr>
              <a:t>main </a:t>
            </a:r>
            <a:r>
              <a:rPr lang="ru-RU" sz="2000" dirty="0">
                <a:solidFill>
                  <a:schemeClr val="tx1">
                    <a:lumMod val="50000"/>
                    <a:lumOff val="50000"/>
                  </a:schemeClr>
                </a:solidFill>
              </a:rPr>
              <a:t>divisions:</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1. </a:t>
            </a:r>
            <a:r>
              <a:rPr lang="ru-RU" sz="2000" b="1" dirty="0">
                <a:solidFill>
                  <a:schemeClr val="tx1">
                    <a:lumMod val="50000"/>
                    <a:lumOff val="50000"/>
                  </a:schemeClr>
                </a:solidFill>
              </a:rPr>
              <a:t>PROJECT &amp; SERVICES </a:t>
            </a:r>
            <a:r>
              <a:rPr lang="en-US" sz="2000" b="1" dirty="0" smtClean="0">
                <a:solidFill>
                  <a:schemeClr val="tx1">
                    <a:lumMod val="50000"/>
                    <a:lumOff val="50000"/>
                  </a:schemeClr>
                </a:solidFill>
              </a:rPr>
              <a:t>	</a:t>
            </a:r>
            <a:r>
              <a:rPr lang="ru-RU" sz="2000" dirty="0" smtClean="0">
                <a:solidFill>
                  <a:schemeClr val="tx1">
                    <a:lumMod val="50000"/>
                    <a:lumOff val="50000"/>
                  </a:schemeClr>
                </a:solidFill>
              </a:rPr>
              <a:t>2</a:t>
            </a:r>
            <a:r>
              <a:rPr lang="ru-RU" sz="2000" dirty="0">
                <a:solidFill>
                  <a:schemeClr val="tx1">
                    <a:lumMod val="50000"/>
                    <a:lumOff val="50000"/>
                  </a:schemeClr>
                </a:solidFill>
              </a:rPr>
              <a:t>. </a:t>
            </a:r>
            <a:r>
              <a:rPr lang="ru-RU" sz="2000" b="1" dirty="0" smtClean="0">
                <a:solidFill>
                  <a:schemeClr val="tx1">
                    <a:lumMod val="50000"/>
                    <a:lumOff val="50000"/>
                  </a:schemeClr>
                </a:solidFill>
              </a:rPr>
              <a:t>TRADING</a:t>
            </a:r>
            <a:endParaRPr lang="en-GB" sz="2000" b="1" dirty="0">
              <a:solidFill>
                <a:schemeClr val="tx1">
                  <a:lumMod val="50000"/>
                  <a:lumOff val="50000"/>
                </a:schemeClr>
              </a:solidFill>
            </a:endParaRPr>
          </a:p>
        </p:txBody>
      </p:sp>
    </p:spTree>
    <p:extLst>
      <p:ext uri="{BB962C8B-B14F-4D97-AF65-F5344CB8AC3E}">
        <p14:creationId xmlns:p14="http://schemas.microsoft.com/office/powerpoint/2010/main" val="1822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375" y="1348915"/>
            <a:ext cx="5346879" cy="954107"/>
          </a:xfrm>
          <a:prstGeom prst="rect">
            <a:avLst/>
          </a:prstGeom>
          <a:noFill/>
        </p:spPr>
        <p:txBody>
          <a:bodyPr wrap="square" rtlCol="0">
            <a:spAutoFit/>
          </a:bodyPr>
          <a:lstStyle/>
          <a:p>
            <a:r>
              <a:rPr lang="en-US" sz="3600" b="1" dirty="0" smtClean="0">
                <a:solidFill>
                  <a:schemeClr val="accent1">
                    <a:lumMod val="75000"/>
                  </a:schemeClr>
                </a:solidFill>
              </a:rPr>
              <a:t>Thank You</a:t>
            </a:r>
          </a:p>
          <a:p>
            <a:endParaRPr lang="en-GB" sz="2000" b="1" dirty="0">
              <a:solidFill>
                <a:schemeClr val="tx1">
                  <a:lumMod val="50000"/>
                  <a:lumOff val="50000"/>
                </a:schemeClr>
              </a:solidFill>
            </a:endParaRPr>
          </a:p>
        </p:txBody>
      </p:sp>
      <p:pic>
        <p:nvPicPr>
          <p:cNvPr id="2" name="Picture 1"/>
          <p:cNvPicPr>
            <a:picLocks noChangeAspect="1"/>
          </p:cNvPicPr>
          <p:nvPr/>
        </p:nvPicPr>
        <p:blipFill>
          <a:blip r:embed="rId2"/>
          <a:stretch>
            <a:fillRect/>
          </a:stretch>
        </p:blipFill>
        <p:spPr>
          <a:xfrm>
            <a:off x="8677633" y="5699185"/>
            <a:ext cx="3081239" cy="778888"/>
          </a:xfrm>
          <a:prstGeom prst="rect">
            <a:avLst/>
          </a:prstGeom>
        </p:spPr>
      </p:pic>
    </p:spTree>
    <p:extLst>
      <p:ext uri="{BB962C8B-B14F-4D97-AF65-F5344CB8AC3E}">
        <p14:creationId xmlns:p14="http://schemas.microsoft.com/office/powerpoint/2010/main" val="381510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3487" y="1120676"/>
            <a:ext cx="11410681" cy="4616648"/>
          </a:xfrm>
          <a:prstGeom prst="rect">
            <a:avLst/>
          </a:prstGeom>
          <a:noFill/>
        </p:spPr>
        <p:txBody>
          <a:bodyPr wrap="square" rtlCol="0">
            <a:spAutoFit/>
          </a:bodyPr>
          <a:lstStyle/>
          <a:p>
            <a:pPr algn="ctr"/>
            <a:r>
              <a:rPr lang="ru-RU" sz="2000" b="1" dirty="0" smtClean="0">
                <a:solidFill>
                  <a:schemeClr val="accent1">
                    <a:lumMod val="75000"/>
                  </a:schemeClr>
                </a:solidFill>
              </a:rPr>
              <a:t>Project </a:t>
            </a:r>
            <a:r>
              <a:rPr lang="ru-RU" sz="2000" b="1" dirty="0">
                <a:solidFill>
                  <a:schemeClr val="accent1">
                    <a:lumMod val="75000"/>
                  </a:schemeClr>
                </a:solidFill>
              </a:rPr>
              <a:t>&amp; Services</a:t>
            </a:r>
            <a:endParaRPr lang="en-GB" sz="2000" b="1" dirty="0">
              <a:solidFill>
                <a:schemeClr val="accent1">
                  <a:lumMod val="75000"/>
                </a:schemeClr>
              </a:solidFill>
            </a:endParaRPr>
          </a:p>
          <a:p>
            <a:r>
              <a:rPr lang="ru-RU" dirty="0"/>
              <a:t> </a:t>
            </a:r>
            <a:endParaRPr lang="en-GB" dirty="0"/>
          </a:p>
          <a:p>
            <a:r>
              <a:rPr lang="ru-RU" dirty="0"/>
              <a:t> </a:t>
            </a:r>
            <a:endParaRPr lang="en-GB" dirty="0"/>
          </a:p>
          <a:p>
            <a:r>
              <a:rPr lang="ru-RU" sz="2000" dirty="0">
                <a:solidFill>
                  <a:schemeClr val="tx1">
                    <a:lumMod val="50000"/>
                    <a:lumOff val="50000"/>
                  </a:schemeClr>
                </a:solidFill>
              </a:rPr>
              <a:t>This division complements the company strategy of offering packages for the Building Automation Industry, by providing complete commissioning support for leading Automation companies in U.A.E.</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In this division mainly we have</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pPr marL="457200" indent="-457200">
              <a:buAutoNum type="arabicPeriod"/>
            </a:pPr>
            <a:r>
              <a:rPr lang="ru-RU" sz="2000" dirty="0" smtClean="0">
                <a:solidFill>
                  <a:schemeClr val="tx1">
                    <a:lumMod val="50000"/>
                    <a:lumOff val="50000"/>
                  </a:schemeClr>
                </a:solidFill>
              </a:rPr>
              <a:t>BMS </a:t>
            </a:r>
            <a:r>
              <a:rPr lang="ru-RU" sz="2000" dirty="0">
                <a:solidFill>
                  <a:schemeClr val="tx1">
                    <a:lumMod val="50000"/>
                    <a:lumOff val="50000"/>
                  </a:schemeClr>
                </a:solidFill>
              </a:rPr>
              <a:t>(Building Management System) </a:t>
            </a:r>
            <a:endParaRPr lang="en-US" sz="2000" dirty="0" smtClean="0">
              <a:solidFill>
                <a:schemeClr val="tx1">
                  <a:lumMod val="50000"/>
                  <a:lumOff val="50000"/>
                </a:schemeClr>
              </a:solidFill>
            </a:endParaRPr>
          </a:p>
          <a:p>
            <a:pPr marL="457200" indent="-457200">
              <a:buAutoNum type="arabicPeriod"/>
            </a:pPr>
            <a:r>
              <a:rPr lang="ru-RU" sz="2000" dirty="0" smtClean="0">
                <a:solidFill>
                  <a:schemeClr val="tx1">
                    <a:lumMod val="50000"/>
                    <a:lumOff val="50000"/>
                  </a:schemeClr>
                </a:solidFill>
              </a:rPr>
              <a:t>CCTV</a:t>
            </a:r>
            <a:endParaRPr lang="en-US" sz="2000" dirty="0" smtClean="0">
              <a:solidFill>
                <a:schemeClr val="tx1">
                  <a:lumMod val="50000"/>
                  <a:lumOff val="50000"/>
                </a:schemeClr>
              </a:solidFill>
            </a:endParaRPr>
          </a:p>
          <a:p>
            <a:pPr marL="457200" indent="-457200">
              <a:buAutoNum type="arabicPeriod"/>
            </a:pPr>
            <a:r>
              <a:rPr lang="en-US" sz="2000" dirty="0" smtClean="0">
                <a:solidFill>
                  <a:schemeClr val="tx1">
                    <a:lumMod val="50000"/>
                    <a:lumOff val="50000"/>
                  </a:schemeClr>
                </a:solidFill>
              </a:rPr>
              <a:t>Fire Alarm System</a:t>
            </a:r>
          </a:p>
          <a:p>
            <a:pPr marL="457200" indent="-457200">
              <a:buAutoNum type="arabicPeriod"/>
            </a:pPr>
            <a:r>
              <a:rPr lang="en-US" sz="2000" dirty="0" smtClean="0">
                <a:solidFill>
                  <a:schemeClr val="tx1">
                    <a:lumMod val="50000"/>
                    <a:lumOff val="50000"/>
                  </a:schemeClr>
                </a:solidFill>
              </a:rPr>
              <a:t>Central Battery System</a:t>
            </a:r>
          </a:p>
          <a:p>
            <a:pPr marL="457200" indent="-457200">
              <a:buAutoNum type="arabicPeriod"/>
            </a:pPr>
            <a:r>
              <a:rPr lang="en-US" sz="2000" dirty="0" smtClean="0">
                <a:solidFill>
                  <a:schemeClr val="tx1">
                    <a:lumMod val="50000"/>
                    <a:lumOff val="50000"/>
                  </a:schemeClr>
                </a:solidFill>
              </a:rPr>
              <a:t>Energy Management System</a:t>
            </a:r>
          </a:p>
          <a:p>
            <a:pPr marL="457200" indent="-457200">
              <a:buAutoNum type="arabicPeriod"/>
            </a:pPr>
            <a:r>
              <a:rPr lang="en-US" sz="2000" dirty="0" smtClean="0">
                <a:solidFill>
                  <a:schemeClr val="tx1">
                    <a:lumMod val="50000"/>
                    <a:lumOff val="50000"/>
                  </a:schemeClr>
                </a:solidFill>
              </a:rPr>
              <a:t>Manpower Contract(Yearly/Monthly)</a:t>
            </a:r>
            <a:endParaRPr lang="en-GB" sz="2000" dirty="0">
              <a:solidFill>
                <a:schemeClr val="tx1">
                  <a:lumMod val="50000"/>
                  <a:lumOff val="50000"/>
                </a:schemeClr>
              </a:solidFill>
            </a:endParaRPr>
          </a:p>
          <a:p>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9832">
            <a:off x="9698906" y="4253751"/>
            <a:ext cx="2339636" cy="2339636"/>
          </a:xfrm>
          <a:prstGeom prst="rect">
            <a:avLst/>
          </a:prstGeom>
        </p:spPr>
      </p:pic>
    </p:spTree>
    <p:extLst>
      <p:ext uri="{BB962C8B-B14F-4D97-AF65-F5344CB8AC3E}">
        <p14:creationId xmlns:p14="http://schemas.microsoft.com/office/powerpoint/2010/main" val="2168375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474345"/>
            <a:ext cx="11410681" cy="6217087"/>
          </a:xfrm>
          <a:prstGeom prst="rect">
            <a:avLst/>
          </a:prstGeom>
          <a:noFill/>
        </p:spPr>
        <p:txBody>
          <a:bodyPr wrap="square" rtlCol="0">
            <a:spAutoFit/>
          </a:bodyPr>
          <a:lstStyle/>
          <a:p>
            <a:pPr algn="ctr"/>
            <a:r>
              <a:rPr lang="ru-RU" sz="2000" b="1" dirty="0">
                <a:solidFill>
                  <a:schemeClr val="accent1">
                    <a:lumMod val="75000"/>
                  </a:schemeClr>
                </a:solidFill>
              </a:rPr>
              <a:t>Building Management </a:t>
            </a:r>
            <a:r>
              <a:rPr lang="ru-RU" sz="2000" b="1" dirty="0" smtClean="0">
                <a:solidFill>
                  <a:schemeClr val="accent1">
                    <a:lumMod val="75000"/>
                  </a:schemeClr>
                </a:solidFill>
              </a:rPr>
              <a:t>System</a:t>
            </a:r>
            <a:endParaRPr lang="en-GB" sz="2000" b="1" dirty="0">
              <a:solidFill>
                <a:schemeClr val="accent1">
                  <a:lumMod val="75000"/>
                </a:schemeClr>
              </a:solidFill>
            </a:endParaRPr>
          </a:p>
          <a:p>
            <a:pPr algn="ctr"/>
            <a:r>
              <a:rPr lang="ru-RU" sz="2000" dirty="0">
                <a:solidFill>
                  <a:schemeClr val="accent1">
                    <a:lumMod val="75000"/>
                  </a:schemeClr>
                </a:solidFill>
              </a:rPr>
              <a:t> </a:t>
            </a:r>
            <a:endParaRPr lang="en-GB" sz="2000" dirty="0">
              <a:solidFill>
                <a:schemeClr val="accent1">
                  <a:lumMod val="75000"/>
                </a:schemeClr>
              </a:solidFill>
            </a:endParaRPr>
          </a:p>
          <a:p>
            <a:r>
              <a:rPr lang="ru-RU" sz="2000" b="1" dirty="0">
                <a:solidFill>
                  <a:schemeClr val="tx1">
                    <a:lumMod val="50000"/>
                    <a:lumOff val="50000"/>
                  </a:schemeClr>
                </a:solidFill>
              </a:rPr>
              <a:t>Building Automation System, Division of Lumina Electrical Cont. UAE.</a:t>
            </a:r>
            <a:r>
              <a:rPr lang="ru-RU" sz="2000" dirty="0">
                <a:solidFill>
                  <a:schemeClr val="tx1">
                    <a:lumMod val="50000"/>
                    <a:lumOff val="50000"/>
                  </a:schemeClr>
                </a:solidFill>
              </a:rPr>
              <a:t>Specialize in complete installation, Programming and commissioning support for Building Automation System. Our execution team will work closely with the customer to commission and handover the system to the end user.</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Our experienced Engineers and Technicians are well versed in handling installation and commissioning of automation projects. Lumina have developed expertise to offer solutions in the Electrical Power Distribution, Controls and Automation systems.</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Proper equipment and tools have been provided for installation and testing according to the Quality Objective and Policy of the Company. Appropriate tools and equipment are checked and calibrated at planned intervals, in order to ensure highest quality of products and services.</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The Team of Sales and Service Engineers promptly attend to any after sales service requirement. Each project is viewed as an opportunity to develop a long lasting relationship and cooperation with customers. Fast growing organization led by a competent management, comprising of professionally qualified and highly experienced technocrats. It is backed by a dedicated, qualified and richly experienced team of engineers, technicians and skilled workforce.</a:t>
            </a:r>
            <a:endParaRPr lang="en-GB" sz="2000" dirty="0">
              <a:solidFill>
                <a:schemeClr val="tx1">
                  <a:lumMod val="50000"/>
                  <a:lumOff val="50000"/>
                </a:schemeClr>
              </a:solidFill>
            </a:endParaRPr>
          </a:p>
          <a:p>
            <a:endParaRPr lang="en-GB" dirty="0"/>
          </a:p>
        </p:txBody>
      </p:sp>
    </p:spTree>
    <p:extLst>
      <p:ext uri="{BB962C8B-B14F-4D97-AF65-F5344CB8AC3E}">
        <p14:creationId xmlns:p14="http://schemas.microsoft.com/office/powerpoint/2010/main" val="3768583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643622"/>
            <a:ext cx="11410681" cy="5570756"/>
          </a:xfrm>
          <a:prstGeom prst="rect">
            <a:avLst/>
          </a:prstGeom>
          <a:noFill/>
        </p:spPr>
        <p:txBody>
          <a:bodyPr wrap="square" rtlCol="0">
            <a:spAutoFit/>
          </a:bodyPr>
          <a:lstStyle/>
          <a:p>
            <a:r>
              <a:rPr lang="ru-RU" sz="2000" b="1" dirty="0">
                <a:solidFill>
                  <a:schemeClr val="accent1">
                    <a:lumMod val="75000"/>
                  </a:schemeClr>
                </a:solidFill>
              </a:rPr>
              <a:t>BMS Services</a:t>
            </a:r>
            <a:endParaRPr lang="en-US" sz="2000" b="1" dirty="0">
              <a:solidFill>
                <a:schemeClr val="accent1">
                  <a:lumMod val="75000"/>
                </a:schemeClr>
              </a:solidFill>
            </a:endParaRPr>
          </a:p>
          <a:p>
            <a:r>
              <a:rPr lang="ru-RU" dirty="0"/>
              <a:t> </a:t>
            </a:r>
            <a:endParaRPr lang="en-GB" dirty="0"/>
          </a:p>
          <a:p>
            <a:pPr indent="-285750">
              <a:buFont typeface="Symbol" panose="05050102010706020507" pitchFamily="18" charset="2"/>
              <a:buChar char="·"/>
            </a:pPr>
            <a:r>
              <a:rPr lang="ru-RU" sz="2000" dirty="0">
                <a:solidFill>
                  <a:schemeClr val="tx1">
                    <a:lumMod val="50000"/>
                    <a:lumOff val="50000"/>
                  </a:schemeClr>
                </a:solidFill>
              </a:rPr>
              <a:t>Installation, Programming and Commissioning all type of Package, FCU &amp; AHU Systems </a:t>
            </a:r>
            <a:endParaRPr lang="en-US" sz="2000" dirty="0">
              <a:solidFill>
                <a:schemeClr val="tx1">
                  <a:lumMod val="50000"/>
                  <a:lumOff val="50000"/>
                </a:schemeClr>
              </a:solidFill>
            </a:endParaRPr>
          </a:p>
          <a:p>
            <a:pPr indent="-285750">
              <a:buFont typeface="Symbol" panose="05050102010706020507" pitchFamily="18" charset="2"/>
              <a:buChar char="·"/>
            </a:pPr>
            <a:endParaRPr lang="en-US" sz="2000" dirty="0">
              <a:solidFill>
                <a:schemeClr val="tx1">
                  <a:lumMod val="50000"/>
                  <a:lumOff val="50000"/>
                </a:schemeClr>
              </a:solidFill>
              <a:sym typeface="Symbol" panose="05050102010706020507" pitchFamily="18" charset="2"/>
            </a:endParaRPr>
          </a:p>
          <a:p>
            <a:pPr indent="-285750">
              <a:buFont typeface="Symbol" panose="05050102010706020507" pitchFamily="18" charset="2"/>
              <a:buChar char="·"/>
            </a:pPr>
            <a:r>
              <a:rPr lang="ru-RU" sz="2000" dirty="0">
                <a:solidFill>
                  <a:schemeClr val="tx1">
                    <a:lumMod val="50000"/>
                    <a:lumOff val="50000"/>
                  </a:schemeClr>
                </a:solidFill>
              </a:rPr>
              <a:t>Designing and Selection of Controls and Modules</a:t>
            </a:r>
            <a:endParaRPr lang="en-US" sz="2000" dirty="0">
              <a:solidFill>
                <a:schemeClr val="tx1">
                  <a:lumMod val="50000"/>
                  <a:lumOff val="50000"/>
                </a:schemeClr>
              </a:solidFill>
            </a:endParaRPr>
          </a:p>
          <a:p>
            <a:pPr indent="-285750">
              <a:buFont typeface="Symbol" panose="05050102010706020507" pitchFamily="18" charset="2"/>
              <a:buChar char="·"/>
            </a:pPr>
            <a:endParaRPr lang="en-GB" sz="2000" dirty="0">
              <a:solidFill>
                <a:schemeClr val="tx1">
                  <a:lumMod val="50000"/>
                  <a:lumOff val="50000"/>
                </a:schemeClr>
              </a:solidFill>
            </a:endParaRPr>
          </a:p>
          <a:p>
            <a:pPr indent="-285750">
              <a:buFont typeface="Symbol" panose="05050102010706020507" pitchFamily="18" charset="2"/>
              <a:buChar char="·"/>
            </a:pPr>
            <a:r>
              <a:rPr lang="ru-RU" sz="2000" dirty="0">
                <a:solidFill>
                  <a:schemeClr val="tx1">
                    <a:lumMod val="50000"/>
                    <a:lumOff val="50000"/>
                  </a:schemeClr>
                </a:solidFill>
              </a:rPr>
              <a:t>Preparation of System Architecture</a:t>
            </a:r>
            <a:endParaRPr lang="en-US" sz="2000" dirty="0">
              <a:solidFill>
                <a:schemeClr val="tx1">
                  <a:lumMod val="50000"/>
                  <a:lumOff val="50000"/>
                </a:schemeClr>
              </a:solidFill>
            </a:endParaRPr>
          </a:p>
          <a:p>
            <a:pPr indent="-285750">
              <a:buFont typeface="Symbol" panose="05050102010706020507" pitchFamily="18" charset="2"/>
              <a:buChar char="·"/>
            </a:pPr>
            <a:endParaRPr lang="en-GB" sz="2000" dirty="0">
              <a:solidFill>
                <a:schemeClr val="tx1">
                  <a:lumMod val="50000"/>
                  <a:lumOff val="50000"/>
                </a:schemeClr>
              </a:solidFill>
            </a:endParaRPr>
          </a:p>
          <a:p>
            <a:pPr indent="-285750">
              <a:buFont typeface="Symbol" panose="05050102010706020507" pitchFamily="18" charset="2"/>
              <a:buChar char="·"/>
            </a:pPr>
            <a:r>
              <a:rPr lang="ru-RU" sz="2000" dirty="0">
                <a:solidFill>
                  <a:schemeClr val="tx1">
                    <a:lumMod val="50000"/>
                    <a:lumOff val="50000"/>
                  </a:schemeClr>
                </a:solidFill>
              </a:rPr>
              <a:t>Preparation of cable schedule for DDC Panel for Field terminations. </a:t>
            </a:r>
            <a:endParaRPr lang="en-US" sz="2000" dirty="0">
              <a:solidFill>
                <a:schemeClr val="tx1">
                  <a:lumMod val="50000"/>
                  <a:lumOff val="50000"/>
                </a:schemeClr>
              </a:solidFill>
            </a:endParaRPr>
          </a:p>
          <a:p>
            <a:pPr indent="-285750">
              <a:buFont typeface="Symbol" panose="05050102010706020507" pitchFamily="18" charset="2"/>
              <a:buChar char="·"/>
            </a:pPr>
            <a:endParaRPr lang="en-US" sz="2000" dirty="0">
              <a:solidFill>
                <a:schemeClr val="tx1">
                  <a:lumMod val="50000"/>
                  <a:lumOff val="50000"/>
                </a:schemeClr>
              </a:solidFill>
              <a:sym typeface="Symbol" panose="05050102010706020507" pitchFamily="18" charset="2"/>
            </a:endParaRPr>
          </a:p>
          <a:p>
            <a:pPr indent="-285750">
              <a:buFont typeface="Symbol" panose="05050102010706020507" pitchFamily="18" charset="2"/>
              <a:buChar char="·"/>
            </a:pPr>
            <a:r>
              <a:rPr lang="ru-RU" sz="2000" dirty="0">
                <a:solidFill>
                  <a:schemeClr val="tx1">
                    <a:lumMod val="50000"/>
                    <a:lumOff val="50000"/>
                  </a:schemeClr>
                </a:solidFill>
              </a:rPr>
              <a:t>Panel Installation, Cable Pulling and Termination</a:t>
            </a:r>
            <a:endParaRPr lang="en-US" sz="2000" dirty="0">
              <a:solidFill>
                <a:schemeClr val="tx1">
                  <a:lumMod val="50000"/>
                  <a:lumOff val="50000"/>
                </a:schemeClr>
              </a:solidFill>
            </a:endParaRPr>
          </a:p>
          <a:p>
            <a:endParaRPr lang="en-GB" sz="2000" dirty="0">
              <a:solidFill>
                <a:schemeClr val="tx1">
                  <a:lumMod val="50000"/>
                  <a:lumOff val="50000"/>
                </a:schemeClr>
              </a:solidFill>
            </a:endParaRPr>
          </a:p>
          <a:p>
            <a:pPr indent="-285750">
              <a:buFont typeface="Symbol" panose="05050102010706020507" pitchFamily="18" charset="2"/>
              <a:buChar char="·"/>
            </a:pPr>
            <a:r>
              <a:rPr lang="ru-RU" sz="2000" dirty="0">
                <a:solidFill>
                  <a:schemeClr val="tx1">
                    <a:lumMod val="50000"/>
                    <a:lumOff val="50000"/>
                  </a:schemeClr>
                </a:solidFill>
              </a:rPr>
              <a:t>Setting up the networks for BMS communication</a:t>
            </a:r>
            <a:endParaRPr lang="en-US" sz="2000" dirty="0">
              <a:solidFill>
                <a:schemeClr val="tx1">
                  <a:lumMod val="50000"/>
                  <a:lumOff val="50000"/>
                </a:schemeClr>
              </a:solidFill>
            </a:endParaRPr>
          </a:p>
          <a:p>
            <a:endParaRPr lang="en-US" sz="2000" dirty="0">
              <a:solidFill>
                <a:schemeClr val="tx1">
                  <a:lumMod val="50000"/>
                  <a:lumOff val="50000"/>
                </a:schemeClr>
              </a:solidFill>
            </a:endParaRPr>
          </a:p>
          <a:p>
            <a:pPr indent="-285750">
              <a:buFont typeface="Symbol" panose="05050102010706020507" pitchFamily="18" charset="2"/>
              <a:buChar char="·"/>
            </a:pPr>
            <a:r>
              <a:rPr lang="ru-RU" sz="2000" dirty="0">
                <a:solidFill>
                  <a:schemeClr val="tx1">
                    <a:lumMod val="50000"/>
                    <a:lumOff val="50000"/>
                  </a:schemeClr>
                </a:solidFill>
              </a:rPr>
              <a:t>Testing &amp; Commissioning</a:t>
            </a:r>
            <a:endParaRPr lang="en-US" sz="2000" dirty="0">
              <a:solidFill>
                <a:schemeClr val="tx1">
                  <a:lumMod val="50000"/>
                  <a:lumOff val="50000"/>
                </a:schemeClr>
              </a:solidFill>
            </a:endParaRPr>
          </a:p>
          <a:p>
            <a:endParaRPr lang="en-GB" sz="2000" dirty="0">
              <a:solidFill>
                <a:schemeClr val="tx1">
                  <a:lumMod val="50000"/>
                  <a:lumOff val="50000"/>
                </a:schemeClr>
              </a:solidFill>
            </a:endParaRPr>
          </a:p>
          <a:p>
            <a:r>
              <a:rPr lang="ru-RU" sz="2000" dirty="0">
                <a:solidFill>
                  <a:schemeClr val="tx1">
                    <a:lumMod val="50000"/>
                    <a:lumOff val="50000"/>
                  </a:schemeClr>
                </a:solidFill>
                <a:sym typeface="Symbol" panose="05050102010706020507" pitchFamily="18" charset="2"/>
              </a:rPr>
              <a:t></a:t>
            </a:r>
            <a:r>
              <a:rPr lang="en-US" sz="2000" dirty="0">
                <a:solidFill>
                  <a:schemeClr val="tx1">
                    <a:lumMod val="50000"/>
                    <a:lumOff val="50000"/>
                  </a:schemeClr>
                </a:solidFill>
                <a:sym typeface="Symbol" panose="05050102010706020507" pitchFamily="18" charset="2"/>
              </a:rPr>
              <a:t>    </a:t>
            </a:r>
            <a:r>
              <a:rPr lang="ru-RU" sz="2000" dirty="0">
                <a:solidFill>
                  <a:schemeClr val="tx1">
                    <a:lumMod val="50000"/>
                    <a:lumOff val="50000"/>
                  </a:schemeClr>
                </a:solidFill>
              </a:rPr>
              <a:t>Manpower Contract (Yearly/Monthly)</a:t>
            </a:r>
            <a:endParaRPr lang="en-GB" sz="2000" dirty="0">
              <a:solidFill>
                <a:schemeClr val="tx1">
                  <a:lumMod val="50000"/>
                  <a:lumOff val="50000"/>
                </a:schemeClr>
              </a:solidFill>
            </a:endParaRPr>
          </a:p>
          <a:p>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566" y="2518678"/>
            <a:ext cx="3914775" cy="3695700"/>
          </a:xfrm>
          <a:prstGeom prst="rect">
            <a:avLst/>
          </a:prstGeom>
        </p:spPr>
      </p:pic>
    </p:spTree>
    <p:extLst>
      <p:ext uri="{BB962C8B-B14F-4D97-AF65-F5344CB8AC3E}">
        <p14:creationId xmlns:p14="http://schemas.microsoft.com/office/powerpoint/2010/main" val="332387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643622"/>
            <a:ext cx="11410681" cy="5909310"/>
          </a:xfrm>
          <a:prstGeom prst="rect">
            <a:avLst/>
          </a:prstGeom>
          <a:noFill/>
        </p:spPr>
        <p:txBody>
          <a:bodyPr wrap="square" rtlCol="0">
            <a:spAutoFit/>
          </a:bodyPr>
          <a:lstStyle/>
          <a:p>
            <a:pPr algn="ctr"/>
            <a:r>
              <a:rPr lang="ru-RU" sz="2000" b="1" dirty="0" smtClean="0">
                <a:solidFill>
                  <a:schemeClr val="accent1">
                    <a:lumMod val="75000"/>
                  </a:schemeClr>
                </a:solidFill>
              </a:rPr>
              <a:t>CCTV</a:t>
            </a:r>
            <a:endParaRPr lang="en-GB" sz="2000" b="1" dirty="0">
              <a:solidFill>
                <a:schemeClr val="accent1">
                  <a:lumMod val="75000"/>
                </a:schemeClr>
              </a:solidFill>
            </a:endParaRPr>
          </a:p>
          <a:p>
            <a:r>
              <a:rPr lang="ru-RU" sz="2000" dirty="0"/>
              <a:t>  </a:t>
            </a:r>
            <a:endParaRPr lang="en-GB" sz="2000" dirty="0"/>
          </a:p>
          <a:p>
            <a:r>
              <a:rPr lang="ru-RU" sz="2000" b="1" dirty="0">
                <a:solidFill>
                  <a:schemeClr val="tx1">
                    <a:lumMod val="50000"/>
                    <a:lumOff val="50000"/>
                  </a:schemeClr>
                </a:solidFill>
              </a:rPr>
              <a:t>LUMINA LLC </a:t>
            </a:r>
            <a:r>
              <a:rPr lang="ru-RU" sz="2000" dirty="0">
                <a:solidFill>
                  <a:schemeClr val="tx1">
                    <a:lumMod val="50000"/>
                    <a:lumOff val="50000"/>
                  </a:schemeClr>
                </a:solidFill>
              </a:rPr>
              <a:t>provides the highest quality and leading edge security technologies with unparalleled customer services to individual and institutional users. We specialize in CCTV only providing well-known and well-supported CCTV products and services. We are able to provide service and support.</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endParaRPr lang="en-US" sz="2000" b="1" dirty="0" smtClean="0">
              <a:solidFill>
                <a:schemeClr val="tx1">
                  <a:lumMod val="50000"/>
                  <a:lumOff val="50000"/>
                </a:schemeClr>
              </a:solidFill>
            </a:endParaRPr>
          </a:p>
          <a:p>
            <a:r>
              <a:rPr lang="ru-RU" sz="2000" b="1" dirty="0">
                <a:solidFill>
                  <a:schemeClr val="accent1">
                    <a:lumMod val="75000"/>
                  </a:schemeClr>
                </a:solidFill>
              </a:rPr>
              <a:t>CCTV Services </a:t>
            </a:r>
            <a:endParaRPr lang="en-GB" sz="2000" b="1" dirty="0">
              <a:solidFill>
                <a:schemeClr val="accent1">
                  <a:lumMod val="75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Designing </a:t>
            </a:r>
            <a:r>
              <a:rPr lang="ru-RU" sz="2000" dirty="0">
                <a:solidFill>
                  <a:schemeClr val="tx1">
                    <a:lumMod val="50000"/>
                    <a:lumOff val="50000"/>
                  </a:schemeClr>
                </a:solidFill>
              </a:rPr>
              <a:t>and Camera </a:t>
            </a:r>
            <a:r>
              <a:rPr lang="ru-RU" sz="2000" dirty="0" smtClean="0">
                <a:solidFill>
                  <a:schemeClr val="tx1">
                    <a:lumMod val="50000"/>
                    <a:lumOff val="50000"/>
                  </a:schemeClr>
                </a:solidFill>
              </a:rPr>
              <a:t>Location</a:t>
            </a:r>
            <a:endParaRPr lang="en-US" sz="2000" dirty="0" smtClean="0">
              <a:solidFill>
                <a:schemeClr val="tx1">
                  <a:lumMod val="50000"/>
                  <a:lumOff val="50000"/>
                </a:schemeClr>
              </a:solidFill>
            </a:endParaRPr>
          </a:p>
          <a:p>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Camera </a:t>
            </a:r>
            <a:r>
              <a:rPr lang="ru-RU" sz="2000" dirty="0">
                <a:solidFill>
                  <a:schemeClr val="tx1">
                    <a:lumMod val="50000"/>
                    <a:lumOff val="50000"/>
                  </a:schemeClr>
                </a:solidFill>
              </a:rPr>
              <a:t>Installation and </a:t>
            </a:r>
            <a:r>
              <a:rPr lang="ru-RU" sz="2000" dirty="0" smtClean="0">
                <a:solidFill>
                  <a:schemeClr val="tx1">
                    <a:lumMod val="50000"/>
                    <a:lumOff val="50000"/>
                  </a:schemeClr>
                </a:solidFill>
              </a:rPr>
              <a:t>Commissioning</a:t>
            </a:r>
            <a:endParaRPr lang="en-US" sz="2000" dirty="0" smtClean="0">
              <a:solidFill>
                <a:schemeClr val="tx1">
                  <a:lumMod val="50000"/>
                  <a:lumOff val="50000"/>
                </a:schemeClr>
              </a:solidFill>
            </a:endParaRPr>
          </a:p>
          <a:p>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Cable </a:t>
            </a:r>
            <a:r>
              <a:rPr lang="ru-RU" sz="2000" dirty="0">
                <a:solidFill>
                  <a:schemeClr val="tx1">
                    <a:lumMod val="50000"/>
                    <a:lumOff val="50000"/>
                  </a:schemeClr>
                </a:solidFill>
              </a:rPr>
              <a:t>Pulling and Networks arrangements </a:t>
            </a:r>
            <a:endParaRPr lang="en-US" sz="2000" dirty="0" smtClean="0">
              <a:solidFill>
                <a:schemeClr val="tx1">
                  <a:lumMod val="50000"/>
                  <a:lumOff val="50000"/>
                </a:schemeClr>
              </a:solidFill>
            </a:endParaRPr>
          </a:p>
          <a:p>
            <a:endParaRPr lang="en-US" sz="2000" dirty="0" smtClean="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Setting </a:t>
            </a:r>
            <a:r>
              <a:rPr lang="ru-RU" sz="2000" dirty="0">
                <a:solidFill>
                  <a:schemeClr val="tx1">
                    <a:lumMod val="50000"/>
                    <a:lumOff val="50000"/>
                  </a:schemeClr>
                </a:solidFill>
              </a:rPr>
              <a:t>PC and Communicate with Cameras </a:t>
            </a:r>
            <a:endParaRPr lang="en-US" sz="2000" dirty="0" smtClean="0">
              <a:solidFill>
                <a:schemeClr val="tx1">
                  <a:lumMod val="50000"/>
                  <a:lumOff val="50000"/>
                </a:schemeClr>
              </a:solidFill>
            </a:endParaRPr>
          </a:p>
          <a:p>
            <a:endParaRPr lang="en-US" sz="2000" dirty="0" smtClean="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Manpower </a:t>
            </a:r>
            <a:r>
              <a:rPr lang="ru-RU" sz="2000" dirty="0">
                <a:solidFill>
                  <a:schemeClr val="tx1">
                    <a:lumMod val="50000"/>
                    <a:lumOff val="50000"/>
                  </a:schemeClr>
                </a:solidFill>
              </a:rPr>
              <a:t>Contract (Yearly/Monthly)</a:t>
            </a:r>
            <a:endParaRPr lang="en-GB" sz="2000" dirty="0">
              <a:solidFill>
                <a:schemeClr val="tx1">
                  <a:lumMod val="50000"/>
                  <a:lumOff val="50000"/>
                </a:schemeClr>
              </a:solidFill>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882280" y="2671236"/>
            <a:ext cx="3399872" cy="2469049"/>
          </a:xfrm>
          <a:prstGeom prst="rect">
            <a:avLst/>
          </a:prstGeom>
        </p:spPr>
      </p:pic>
    </p:spTree>
    <p:extLst>
      <p:ext uri="{BB962C8B-B14F-4D97-AF65-F5344CB8AC3E}">
        <p14:creationId xmlns:p14="http://schemas.microsoft.com/office/powerpoint/2010/main" val="1025255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643622"/>
            <a:ext cx="11410681" cy="5570756"/>
          </a:xfrm>
          <a:prstGeom prst="rect">
            <a:avLst/>
          </a:prstGeom>
          <a:noFill/>
        </p:spPr>
        <p:txBody>
          <a:bodyPr wrap="square" rtlCol="0">
            <a:spAutoFit/>
          </a:bodyPr>
          <a:lstStyle/>
          <a:p>
            <a:pPr algn="ctr"/>
            <a:r>
              <a:rPr lang="ru-RU" sz="2000" b="1" dirty="0">
                <a:solidFill>
                  <a:schemeClr val="accent1">
                    <a:lumMod val="75000"/>
                  </a:schemeClr>
                </a:solidFill>
              </a:rPr>
              <a:t>Fire Alarm </a:t>
            </a:r>
            <a:r>
              <a:rPr lang="ru-RU" sz="2000" b="1" dirty="0" smtClean="0">
                <a:solidFill>
                  <a:schemeClr val="accent1">
                    <a:lumMod val="75000"/>
                  </a:schemeClr>
                </a:solidFill>
              </a:rPr>
              <a:t>System</a:t>
            </a:r>
            <a:endParaRPr lang="en-GB" sz="2000" b="1" dirty="0">
              <a:solidFill>
                <a:schemeClr val="accent1">
                  <a:lumMod val="75000"/>
                </a:schemeClr>
              </a:solidFill>
            </a:endParaRPr>
          </a:p>
          <a:p>
            <a:r>
              <a:rPr lang="ru-RU" sz="2000" b="1" dirty="0">
                <a:solidFill>
                  <a:schemeClr val="accent1">
                    <a:lumMod val="75000"/>
                  </a:schemeClr>
                </a:solidFill>
              </a:rPr>
              <a:t> </a:t>
            </a:r>
            <a:endParaRPr lang="en-GB" sz="2000" b="1" dirty="0">
              <a:solidFill>
                <a:schemeClr val="accent1">
                  <a:lumMod val="75000"/>
                </a:schemeClr>
              </a:solidFill>
            </a:endParaRPr>
          </a:p>
          <a:p>
            <a:r>
              <a:rPr lang="ru-RU" sz="2000" dirty="0">
                <a:solidFill>
                  <a:schemeClr val="tx1">
                    <a:lumMod val="50000"/>
                    <a:lumOff val="50000"/>
                  </a:schemeClr>
                </a:solidFill>
              </a:rPr>
              <a:t>We supply and install most makes of fire alarm systems and Channel Safety Systems using both Addressable and Conventional Smoke and Heat Detectors with the option of Beam Detectors plus Addressable and Conventional Relays, sounders and sounder beacons.</a:t>
            </a:r>
            <a:endParaRPr lang="en-GB" sz="2000" dirty="0">
              <a:solidFill>
                <a:schemeClr val="tx1">
                  <a:lumMod val="50000"/>
                  <a:lumOff val="50000"/>
                </a:schemeClr>
              </a:solidFill>
            </a:endParaRPr>
          </a:p>
          <a:p>
            <a:r>
              <a:rPr lang="ru-RU" sz="2000" b="1" dirty="0">
                <a:solidFill>
                  <a:schemeClr val="tx1">
                    <a:lumMod val="50000"/>
                    <a:lumOff val="50000"/>
                  </a:schemeClr>
                </a:solidFill>
              </a:rPr>
              <a:t/>
            </a:r>
            <a:br>
              <a:rPr lang="ru-RU" sz="2000" b="1" dirty="0">
                <a:solidFill>
                  <a:schemeClr val="tx1">
                    <a:lumMod val="50000"/>
                    <a:lumOff val="50000"/>
                  </a:schemeClr>
                </a:solidFill>
              </a:rPr>
            </a:br>
            <a:r>
              <a:rPr lang="ru-RU" sz="2000" b="1" dirty="0">
                <a:solidFill>
                  <a:schemeClr val="accent1">
                    <a:lumMod val="75000"/>
                  </a:schemeClr>
                </a:solidFill>
              </a:rPr>
              <a:t>Fire Alarm Services</a:t>
            </a:r>
            <a:endParaRPr lang="en-GB" sz="2000" b="1" dirty="0">
              <a:solidFill>
                <a:schemeClr val="accent1">
                  <a:lumMod val="75000"/>
                </a:schemeClr>
              </a:solidFill>
            </a:endParaRPr>
          </a:p>
          <a:p>
            <a:r>
              <a:rPr lang="ru-RU" dirty="0">
                <a:solidFill>
                  <a:schemeClr val="tx1">
                    <a:lumMod val="50000"/>
                    <a:lumOff val="50000"/>
                  </a:schemeClr>
                </a:solidFill>
              </a:rPr>
              <a:t> </a:t>
            </a:r>
            <a:endParaRPr lang="en-GB"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Installation </a:t>
            </a:r>
            <a:r>
              <a:rPr lang="ru-RU" sz="2000" dirty="0">
                <a:solidFill>
                  <a:schemeClr val="tx1">
                    <a:lumMod val="50000"/>
                    <a:lumOff val="50000"/>
                  </a:schemeClr>
                </a:solidFill>
              </a:rPr>
              <a:t>and Termination of Fire Alarm Panel </a:t>
            </a:r>
            <a:endParaRPr lang="en-US" sz="2000" dirty="0" smtClean="0">
              <a:solidFill>
                <a:schemeClr val="tx1">
                  <a:lumMod val="50000"/>
                  <a:lumOff val="50000"/>
                </a:schemeClr>
              </a:solidFill>
            </a:endParaRPr>
          </a:p>
          <a:p>
            <a:pPr marL="342900" indent="-342900">
              <a:buFont typeface="Symbol" panose="05050102010706020507" pitchFamily="18" charset="2"/>
              <a:buChar char="·"/>
            </a:pPr>
            <a:endParaRPr lang="en-US" sz="2000" dirty="0">
              <a:solidFill>
                <a:schemeClr val="tx1">
                  <a:lumMod val="50000"/>
                  <a:lumOff val="50000"/>
                </a:schemeClr>
              </a:solidFill>
              <a:sym typeface="Symbol" panose="05050102010706020507" pitchFamily="18" charset="2"/>
            </a:endParaRPr>
          </a:p>
          <a:p>
            <a:pPr marL="342900" indent="-342900">
              <a:buFont typeface="Symbol" panose="05050102010706020507" pitchFamily="18" charset="2"/>
              <a:buChar char="·"/>
            </a:pPr>
            <a:r>
              <a:rPr lang="ru-RU" sz="2000" dirty="0" smtClean="0">
                <a:solidFill>
                  <a:schemeClr val="tx1">
                    <a:lumMod val="50000"/>
                    <a:lumOff val="50000"/>
                  </a:schemeClr>
                </a:solidFill>
              </a:rPr>
              <a:t>Installation </a:t>
            </a:r>
            <a:r>
              <a:rPr lang="ru-RU" sz="2000" dirty="0">
                <a:solidFill>
                  <a:schemeClr val="tx1">
                    <a:lumMod val="50000"/>
                    <a:lumOff val="50000"/>
                  </a:schemeClr>
                </a:solidFill>
              </a:rPr>
              <a:t>of Smoke and Heat detector</a:t>
            </a:r>
            <a:r>
              <a:rPr lang="ru-RU" sz="2000" dirty="0" smtClean="0">
                <a:solidFill>
                  <a:schemeClr val="tx1">
                    <a:lumMod val="50000"/>
                    <a:lumOff val="50000"/>
                  </a:schemeClr>
                </a:solidFill>
              </a:rPr>
              <a:t>.</a:t>
            </a:r>
            <a:endParaRPr lang="en-US" sz="2000" dirty="0" smtClean="0">
              <a:solidFill>
                <a:schemeClr val="tx1">
                  <a:lumMod val="50000"/>
                  <a:lumOff val="50000"/>
                </a:schemeClr>
              </a:solidFill>
            </a:endParaRPr>
          </a:p>
          <a:p>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Cable </a:t>
            </a:r>
            <a:r>
              <a:rPr lang="ru-RU" sz="2000" dirty="0">
                <a:solidFill>
                  <a:schemeClr val="tx1">
                    <a:lumMod val="50000"/>
                    <a:lumOff val="50000"/>
                  </a:schemeClr>
                </a:solidFill>
              </a:rPr>
              <a:t>Pulling and Termination </a:t>
            </a:r>
            <a:endParaRPr lang="en-US" sz="2000" dirty="0" smtClean="0">
              <a:solidFill>
                <a:schemeClr val="tx1">
                  <a:lumMod val="50000"/>
                  <a:lumOff val="50000"/>
                </a:schemeClr>
              </a:solidFill>
            </a:endParaRPr>
          </a:p>
          <a:p>
            <a:pPr marL="342900" indent="-342900">
              <a:buFont typeface="Symbol" panose="05050102010706020507" pitchFamily="18" charset="2"/>
              <a:buChar char="·"/>
            </a:pPr>
            <a:endParaRPr lang="en-US" sz="2000" dirty="0">
              <a:solidFill>
                <a:schemeClr val="tx1">
                  <a:lumMod val="50000"/>
                  <a:lumOff val="50000"/>
                </a:schemeClr>
              </a:solidFill>
              <a:sym typeface="Symbol" panose="05050102010706020507" pitchFamily="18" charset="2"/>
            </a:endParaRPr>
          </a:p>
          <a:p>
            <a:pPr marL="342900" indent="-342900">
              <a:buFont typeface="Symbol" panose="05050102010706020507" pitchFamily="18" charset="2"/>
              <a:buChar char="·"/>
            </a:pPr>
            <a:r>
              <a:rPr lang="ru-RU" sz="2000" dirty="0" smtClean="0">
                <a:solidFill>
                  <a:schemeClr val="tx1">
                    <a:lumMod val="50000"/>
                    <a:lumOff val="50000"/>
                  </a:schemeClr>
                </a:solidFill>
              </a:rPr>
              <a:t>Testing </a:t>
            </a:r>
            <a:r>
              <a:rPr lang="ru-RU" sz="2000" dirty="0">
                <a:solidFill>
                  <a:schemeClr val="tx1">
                    <a:lumMod val="50000"/>
                    <a:lumOff val="50000"/>
                  </a:schemeClr>
                </a:solidFill>
              </a:rPr>
              <a:t>and </a:t>
            </a:r>
            <a:r>
              <a:rPr lang="ru-RU" sz="2000" dirty="0" smtClean="0">
                <a:solidFill>
                  <a:schemeClr val="tx1">
                    <a:lumMod val="50000"/>
                    <a:lumOff val="50000"/>
                  </a:schemeClr>
                </a:solidFill>
              </a:rPr>
              <a:t>Commissioning</a:t>
            </a:r>
            <a:endParaRPr lang="en-US" sz="2000" dirty="0" smtClean="0">
              <a:solidFill>
                <a:schemeClr val="tx1">
                  <a:lumMod val="50000"/>
                  <a:lumOff val="50000"/>
                </a:schemeClr>
              </a:solidFill>
            </a:endParaRPr>
          </a:p>
          <a:p>
            <a:endParaRPr lang="en-US" sz="2000" dirty="0" smtClean="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Manpower Contract (Yearly/Monthly)</a:t>
            </a:r>
            <a:endParaRPr lang="en-US" sz="2000" dirty="0" smtClean="0">
              <a:solidFill>
                <a:schemeClr val="tx1">
                  <a:lumMod val="50000"/>
                  <a:lumOff val="50000"/>
                </a:schemeClr>
              </a:solidFill>
            </a:endParaRPr>
          </a:p>
          <a:p>
            <a:endParaRPr lang="en-GB"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7191" y="3631841"/>
            <a:ext cx="2981459" cy="2981459"/>
          </a:xfrm>
          <a:prstGeom prst="rect">
            <a:avLst/>
          </a:prstGeom>
        </p:spPr>
      </p:pic>
    </p:spTree>
    <p:extLst>
      <p:ext uri="{BB962C8B-B14F-4D97-AF65-F5344CB8AC3E}">
        <p14:creationId xmlns:p14="http://schemas.microsoft.com/office/powerpoint/2010/main" val="3423850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60" y="305068"/>
            <a:ext cx="11410681" cy="6247864"/>
          </a:xfrm>
          <a:prstGeom prst="rect">
            <a:avLst/>
          </a:prstGeom>
          <a:noFill/>
        </p:spPr>
        <p:txBody>
          <a:bodyPr wrap="square" rtlCol="0">
            <a:spAutoFit/>
          </a:bodyPr>
          <a:lstStyle/>
          <a:p>
            <a:pPr algn="ctr"/>
            <a:r>
              <a:rPr lang="ru-RU" sz="2000" b="1" dirty="0">
                <a:solidFill>
                  <a:schemeClr val="accent1">
                    <a:lumMod val="75000"/>
                  </a:schemeClr>
                </a:solidFill>
              </a:rPr>
              <a:t>Central Battery </a:t>
            </a:r>
            <a:r>
              <a:rPr lang="ru-RU" sz="2000" b="1" dirty="0" smtClean="0">
                <a:solidFill>
                  <a:schemeClr val="accent1">
                    <a:lumMod val="75000"/>
                  </a:schemeClr>
                </a:solidFill>
              </a:rPr>
              <a:t>System</a:t>
            </a:r>
            <a:endParaRPr lang="en-GB" sz="2000" b="1" dirty="0">
              <a:solidFill>
                <a:schemeClr val="accent1">
                  <a:lumMod val="75000"/>
                </a:schemeClr>
              </a:solidFill>
            </a:endParaRPr>
          </a:p>
          <a:p>
            <a:r>
              <a:rPr lang="ru-RU" sz="2000" dirty="0"/>
              <a:t> </a:t>
            </a:r>
            <a:endParaRPr lang="en-GB" sz="2000" dirty="0"/>
          </a:p>
          <a:p>
            <a:r>
              <a:rPr lang="ru-RU" sz="2000" dirty="0">
                <a:solidFill>
                  <a:schemeClr val="tx1">
                    <a:lumMod val="50000"/>
                    <a:lumOff val="50000"/>
                  </a:schemeClr>
                </a:solidFill>
              </a:rPr>
              <a:t>The central battery emergency lighting shall consist of a rectifier, battery charger, inverter, protective devices, surges, battery circuit breaker, external mechanical bypass switch and accessories as specified in this Specification. These can be maintained and can come with options such as automatic self-testing or linked to a self-testing addressable system.</a:t>
            </a:r>
            <a:endParaRPr lang="en-GB" sz="2000" dirty="0">
              <a:solidFill>
                <a:schemeClr val="tx1">
                  <a:lumMod val="50000"/>
                  <a:lumOff val="50000"/>
                </a:schemeClr>
              </a:solidFill>
            </a:endParaRPr>
          </a:p>
          <a:p>
            <a:r>
              <a:rPr lang="ru-RU" sz="2000" dirty="0">
                <a:solidFill>
                  <a:schemeClr val="tx1">
                    <a:lumMod val="50000"/>
                    <a:lumOff val="50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Our highly professional central battery emergency lighting Installation team can install all types of emergency lighting systems. From a simple self-contained emergency exit light to a fully addressable system, we provide a high standard of installation all complying with the customer requirements.</a:t>
            </a:r>
            <a:endParaRPr lang="en-GB" sz="2000" dirty="0">
              <a:solidFill>
                <a:schemeClr val="tx1">
                  <a:lumMod val="50000"/>
                  <a:lumOff val="50000"/>
                </a:schemeClr>
              </a:solidFill>
            </a:endParaRPr>
          </a:p>
          <a:p>
            <a:r>
              <a:rPr lang="ru-RU" sz="2000" dirty="0"/>
              <a:t> </a:t>
            </a:r>
            <a:r>
              <a:rPr lang="ru-RU" sz="2000" b="1" dirty="0"/>
              <a:t> </a:t>
            </a:r>
            <a:endParaRPr lang="en-GB" sz="2000" b="1" dirty="0"/>
          </a:p>
          <a:p>
            <a:r>
              <a:rPr lang="ru-RU" sz="2000" b="1" dirty="0">
                <a:solidFill>
                  <a:schemeClr val="accent1">
                    <a:lumMod val="75000"/>
                  </a:schemeClr>
                </a:solidFill>
              </a:rPr>
              <a:t>Central Battery </a:t>
            </a:r>
            <a:r>
              <a:rPr lang="ru-RU" sz="2000" b="1" dirty="0" smtClean="0">
                <a:solidFill>
                  <a:schemeClr val="accent1">
                    <a:lumMod val="75000"/>
                  </a:schemeClr>
                </a:solidFill>
              </a:rPr>
              <a:t>System</a:t>
            </a:r>
            <a:endParaRPr lang="en-GB" sz="2000" b="1" dirty="0">
              <a:solidFill>
                <a:schemeClr val="accent1">
                  <a:lumMod val="75000"/>
                </a:schemeClr>
              </a:solidFill>
            </a:endParaRPr>
          </a:p>
          <a:p>
            <a:r>
              <a:rPr lang="ru-RU" sz="2000" dirty="0">
                <a:solidFill>
                  <a:schemeClr val="accent1">
                    <a:lumMod val="75000"/>
                  </a:schemeClr>
                </a:solidFill>
              </a:rPr>
              <a:t> </a:t>
            </a:r>
            <a:endParaRPr lang="en-GB" sz="2000" dirty="0">
              <a:solidFill>
                <a:schemeClr val="accent1">
                  <a:lumMod val="75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Installation </a:t>
            </a:r>
            <a:r>
              <a:rPr lang="ru-RU" sz="2000" dirty="0">
                <a:solidFill>
                  <a:schemeClr val="tx1">
                    <a:lumMod val="50000"/>
                    <a:lumOff val="50000"/>
                  </a:schemeClr>
                </a:solidFill>
              </a:rPr>
              <a:t>and Termination of CBS System </a:t>
            </a:r>
            <a:endParaRPr lang="en-US" sz="2000" dirty="0" smtClean="0">
              <a:solidFill>
                <a:schemeClr val="tx1">
                  <a:lumMod val="50000"/>
                  <a:lumOff val="50000"/>
                </a:schemeClr>
              </a:solidFill>
            </a:endParaRPr>
          </a:p>
          <a:p>
            <a:endParaRPr lang="en-US" sz="2000" dirty="0" smtClean="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Cable </a:t>
            </a:r>
            <a:r>
              <a:rPr lang="ru-RU" sz="2000" dirty="0">
                <a:solidFill>
                  <a:schemeClr val="tx1">
                    <a:lumMod val="50000"/>
                    <a:lumOff val="50000"/>
                  </a:schemeClr>
                </a:solidFill>
              </a:rPr>
              <a:t>pulling and </a:t>
            </a:r>
            <a:r>
              <a:rPr lang="ru-RU" sz="2000" dirty="0" smtClean="0">
                <a:solidFill>
                  <a:schemeClr val="tx1">
                    <a:lumMod val="50000"/>
                    <a:lumOff val="50000"/>
                  </a:schemeClr>
                </a:solidFill>
              </a:rPr>
              <a:t>Addressing</a:t>
            </a:r>
            <a:endParaRPr lang="en-US" sz="2000" dirty="0" smtClean="0">
              <a:solidFill>
                <a:schemeClr val="tx1">
                  <a:lumMod val="50000"/>
                  <a:lumOff val="50000"/>
                </a:schemeClr>
              </a:solidFill>
            </a:endParaRPr>
          </a:p>
          <a:p>
            <a:endParaRPr lang="en-GB" sz="2000" dirty="0">
              <a:solidFill>
                <a:schemeClr val="tx1">
                  <a:lumMod val="50000"/>
                  <a:lumOff val="50000"/>
                </a:schemeClr>
              </a:solidFill>
            </a:endParaRPr>
          </a:p>
          <a:p>
            <a:pPr marL="342900" indent="-342900">
              <a:buFont typeface="Symbol" panose="05050102010706020507" pitchFamily="18" charset="2"/>
              <a:buChar char="·"/>
            </a:pPr>
            <a:r>
              <a:rPr lang="ru-RU" sz="2000" dirty="0" smtClean="0">
                <a:solidFill>
                  <a:schemeClr val="tx1">
                    <a:lumMod val="50000"/>
                    <a:lumOff val="50000"/>
                  </a:schemeClr>
                </a:solidFill>
              </a:rPr>
              <a:t>Testing </a:t>
            </a:r>
            <a:r>
              <a:rPr lang="ru-RU" sz="2000" dirty="0">
                <a:solidFill>
                  <a:schemeClr val="tx1">
                    <a:lumMod val="50000"/>
                    <a:lumOff val="50000"/>
                  </a:schemeClr>
                </a:solidFill>
              </a:rPr>
              <a:t>and </a:t>
            </a:r>
            <a:r>
              <a:rPr lang="ru-RU" sz="2000" dirty="0" smtClean="0">
                <a:solidFill>
                  <a:schemeClr val="tx1">
                    <a:lumMod val="50000"/>
                    <a:lumOff val="50000"/>
                  </a:schemeClr>
                </a:solidFill>
              </a:rPr>
              <a:t>Commissioning</a:t>
            </a:r>
            <a:endParaRPr lang="en-US" sz="2000" dirty="0" smtClean="0">
              <a:solidFill>
                <a:schemeClr val="tx1">
                  <a:lumMod val="50000"/>
                  <a:lumOff val="50000"/>
                </a:schemeClr>
              </a:solidFill>
            </a:endParaRPr>
          </a:p>
          <a:p>
            <a:endParaRPr lang="en-GB" sz="2000" dirty="0">
              <a:solidFill>
                <a:schemeClr val="tx1">
                  <a:lumMod val="50000"/>
                  <a:lumOff val="50000"/>
                </a:schemeClr>
              </a:solidFill>
            </a:endParaRPr>
          </a:p>
          <a:p>
            <a:r>
              <a:rPr lang="ru-RU" sz="2000" dirty="0" smtClean="0">
                <a:solidFill>
                  <a:schemeClr val="tx1">
                    <a:lumMod val="50000"/>
                    <a:lumOff val="50000"/>
                  </a:schemeClr>
                </a:solidFill>
                <a:sym typeface="Symbol" panose="05050102010706020507" pitchFamily="18" charset="2"/>
              </a:rPr>
              <a:t></a:t>
            </a:r>
            <a:r>
              <a:rPr lang="en-US" sz="2000" dirty="0" smtClean="0">
                <a:solidFill>
                  <a:schemeClr val="tx1">
                    <a:lumMod val="50000"/>
                    <a:lumOff val="50000"/>
                  </a:schemeClr>
                </a:solidFill>
                <a:sym typeface="Symbol" panose="05050102010706020507" pitchFamily="18" charset="2"/>
              </a:rPr>
              <a:t>     </a:t>
            </a:r>
            <a:r>
              <a:rPr lang="ru-RU" sz="2000" dirty="0" smtClean="0">
                <a:solidFill>
                  <a:schemeClr val="tx1">
                    <a:lumMod val="50000"/>
                    <a:lumOff val="50000"/>
                  </a:schemeClr>
                </a:solidFill>
              </a:rPr>
              <a:t>Manpower </a:t>
            </a:r>
            <a:r>
              <a:rPr lang="ru-RU" sz="2000" dirty="0">
                <a:solidFill>
                  <a:schemeClr val="tx1">
                    <a:lumMod val="50000"/>
                    <a:lumOff val="50000"/>
                  </a:schemeClr>
                </a:solidFill>
              </a:rPr>
              <a:t>Contract (Yearly/Monthly</a:t>
            </a:r>
            <a:r>
              <a:rPr lang="ru-RU" sz="2000" dirty="0" smtClean="0">
                <a:solidFill>
                  <a:schemeClr val="tx1">
                    <a:lumMod val="50000"/>
                    <a:lumOff val="50000"/>
                  </a:schemeClr>
                </a:solidFill>
              </a:rPr>
              <a:t>)</a:t>
            </a:r>
            <a:endParaRPr lang="en-GB" dirty="0">
              <a:solidFill>
                <a:schemeClr val="tx1">
                  <a:lumMod val="50000"/>
                  <a:lumOff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679" y="3676650"/>
            <a:ext cx="4533900" cy="3181350"/>
          </a:xfrm>
          <a:prstGeom prst="rect">
            <a:avLst/>
          </a:prstGeom>
        </p:spPr>
      </p:pic>
    </p:spTree>
    <p:extLst>
      <p:ext uri="{BB962C8B-B14F-4D97-AF65-F5344CB8AC3E}">
        <p14:creationId xmlns:p14="http://schemas.microsoft.com/office/powerpoint/2010/main" val="1801203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3849" y="2613392"/>
            <a:ext cx="9564709" cy="1631216"/>
          </a:xfrm>
          <a:prstGeom prst="rect">
            <a:avLst/>
          </a:prstGeom>
          <a:noFill/>
        </p:spPr>
        <p:txBody>
          <a:bodyPr wrap="square" rtlCol="0">
            <a:spAutoFit/>
          </a:bodyPr>
          <a:lstStyle/>
          <a:p>
            <a:pPr algn="ctr"/>
            <a:r>
              <a:rPr lang="ru-RU" sz="2000" b="1" dirty="0">
                <a:solidFill>
                  <a:schemeClr val="accent1">
                    <a:lumMod val="75000"/>
                  </a:schemeClr>
                </a:solidFill>
              </a:rPr>
              <a:t>Energy Management System</a:t>
            </a:r>
            <a:endParaRPr lang="en-GB" sz="2000" b="1" dirty="0">
              <a:solidFill>
                <a:schemeClr val="accent1">
                  <a:lumMod val="75000"/>
                </a:schemeClr>
              </a:solidFill>
            </a:endParaRPr>
          </a:p>
          <a:p>
            <a:r>
              <a:rPr lang="ru-RU" dirty="0"/>
              <a:t> </a:t>
            </a:r>
            <a:r>
              <a:rPr lang="ru-RU" sz="2000" dirty="0">
                <a:solidFill>
                  <a:schemeClr val="accent1">
                    <a:lumMod val="75000"/>
                  </a:schemeClr>
                </a:solidFill>
              </a:rPr>
              <a:t>  </a:t>
            </a:r>
            <a:endParaRPr lang="en-GB" sz="2000" dirty="0">
              <a:solidFill>
                <a:schemeClr val="tx1">
                  <a:lumMod val="50000"/>
                  <a:lumOff val="50000"/>
                </a:schemeClr>
              </a:solidFill>
            </a:endParaRPr>
          </a:p>
          <a:p>
            <a:r>
              <a:rPr lang="ru-RU" sz="2000" dirty="0">
                <a:solidFill>
                  <a:schemeClr val="tx1">
                    <a:lumMod val="50000"/>
                    <a:lumOff val="50000"/>
                  </a:schemeClr>
                </a:solidFill>
              </a:rPr>
              <a:t>Energy Management Systems is a leading technology dedicated to providing green energy saving solutions to residential, commercial and industrial clients globally. We are now started a wing for Energy Management System.</a:t>
            </a:r>
            <a:endParaRPr lang="en-GB" sz="2000" dirty="0">
              <a:solidFill>
                <a:schemeClr val="tx1">
                  <a:lumMod val="50000"/>
                  <a:lumOff val="50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2003" y="616679"/>
            <a:ext cx="2524132" cy="2247362"/>
          </a:xfrm>
          <a:prstGeom prst="rect">
            <a:avLst/>
          </a:prstGeom>
        </p:spPr>
      </p:pic>
    </p:spTree>
    <p:extLst>
      <p:ext uri="{BB962C8B-B14F-4D97-AF65-F5344CB8AC3E}">
        <p14:creationId xmlns:p14="http://schemas.microsoft.com/office/powerpoint/2010/main" val="3607748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109</Words>
  <Application>Microsoft Office PowerPoint</Application>
  <PresentationFormat>Widescreen</PresentationFormat>
  <Paragraphs>256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2017-07-15T12:35:52Z</dcterms:created>
  <dcterms:modified xsi:type="dcterms:W3CDTF">2017-07-15T14:08:51Z</dcterms:modified>
</cp:coreProperties>
</file>