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25" r:id="rId3"/>
    <p:sldId id="426" r:id="rId4"/>
    <p:sldId id="427" r:id="rId5"/>
    <p:sldId id="429" r:id="rId6"/>
    <p:sldId id="430" r:id="rId7"/>
    <p:sldId id="431" r:id="rId9"/>
    <p:sldId id="432" r:id="rId10"/>
    <p:sldId id="433" r:id="rId11"/>
    <p:sldId id="434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AE1"/>
    <a:srgbClr val="E74C3C"/>
    <a:srgbClr val="516170"/>
    <a:srgbClr val="D4EEF9"/>
    <a:srgbClr val="E9F6FC"/>
    <a:srgbClr val="7F8C8D"/>
    <a:srgbClr val="353B48"/>
    <a:srgbClr val="F9F9F9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C3C2611-4C71-4FC5-86AE-919BDF0F9419}" styleName=""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Style>
        <a:tcBdr/>
        <a:fill>
          <a:solidFill>
            <a:srgbClr val="E8EBF5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Style>
        <a:tcBdr/>
        <a:fill>
          <a:solidFill>
            <a:srgbClr val="FFFFFF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578813" y="1986756"/>
            <a:ext cx="4860897" cy="928227"/>
          </a:xfrm>
          <a:prstGeom prst="rect">
            <a:avLst/>
          </a:prstGeom>
        </p:spPr>
        <p:txBody>
          <a:bodyPr/>
          <a:lstStyle>
            <a:lvl1pPr algn="r"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9" name="Rectangle 1"/>
          <p:cNvSpPr/>
          <p:nvPr/>
        </p:nvSpPr>
        <p:spPr>
          <a:xfrm>
            <a:off x="0" y="0"/>
            <a:ext cx="12192000" cy="82042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20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6045" y="204470"/>
            <a:ext cx="1546225" cy="4114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23" name="Title 1"/>
          <p:cNvSpPr txBox="1"/>
          <p:nvPr/>
        </p:nvSpPr>
        <p:spPr>
          <a:xfrm>
            <a:off x="464820" y="236220"/>
            <a:ext cx="8261985" cy="4235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306070">
              <a:lnSpc>
                <a:spcPct val="90000"/>
              </a:lnSpc>
              <a:defRPr sz="2800" b="1">
                <a:solidFill>
                  <a:srgbClr val="222C59"/>
                </a:solidFill>
              </a:defRPr>
            </a:lvl1pPr>
          </a:lstStyle>
          <a:p>
            <a:r>
              <a:rPr sz="2400">
                <a:solidFill>
                  <a:schemeClr val="tx2">
                    <a:lumMod val="75000"/>
                  </a:schemeClr>
                </a:solidFill>
              </a:rPr>
              <a:t>Key Metrics</a:t>
            </a:r>
            <a:endParaRPr sz="240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21" name="Table 4"/>
          <p:cNvGraphicFramePr/>
          <p:nvPr/>
        </p:nvGraphicFramePr>
        <p:xfrm>
          <a:off x="492760" y="1345565"/>
          <a:ext cx="11319510" cy="175958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639060"/>
                <a:gridCol w="1736090"/>
                <a:gridCol w="1736090"/>
                <a:gridCol w="1736090"/>
                <a:gridCol w="1736090"/>
                <a:gridCol w="1736090"/>
              </a:tblGrid>
              <a:tr h="432435">
                <a:tc>
                  <a:txBody>
                    <a:bodyPr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IN" sz="17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sz="17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US $ million</a:t>
                      </a:r>
                      <a:endParaRPr sz="1700" b="1">
                        <a:solidFill>
                          <a:srgbClr val="FFFFFF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rgbClr val="29AAE1"/>
                      </a:solidFill>
                      <a:prstDash val="solid"/>
                    </a:lnL>
                    <a:lnT w="12700">
                      <a:solidFill>
                        <a:srgbClr val="29AAE1"/>
                      </a:solidFill>
                      <a:prstDash val="solid"/>
                    </a:lnT>
                    <a:solidFill>
                      <a:srgbClr val="29AAE1"/>
                    </a:solidFill>
                  </a:tcPr>
                </a:tc>
                <a:tc>
                  <a:txBody>
                    <a:bodyPr/>
                    <a:p>
                      <a:pPr algn="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Year 1</a:t>
                      </a:r>
                      <a:endParaRPr lang="en-IN" sz="1700" b="1">
                        <a:solidFill>
                          <a:srgbClr val="FFFFFF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T w="12700">
                      <a:solidFill>
                        <a:srgbClr val="29AAE1"/>
                      </a:solidFill>
                      <a:prstDash val="solid"/>
                    </a:lnT>
                    <a:solidFill>
                      <a:srgbClr val="29AAE1"/>
                    </a:solidFill>
                  </a:tcPr>
                </a:tc>
                <a:tc>
                  <a:txBody>
                    <a:bodyPr/>
                    <a:p>
                      <a:pPr algn="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Year 2</a:t>
                      </a:r>
                      <a:endParaRPr sz="1700" b="1">
                        <a:solidFill>
                          <a:srgbClr val="FFFFFF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T w="12700">
                      <a:solidFill>
                        <a:srgbClr val="29AAE1"/>
                      </a:solidFill>
                      <a:prstDash val="solid"/>
                    </a:lnT>
                    <a:solidFill>
                      <a:srgbClr val="29AAE1"/>
                    </a:solidFill>
                  </a:tcPr>
                </a:tc>
                <a:tc>
                  <a:txBody>
                    <a:bodyPr/>
                    <a:p>
                      <a:pPr algn="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Year 3</a:t>
                      </a:r>
                      <a:endParaRPr sz="1700" b="1">
                        <a:solidFill>
                          <a:srgbClr val="FFFFFF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T w="12700">
                      <a:solidFill>
                        <a:srgbClr val="29AAE1"/>
                      </a:solidFill>
                      <a:prstDash val="solid"/>
                    </a:lnT>
                    <a:solidFill>
                      <a:srgbClr val="29AAE1"/>
                    </a:solidFill>
                  </a:tcPr>
                </a:tc>
                <a:tc>
                  <a:txBody>
                    <a:bodyPr/>
                    <a:p>
                      <a:pPr algn="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Year 4</a:t>
                      </a:r>
                      <a:endParaRPr sz="1700" b="1">
                        <a:solidFill>
                          <a:srgbClr val="FFFFFF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T w="12700">
                      <a:solidFill>
                        <a:srgbClr val="29AAE1"/>
                      </a:solidFill>
                      <a:prstDash val="solid"/>
                    </a:lnT>
                    <a:solidFill>
                      <a:srgbClr val="29AAE1"/>
                    </a:solidFill>
                  </a:tcPr>
                </a:tc>
                <a:tc>
                  <a:txBody>
                    <a:bodyPr/>
                    <a:p>
                      <a:pPr algn="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Year 5</a:t>
                      </a:r>
                      <a:endParaRPr sz="1700" b="1">
                        <a:solidFill>
                          <a:srgbClr val="FFFFFF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R w="12700">
                      <a:solidFill>
                        <a:srgbClr val="29AAE1"/>
                      </a:solidFill>
                      <a:prstDash val="solid"/>
                    </a:lnR>
                    <a:lnT w="12700">
                      <a:solidFill>
                        <a:srgbClr val="29AAE1"/>
                      </a:solidFill>
                      <a:prstDash val="solid"/>
                    </a:lnT>
                    <a:solidFill>
                      <a:srgbClr val="29AAE1"/>
                    </a:solidFill>
                  </a:tcPr>
                </a:tc>
              </a:tr>
              <a:tr h="386715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lang="en-IN"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Revenue</a:t>
                      </a:r>
                      <a:endParaRPr sz="1400" b="1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rgbClr val="29AAE1"/>
                      </a:solidFill>
                      <a:prstDash val="soli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7F8C8D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3.54 </a:t>
                      </a:r>
                      <a:endParaRPr sz="1400" b="1">
                        <a:solidFill>
                          <a:srgbClr val="7F8C8D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solidFill>
                      <a:srgbClr val="ECF0F1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7F8C8D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15.41 </a:t>
                      </a:r>
                      <a:endParaRPr sz="1400" b="1">
                        <a:solidFill>
                          <a:srgbClr val="7F8C8D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solidFill>
                      <a:srgbClr val="ECF0F1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7F8C8D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37.01 </a:t>
                      </a:r>
                      <a:endParaRPr sz="1400" b="1">
                        <a:solidFill>
                          <a:srgbClr val="7F8C8D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solidFill>
                      <a:srgbClr val="ECF0F1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7F8C8D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67.08 </a:t>
                      </a:r>
                      <a:endParaRPr sz="1400" b="1">
                        <a:solidFill>
                          <a:srgbClr val="7F8C8D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solidFill>
                      <a:srgbClr val="ECF0F1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7F8C8D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107.43 </a:t>
                      </a:r>
                      <a:endParaRPr sz="1400" b="1">
                        <a:solidFill>
                          <a:srgbClr val="7F8C8D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lnR w="12700">
                      <a:solidFill>
                        <a:srgbClr val="29AAE1"/>
                      </a:solidFill>
                      <a:prstDash val="solid"/>
                    </a:lnR>
                    <a:solidFill>
                      <a:srgbClr val="ECF0F1"/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lang="en-IN"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Students nos.</a:t>
                      </a:r>
                      <a:endParaRPr sz="1400" b="1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rgbClr val="29AAE1"/>
                      </a:solidFill>
                      <a:prstDash val="solid"/>
                    </a:lnL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7F8C8D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       11,150 </a:t>
                      </a:r>
                      <a:endParaRPr sz="1400" b="1">
                        <a:solidFill>
                          <a:srgbClr val="7F8C8D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7F8C8D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         33,137 </a:t>
                      </a:r>
                      <a:endParaRPr sz="1400" b="1">
                        <a:solidFill>
                          <a:srgbClr val="7F8C8D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7F8C8D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          67,703 </a:t>
                      </a:r>
                      <a:endParaRPr sz="1400" b="1">
                        <a:solidFill>
                          <a:srgbClr val="7F8C8D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7F8C8D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       1,14,623 </a:t>
                      </a:r>
                      <a:endParaRPr sz="1400" b="1">
                        <a:solidFill>
                          <a:srgbClr val="7F8C8D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7F8C8D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       1,64,673 </a:t>
                      </a:r>
                      <a:endParaRPr sz="1400" b="1">
                        <a:solidFill>
                          <a:srgbClr val="7F8C8D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lnR w="12700">
                      <a:solidFill>
                        <a:srgbClr val="29AAE1"/>
                      </a:solidFill>
                      <a:prstDash val="solid"/>
                    </a:lnR>
                    <a:solidFill>
                      <a:srgbClr val="F9F9F9"/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lang="en-IN"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PAT</a:t>
                      </a:r>
                      <a:endParaRPr sz="1400" b="1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2700">
                      <a:solidFill>
                        <a:srgbClr val="29AAE1"/>
                      </a:solidFill>
                      <a:prstDash val="solid"/>
                    </a:lnL>
                    <a:lnB w="12700">
                      <a:solidFill>
                        <a:srgbClr val="29AAE1"/>
                      </a:solidFill>
                      <a:prstDash val="solid"/>
                    </a:lnB>
                    <a:solidFill>
                      <a:srgbClr val="ECF0F1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7F8C8D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                  -1.10 </a:t>
                      </a:r>
                      <a:endParaRPr sz="1400" b="1">
                        <a:solidFill>
                          <a:srgbClr val="7F8C8D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lnB w="12700">
                      <a:solidFill>
                        <a:srgbClr val="29AAE1"/>
                      </a:solidFill>
                      <a:prstDash val="solid"/>
                    </a:lnB>
                    <a:solidFill>
                      <a:srgbClr val="ECF0F1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7F8C8D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-0.97 </a:t>
                      </a:r>
                      <a:endParaRPr sz="1400" b="1">
                        <a:solidFill>
                          <a:srgbClr val="7F8C8D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lnB w="12700">
                      <a:solidFill>
                        <a:srgbClr val="29AAE1"/>
                      </a:solidFill>
                      <a:prstDash val="solid"/>
                    </a:lnB>
                    <a:solidFill>
                      <a:srgbClr val="ECF0F1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7F8C8D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3.21 </a:t>
                      </a:r>
                      <a:endParaRPr sz="1400" b="1">
                        <a:solidFill>
                          <a:srgbClr val="7F8C8D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lnB w="12700">
                      <a:solidFill>
                        <a:srgbClr val="29AAE1"/>
                      </a:solidFill>
                      <a:prstDash val="solid"/>
                    </a:lnB>
                    <a:solidFill>
                      <a:srgbClr val="ECF0F1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7F8C8D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8.73 </a:t>
                      </a:r>
                      <a:endParaRPr sz="1400" b="1">
                        <a:solidFill>
                          <a:srgbClr val="7F8C8D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lnB w="12700">
                      <a:solidFill>
                        <a:srgbClr val="29AAE1"/>
                      </a:solidFill>
                      <a:prstDash val="solid"/>
                    </a:lnB>
                    <a:solidFill>
                      <a:srgbClr val="ECF0F1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7F8C8D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16.50 </a:t>
                      </a:r>
                      <a:endParaRPr sz="1400" b="1">
                        <a:solidFill>
                          <a:srgbClr val="7F8C8D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lnR w="12700">
                      <a:solidFill>
                        <a:srgbClr val="29AAE1"/>
                      </a:solidFill>
                      <a:prstDash val="solid"/>
                    </a:lnR>
                    <a:lnB w="12700">
                      <a:solidFill>
                        <a:srgbClr val="29AAE1"/>
                      </a:solidFill>
                      <a:prstDash val="solid"/>
                    </a:lnB>
                    <a:solidFill>
                      <a:srgbClr val="ECF0F1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464820" y="3390900"/>
            <a:ext cx="7380605" cy="78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285750" indent="-285750">
              <a:buSzPct val="100000"/>
              <a:buFont typeface="Arial" panose="020B0604020202020204"/>
              <a:buChar char="•"/>
              <a:defRPr sz="1400"/>
            </a:pPr>
            <a:r>
              <a:rPr sz="1500">
                <a:sym typeface="+mn-ea"/>
              </a:rPr>
              <a:t>Exclusive contract with Dubai </a:t>
            </a:r>
            <a:endParaRPr sz="1500">
              <a:sym typeface="+mn-ea"/>
            </a:endParaRPr>
          </a:p>
          <a:p>
            <a:pPr marL="285750" indent="-285750">
              <a:buSzPct val="100000"/>
              <a:buFont typeface="Arial" panose="020B0604020202020204"/>
              <a:buChar char="•"/>
              <a:defRPr sz="1400"/>
            </a:pPr>
            <a:r>
              <a:rPr sz="1500">
                <a:sym typeface="+mn-ea"/>
              </a:rPr>
              <a:t>Product can be customised to offer training – For corporates etc</a:t>
            </a:r>
            <a:endParaRPr sz="1500">
              <a:sym typeface="+mn-ea"/>
            </a:endParaRPr>
          </a:p>
          <a:p>
            <a:pPr marL="285750" indent="-285750">
              <a:buSzPct val="100000"/>
              <a:buFont typeface="Arial" panose="020B0604020202020204"/>
              <a:buChar char="•"/>
              <a:defRPr sz="1400"/>
            </a:pPr>
            <a:r>
              <a:rPr sz="1500">
                <a:sym typeface="+mn-ea"/>
              </a:rPr>
              <a:t>Contract to be extended to other GCC countries</a:t>
            </a:r>
            <a:endParaRPr kumimoji="0" 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9" name="Rectangle 1"/>
          <p:cNvSpPr/>
          <p:nvPr/>
        </p:nvSpPr>
        <p:spPr>
          <a:xfrm>
            <a:off x="0" y="0"/>
            <a:ext cx="12192000" cy="82042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Title 1"/>
          <p:cNvSpPr txBox="1"/>
          <p:nvPr/>
        </p:nvSpPr>
        <p:spPr>
          <a:xfrm>
            <a:off x="464820" y="236220"/>
            <a:ext cx="8261985" cy="4235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306070">
              <a:lnSpc>
                <a:spcPct val="90000"/>
              </a:lnSpc>
              <a:defRPr sz="2800" b="1">
                <a:solidFill>
                  <a:srgbClr val="222C59"/>
                </a:solidFill>
              </a:defRPr>
            </a:lvl1pPr>
          </a:lstStyle>
          <a:p>
            <a:r>
              <a:rPr lang="en-IN" sz="2400">
                <a:solidFill>
                  <a:schemeClr val="tx2">
                    <a:lumMod val="75000"/>
                  </a:schemeClr>
                </a:solidFill>
              </a:rPr>
              <a:t>Current Traction</a:t>
            </a:r>
            <a:endParaRPr lang="en-IN" sz="240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25" name="Table 24"/>
          <p:cNvGraphicFramePr/>
          <p:nvPr/>
        </p:nvGraphicFramePr>
        <p:xfrm>
          <a:off x="464820" y="1250950"/>
          <a:ext cx="6468110" cy="20256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573780"/>
                <a:gridCol w="2894330"/>
              </a:tblGrid>
              <a:tr h="38227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Total revenue </a:t>
                      </a:r>
                      <a:endParaRPr sz="1400" b="1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 dirty="0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Rs.3.</a:t>
                      </a:r>
                      <a:r>
                        <a:rPr lang="en-IN" sz="1400" b="1" dirty="0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14</a:t>
                      </a:r>
                      <a:r>
                        <a:rPr sz="1400" b="1" dirty="0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crore</a:t>
                      </a:r>
                      <a:endParaRPr sz="1400" b="1" dirty="0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solidFill>
                      <a:srgbClr val="E9F6FC"/>
                    </a:solidFill>
                  </a:tcPr>
                </a:tc>
              </a:tr>
              <a:tr h="38227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Total Hours served</a:t>
                      </a:r>
                      <a:endParaRPr sz="1400" b="1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 dirty="0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40,448</a:t>
                      </a:r>
                      <a:endParaRPr sz="1400" b="1" dirty="0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solidFill>
                      <a:srgbClr val="D4EEF9"/>
                    </a:solidFill>
                  </a:tcPr>
                </a:tc>
              </a:tr>
              <a:tr h="38227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No of Countries (Students)</a:t>
                      </a:r>
                      <a:endParaRPr sz="1400" b="1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45 Nos.</a:t>
                      </a:r>
                      <a:endParaRPr sz="1400" b="1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solidFill>
                      <a:srgbClr val="E9F6FC"/>
                    </a:solidFill>
                  </a:tcPr>
                </a:tc>
              </a:tr>
              <a:tr h="43942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 dirty="0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Total Students Enrolled in Application</a:t>
                      </a:r>
                      <a:endParaRPr sz="1400" b="1" dirty="0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 dirty="0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1306</a:t>
                      </a:r>
                      <a:endParaRPr sz="1400" b="1" dirty="0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solidFill>
                      <a:srgbClr val="D4EEF9"/>
                    </a:solidFill>
                  </a:tcPr>
                </a:tc>
              </a:tr>
              <a:tr h="439420">
                <a:tc>
                  <a:txBody>
                    <a:bodyPr/>
                    <a:p>
                      <a:pPr algn="l">
                        <a:buNone/>
                        <a:defRPr sz="1800"/>
                      </a:pPr>
                      <a:r>
                        <a:rPr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Total Average Revenue per student </a:t>
                      </a:r>
                      <a:endParaRPr lang="en-US" sz="1400" b="1" dirty="0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 horzOverflow="overflow"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  <a:defRPr sz="1800"/>
                      </a:pPr>
                      <a:r>
                        <a:rPr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Rs.23,000.00</a:t>
                      </a:r>
                      <a:endParaRPr lang="en-US" sz="1400" b="1" dirty="0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 horzOverflow="overflow">
                    <a:solidFill>
                      <a:srgbClr val="E9F6FC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6045" y="204470"/>
            <a:ext cx="1546225" cy="4114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aphicFrame>
        <p:nvGraphicFramePr>
          <p:cNvPr id="328" name="Table 16"/>
          <p:cNvGraphicFramePr/>
          <p:nvPr/>
        </p:nvGraphicFramePr>
        <p:xfrm>
          <a:off x="464820" y="3728085"/>
          <a:ext cx="11348085" cy="26784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152140"/>
                <a:gridCol w="2127250"/>
                <a:gridCol w="2098675"/>
                <a:gridCol w="2014220"/>
                <a:gridCol w="1955800"/>
              </a:tblGrid>
              <a:tr h="36576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Year</a:t>
                      </a:r>
                      <a:endParaRPr sz="1400" b="1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2015-16</a:t>
                      </a:r>
                      <a:endParaRPr sz="1400" b="1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2016-17</a:t>
                      </a:r>
                      <a:endParaRPr sz="1400" b="1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2017-18</a:t>
                      </a:r>
                      <a:endParaRPr sz="1400" b="1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2018-2019</a:t>
                      </a:r>
                      <a:endParaRPr sz="1400" b="1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</a:tr>
              <a:tr h="365125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No of Students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167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200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274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348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Leads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286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364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449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514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Enrolled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80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112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160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237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Student Conversion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27.97%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30.77%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35.63%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46.11%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14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No. of Tutors Active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68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85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90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99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Tutor Turnover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11.76%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16.47%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16.67%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7.07%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9" name="Rectangle 1"/>
          <p:cNvSpPr/>
          <p:nvPr/>
        </p:nvSpPr>
        <p:spPr>
          <a:xfrm>
            <a:off x="0" y="0"/>
            <a:ext cx="12192000" cy="82042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Title 1"/>
          <p:cNvSpPr txBox="1"/>
          <p:nvPr/>
        </p:nvSpPr>
        <p:spPr>
          <a:xfrm>
            <a:off x="464820" y="236220"/>
            <a:ext cx="8261985" cy="4235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306070">
              <a:lnSpc>
                <a:spcPct val="90000"/>
              </a:lnSpc>
              <a:defRPr sz="2800" b="1">
                <a:solidFill>
                  <a:srgbClr val="222C59"/>
                </a:solidFill>
              </a:defRPr>
            </a:lvl1pPr>
          </a:lstStyle>
          <a:p>
            <a:r>
              <a:rPr lang="en-IN" sz="2400">
                <a:solidFill>
                  <a:schemeClr val="tx2">
                    <a:lumMod val="75000"/>
                  </a:schemeClr>
                </a:solidFill>
              </a:rPr>
              <a:t>Current Equity Structure</a:t>
            </a:r>
            <a:endParaRPr lang="en-IN" sz="240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32" name="Table 4"/>
          <p:cNvGraphicFramePr/>
          <p:nvPr/>
        </p:nvGraphicFramePr>
        <p:xfrm>
          <a:off x="467995" y="1250950"/>
          <a:ext cx="7368540" cy="15925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719195"/>
                <a:gridCol w="3649345"/>
              </a:tblGrid>
              <a:tr h="398145">
                <a:tc>
                  <a:txBody>
                    <a:bodyPr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Equity Holding</a:t>
                      </a:r>
                      <a:endParaRPr sz="1400" b="1">
                        <a:solidFill>
                          <a:srgbClr val="FFFFFF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solidFill>
                      <a:srgbClr val="29AAE1"/>
                    </a:solidFill>
                  </a:tcPr>
                </a:tc>
                <a:tc>
                  <a:txBody>
                    <a:bodyPr/>
                    <a:p>
                      <a:pPr algn="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Equity percentage</a:t>
                      </a:r>
                      <a:endParaRPr sz="1400" b="1">
                        <a:solidFill>
                          <a:srgbClr val="FFFFFF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solidFill>
                      <a:srgbClr val="29AAE1"/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Shery S kurian</a:t>
                      </a:r>
                      <a:endParaRPr sz="1400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25%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solidFill>
                      <a:srgbClr val="E9F6FC"/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Raju Kurian</a:t>
                      </a:r>
                      <a:endParaRPr sz="1400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75%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solidFill>
                      <a:srgbClr val="D4EEF9"/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Total Amount Invested</a:t>
                      </a:r>
                      <a:endParaRPr sz="1400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alibri (Body)"/>
                          <a:cs typeface="Calibri" panose="020F0502020204030204" charset="0"/>
                          <a:sym typeface="Calibri (Body)"/>
                        </a:rPr>
                        <a:t>Rs.2.85 Crore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alibri (Body)"/>
                        <a:cs typeface="Calibri" panose="020F0502020204030204" charset="0"/>
                        <a:sym typeface="Calibri (Body)"/>
                      </a:endParaRPr>
                    </a:p>
                  </a:txBody>
                  <a:tcPr anchor="ctr" anchorCtr="0" horzOverflow="overflow">
                    <a:solidFill>
                      <a:srgbClr val="E9F6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24"/>
          <p:cNvGraphicFramePr/>
          <p:nvPr/>
        </p:nvGraphicFramePr>
        <p:xfrm>
          <a:off x="464820" y="3285490"/>
          <a:ext cx="7371715" cy="158623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692525"/>
                <a:gridCol w="3679190"/>
              </a:tblGrid>
              <a:tr h="38227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5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Total </a:t>
                      </a:r>
                      <a:r>
                        <a:rPr lang="en-IN" sz="15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</a:t>
                      </a:r>
                      <a:r>
                        <a:rPr sz="1500" b="1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evenue </a:t>
                      </a:r>
                      <a:endParaRPr sz="1500" b="1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algn="r">
                        <a:defRPr sz="1800"/>
                      </a:pPr>
                      <a:r>
                        <a:rPr sz="1500" b="1" dirty="0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Rs.3.</a:t>
                      </a:r>
                      <a:r>
                        <a:rPr lang="en-IN" sz="1500" b="1" dirty="0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</a:t>
                      </a:r>
                      <a:r>
                        <a:rPr sz="1500" b="1" dirty="0">
                          <a:solidFill>
                            <a:srgbClr val="353B48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crore</a:t>
                      </a:r>
                      <a:endParaRPr sz="1500" b="1" dirty="0">
                        <a:solidFill>
                          <a:srgbClr val="353B48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solidFill>
                      <a:srgbClr val="E9F6FC"/>
                    </a:solidFill>
                  </a:tcPr>
                </a:tc>
              </a:tr>
              <a:tr h="38227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lang="en-IN"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Revenue (2018 - 2019)</a:t>
                      </a:r>
                      <a:endParaRPr lang="en-IN"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 horzOverflow="overflow"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algn="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Rs 80 Lakh</a:t>
                      </a:r>
                      <a:endParaRPr lang="en-IN" sz="1400" b="1" dirty="0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 horzOverflow="overflow">
                    <a:solidFill>
                      <a:srgbClr val="D4EEF9"/>
                    </a:solidFill>
                  </a:tcPr>
                </a:tc>
              </a:tr>
              <a:tr h="38227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Revenue (2017 - 2018) 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 horzOverflow="overflow"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algn="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Rs 67 Lakh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 horzOverflow="overflow">
                    <a:solidFill>
                      <a:srgbClr val="E9F6FC"/>
                    </a:solidFill>
                  </a:tcPr>
                </a:tc>
              </a:tr>
              <a:tr h="43942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Revenue (2016 - 2017) </a:t>
                      </a:r>
                      <a:endParaRPr sz="1400" b="1" dirty="0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 horzOverflow="overflow"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algn="r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Rs 57 Lakh</a:t>
                      </a:r>
                      <a:endParaRPr sz="1400" b="1" dirty="0">
                        <a:solidFill>
                          <a:srgbClr val="51617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 horzOverflow="overflow">
                    <a:solidFill>
                      <a:srgbClr val="D4EEF9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6045" y="204470"/>
            <a:ext cx="1546225" cy="41148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9" name="Rectangle 1"/>
          <p:cNvSpPr/>
          <p:nvPr/>
        </p:nvSpPr>
        <p:spPr>
          <a:xfrm>
            <a:off x="0" y="0"/>
            <a:ext cx="12192000" cy="82042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Title 1"/>
          <p:cNvSpPr txBox="1"/>
          <p:nvPr/>
        </p:nvSpPr>
        <p:spPr>
          <a:xfrm>
            <a:off x="464820" y="236220"/>
            <a:ext cx="8261985" cy="4235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306070">
              <a:lnSpc>
                <a:spcPct val="90000"/>
              </a:lnSpc>
              <a:defRPr sz="2800" b="1">
                <a:solidFill>
                  <a:srgbClr val="222C59"/>
                </a:solidFill>
              </a:defRPr>
            </a:lvl1pPr>
          </a:lstStyle>
          <a:p>
            <a:r>
              <a:rPr lang="en-IN" sz="2400">
                <a:solidFill>
                  <a:schemeClr val="tx2">
                    <a:lumMod val="75000"/>
                  </a:schemeClr>
                </a:solidFill>
              </a:rPr>
              <a:t>Revenue Projections</a:t>
            </a:r>
            <a:endParaRPr lang="en-IN" sz="240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8190" y="922655"/>
            <a:ext cx="10669270" cy="5843905"/>
            <a:chOff x="732" y="1453"/>
            <a:chExt cx="16802" cy="9203"/>
          </a:xfrm>
        </p:grpSpPr>
        <p:pic>
          <p:nvPicPr>
            <p:cNvPr id="340" name="Picture 2" descr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32" y="1453"/>
              <a:ext cx="16687" cy="298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pic>
          <p:nvPicPr>
            <p:cNvPr id="341" name="Picture 6" descr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" y="4603"/>
              <a:ext cx="16687" cy="1628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pic>
          <p:nvPicPr>
            <p:cNvPr id="342" name="Picture 10" descr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" y="6322"/>
              <a:ext cx="16803" cy="4334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045" y="204470"/>
            <a:ext cx="1546225" cy="41148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9" name="Rectangle 1"/>
          <p:cNvSpPr/>
          <p:nvPr/>
        </p:nvSpPr>
        <p:spPr>
          <a:xfrm>
            <a:off x="0" y="0"/>
            <a:ext cx="12192000" cy="82042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Title 1"/>
          <p:cNvSpPr txBox="1"/>
          <p:nvPr/>
        </p:nvSpPr>
        <p:spPr>
          <a:xfrm>
            <a:off x="464820" y="236220"/>
            <a:ext cx="8261985" cy="4235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306070">
              <a:lnSpc>
                <a:spcPct val="90000"/>
              </a:lnSpc>
              <a:defRPr sz="2800" b="1">
                <a:solidFill>
                  <a:srgbClr val="222C59"/>
                </a:solidFill>
              </a:defRPr>
            </a:lvl1pPr>
          </a:lstStyle>
          <a:p>
            <a:r>
              <a:rPr lang="en-IN" sz="2400">
                <a:solidFill>
                  <a:schemeClr val="tx2">
                    <a:lumMod val="75000"/>
                  </a:schemeClr>
                </a:solidFill>
              </a:rPr>
              <a:t>Financial Projections</a:t>
            </a:r>
            <a:endParaRPr lang="en-IN" sz="240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47" name="Table 4"/>
          <p:cNvGraphicFramePr/>
          <p:nvPr/>
        </p:nvGraphicFramePr>
        <p:xfrm>
          <a:off x="464820" y="1153795"/>
          <a:ext cx="11346815" cy="521525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627120"/>
                <a:gridCol w="1530985"/>
                <a:gridCol w="1544955"/>
                <a:gridCol w="1543685"/>
                <a:gridCol w="1554480"/>
                <a:gridCol w="1545590"/>
              </a:tblGrid>
              <a:tr h="434975">
                <a:tc>
                  <a:txBody>
                    <a:bodyPr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Year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Year 1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Year 2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Year 3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Year 4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Year 5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Number of students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11,150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33,137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67,703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1,14,623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1,64,673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Number of tutors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711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1,957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3,366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4,995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6,945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Revenues USD Mn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3.59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15.65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37.49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68.28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111.03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Delivery costs USD Mn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1.72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7.62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18.06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31.84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49.78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Gross Margin USD mn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1.87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8.03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19.43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36.44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61.25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Gross Margin 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53%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52%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52%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54%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57%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Acquisition costs USD Mn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1.98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5.59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7.97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8.59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10.32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Other expenses USD Mn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1.12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3.36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7.62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15.32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27.61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EBITDA USD Mn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E74C3C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(1.41)</a:t>
                      </a:r>
                      <a:endParaRPr sz="1400" b="1">
                        <a:solidFill>
                          <a:srgbClr val="E74C3C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E74C3C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(1.15)</a:t>
                      </a:r>
                      <a:endParaRPr sz="1400" b="1">
                        <a:solidFill>
                          <a:srgbClr val="E74C3C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3.69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12.33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23.11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PAT USD Mn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E74C3C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(1.10)</a:t>
                      </a:r>
                      <a:endParaRPr sz="1400" b="1">
                        <a:solidFill>
                          <a:srgbClr val="E74C3C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E74C3C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(0.97)</a:t>
                      </a:r>
                      <a:endParaRPr sz="1400" b="1">
                        <a:solidFill>
                          <a:srgbClr val="E74C3C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3.21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8.73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16.50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</a:tr>
              <a:tr h="43497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PAT 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E74C3C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(30.64%)</a:t>
                      </a:r>
                      <a:endParaRPr sz="1400" b="1">
                        <a:solidFill>
                          <a:srgbClr val="E74C3C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E74C3C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(6.20%)</a:t>
                      </a:r>
                      <a:endParaRPr sz="1400" b="1">
                        <a:solidFill>
                          <a:srgbClr val="E74C3C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8.56%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12.79%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 dirty="0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14.86%</a:t>
                      </a:r>
                      <a:endParaRPr sz="1400" b="1" dirty="0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rgbClr val="D4EEF9"/>
                      </a:solidFill>
                      <a:prstDash val="solid"/>
                    </a:lnL>
                    <a:lnR w="19050">
                      <a:solidFill>
                        <a:srgbClr val="D4EEF9"/>
                      </a:solidFill>
                      <a:prstDash val="solid"/>
                    </a:lnR>
                    <a:lnT w="19050">
                      <a:solidFill>
                        <a:srgbClr val="D4EEF9"/>
                      </a:solidFill>
                      <a:prstDash val="solid"/>
                    </a:lnT>
                    <a:lnB w="19050">
                      <a:solidFill>
                        <a:srgbClr val="D4EEF9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6045" y="204470"/>
            <a:ext cx="1546225" cy="41148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9" name="Rectangle 1"/>
          <p:cNvSpPr/>
          <p:nvPr/>
        </p:nvSpPr>
        <p:spPr>
          <a:xfrm>
            <a:off x="0" y="0"/>
            <a:ext cx="12192000" cy="82042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Title 1"/>
          <p:cNvSpPr txBox="1"/>
          <p:nvPr/>
        </p:nvSpPr>
        <p:spPr>
          <a:xfrm>
            <a:off x="464820" y="236220"/>
            <a:ext cx="8261985" cy="4235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306070">
              <a:lnSpc>
                <a:spcPct val="90000"/>
              </a:lnSpc>
              <a:defRPr sz="2800" b="1">
                <a:solidFill>
                  <a:srgbClr val="222C59"/>
                </a:solidFill>
              </a:defRPr>
            </a:lvl1pPr>
          </a:lstStyle>
          <a:p>
            <a:r>
              <a:rPr lang="en-IN" sz="2400">
                <a:solidFill>
                  <a:schemeClr val="tx2">
                    <a:lumMod val="75000"/>
                  </a:schemeClr>
                </a:solidFill>
              </a:rPr>
              <a:t>Traction Metrics</a:t>
            </a:r>
            <a:endParaRPr lang="en-IN" sz="24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6045" y="204470"/>
            <a:ext cx="1546225" cy="4114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aphicFrame>
        <p:nvGraphicFramePr>
          <p:cNvPr id="352" name="Table 4"/>
          <p:cNvGraphicFramePr/>
          <p:nvPr/>
        </p:nvGraphicFramePr>
        <p:xfrm>
          <a:off x="464820" y="1130935"/>
          <a:ext cx="6320790" cy="5357495"/>
        </p:xfrm>
        <a:graphic>
          <a:graphicData uri="http://schemas.openxmlformats.org/drawingml/2006/table">
            <a:tbl>
              <a:tblPr bandRow="1">
                <a:tableStyleId>{EEE7283C-3CF3-47DC-8721-378D4A62B228}</a:tableStyleId>
              </a:tblPr>
              <a:tblGrid>
                <a:gridCol w="4658360"/>
                <a:gridCol w="1662430"/>
              </a:tblGrid>
              <a:tr h="41211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Summary</a:t>
                      </a:r>
                      <a:endParaRPr sz="1400" b="1">
                        <a:solidFill>
                          <a:schemeClr val="bg1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AAE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Data Value</a:t>
                      </a:r>
                      <a:endParaRPr sz="1400" b="1">
                        <a:solidFill>
                          <a:schemeClr val="bg1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AAE1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lang="en-IN" sz="1400" b="1" dirty="0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F</a:t>
                      </a:r>
                      <a:r>
                        <a:rPr sz="1400" b="1" dirty="0" err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unding</a:t>
                      </a:r>
                      <a:r>
                        <a:rPr sz="1400" b="1" dirty="0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 till</a:t>
                      </a:r>
                      <a:r>
                        <a:rPr lang="en-IN" sz="1400" b="1" dirty="0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 d</a:t>
                      </a:r>
                      <a:r>
                        <a:rPr sz="1400" b="1" dirty="0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ate USD</a:t>
                      </a:r>
                      <a:endParaRPr sz="1400" b="1" dirty="0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3,50,000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 dirty="0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Revenues generated till date USD </a:t>
                      </a:r>
                      <a:endParaRPr sz="1400" b="1" dirty="0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 dirty="0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4,20,000</a:t>
                      </a:r>
                      <a:endParaRPr sz="1400" b="1" dirty="0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EF9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 dirty="0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Number of students enrolled</a:t>
                      </a:r>
                      <a:endParaRPr sz="1400" b="1" dirty="0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1,306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 dirty="0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Number of hours billed</a:t>
                      </a:r>
                      <a:endParaRPr sz="1400" b="1" dirty="0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40,448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EF9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Number of active tutors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350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 dirty="0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Annual student retention</a:t>
                      </a:r>
                      <a:endParaRPr sz="1400" b="1" dirty="0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83%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EF9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Annual tutor turnover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7%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Daily active users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35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EF9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Monthly active users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131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DAU/MAU%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27%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EF9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 dirty="0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Net cost of acquisition per student USD</a:t>
                      </a:r>
                      <a:endParaRPr sz="1400" b="1" dirty="0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122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6FC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Gross margin per student USD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 dirty="0">
                          <a:solidFill>
                            <a:srgbClr val="51617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Cochin"/>
                        </a:rPr>
                        <a:t>322</a:t>
                      </a:r>
                      <a:endParaRPr sz="1400" b="1" dirty="0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E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9" name="Rectangle 1"/>
          <p:cNvSpPr/>
          <p:nvPr/>
        </p:nvSpPr>
        <p:spPr>
          <a:xfrm>
            <a:off x="0" y="0"/>
            <a:ext cx="12192000" cy="82042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Title 1"/>
          <p:cNvSpPr txBox="1"/>
          <p:nvPr/>
        </p:nvSpPr>
        <p:spPr>
          <a:xfrm>
            <a:off x="464820" y="236220"/>
            <a:ext cx="8261985" cy="4235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306070">
              <a:lnSpc>
                <a:spcPct val="90000"/>
              </a:lnSpc>
              <a:defRPr sz="2800" b="1">
                <a:solidFill>
                  <a:srgbClr val="222C59"/>
                </a:solidFill>
              </a:defRPr>
            </a:lvl1pPr>
          </a:lstStyle>
          <a:p>
            <a:r>
              <a:rPr lang="en-IN" sz="2400">
                <a:solidFill>
                  <a:schemeClr val="tx2">
                    <a:lumMod val="75000"/>
                  </a:schemeClr>
                </a:solidFill>
              </a:rPr>
              <a:t>Hostorical Business Acquisition Metrics</a:t>
            </a:r>
            <a:endParaRPr lang="en-IN" sz="24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6045" y="204470"/>
            <a:ext cx="1546225" cy="4114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aphicFrame>
        <p:nvGraphicFramePr>
          <p:cNvPr id="357" name="Table 4"/>
          <p:cNvGraphicFramePr/>
          <p:nvPr/>
        </p:nvGraphicFramePr>
        <p:xfrm>
          <a:off x="465455" y="1146810"/>
          <a:ext cx="11346815" cy="389128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306445"/>
                <a:gridCol w="2009775"/>
                <a:gridCol w="2010410"/>
                <a:gridCol w="2009775"/>
                <a:gridCol w="2010410"/>
              </a:tblGrid>
              <a:tr h="486410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chemeClr val="bg1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Year</a:t>
                      </a:r>
                      <a:endParaRPr sz="1400" b="1">
                        <a:solidFill>
                          <a:schemeClr val="bg1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29AAE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chemeClr val="bg1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2015-16</a:t>
                      </a:r>
                      <a:endParaRPr sz="1400" b="1">
                        <a:solidFill>
                          <a:schemeClr val="bg1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29AAE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chemeClr val="bg1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2016-17</a:t>
                      </a:r>
                      <a:endParaRPr sz="1400" b="1">
                        <a:solidFill>
                          <a:schemeClr val="bg1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29AAE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chemeClr val="bg1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2017-18</a:t>
                      </a:r>
                      <a:endParaRPr sz="1400" b="1">
                        <a:solidFill>
                          <a:schemeClr val="bg1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29AAE1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chemeClr val="bg1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2018-19</a:t>
                      </a:r>
                      <a:endParaRPr sz="1400" b="1">
                        <a:solidFill>
                          <a:schemeClr val="bg1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29AAE1"/>
                    </a:solidFill>
                  </a:tcPr>
                </a:tc>
              </a:tr>
              <a:tr h="486410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No of students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167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200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274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348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</a:tr>
              <a:tr h="486410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Leads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286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364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449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514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</a:tr>
              <a:tr h="486410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Number of students enrolled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80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112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160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237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</a:tr>
              <a:tr h="486410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 dirty="0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Number of hours billed</a:t>
                      </a:r>
                      <a:endParaRPr sz="1400" b="1" dirty="0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27.97%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30.77%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35.63%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46.11%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</a:tr>
              <a:tr h="486410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Number of active tutors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68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85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90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99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</a:tr>
              <a:tr h="486410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Annual student retention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11.76%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16.47%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16.67%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7.07%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D4EEF9"/>
                    </a:solidFill>
                  </a:tcPr>
                </a:tc>
              </a:tr>
              <a:tr h="486410">
                <a:tc>
                  <a:txBody>
                    <a:bodyPr/>
                    <a:p>
                      <a:pPr algn="l"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Revenues USD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42,350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80,500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94,680</a:t>
                      </a:r>
                      <a:endParaRPr sz="1400" b="1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  <a:tc>
                  <a:txBody>
                    <a:bodyPr/>
                    <a:p>
                      <a:pPr defTabSz="457200">
                        <a:defRPr sz="1800"/>
                      </a:pPr>
                      <a:r>
                        <a:rPr sz="1400" b="1" dirty="0">
                          <a:solidFill>
                            <a:srgbClr val="516170"/>
                          </a:solidFill>
                          <a:latin typeface="Calibri" panose="020F0502020204030204" charset="0"/>
                          <a:ea typeface="Cochin"/>
                          <a:cs typeface="Calibri" panose="020F0502020204030204" charset="0"/>
                          <a:sym typeface="Cochin"/>
                        </a:rPr>
                        <a:t>1,20,100</a:t>
                      </a:r>
                      <a:endParaRPr sz="1400" b="1" dirty="0">
                        <a:solidFill>
                          <a:srgbClr val="516170"/>
                        </a:solidFill>
                        <a:latin typeface="Calibri" panose="020F0502020204030204" charset="0"/>
                        <a:ea typeface="Cochin"/>
                        <a:cs typeface="Calibri" panose="020F0502020204030204" charset="0"/>
                        <a:sym typeface="Cochin"/>
                      </a:endParaRPr>
                    </a:p>
                  </a:txBody>
                  <a:tcPr anchor="ctr" anchorCtr="0" horzOverflow="overflow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E9F6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9" name="Rectangle 1"/>
          <p:cNvSpPr/>
          <p:nvPr/>
        </p:nvSpPr>
        <p:spPr>
          <a:xfrm>
            <a:off x="0" y="0"/>
            <a:ext cx="12192000" cy="82042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Title 1"/>
          <p:cNvSpPr txBox="1"/>
          <p:nvPr/>
        </p:nvSpPr>
        <p:spPr>
          <a:xfrm>
            <a:off x="464820" y="236220"/>
            <a:ext cx="8261985" cy="4235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306070">
              <a:lnSpc>
                <a:spcPct val="90000"/>
              </a:lnSpc>
              <a:defRPr sz="2800" b="1">
                <a:solidFill>
                  <a:srgbClr val="222C59"/>
                </a:solidFill>
              </a:defRPr>
            </a:lvl1pPr>
          </a:lstStyle>
          <a:p>
            <a:r>
              <a:rPr lang="en-IN" sz="2400">
                <a:solidFill>
                  <a:schemeClr val="tx2">
                    <a:lumMod val="75000"/>
                  </a:schemeClr>
                </a:solidFill>
              </a:rPr>
              <a:t>Investment</a:t>
            </a:r>
            <a:endParaRPr lang="en-IN" sz="24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045" y="204470"/>
            <a:ext cx="1546225" cy="41148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18415" y="9525"/>
            <a:ext cx="4526915" cy="6856730"/>
          </a:xfrm>
          <a:prstGeom prst="rect">
            <a:avLst/>
          </a:prstGeom>
          <a:solidFill>
            <a:srgbClr val="F9F9F9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61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1770" y="1586865"/>
            <a:ext cx="2986405" cy="7943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3" name="Rectangle 6"/>
          <p:cNvSpPr txBox="1"/>
          <p:nvPr/>
        </p:nvSpPr>
        <p:spPr>
          <a:xfrm>
            <a:off x="5217695" y="2933075"/>
            <a:ext cx="1580515" cy="3524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rgbClr val="01408D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r>
              <a:rPr b="1">
                <a:latin typeface="Calibri" panose="020F0502020204030204" charset="0"/>
                <a:cs typeface="Calibri" panose="020F0502020204030204" charset="0"/>
              </a:rPr>
              <a:t>Corporate Office</a:t>
            </a:r>
            <a:endParaRPr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64" name="Straight Connector 8"/>
          <p:cNvSpPr/>
          <p:nvPr/>
        </p:nvSpPr>
        <p:spPr>
          <a:xfrm>
            <a:off x="5269831" y="3344798"/>
            <a:ext cx="1058780" cy="1"/>
          </a:xfrm>
          <a:prstGeom prst="line">
            <a:avLst/>
          </a:prstGeom>
          <a:ln w="57150">
            <a:solidFill>
              <a:srgbClr val="01408D"/>
            </a:solidFill>
          </a:ln>
        </p:spPr>
        <p:txBody>
          <a:bodyPr lIns="45719" rIns="45719"/>
          <a:lstStyle/>
          <a:p/>
        </p:txBody>
      </p:sp>
      <p:sp>
        <p:nvSpPr>
          <p:cNvPr id="365" name="Rectangle 9"/>
          <p:cNvSpPr txBox="1"/>
          <p:nvPr/>
        </p:nvSpPr>
        <p:spPr>
          <a:xfrm>
            <a:off x="5217695" y="3489612"/>
            <a:ext cx="2951748" cy="9531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4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pPr>
            <a:r>
              <a:rPr>
                <a:solidFill>
                  <a:srgbClr val="516170"/>
                </a:solidFill>
                <a:latin typeface="Calibri" panose="020F0502020204030204" charset="0"/>
                <a:cs typeface="Calibri" panose="020F0502020204030204" charset="0"/>
              </a:rPr>
              <a:t>Space # 7, 2nd Floor, </a:t>
            </a:r>
            <a:endParaRPr>
              <a:solidFill>
                <a:srgbClr val="51617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defRPr sz="14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pPr>
            <a:r>
              <a:rPr>
                <a:solidFill>
                  <a:srgbClr val="516170"/>
                </a:solidFill>
                <a:latin typeface="Calibri" panose="020F0502020204030204" charset="0"/>
                <a:cs typeface="Calibri" panose="020F0502020204030204" charset="0"/>
              </a:rPr>
              <a:t>Park Office, Athulya Building, </a:t>
            </a:r>
            <a:endParaRPr>
              <a:solidFill>
                <a:srgbClr val="51617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defRPr sz="14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pPr>
            <a:r>
              <a:rPr>
                <a:solidFill>
                  <a:srgbClr val="516170"/>
                </a:solidFill>
                <a:latin typeface="Calibri" panose="020F0502020204030204" charset="0"/>
                <a:cs typeface="Calibri" panose="020F0502020204030204" charset="0"/>
              </a:rPr>
              <a:t>Infopark, Kakkanad, Kerala </a:t>
            </a:r>
            <a:endParaRPr>
              <a:solidFill>
                <a:srgbClr val="51617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defRPr sz="14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pPr>
            <a:r>
              <a:rPr>
                <a:solidFill>
                  <a:srgbClr val="516170"/>
                </a:solidFill>
                <a:latin typeface="Calibri" panose="020F0502020204030204" charset="0"/>
                <a:cs typeface="Calibri" panose="020F0502020204030204" charset="0"/>
              </a:rPr>
              <a:t>INDIA – 682 042</a:t>
            </a:r>
            <a:endParaRPr>
              <a:solidFill>
                <a:srgbClr val="51617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66" name="Rectangle 11"/>
          <p:cNvSpPr txBox="1"/>
          <p:nvPr/>
        </p:nvSpPr>
        <p:spPr>
          <a:xfrm>
            <a:off x="8566484" y="2937086"/>
            <a:ext cx="1630680" cy="3524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700">
                <a:solidFill>
                  <a:srgbClr val="01408D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r>
              <a:rPr b="1">
                <a:latin typeface="Calibri" panose="020F0502020204030204" charset="0"/>
                <a:cs typeface="Calibri" panose="020F0502020204030204" charset="0"/>
              </a:rPr>
              <a:t>Registered Office</a:t>
            </a:r>
            <a:endParaRPr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67" name="Straight Connector 12"/>
          <p:cNvSpPr/>
          <p:nvPr/>
        </p:nvSpPr>
        <p:spPr>
          <a:xfrm>
            <a:off x="8618621" y="3348809"/>
            <a:ext cx="1058780" cy="1"/>
          </a:xfrm>
          <a:prstGeom prst="line">
            <a:avLst/>
          </a:prstGeom>
          <a:ln w="57150">
            <a:solidFill>
              <a:srgbClr val="01408D"/>
            </a:solidFill>
          </a:ln>
        </p:spPr>
        <p:txBody>
          <a:bodyPr lIns="45719" rIns="45719"/>
          <a:lstStyle/>
          <a:p/>
        </p:txBody>
      </p:sp>
      <p:sp>
        <p:nvSpPr>
          <p:cNvPr id="368" name="Rectangle 13"/>
          <p:cNvSpPr txBox="1"/>
          <p:nvPr/>
        </p:nvSpPr>
        <p:spPr>
          <a:xfrm>
            <a:off x="8566484" y="3493623"/>
            <a:ext cx="2951748" cy="7372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4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pPr>
            <a:r>
              <a:rPr>
                <a:solidFill>
                  <a:srgbClr val="516170"/>
                </a:solidFill>
                <a:latin typeface="Calibri" panose="020F0502020204030204" charset="0"/>
                <a:cs typeface="Calibri" panose="020F0502020204030204" charset="0"/>
              </a:rPr>
              <a:t>1862 E. Belvidere Rd, Suite #108, </a:t>
            </a:r>
            <a:endParaRPr>
              <a:solidFill>
                <a:srgbClr val="51617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defRPr sz="14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pPr>
            <a:r>
              <a:rPr>
                <a:solidFill>
                  <a:srgbClr val="516170"/>
                </a:solidFill>
                <a:latin typeface="Calibri" panose="020F0502020204030204" charset="0"/>
                <a:cs typeface="Calibri" panose="020F0502020204030204" charset="0"/>
              </a:rPr>
              <a:t>Grayslake, IL- 60030. </a:t>
            </a:r>
            <a:endParaRPr>
              <a:solidFill>
                <a:srgbClr val="51617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defRPr sz="14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pPr>
            <a:r>
              <a:rPr>
                <a:solidFill>
                  <a:srgbClr val="516170"/>
                </a:solidFill>
                <a:latin typeface="Calibri" panose="020F0502020204030204" charset="0"/>
                <a:cs typeface="Calibri" panose="020F0502020204030204" charset="0"/>
              </a:rPr>
              <a:t>USA</a:t>
            </a:r>
            <a:endParaRPr>
              <a:solidFill>
                <a:srgbClr val="51617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69" name="Rectangle 15"/>
          <p:cNvSpPr txBox="1"/>
          <p:nvPr/>
        </p:nvSpPr>
        <p:spPr>
          <a:xfrm>
            <a:off x="5607685" y="4730115"/>
            <a:ext cx="35845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4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</a:lstStyle>
          <a:p>
            <a:r>
              <a:rPr b="1">
                <a:latin typeface="Calibri" panose="020F0502020204030204" charset="0"/>
                <a:cs typeface="Calibri" panose="020F0502020204030204" charset="0"/>
              </a:rPr>
              <a:t>shery.kurian@tutorcomp.com</a:t>
            </a:r>
            <a:endParaRPr b="1">
              <a:latin typeface="Calibri" panose="020F0502020204030204" charset="0"/>
              <a:cs typeface="Calibri" panose="020F0502020204030204" charset="0"/>
            </a:endParaRPr>
          </a:p>
          <a:p>
            <a:endParaRPr b="1">
              <a:latin typeface="Calibri" panose="020F0502020204030204" charset="0"/>
              <a:cs typeface="Calibri" panose="020F0502020204030204" charset="0"/>
            </a:endParaRPr>
          </a:p>
          <a:p>
            <a:r>
              <a:rPr b="1">
                <a:latin typeface="Calibri" panose="020F0502020204030204" charset="0"/>
                <a:cs typeface="Calibri" panose="020F0502020204030204" charset="0"/>
                <a:sym typeface="+mn-ea"/>
              </a:rPr>
              <a:t>www.tutorcomp.com</a:t>
            </a:r>
            <a:endParaRPr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7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865" y="2599055"/>
            <a:ext cx="281940" cy="3340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989" y="4742933"/>
            <a:ext cx="282828" cy="2229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3" name="Picture 17" descr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989" y="5150419"/>
            <a:ext cx="286218" cy="3142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915" y="2599055"/>
            <a:ext cx="281940" cy="3340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1435100" y="3154680"/>
            <a:ext cx="1965325" cy="675640"/>
            <a:chOff x="1572" y="4735"/>
            <a:chExt cx="3095" cy="1064"/>
          </a:xfrm>
        </p:grpSpPr>
        <p:sp>
          <p:nvSpPr>
            <p:cNvPr id="6" name="Rounded Rectangle 5"/>
            <p:cNvSpPr/>
            <p:nvPr/>
          </p:nvSpPr>
          <p:spPr>
            <a:xfrm>
              <a:off x="1572" y="4735"/>
              <a:ext cx="1064" cy="1064"/>
            </a:xfrm>
            <a:prstGeom prst="roundRect">
              <a:avLst/>
            </a:prstGeom>
            <a:solidFill>
              <a:srgbClr val="29AAE1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ctr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endParaRPr>
            </a:p>
          </p:txBody>
        </p:sp>
        <p:sp>
          <p:nvSpPr>
            <p:cNvPr id="4" name="Rectangle 6"/>
            <p:cNvSpPr txBox="1"/>
            <p:nvPr/>
          </p:nvSpPr>
          <p:spPr>
            <a:xfrm>
              <a:off x="2047" y="4941"/>
              <a:ext cx="2621" cy="72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spAutoFit/>
            </a:bodyPr>
            <a:lstStyle>
              <a:lvl1pPr>
                <a:defRPr sz="1700">
                  <a:solidFill>
                    <a:srgbClr val="01408D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1pPr>
            </a:lstStyle>
            <a:p>
              <a:r>
                <a:rPr lang="en-IN" sz="2400" b="1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Th</a:t>
              </a:r>
              <a:r>
                <a:rPr lang="en-IN" sz="2400" b="1">
                  <a:solidFill>
                    <a:srgbClr val="29AAE1"/>
                  </a:solidFill>
                  <a:latin typeface="Calibri" panose="020F0502020204030204" charset="0"/>
                  <a:cs typeface="Calibri" panose="020F0502020204030204" charset="0"/>
                </a:rPr>
                <a:t>ank</a:t>
              </a:r>
              <a:r>
                <a:rPr lang="en-IN" sz="2400" b="1">
                  <a:latin typeface="Calibri" panose="020F0502020204030204" charset="0"/>
                  <a:cs typeface="Calibri" panose="020F0502020204030204" charset="0"/>
                </a:rPr>
                <a:t> You...</a:t>
              </a:r>
              <a:endParaRPr lang="en-IN" sz="2400" b="1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2463</Words>
  <Application>WPS Presentation</Application>
  <PresentationFormat>Widescreen</PresentationFormat>
  <Paragraphs>485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Calibri Light</vt:lpstr>
      <vt:lpstr>Arial</vt:lpstr>
      <vt:lpstr>Calibri (Body)</vt:lpstr>
      <vt:lpstr>Calibri</vt:lpstr>
      <vt:lpstr>Cochin</vt:lpstr>
      <vt:lpstr>Segoe Print</vt:lpstr>
      <vt:lpstr>French Script MT</vt:lpstr>
      <vt:lpstr>Roboto Slab</vt:lpstr>
      <vt:lpstr>Poppins</vt:lpstr>
      <vt:lpstr>Microsoft YaHei</vt:lpstr>
      <vt:lpstr>Arial Unicode MS</vt:lpstr>
      <vt:lpstr>Helvetica</vt:lpstr>
      <vt:lpstr>Roboto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TutorComp Infotech Pvt. Ltd.</dc:title>
  <dc:creator>Shery.Kurian</dc:creator>
  <cp:lastModifiedBy>Rock</cp:lastModifiedBy>
  <cp:revision>18</cp:revision>
  <dcterms:created xsi:type="dcterms:W3CDTF">2019-10-20T15:12:49Z</dcterms:created>
  <dcterms:modified xsi:type="dcterms:W3CDTF">2019-10-21T03:52:48Z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