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handoutMasterIdLst>
    <p:handoutMasterId r:id="rId48"/>
  </p:handoutMasterIdLst>
  <p:sldIdLst>
    <p:sldId id="272" r:id="rId2"/>
    <p:sldId id="271"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91" d="100"/>
          <a:sy n="91" d="100"/>
        </p:scale>
        <p:origin x="370" y="77"/>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8/28/2023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8/28/2023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8/28/2023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8/28/2023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8/28/2023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8/28/2023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8/28/2023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8/28/2023</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8/28/2023</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8/28/2023</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8/28/2023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8/28/2023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8/28/2023</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A45D1B-BD51-587E-D143-E3C9892589F1}"/>
              </a:ext>
            </a:extLst>
          </p:cNvPr>
          <p:cNvSpPr txBox="1"/>
          <p:nvPr/>
        </p:nvSpPr>
        <p:spPr>
          <a:xfrm>
            <a:off x="189756" y="1556792"/>
            <a:ext cx="11809312" cy="3970318"/>
          </a:xfrm>
          <a:prstGeom prst="rect">
            <a:avLst/>
          </a:prstGeom>
          <a:noFill/>
        </p:spPr>
        <p:txBody>
          <a:bodyPr wrap="square">
            <a:spAutoFit/>
          </a:bodyPr>
          <a:lstStyle/>
          <a:p>
            <a:pPr algn="l">
              <a:buFont typeface="+mj-lt"/>
              <a:buAutoNum type="arabicPeriod"/>
            </a:pPr>
            <a:r>
              <a:rPr lang="en-US" b="1" i="0" dirty="0">
                <a:solidFill>
                  <a:srgbClr val="D1D5DB"/>
                </a:solidFill>
                <a:effectLst/>
                <a:latin typeface="Söhne"/>
              </a:rPr>
              <a:t>Your React Components:</a:t>
            </a:r>
            <a:r>
              <a:rPr lang="en-US" b="0" i="0" dirty="0">
                <a:solidFill>
                  <a:srgbClr val="D1D5DB"/>
                </a:solidFill>
                <a:effectLst/>
                <a:latin typeface="Söhne"/>
              </a:rPr>
              <a:t> These are the UI elements of your application that need to interact with the state managed by Redux.</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Actions:</a:t>
            </a:r>
            <a:r>
              <a:rPr lang="en-US" b="0" i="0" dirty="0">
                <a:solidFill>
                  <a:srgbClr val="D1D5DB"/>
                </a:solidFill>
                <a:effectLst/>
                <a:latin typeface="Söhne"/>
              </a:rPr>
              <a:t> Actions are plain JavaScript objects that describe events or changes in your application. They are dispatched by components to notify the store that something has happened.</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Reducers:</a:t>
            </a:r>
            <a:r>
              <a:rPr lang="en-US" b="0" i="0" dirty="0">
                <a:solidFill>
                  <a:srgbClr val="D1D5DB"/>
                </a:solidFill>
                <a:effectLst/>
                <a:latin typeface="Söhne"/>
              </a:rPr>
              <a:t> Reducers are functions that specify how the state should change in response to actions. They take the current state and an action, and return a new state.</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Store:</a:t>
            </a:r>
            <a:r>
              <a:rPr lang="en-US" b="0" i="0" dirty="0">
                <a:solidFill>
                  <a:srgbClr val="D1D5DB"/>
                </a:solidFill>
                <a:effectLst/>
                <a:latin typeface="Söhne"/>
              </a:rPr>
              <a:t> The store is a centralized container that holds the entire state of your application. It's responsible for managing state updates and notifying components when the state changes.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Your App:</a:t>
            </a:r>
            <a:r>
              <a:rPr lang="en-US" b="0" i="0" dirty="0">
                <a:solidFill>
                  <a:srgbClr val="D1D5DB"/>
                </a:solidFill>
                <a:effectLst/>
                <a:latin typeface="Söhne"/>
              </a:rPr>
              <a:t> This represents the complete application, including the React components, actions, reducers, and the Redux store.</a:t>
            </a:r>
          </a:p>
        </p:txBody>
      </p:sp>
    </p:spTree>
    <p:extLst>
      <p:ext uri="{BB962C8B-B14F-4D97-AF65-F5344CB8AC3E}">
        <p14:creationId xmlns:p14="http://schemas.microsoft.com/office/powerpoint/2010/main" val="298703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41C0DA-8A99-E999-2599-6F619C13177B}"/>
              </a:ext>
            </a:extLst>
          </p:cNvPr>
          <p:cNvSpPr txBox="1"/>
          <p:nvPr/>
        </p:nvSpPr>
        <p:spPr>
          <a:xfrm>
            <a:off x="693812" y="260648"/>
            <a:ext cx="9649072" cy="923330"/>
          </a:xfrm>
          <a:prstGeom prst="rect">
            <a:avLst/>
          </a:prstGeom>
          <a:noFill/>
        </p:spPr>
        <p:txBody>
          <a:bodyPr wrap="square">
            <a:spAutoFit/>
          </a:bodyPr>
          <a:lstStyle/>
          <a:p>
            <a:r>
              <a:rPr lang="en-IN" b="1" dirty="0"/>
              <a:t>5. Use Redux State in </a:t>
            </a:r>
            <a:r>
              <a:rPr lang="en-IN" b="1" dirty="0" err="1"/>
              <a:t>ButtonComponent</a:t>
            </a:r>
            <a:r>
              <a:rPr lang="en-IN" b="1" dirty="0"/>
              <a:t>:</a:t>
            </a:r>
          </a:p>
          <a:p>
            <a:endParaRPr lang="en-IN" dirty="0"/>
          </a:p>
          <a:p>
            <a:r>
              <a:rPr lang="en-IN" dirty="0"/>
              <a:t>In your </a:t>
            </a:r>
            <a:r>
              <a:rPr lang="en-IN" dirty="0" err="1"/>
              <a:t>ButtonComponent</a:t>
            </a:r>
            <a:r>
              <a:rPr lang="en-IN" dirty="0"/>
              <a:t>, you'll use Redux to manage the button state instead of </a:t>
            </a:r>
            <a:r>
              <a:rPr lang="en-IN" dirty="0" err="1"/>
              <a:t>useState</a:t>
            </a:r>
            <a:r>
              <a:rPr lang="en-IN" dirty="0"/>
              <a:t>.</a:t>
            </a:r>
          </a:p>
        </p:txBody>
      </p:sp>
      <p:pic>
        <p:nvPicPr>
          <p:cNvPr id="6" name="Picture 5">
            <a:extLst>
              <a:ext uri="{FF2B5EF4-FFF2-40B4-BE49-F238E27FC236}">
                <a16:creationId xmlns:a16="http://schemas.microsoft.com/office/drawing/2014/main" id="{92EEA825-E065-1295-4818-38C984FE1CD8}"/>
              </a:ext>
            </a:extLst>
          </p:cNvPr>
          <p:cNvPicPr>
            <a:picLocks noChangeAspect="1"/>
          </p:cNvPicPr>
          <p:nvPr/>
        </p:nvPicPr>
        <p:blipFill>
          <a:blip r:embed="rId2"/>
          <a:stretch>
            <a:fillRect/>
          </a:stretch>
        </p:blipFill>
        <p:spPr>
          <a:xfrm>
            <a:off x="909836" y="1340768"/>
            <a:ext cx="5524979" cy="5395428"/>
          </a:xfrm>
          <a:prstGeom prst="rect">
            <a:avLst/>
          </a:prstGeom>
        </p:spPr>
      </p:pic>
    </p:spTree>
    <p:extLst>
      <p:ext uri="{BB962C8B-B14F-4D97-AF65-F5344CB8AC3E}">
        <p14:creationId xmlns:p14="http://schemas.microsoft.com/office/powerpoint/2010/main" val="2370129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CB154B-DE44-C51D-D76E-F1A85B1ABE73}"/>
              </a:ext>
            </a:extLst>
          </p:cNvPr>
          <p:cNvSpPr txBox="1"/>
          <p:nvPr/>
        </p:nvSpPr>
        <p:spPr>
          <a:xfrm>
            <a:off x="621804" y="260648"/>
            <a:ext cx="8088051" cy="923330"/>
          </a:xfrm>
          <a:prstGeom prst="rect">
            <a:avLst/>
          </a:prstGeom>
          <a:noFill/>
        </p:spPr>
        <p:txBody>
          <a:bodyPr wrap="square">
            <a:spAutoFit/>
          </a:bodyPr>
          <a:lstStyle/>
          <a:p>
            <a:r>
              <a:rPr lang="en-IN" b="1" dirty="0"/>
              <a:t>6.Access Redux State in </a:t>
            </a:r>
            <a:r>
              <a:rPr lang="en-IN" b="1" dirty="0" err="1"/>
              <a:t>OtherComponent</a:t>
            </a:r>
            <a:r>
              <a:rPr lang="en-IN" b="1" dirty="0"/>
              <a:t>:</a:t>
            </a:r>
          </a:p>
          <a:p>
            <a:endParaRPr lang="en-IN" dirty="0"/>
          </a:p>
          <a:p>
            <a:r>
              <a:rPr lang="en-IN" dirty="0"/>
              <a:t>In your </a:t>
            </a:r>
            <a:r>
              <a:rPr lang="en-IN" dirty="0" err="1"/>
              <a:t>OtherComponent</a:t>
            </a:r>
            <a:r>
              <a:rPr lang="en-IN" dirty="0"/>
              <a:t>, you can access the button state from Redux</a:t>
            </a:r>
          </a:p>
        </p:txBody>
      </p:sp>
      <p:pic>
        <p:nvPicPr>
          <p:cNvPr id="6" name="Picture 5">
            <a:extLst>
              <a:ext uri="{FF2B5EF4-FFF2-40B4-BE49-F238E27FC236}">
                <a16:creationId xmlns:a16="http://schemas.microsoft.com/office/drawing/2014/main" id="{EB9DC30A-E106-6B90-5F44-081E4324BD36}"/>
              </a:ext>
            </a:extLst>
          </p:cNvPr>
          <p:cNvPicPr>
            <a:picLocks noChangeAspect="1"/>
          </p:cNvPicPr>
          <p:nvPr/>
        </p:nvPicPr>
        <p:blipFill>
          <a:blip r:embed="rId2"/>
          <a:stretch>
            <a:fillRect/>
          </a:stretch>
        </p:blipFill>
        <p:spPr>
          <a:xfrm>
            <a:off x="693812" y="1340768"/>
            <a:ext cx="5898391" cy="3589331"/>
          </a:xfrm>
          <a:prstGeom prst="rect">
            <a:avLst/>
          </a:prstGeom>
        </p:spPr>
      </p:pic>
    </p:spTree>
    <p:extLst>
      <p:ext uri="{BB962C8B-B14F-4D97-AF65-F5344CB8AC3E}">
        <p14:creationId xmlns:p14="http://schemas.microsoft.com/office/powerpoint/2010/main" val="87067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BEF99F-D07A-5595-4D94-59220E966041}"/>
              </a:ext>
            </a:extLst>
          </p:cNvPr>
          <p:cNvSpPr txBox="1"/>
          <p:nvPr/>
        </p:nvSpPr>
        <p:spPr>
          <a:xfrm>
            <a:off x="405780" y="260648"/>
            <a:ext cx="8592107" cy="646331"/>
          </a:xfrm>
          <a:prstGeom prst="rect">
            <a:avLst/>
          </a:prstGeom>
          <a:noFill/>
        </p:spPr>
        <p:txBody>
          <a:bodyPr wrap="square">
            <a:spAutoFit/>
          </a:bodyPr>
          <a:lstStyle/>
          <a:p>
            <a:r>
              <a:rPr lang="en-IN" b="1" dirty="0"/>
              <a:t>7.Using the Components:</a:t>
            </a:r>
            <a:endParaRPr lang="en-IN" dirty="0"/>
          </a:p>
          <a:p>
            <a:r>
              <a:rPr lang="en-IN" dirty="0"/>
              <a:t>You can now use both </a:t>
            </a:r>
            <a:r>
              <a:rPr lang="en-IN" dirty="0" err="1"/>
              <a:t>ButtonComponent</a:t>
            </a:r>
            <a:r>
              <a:rPr lang="en-IN" dirty="0"/>
              <a:t> and </a:t>
            </a:r>
            <a:r>
              <a:rPr lang="en-IN" dirty="0" err="1"/>
              <a:t>OtherComponent</a:t>
            </a:r>
            <a:r>
              <a:rPr lang="en-IN" dirty="0"/>
              <a:t> in your main application.</a:t>
            </a:r>
          </a:p>
        </p:txBody>
      </p:sp>
      <p:pic>
        <p:nvPicPr>
          <p:cNvPr id="6" name="Picture 5">
            <a:extLst>
              <a:ext uri="{FF2B5EF4-FFF2-40B4-BE49-F238E27FC236}">
                <a16:creationId xmlns:a16="http://schemas.microsoft.com/office/drawing/2014/main" id="{86867360-DEC7-DB1D-898A-5FB47C3FB78C}"/>
              </a:ext>
            </a:extLst>
          </p:cNvPr>
          <p:cNvPicPr>
            <a:picLocks noChangeAspect="1"/>
          </p:cNvPicPr>
          <p:nvPr/>
        </p:nvPicPr>
        <p:blipFill>
          <a:blip r:embed="rId2"/>
          <a:stretch>
            <a:fillRect/>
          </a:stretch>
        </p:blipFill>
        <p:spPr>
          <a:xfrm>
            <a:off x="428652" y="1124744"/>
            <a:ext cx="4610500" cy="3642676"/>
          </a:xfrm>
          <a:prstGeom prst="rect">
            <a:avLst/>
          </a:prstGeom>
        </p:spPr>
      </p:pic>
    </p:spTree>
    <p:extLst>
      <p:ext uri="{BB962C8B-B14F-4D97-AF65-F5344CB8AC3E}">
        <p14:creationId xmlns:p14="http://schemas.microsoft.com/office/powerpoint/2010/main" val="2183487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81CD63-4729-AF3E-60B2-9D4E1AEF1F0F}"/>
              </a:ext>
            </a:extLst>
          </p:cNvPr>
          <p:cNvSpPr txBox="1"/>
          <p:nvPr/>
        </p:nvSpPr>
        <p:spPr>
          <a:xfrm>
            <a:off x="765820" y="404664"/>
            <a:ext cx="7728011" cy="369332"/>
          </a:xfrm>
          <a:prstGeom prst="rect">
            <a:avLst/>
          </a:prstGeom>
          <a:noFill/>
        </p:spPr>
        <p:txBody>
          <a:bodyPr wrap="square">
            <a:spAutoFit/>
          </a:bodyPr>
          <a:lstStyle/>
          <a:p>
            <a:r>
              <a:rPr lang="en-IN" b="1" dirty="0"/>
              <a:t>How to use </a:t>
            </a:r>
            <a:r>
              <a:rPr lang="en-IN" b="1" dirty="0" err="1">
                <a:solidFill>
                  <a:srgbClr val="FFFF00"/>
                </a:solidFill>
              </a:rPr>
              <a:t>action.payload</a:t>
            </a:r>
            <a:r>
              <a:rPr lang="en-IN" b="1" dirty="0">
                <a:solidFill>
                  <a:srgbClr val="FFFF00"/>
                </a:solidFill>
              </a:rPr>
              <a:t> </a:t>
            </a:r>
            <a:r>
              <a:rPr lang="en-IN" b="1" dirty="0"/>
              <a:t>to pass data when dispatching an action</a:t>
            </a:r>
          </a:p>
        </p:txBody>
      </p:sp>
      <p:pic>
        <p:nvPicPr>
          <p:cNvPr id="6" name="Picture 5">
            <a:extLst>
              <a:ext uri="{FF2B5EF4-FFF2-40B4-BE49-F238E27FC236}">
                <a16:creationId xmlns:a16="http://schemas.microsoft.com/office/drawing/2014/main" id="{E903C137-7110-B8AB-0929-B9C47CC91A86}"/>
              </a:ext>
            </a:extLst>
          </p:cNvPr>
          <p:cNvPicPr>
            <a:picLocks noChangeAspect="1"/>
          </p:cNvPicPr>
          <p:nvPr/>
        </p:nvPicPr>
        <p:blipFill>
          <a:blip r:embed="rId2"/>
          <a:stretch>
            <a:fillRect/>
          </a:stretch>
        </p:blipFill>
        <p:spPr>
          <a:xfrm>
            <a:off x="837828" y="1052736"/>
            <a:ext cx="4900085" cy="3871295"/>
          </a:xfrm>
          <a:prstGeom prst="rect">
            <a:avLst/>
          </a:prstGeom>
        </p:spPr>
      </p:pic>
      <p:pic>
        <p:nvPicPr>
          <p:cNvPr id="8" name="Picture 7">
            <a:extLst>
              <a:ext uri="{FF2B5EF4-FFF2-40B4-BE49-F238E27FC236}">
                <a16:creationId xmlns:a16="http://schemas.microsoft.com/office/drawing/2014/main" id="{53A75254-4B48-B8B3-BA47-A585597869A8}"/>
              </a:ext>
            </a:extLst>
          </p:cNvPr>
          <p:cNvPicPr>
            <a:picLocks noChangeAspect="1"/>
          </p:cNvPicPr>
          <p:nvPr/>
        </p:nvPicPr>
        <p:blipFill>
          <a:blip r:embed="rId3"/>
          <a:stretch>
            <a:fillRect/>
          </a:stretch>
        </p:blipFill>
        <p:spPr>
          <a:xfrm>
            <a:off x="6670476" y="1052736"/>
            <a:ext cx="4930567" cy="5662151"/>
          </a:xfrm>
          <a:prstGeom prst="rect">
            <a:avLst/>
          </a:prstGeom>
        </p:spPr>
      </p:pic>
      <p:sp>
        <p:nvSpPr>
          <p:cNvPr id="11" name="TextBox 10">
            <a:extLst>
              <a:ext uri="{FF2B5EF4-FFF2-40B4-BE49-F238E27FC236}">
                <a16:creationId xmlns:a16="http://schemas.microsoft.com/office/drawing/2014/main" id="{03393B4E-4752-0643-3F0A-38CF8BF587B6}"/>
              </a:ext>
            </a:extLst>
          </p:cNvPr>
          <p:cNvSpPr txBox="1"/>
          <p:nvPr/>
        </p:nvSpPr>
        <p:spPr>
          <a:xfrm>
            <a:off x="477788" y="5202771"/>
            <a:ext cx="6094602" cy="1200329"/>
          </a:xfrm>
          <a:prstGeom prst="rect">
            <a:avLst/>
          </a:prstGeom>
          <a:noFill/>
        </p:spPr>
        <p:txBody>
          <a:bodyPr wrap="square">
            <a:spAutoFit/>
          </a:bodyPr>
          <a:lstStyle/>
          <a:p>
            <a:r>
              <a:rPr lang="en-IN" dirty="0">
                <a:solidFill>
                  <a:srgbClr val="FFFF00"/>
                </a:solidFill>
              </a:rPr>
              <a:t>Update ButtonComponent.js:</a:t>
            </a:r>
          </a:p>
          <a:p>
            <a:endParaRPr lang="en-IN" dirty="0"/>
          </a:p>
          <a:p>
            <a:r>
              <a:rPr lang="en-IN" dirty="0"/>
              <a:t>Modify ButtonComponent.js to toggle the button's </a:t>
            </a:r>
            <a:r>
              <a:rPr lang="en-IN" dirty="0" err="1"/>
              <a:t>color</a:t>
            </a:r>
            <a:r>
              <a:rPr lang="en-IN" dirty="0"/>
              <a:t> using </a:t>
            </a:r>
            <a:r>
              <a:rPr lang="en-IN" dirty="0" err="1">
                <a:solidFill>
                  <a:srgbClr val="FFFF00"/>
                </a:solidFill>
              </a:rPr>
              <a:t>action.payload</a:t>
            </a:r>
            <a:r>
              <a:rPr lang="en-IN" dirty="0"/>
              <a:t>.</a:t>
            </a:r>
          </a:p>
        </p:txBody>
      </p:sp>
    </p:spTree>
    <p:extLst>
      <p:ext uri="{BB962C8B-B14F-4D97-AF65-F5344CB8AC3E}">
        <p14:creationId xmlns:p14="http://schemas.microsoft.com/office/powerpoint/2010/main" val="4054158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84AF84-606E-3061-44AE-C104702209D4}"/>
              </a:ext>
            </a:extLst>
          </p:cNvPr>
          <p:cNvPicPr>
            <a:picLocks noChangeAspect="1"/>
          </p:cNvPicPr>
          <p:nvPr/>
        </p:nvPicPr>
        <p:blipFill>
          <a:blip r:embed="rId2"/>
          <a:stretch>
            <a:fillRect/>
          </a:stretch>
        </p:blipFill>
        <p:spPr>
          <a:xfrm>
            <a:off x="261764" y="1196752"/>
            <a:ext cx="4686706" cy="3238781"/>
          </a:xfrm>
          <a:prstGeom prst="rect">
            <a:avLst/>
          </a:prstGeom>
        </p:spPr>
      </p:pic>
      <p:pic>
        <p:nvPicPr>
          <p:cNvPr id="5" name="Picture 4">
            <a:extLst>
              <a:ext uri="{FF2B5EF4-FFF2-40B4-BE49-F238E27FC236}">
                <a16:creationId xmlns:a16="http://schemas.microsoft.com/office/drawing/2014/main" id="{536BF7C2-4859-6493-E784-0909B3905D38}"/>
              </a:ext>
            </a:extLst>
          </p:cNvPr>
          <p:cNvPicPr>
            <a:picLocks noChangeAspect="1"/>
          </p:cNvPicPr>
          <p:nvPr/>
        </p:nvPicPr>
        <p:blipFill>
          <a:blip r:embed="rId3"/>
          <a:stretch>
            <a:fillRect/>
          </a:stretch>
        </p:blipFill>
        <p:spPr>
          <a:xfrm>
            <a:off x="5878388" y="844991"/>
            <a:ext cx="4793395" cy="4816257"/>
          </a:xfrm>
          <a:prstGeom prst="rect">
            <a:avLst/>
          </a:prstGeom>
        </p:spPr>
      </p:pic>
    </p:spTree>
    <p:extLst>
      <p:ext uri="{BB962C8B-B14F-4D97-AF65-F5344CB8AC3E}">
        <p14:creationId xmlns:p14="http://schemas.microsoft.com/office/powerpoint/2010/main" val="34208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C23E8B-7C4C-578D-AED6-0799281ED7FE}"/>
              </a:ext>
            </a:extLst>
          </p:cNvPr>
          <p:cNvPicPr>
            <a:picLocks noChangeAspect="1"/>
          </p:cNvPicPr>
          <p:nvPr/>
        </p:nvPicPr>
        <p:blipFill>
          <a:blip r:embed="rId2"/>
          <a:stretch>
            <a:fillRect/>
          </a:stretch>
        </p:blipFill>
        <p:spPr>
          <a:xfrm>
            <a:off x="693812" y="1052736"/>
            <a:ext cx="4488569" cy="3162574"/>
          </a:xfrm>
          <a:prstGeom prst="rect">
            <a:avLst/>
          </a:prstGeom>
        </p:spPr>
      </p:pic>
      <p:pic>
        <p:nvPicPr>
          <p:cNvPr id="5" name="Picture 4">
            <a:extLst>
              <a:ext uri="{FF2B5EF4-FFF2-40B4-BE49-F238E27FC236}">
                <a16:creationId xmlns:a16="http://schemas.microsoft.com/office/drawing/2014/main" id="{B49C0B00-00C9-0530-C19E-109E3F0AAB48}"/>
              </a:ext>
            </a:extLst>
          </p:cNvPr>
          <p:cNvPicPr>
            <a:picLocks noChangeAspect="1"/>
          </p:cNvPicPr>
          <p:nvPr/>
        </p:nvPicPr>
        <p:blipFill>
          <a:blip r:embed="rId3"/>
          <a:stretch>
            <a:fillRect/>
          </a:stretch>
        </p:blipFill>
        <p:spPr>
          <a:xfrm>
            <a:off x="6238428" y="1038040"/>
            <a:ext cx="5014395" cy="4877223"/>
          </a:xfrm>
          <a:prstGeom prst="rect">
            <a:avLst/>
          </a:prstGeom>
        </p:spPr>
      </p:pic>
    </p:spTree>
    <p:extLst>
      <p:ext uri="{BB962C8B-B14F-4D97-AF65-F5344CB8AC3E}">
        <p14:creationId xmlns:p14="http://schemas.microsoft.com/office/powerpoint/2010/main" val="378598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5EBC11-A004-6E38-C317-8570FCF4BA5D}"/>
              </a:ext>
            </a:extLst>
          </p:cNvPr>
          <p:cNvPicPr>
            <a:picLocks noChangeAspect="1"/>
          </p:cNvPicPr>
          <p:nvPr/>
        </p:nvPicPr>
        <p:blipFill>
          <a:blip r:embed="rId2"/>
          <a:stretch>
            <a:fillRect/>
          </a:stretch>
        </p:blipFill>
        <p:spPr>
          <a:xfrm>
            <a:off x="189756" y="116632"/>
            <a:ext cx="5441152" cy="3756986"/>
          </a:xfrm>
          <a:prstGeom prst="rect">
            <a:avLst/>
          </a:prstGeom>
        </p:spPr>
      </p:pic>
      <p:pic>
        <p:nvPicPr>
          <p:cNvPr id="5" name="Picture 4">
            <a:extLst>
              <a:ext uri="{FF2B5EF4-FFF2-40B4-BE49-F238E27FC236}">
                <a16:creationId xmlns:a16="http://schemas.microsoft.com/office/drawing/2014/main" id="{8F4A8D3C-1CB6-BEA5-BFB2-5E9278863014}"/>
              </a:ext>
            </a:extLst>
          </p:cNvPr>
          <p:cNvPicPr>
            <a:picLocks noChangeAspect="1"/>
          </p:cNvPicPr>
          <p:nvPr/>
        </p:nvPicPr>
        <p:blipFill>
          <a:blip r:embed="rId3"/>
          <a:stretch>
            <a:fillRect/>
          </a:stretch>
        </p:blipFill>
        <p:spPr>
          <a:xfrm>
            <a:off x="6096357" y="236657"/>
            <a:ext cx="4719236" cy="3516935"/>
          </a:xfrm>
          <a:prstGeom prst="rect">
            <a:avLst/>
          </a:prstGeom>
        </p:spPr>
      </p:pic>
      <p:pic>
        <p:nvPicPr>
          <p:cNvPr id="7" name="Picture 6">
            <a:extLst>
              <a:ext uri="{FF2B5EF4-FFF2-40B4-BE49-F238E27FC236}">
                <a16:creationId xmlns:a16="http://schemas.microsoft.com/office/drawing/2014/main" id="{5E437B2F-6945-DE53-913D-858BA0C96317}"/>
              </a:ext>
            </a:extLst>
          </p:cNvPr>
          <p:cNvPicPr>
            <a:picLocks noChangeAspect="1"/>
          </p:cNvPicPr>
          <p:nvPr/>
        </p:nvPicPr>
        <p:blipFill>
          <a:blip r:embed="rId4"/>
          <a:stretch>
            <a:fillRect/>
          </a:stretch>
        </p:blipFill>
        <p:spPr>
          <a:xfrm>
            <a:off x="627944" y="4149080"/>
            <a:ext cx="4564776" cy="2331922"/>
          </a:xfrm>
          <a:prstGeom prst="rect">
            <a:avLst/>
          </a:prstGeom>
        </p:spPr>
      </p:pic>
    </p:spTree>
    <p:extLst>
      <p:ext uri="{BB962C8B-B14F-4D97-AF65-F5344CB8AC3E}">
        <p14:creationId xmlns:p14="http://schemas.microsoft.com/office/powerpoint/2010/main" val="361155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12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80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9025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AA98EF-AAD5-D797-B61B-9362ECF9158D}"/>
              </a:ext>
            </a:extLst>
          </p:cNvPr>
          <p:cNvSpPr txBox="1"/>
          <p:nvPr/>
        </p:nvSpPr>
        <p:spPr>
          <a:xfrm>
            <a:off x="549796" y="197346"/>
            <a:ext cx="10441160" cy="6463308"/>
          </a:xfrm>
          <a:prstGeom prst="rect">
            <a:avLst/>
          </a:prstGeom>
          <a:noFill/>
        </p:spPr>
        <p:txBody>
          <a:bodyPr wrap="square">
            <a:spAutoFit/>
          </a:bodyPr>
          <a:lstStyle/>
          <a:p>
            <a:pPr lvl="8"/>
            <a:r>
              <a:rPr lang="en-US" b="1" i="0" dirty="0">
                <a:solidFill>
                  <a:srgbClr val="D1D5DB"/>
                </a:solidFill>
                <a:effectLst/>
                <a:latin typeface="Söhne"/>
              </a:rPr>
              <a:t>        </a:t>
            </a:r>
            <a:r>
              <a:rPr lang="en-US" sz="3600" b="1" i="0" dirty="0">
                <a:solidFill>
                  <a:srgbClr val="FFFF00"/>
                </a:solidFill>
                <a:effectLst/>
                <a:latin typeface="Söhne"/>
              </a:rPr>
              <a:t>THE STORE</a:t>
            </a:r>
          </a:p>
          <a:p>
            <a:pPr algn="l">
              <a:buFont typeface="+mj-lt"/>
              <a:buAutoNum type="arabicPeriod"/>
            </a:pPr>
            <a:endParaRPr lang="en-US" b="1" dirty="0">
              <a:solidFill>
                <a:srgbClr val="D1D5DB"/>
              </a:solidFill>
              <a:latin typeface="Söhne"/>
            </a:endParaRPr>
          </a:p>
          <a:p>
            <a:pPr algn="l">
              <a:buFont typeface="+mj-lt"/>
              <a:buAutoNum type="arabicPeriod"/>
            </a:pPr>
            <a:endParaRPr lang="en-US" b="1" i="0" dirty="0">
              <a:solidFill>
                <a:srgbClr val="D1D5DB"/>
              </a:solidFill>
              <a:effectLst/>
              <a:latin typeface="Söhne"/>
            </a:endParaRPr>
          </a:p>
          <a:p>
            <a:pPr algn="l">
              <a:buFont typeface="+mj-lt"/>
              <a:buAutoNum type="arabicPeriod"/>
            </a:pPr>
            <a:r>
              <a:rPr lang="en-US" b="1" i="0" dirty="0">
                <a:solidFill>
                  <a:srgbClr val="D1D5DB"/>
                </a:solidFill>
                <a:effectLst/>
                <a:latin typeface="Söhne"/>
              </a:rPr>
              <a:t>Central Data Container:</a:t>
            </a:r>
            <a:r>
              <a:rPr lang="en-US" b="0" i="0" dirty="0">
                <a:solidFill>
                  <a:srgbClr val="D1D5DB"/>
                </a:solidFill>
                <a:effectLst/>
                <a:latin typeface="Söhne"/>
              </a:rPr>
              <a:t> The store in Redux is like a centralized data container for your application. It holds the entire application's state, which includes all the data that your app needs to function.</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Single Source of Truth:</a:t>
            </a:r>
            <a:r>
              <a:rPr lang="en-US" b="0" i="0" dirty="0">
                <a:solidFill>
                  <a:srgbClr val="D1D5DB"/>
                </a:solidFill>
                <a:effectLst/>
                <a:latin typeface="Söhne"/>
              </a:rPr>
              <a:t> Redux promotes the idea of having a single source of truth for your application's state. This means that all the data your app uses is stored in a single object within the store, making it easier to manage and maintain.</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State Management:</a:t>
            </a:r>
            <a:r>
              <a:rPr lang="en-US" b="0" i="0" dirty="0">
                <a:solidFill>
                  <a:srgbClr val="D1D5DB"/>
                </a:solidFill>
                <a:effectLst/>
                <a:latin typeface="Söhne"/>
              </a:rPr>
              <a:t> The store manages the state of your application. Instead of scattering state across different components, Redux gathers it in one place. This makes it simpler to track changes and manage updates.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Immutable State:</a:t>
            </a:r>
            <a:r>
              <a:rPr lang="en-US" b="0" i="0" dirty="0">
                <a:solidFill>
                  <a:srgbClr val="D1D5DB"/>
                </a:solidFill>
                <a:effectLst/>
                <a:latin typeface="Söhne"/>
              </a:rPr>
              <a:t> In Redux, the state stored in the store is immutable, which means you can't directly modify it. Instead, you create new state objects by dispatching actions. This helps to maintain a clear history of changes and enables efficient change detection.</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Actions and Reducers:</a:t>
            </a:r>
            <a:r>
              <a:rPr lang="en-US" b="0" i="0" dirty="0">
                <a:solidFill>
                  <a:srgbClr val="D1D5DB"/>
                </a:solidFill>
                <a:effectLst/>
                <a:latin typeface="Söhne"/>
              </a:rPr>
              <a:t> To update the state in the store, you dispatch actions. Actions are plain JavaScript objects that describe what happened in your app. Reducers are functions that specify how the state should change based on the actions. They take the current state and an action, and return a new state. The store uses reducers to update its state.</a:t>
            </a:r>
          </a:p>
        </p:txBody>
      </p:sp>
    </p:spTree>
    <p:extLst>
      <p:ext uri="{BB962C8B-B14F-4D97-AF65-F5344CB8AC3E}">
        <p14:creationId xmlns:p14="http://schemas.microsoft.com/office/powerpoint/2010/main" val="305417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479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2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03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669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96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308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929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827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78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345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5F2ABB-CB0F-5144-8ED3-4CAD7F66B54B}"/>
              </a:ext>
            </a:extLst>
          </p:cNvPr>
          <p:cNvSpPr txBox="1"/>
          <p:nvPr/>
        </p:nvSpPr>
        <p:spPr>
          <a:xfrm>
            <a:off x="261764" y="476672"/>
            <a:ext cx="11521280" cy="609397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1" i="0" u="none" strike="noStrike" cap="none" normalizeH="0" baseline="0" dirty="0">
                <a:ln>
                  <a:noFill/>
                </a:ln>
                <a:solidFill>
                  <a:srgbClr val="FFFF00"/>
                </a:solidFill>
                <a:effectLst/>
                <a:latin typeface="Arial" panose="020B0604020202020204" pitchFamily="34" charset="0"/>
              </a:rPr>
              <a:t>THE REDUCER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rgbClr val="D1D5DB"/>
                </a:solidFill>
                <a:effectLst/>
                <a:latin typeface="Söhne"/>
              </a:rPr>
              <a:t>State Modification Logic:</a:t>
            </a:r>
            <a:r>
              <a:rPr kumimoji="0" lang="en-US" altLang="en-US" sz="1800" b="0" i="0" u="none" strike="noStrike" cap="none" normalizeH="0" baseline="0" dirty="0">
                <a:ln>
                  <a:noFill/>
                </a:ln>
                <a:solidFill>
                  <a:srgbClr val="D1D5DB"/>
                </a:solidFill>
                <a:effectLst/>
                <a:latin typeface="Söhne"/>
              </a:rPr>
              <a:t> A reducer in Redux is a pure JavaScript function responsible for defining how the application's state changes in response to actions. It takes the current state and an action as input and returns a new state.</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D1D5DB"/>
                </a:solidFill>
                <a:effectLst/>
                <a:latin typeface="Söhne"/>
              </a:rPr>
              <a:t>Predictable State Changes:</a:t>
            </a:r>
            <a:r>
              <a:rPr kumimoji="0" lang="en-US" altLang="en-US" sz="1800" b="0" i="0" u="none" strike="noStrike" cap="none" normalizeH="0" baseline="0" dirty="0">
                <a:ln>
                  <a:noFill/>
                </a:ln>
                <a:solidFill>
                  <a:srgbClr val="D1D5DB"/>
                </a:solidFill>
                <a:effectLst/>
                <a:latin typeface="Söhne"/>
              </a:rPr>
              <a:t> Reducers ensure that state changes are predictable and well-defined. Given the same input (current state and action), a reducer will always produce the same output (new state), which makes debugging and testing easier.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8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rgbClr val="D1D5DB"/>
                </a:solidFill>
                <a:effectLst/>
                <a:latin typeface="Söhne"/>
              </a:rPr>
              <a:t>Immutable State:</a:t>
            </a:r>
            <a:r>
              <a:rPr kumimoji="0" lang="en-US" altLang="en-US" sz="1800" b="0" i="0" u="none" strike="noStrike" cap="none" normalizeH="0" baseline="0" dirty="0">
                <a:ln>
                  <a:noFill/>
                </a:ln>
                <a:solidFill>
                  <a:srgbClr val="D1D5DB"/>
                </a:solidFill>
                <a:effectLst/>
                <a:latin typeface="Söhne"/>
              </a:rPr>
              <a:t> Reducers follow the principle of immutability, meaning they never modify the existing state. Instead, they create a new state object by copying the current state and applying changes. This prevents unintended side effects.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8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rgbClr val="D1D5DB"/>
                </a:solidFill>
                <a:effectLst/>
                <a:latin typeface="Söhne"/>
              </a:rPr>
              <a:t>Switching Based on Action Type:</a:t>
            </a:r>
            <a:r>
              <a:rPr kumimoji="0" lang="en-US" altLang="en-US" sz="1800" b="0" i="0" u="none" strike="noStrike" cap="none" normalizeH="0" baseline="0" dirty="0">
                <a:ln>
                  <a:noFill/>
                </a:ln>
                <a:solidFill>
                  <a:srgbClr val="D1D5DB"/>
                </a:solidFill>
                <a:effectLst/>
                <a:latin typeface="Söhne"/>
              </a:rPr>
              <a:t> Reducers use a switch statement or if-else chains to determine how the state should change based on the type of action. Each case corresponds to a different action type and defines how the state should be updated for that action.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8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rgbClr val="D1D5DB"/>
                </a:solidFill>
                <a:effectLst/>
                <a:latin typeface="Söhne"/>
              </a:rPr>
              <a:t>Combine Reducers:</a:t>
            </a:r>
            <a:r>
              <a:rPr kumimoji="0" lang="en-US" altLang="en-US" sz="1800" b="0" i="0" u="none" strike="noStrike" cap="none" normalizeH="0" baseline="0" dirty="0">
                <a:ln>
                  <a:noFill/>
                </a:ln>
                <a:solidFill>
                  <a:srgbClr val="D1D5DB"/>
                </a:solidFill>
                <a:effectLst/>
                <a:latin typeface="Söhne"/>
              </a:rPr>
              <a:t> As applications grow, they might have multiple pieces of state to manage. Redux allows combining multiple reducers into a single root reducer using the </a:t>
            </a:r>
            <a:r>
              <a:rPr kumimoji="0" lang="en-US" altLang="en-US" b="1" i="0" u="none" strike="noStrike" cap="none" normalizeH="0" baseline="0" dirty="0" err="1">
                <a:ln>
                  <a:noFill/>
                </a:ln>
                <a:solidFill>
                  <a:srgbClr val="D1D5DB"/>
                </a:solidFill>
                <a:effectLst/>
                <a:latin typeface="Söhne Mono"/>
              </a:rPr>
              <a:t>combineReducers</a:t>
            </a:r>
            <a:r>
              <a:rPr kumimoji="0" lang="en-US" altLang="en-US" sz="1800" b="0" i="0" u="none" strike="noStrike" cap="none" normalizeH="0" baseline="0" dirty="0">
                <a:ln>
                  <a:noFill/>
                </a:ln>
                <a:solidFill>
                  <a:srgbClr val="D1D5DB"/>
                </a:solidFill>
                <a:effectLst/>
                <a:latin typeface="Söhne"/>
              </a:rPr>
              <a:t> function. Each reducer handles a specific slice of the application state, which keeps code modular and maintainable.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7920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975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589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738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81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5555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749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67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0645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1511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087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5D9C92-29E9-DC0B-3FF1-5C996F84976E}"/>
              </a:ext>
            </a:extLst>
          </p:cNvPr>
          <p:cNvSpPr txBox="1"/>
          <p:nvPr/>
        </p:nvSpPr>
        <p:spPr>
          <a:xfrm>
            <a:off x="189756" y="404664"/>
            <a:ext cx="11377264" cy="58169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FF00"/>
                </a:solidFill>
                <a:effectLst/>
                <a:latin typeface="Arial" panose="020B0604020202020204" pitchFamily="34" charset="0"/>
              </a:rPr>
              <a:t>					THE ACTIONS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FFFF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rgbClr val="D1D5DB"/>
                </a:solidFill>
                <a:effectLst/>
                <a:latin typeface="Söhne"/>
              </a:rPr>
              <a:t>Describing Events:</a:t>
            </a:r>
            <a:r>
              <a:rPr kumimoji="0" lang="en-US" altLang="en-US" sz="1800" b="0" i="0" u="none" strike="noStrike" cap="none" normalizeH="0" baseline="0" dirty="0">
                <a:ln>
                  <a:noFill/>
                </a:ln>
                <a:solidFill>
                  <a:srgbClr val="D1D5DB"/>
                </a:solidFill>
                <a:effectLst/>
                <a:latin typeface="Söhne"/>
              </a:rPr>
              <a:t> An action in Redux is a plain JavaScript object that describes an event or an intention to change the state of your application. It represents what happened in your app, such as a button click, user input, or data retrieval.</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D1D5DB"/>
                </a:solidFill>
                <a:effectLst/>
                <a:latin typeface="Söhne"/>
              </a:rPr>
              <a:t>Type Property:</a:t>
            </a:r>
            <a:r>
              <a:rPr kumimoji="0" lang="en-US" altLang="en-US" sz="1800" b="0" i="0" u="none" strike="noStrike" cap="none" normalizeH="0" baseline="0" dirty="0">
                <a:ln>
                  <a:noFill/>
                </a:ln>
                <a:solidFill>
                  <a:srgbClr val="D1D5DB"/>
                </a:solidFill>
                <a:effectLst/>
                <a:latin typeface="Söhne"/>
              </a:rPr>
              <a:t> Actions have a required </a:t>
            </a:r>
            <a:r>
              <a:rPr kumimoji="0" lang="en-US" altLang="en-US" b="1" i="0" u="none" strike="noStrike" cap="none" normalizeH="0" baseline="0" dirty="0">
                <a:ln>
                  <a:noFill/>
                </a:ln>
                <a:solidFill>
                  <a:srgbClr val="D1D5DB"/>
                </a:solidFill>
                <a:effectLst/>
                <a:latin typeface="Söhne Mono"/>
              </a:rPr>
              <a:t>type</a:t>
            </a:r>
            <a:r>
              <a:rPr kumimoji="0" lang="en-US" altLang="en-US" sz="1800" b="0" i="0" u="none" strike="noStrike" cap="none" normalizeH="0" baseline="0" dirty="0">
                <a:ln>
                  <a:noFill/>
                </a:ln>
                <a:solidFill>
                  <a:srgbClr val="D1D5DB"/>
                </a:solidFill>
                <a:effectLst/>
                <a:latin typeface="Söhne"/>
              </a:rPr>
              <a:t> property that indicates the type of action being performed. This is usually defined as a string constant, like </a:t>
            </a:r>
            <a:r>
              <a:rPr kumimoji="0" lang="en-US" altLang="en-US" b="1" i="0" u="none" strike="noStrike" cap="none" normalizeH="0" baseline="0" dirty="0">
                <a:ln>
                  <a:noFill/>
                </a:ln>
                <a:solidFill>
                  <a:srgbClr val="D1D5DB"/>
                </a:solidFill>
                <a:effectLst/>
                <a:latin typeface="Söhne Mono"/>
              </a:rPr>
              <a:t>'INCREMENT'</a:t>
            </a:r>
            <a:r>
              <a:rPr kumimoji="0" lang="en-US" altLang="en-US" sz="1800" b="0" i="0" u="none" strike="noStrike" cap="none" normalizeH="0" baseline="0" dirty="0">
                <a:ln>
                  <a:noFill/>
                </a:ln>
                <a:solidFill>
                  <a:srgbClr val="D1D5DB"/>
                </a:solidFill>
                <a:effectLst/>
                <a:latin typeface="Söhne"/>
              </a:rPr>
              <a:t> or </a:t>
            </a:r>
            <a:r>
              <a:rPr kumimoji="0" lang="en-US" altLang="en-US" b="1" i="0" u="none" strike="noStrike" cap="none" normalizeH="0" baseline="0" dirty="0">
                <a:ln>
                  <a:noFill/>
                </a:ln>
                <a:solidFill>
                  <a:srgbClr val="D1D5DB"/>
                </a:solidFill>
                <a:effectLst/>
                <a:latin typeface="Söhne Mono"/>
              </a:rPr>
              <a:t>'FETCH_DATA’</a:t>
            </a:r>
            <a:r>
              <a:rPr kumimoji="0" lang="en-US" altLang="en-US" sz="1800" b="0" i="0" u="none" strike="noStrike" cap="none" normalizeH="0" baseline="0" dirty="0">
                <a:ln>
                  <a:noFill/>
                </a:ln>
                <a:solidFill>
                  <a:srgbClr val="D1D5DB"/>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8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rgbClr val="D1D5DB"/>
                </a:solidFill>
                <a:effectLst/>
                <a:latin typeface="Söhne"/>
              </a:rPr>
              <a:t>Payload:</a:t>
            </a:r>
            <a:r>
              <a:rPr kumimoji="0" lang="en-US" altLang="en-US" sz="1800" b="0" i="0" u="none" strike="noStrike" cap="none" normalizeH="0" baseline="0" dirty="0">
                <a:ln>
                  <a:noFill/>
                </a:ln>
                <a:solidFill>
                  <a:srgbClr val="D1D5DB"/>
                </a:solidFill>
                <a:effectLst/>
                <a:latin typeface="Söhne"/>
              </a:rPr>
              <a:t> Sometimes, actions also carry additional information, called the </a:t>
            </a:r>
            <a:r>
              <a:rPr kumimoji="0" lang="en-US" altLang="en-US" sz="1800" b="0" i="0" u="none" strike="noStrike" cap="none" normalizeH="0" baseline="0" dirty="0">
                <a:ln>
                  <a:noFill/>
                </a:ln>
                <a:solidFill>
                  <a:srgbClr val="FFFF00"/>
                </a:solidFill>
                <a:effectLst/>
                <a:latin typeface="Söhne"/>
              </a:rPr>
              <a:t>payload</a:t>
            </a:r>
            <a:r>
              <a:rPr kumimoji="0" lang="en-US" altLang="en-US" sz="1800" b="0" i="0" u="none" strike="noStrike" cap="none" normalizeH="0" baseline="0" dirty="0">
                <a:ln>
                  <a:noFill/>
                </a:ln>
                <a:solidFill>
                  <a:srgbClr val="D1D5DB"/>
                </a:solidFill>
                <a:effectLst/>
                <a:latin typeface="Söhne"/>
              </a:rPr>
              <a:t>. The payload can be any data relevant to the action, such as new values, user input, or fetched data. This information helps reducers determine how the state should change.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8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rgbClr val="D1D5DB"/>
                </a:solidFill>
                <a:effectLst/>
                <a:latin typeface="Söhne"/>
              </a:rPr>
              <a:t>Dispatching Actions:</a:t>
            </a:r>
            <a:r>
              <a:rPr kumimoji="0" lang="en-US" altLang="en-US" sz="1800" b="0" i="0" u="none" strike="noStrike" cap="none" normalizeH="0" baseline="0" dirty="0">
                <a:ln>
                  <a:noFill/>
                </a:ln>
                <a:solidFill>
                  <a:srgbClr val="D1D5DB"/>
                </a:solidFill>
                <a:effectLst/>
                <a:latin typeface="Söhne"/>
              </a:rPr>
              <a:t> To initiate a state change, an action is dispatched using the </a:t>
            </a:r>
            <a:r>
              <a:rPr kumimoji="0" lang="en-US" altLang="en-US" b="1" i="0" u="none" strike="noStrike" cap="none" normalizeH="0" baseline="0" dirty="0">
                <a:ln>
                  <a:noFill/>
                </a:ln>
                <a:solidFill>
                  <a:srgbClr val="D1D5DB"/>
                </a:solidFill>
                <a:effectLst/>
                <a:latin typeface="Söhne Mono"/>
              </a:rPr>
              <a:t>dispatch</a:t>
            </a:r>
            <a:r>
              <a:rPr kumimoji="0" lang="en-US" altLang="en-US" sz="1800" b="0" i="0" u="none" strike="noStrike" cap="none" normalizeH="0" baseline="0" dirty="0">
                <a:ln>
                  <a:noFill/>
                </a:ln>
                <a:solidFill>
                  <a:srgbClr val="D1D5DB"/>
                </a:solidFill>
                <a:effectLst/>
                <a:latin typeface="Söhne"/>
              </a:rPr>
              <a:t> function provided by Redux. Components or other parts of your app trigger actions to notify the store about events or user interactions.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8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rgbClr val="D1D5DB"/>
                </a:solidFill>
                <a:effectLst/>
                <a:latin typeface="Söhne"/>
              </a:rPr>
              <a:t>Connecting Actions to Reducers:</a:t>
            </a:r>
            <a:r>
              <a:rPr kumimoji="0" lang="en-US" altLang="en-US" sz="1800" b="0" i="0" u="none" strike="noStrike" cap="none" normalizeH="0" baseline="0" dirty="0">
                <a:ln>
                  <a:noFill/>
                </a:ln>
                <a:solidFill>
                  <a:srgbClr val="D1D5DB"/>
                </a:solidFill>
                <a:effectLst/>
                <a:latin typeface="Söhne"/>
              </a:rPr>
              <a:t> Reducers use the type of an action to decide how the state should be modified. When an action is dispatched, Redux routes the action to the appropriate reducer based on its type. The reducer processes the action and produces a new state.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036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798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62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7074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5050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54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910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E2D55B-A201-C0B7-F745-D5B75991A4C3}"/>
              </a:ext>
            </a:extLst>
          </p:cNvPr>
          <p:cNvSpPr txBox="1"/>
          <p:nvPr/>
        </p:nvSpPr>
        <p:spPr>
          <a:xfrm>
            <a:off x="225760" y="836712"/>
            <a:ext cx="11737304" cy="5632311"/>
          </a:xfrm>
          <a:prstGeom prst="rect">
            <a:avLst/>
          </a:prstGeom>
          <a:noFill/>
        </p:spPr>
        <p:txBody>
          <a:bodyPr wrap="square">
            <a:spAutoFit/>
          </a:bodyPr>
          <a:lstStyle/>
          <a:p>
            <a:r>
              <a:rPr lang="en-IN" dirty="0"/>
              <a:t>1. </a:t>
            </a:r>
            <a:r>
              <a:rPr lang="en-IN" b="1" dirty="0"/>
              <a:t>Setup Redux:</a:t>
            </a:r>
          </a:p>
          <a:p>
            <a:r>
              <a:rPr lang="en-IN" dirty="0"/>
              <a:t>   - Install the required packages: Use </a:t>
            </a:r>
            <a:r>
              <a:rPr lang="en-IN" dirty="0" err="1"/>
              <a:t>npm</a:t>
            </a:r>
            <a:r>
              <a:rPr lang="en-IN" dirty="0"/>
              <a:t> or yarn to install `redux` and `react-redux` packages in your project.</a:t>
            </a:r>
          </a:p>
          <a:p>
            <a:endParaRPr lang="en-IN" dirty="0"/>
          </a:p>
          <a:p>
            <a:r>
              <a:rPr lang="en-IN" dirty="0"/>
              <a:t>2. </a:t>
            </a:r>
            <a:r>
              <a:rPr lang="en-IN" b="1" dirty="0"/>
              <a:t>Create Actions:</a:t>
            </a:r>
          </a:p>
          <a:p>
            <a:r>
              <a:rPr lang="en-IN" dirty="0"/>
              <a:t>   - Define action types: Create constants (strings) to represent different action types.</a:t>
            </a:r>
          </a:p>
          <a:p>
            <a:r>
              <a:rPr lang="en-IN" dirty="0"/>
              <a:t>   - Create action creators: Write functions that return action objects with a `type` and optional `payload` property.</a:t>
            </a:r>
          </a:p>
          <a:p>
            <a:endParaRPr lang="en-IN" dirty="0"/>
          </a:p>
          <a:p>
            <a:r>
              <a:rPr lang="en-IN" dirty="0"/>
              <a:t>3. </a:t>
            </a:r>
            <a:r>
              <a:rPr lang="en-IN" b="1" dirty="0"/>
              <a:t>Create Reducers:</a:t>
            </a:r>
          </a:p>
          <a:p>
            <a:r>
              <a:rPr lang="en-IN" dirty="0"/>
              <a:t>   - Define initial state: Define the initial state for your application.</a:t>
            </a:r>
          </a:p>
          <a:p>
            <a:r>
              <a:rPr lang="en-IN" dirty="0"/>
              <a:t>   - Write reducer functions: Create pure functions that take the current state and an action as parameters, and return a new state based on the action type.</a:t>
            </a:r>
          </a:p>
          <a:p>
            <a:endParaRPr lang="en-IN" dirty="0"/>
          </a:p>
          <a:p>
            <a:r>
              <a:rPr lang="en-IN" dirty="0"/>
              <a:t>4. </a:t>
            </a:r>
            <a:r>
              <a:rPr lang="en-IN" b="1" dirty="0"/>
              <a:t>Combine Reducers:</a:t>
            </a:r>
          </a:p>
          <a:p>
            <a:r>
              <a:rPr lang="en-IN" dirty="0"/>
              <a:t>   - If needed, use the `</a:t>
            </a:r>
            <a:r>
              <a:rPr lang="en-IN" dirty="0" err="1"/>
              <a:t>combineReducers</a:t>
            </a:r>
            <a:r>
              <a:rPr lang="en-IN" dirty="0"/>
              <a:t>` function from Redux to combine multiple reducer functions into a single root reducer.</a:t>
            </a:r>
          </a:p>
          <a:p>
            <a:endParaRPr lang="en-IN" dirty="0"/>
          </a:p>
          <a:p>
            <a:r>
              <a:rPr lang="en-IN" dirty="0"/>
              <a:t>5. </a:t>
            </a:r>
            <a:r>
              <a:rPr lang="en-IN" b="1" dirty="0"/>
              <a:t>Create Store:</a:t>
            </a:r>
          </a:p>
          <a:p>
            <a:r>
              <a:rPr lang="en-IN" dirty="0"/>
              <a:t>   - Create the Redux store: Use the `</a:t>
            </a:r>
            <a:r>
              <a:rPr lang="en-IN" dirty="0" err="1"/>
              <a:t>createStore</a:t>
            </a:r>
            <a:r>
              <a:rPr lang="en-IN" dirty="0"/>
              <a:t>` function from Redux, passing in your root reducer and optionally the initial state.</a:t>
            </a:r>
          </a:p>
          <a:p>
            <a:endParaRPr lang="en-IN" dirty="0"/>
          </a:p>
        </p:txBody>
      </p:sp>
    </p:spTree>
    <p:extLst>
      <p:ext uri="{BB962C8B-B14F-4D97-AF65-F5344CB8AC3E}">
        <p14:creationId xmlns:p14="http://schemas.microsoft.com/office/powerpoint/2010/main" val="329530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7FC572-DDD4-BD0E-34B8-1DE1058E0EA1}"/>
              </a:ext>
            </a:extLst>
          </p:cNvPr>
          <p:cNvSpPr txBox="1"/>
          <p:nvPr/>
        </p:nvSpPr>
        <p:spPr>
          <a:xfrm>
            <a:off x="189756" y="1052736"/>
            <a:ext cx="11999069" cy="5078313"/>
          </a:xfrm>
          <a:prstGeom prst="rect">
            <a:avLst/>
          </a:prstGeom>
          <a:noFill/>
        </p:spPr>
        <p:txBody>
          <a:bodyPr wrap="square">
            <a:spAutoFit/>
          </a:bodyPr>
          <a:lstStyle/>
          <a:p>
            <a:r>
              <a:rPr lang="en-IN" dirty="0"/>
              <a:t>6. </a:t>
            </a:r>
            <a:r>
              <a:rPr lang="en-IN" b="1" dirty="0"/>
              <a:t>Integrate with React Components:</a:t>
            </a:r>
          </a:p>
          <a:p>
            <a:r>
              <a:rPr lang="en-IN" dirty="0"/>
              <a:t>   - Wrap your app with the `Provider` component from `react-redux` to make the Redux store accessible to all components.</a:t>
            </a:r>
          </a:p>
          <a:p>
            <a:endParaRPr lang="en-IN" dirty="0"/>
          </a:p>
          <a:p>
            <a:r>
              <a:rPr lang="en-IN" dirty="0"/>
              <a:t>7. </a:t>
            </a:r>
            <a:r>
              <a:rPr lang="en-IN" b="1" dirty="0"/>
              <a:t>Connect Components:</a:t>
            </a:r>
          </a:p>
          <a:p>
            <a:r>
              <a:rPr lang="en-IN" dirty="0"/>
              <a:t>   - Use the `connect` function from `react-redux` to connect specific components to the Redux store.</a:t>
            </a:r>
          </a:p>
          <a:p>
            <a:r>
              <a:rPr lang="en-IN" dirty="0"/>
              <a:t>   - Map state and dispatch to props: Define which parts of the state each component needs and which actions it will dispatch.</a:t>
            </a:r>
          </a:p>
          <a:p>
            <a:endParaRPr lang="en-IN" dirty="0"/>
          </a:p>
          <a:p>
            <a:r>
              <a:rPr lang="en-IN" dirty="0"/>
              <a:t>8. </a:t>
            </a:r>
            <a:r>
              <a:rPr lang="en-IN" b="1" dirty="0"/>
              <a:t>Dispatch Actions:</a:t>
            </a:r>
          </a:p>
          <a:p>
            <a:r>
              <a:rPr lang="en-IN" dirty="0"/>
              <a:t>   - Dispatch actions: In your components, call the action creators and dispatch the actions to notify the store about events or changes.</a:t>
            </a:r>
          </a:p>
          <a:p>
            <a:endParaRPr lang="en-IN" dirty="0"/>
          </a:p>
          <a:p>
            <a:r>
              <a:rPr lang="en-IN" dirty="0"/>
              <a:t>9. </a:t>
            </a:r>
            <a:r>
              <a:rPr lang="en-IN" b="1" dirty="0"/>
              <a:t>Access State:</a:t>
            </a:r>
          </a:p>
          <a:p>
            <a:r>
              <a:rPr lang="en-IN" dirty="0"/>
              <a:t>   - Access state: Use the mapped state properties from the connected components to access the state from the store.</a:t>
            </a:r>
          </a:p>
          <a:p>
            <a:endParaRPr lang="en-IN" dirty="0"/>
          </a:p>
          <a:p>
            <a:r>
              <a:rPr lang="en-IN" dirty="0"/>
              <a:t>10. </a:t>
            </a:r>
            <a:r>
              <a:rPr lang="en-IN" b="1" dirty="0"/>
              <a:t>Update Components:</a:t>
            </a:r>
          </a:p>
          <a:p>
            <a:r>
              <a:rPr lang="en-IN" dirty="0"/>
              <a:t>   - Components re-render: When the state changes due to dispatched actions, connected components automatically re-render with the updated data.</a:t>
            </a:r>
          </a:p>
          <a:p>
            <a:endParaRPr lang="en-IN" dirty="0"/>
          </a:p>
        </p:txBody>
      </p:sp>
    </p:spTree>
    <p:extLst>
      <p:ext uri="{BB962C8B-B14F-4D97-AF65-F5344CB8AC3E}">
        <p14:creationId xmlns:p14="http://schemas.microsoft.com/office/powerpoint/2010/main" val="251595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AF3222-1C2B-CFD7-041F-2D27ABB4D312}"/>
              </a:ext>
            </a:extLst>
          </p:cNvPr>
          <p:cNvSpPr txBox="1"/>
          <p:nvPr/>
        </p:nvSpPr>
        <p:spPr>
          <a:xfrm>
            <a:off x="280760" y="1124744"/>
            <a:ext cx="11881320" cy="48320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rgbClr val="D1D5DB"/>
                </a:solidFill>
                <a:effectLst/>
                <a:latin typeface="Söhne"/>
              </a:rPr>
              <a:t>Reducer Boilerplate Reduction:</a:t>
            </a:r>
            <a:r>
              <a:rPr kumimoji="0" lang="en-US" altLang="en-US" sz="1800" b="0" i="0" u="none" strike="noStrike" cap="none" normalizeH="0" baseline="0" dirty="0">
                <a:ln>
                  <a:noFill/>
                </a:ln>
                <a:solidFill>
                  <a:srgbClr val="D1D5DB"/>
                </a:solidFill>
                <a:effectLst/>
                <a:latin typeface="Söhne"/>
              </a:rPr>
              <a:t> </a:t>
            </a:r>
            <a:r>
              <a:rPr kumimoji="0" lang="en-US" altLang="en-US" b="1" i="0" u="none" strike="noStrike" cap="none" normalizeH="0" baseline="0" dirty="0" err="1">
                <a:ln>
                  <a:noFill/>
                </a:ln>
                <a:solidFill>
                  <a:srgbClr val="FFFF00"/>
                </a:solidFill>
                <a:effectLst/>
                <a:latin typeface="Söhne Mono"/>
              </a:rPr>
              <a:t>createSlice</a:t>
            </a:r>
            <a:r>
              <a:rPr kumimoji="0" lang="en-US" altLang="en-US" sz="1800" b="0" i="0" u="none" strike="noStrike" cap="none" normalizeH="0" baseline="0" dirty="0">
                <a:ln>
                  <a:noFill/>
                </a:ln>
                <a:solidFill>
                  <a:srgbClr val="D1D5DB"/>
                </a:solidFill>
                <a:effectLst/>
                <a:latin typeface="Söhne"/>
              </a:rPr>
              <a:t> is a function provided by Redux Toolkit that significantly reduces the boilerplate code required for defining Redux state, actions, and reducers.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D1D5DB"/>
                </a:solidFill>
                <a:effectLst/>
                <a:latin typeface="Söhne"/>
              </a:rPr>
              <a:t>All-in-One Definition:</a:t>
            </a:r>
            <a:r>
              <a:rPr kumimoji="0" lang="en-US" altLang="en-US" sz="1800" b="0" i="0" u="none" strike="noStrike" cap="none" normalizeH="0" baseline="0" dirty="0">
                <a:ln>
                  <a:noFill/>
                </a:ln>
                <a:solidFill>
                  <a:srgbClr val="D1D5DB"/>
                </a:solidFill>
                <a:effectLst/>
                <a:latin typeface="Söhne"/>
              </a:rPr>
              <a:t> When you use </a:t>
            </a:r>
            <a:r>
              <a:rPr kumimoji="0" lang="en-US" altLang="en-US" b="1" i="0" u="none" strike="noStrike" cap="none" normalizeH="0" baseline="0" dirty="0" err="1">
                <a:ln>
                  <a:noFill/>
                </a:ln>
                <a:solidFill>
                  <a:srgbClr val="D1D5DB"/>
                </a:solidFill>
                <a:effectLst/>
                <a:latin typeface="Söhne Mono"/>
              </a:rPr>
              <a:t>createSlice</a:t>
            </a:r>
            <a:r>
              <a:rPr kumimoji="0" lang="en-US" altLang="en-US" sz="1800" b="0" i="0" u="none" strike="noStrike" cap="none" normalizeH="0" baseline="0" dirty="0">
                <a:ln>
                  <a:noFill/>
                </a:ln>
                <a:solidFill>
                  <a:srgbClr val="D1D5DB"/>
                </a:solidFill>
                <a:effectLst/>
                <a:latin typeface="Söhne"/>
              </a:rPr>
              <a:t>, you define the initial state, action types, action creators, and reducer logic all in one place. This makes your code cleaner and easier to maintain.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8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rgbClr val="D1D5DB"/>
                </a:solidFill>
                <a:effectLst/>
                <a:latin typeface="Söhne"/>
              </a:rPr>
              <a:t>Automatic Action Creators:</a:t>
            </a:r>
            <a:r>
              <a:rPr kumimoji="0" lang="en-US" altLang="en-US" sz="1800" b="0" i="0" u="none" strike="noStrike" cap="none" normalizeH="0" baseline="0" dirty="0">
                <a:ln>
                  <a:noFill/>
                </a:ln>
                <a:solidFill>
                  <a:srgbClr val="D1D5DB"/>
                </a:solidFill>
                <a:effectLst/>
                <a:latin typeface="Söhne"/>
              </a:rPr>
              <a:t> </a:t>
            </a:r>
            <a:r>
              <a:rPr kumimoji="0" lang="en-US" altLang="en-US" b="1" i="0" u="none" strike="noStrike" cap="none" normalizeH="0" baseline="0" dirty="0" err="1">
                <a:ln>
                  <a:noFill/>
                </a:ln>
                <a:solidFill>
                  <a:srgbClr val="D1D5DB"/>
                </a:solidFill>
                <a:effectLst/>
                <a:latin typeface="Söhne Mono"/>
              </a:rPr>
              <a:t>createSlice</a:t>
            </a:r>
            <a:r>
              <a:rPr kumimoji="0" lang="en-US" altLang="en-US" sz="1800" b="0" i="0" u="none" strike="noStrike" cap="none" normalizeH="0" baseline="0" dirty="0">
                <a:ln>
                  <a:noFill/>
                </a:ln>
                <a:solidFill>
                  <a:srgbClr val="D1D5DB"/>
                </a:solidFill>
                <a:effectLst/>
                <a:latin typeface="Söhne"/>
              </a:rPr>
              <a:t> automatically generates action creators based on the action types you define in the </a:t>
            </a:r>
            <a:r>
              <a:rPr kumimoji="0" lang="en-US" altLang="en-US" b="1" i="0" u="none" strike="noStrike" cap="none" normalizeH="0" baseline="0" dirty="0">
                <a:ln>
                  <a:noFill/>
                </a:ln>
                <a:solidFill>
                  <a:srgbClr val="D1D5DB"/>
                </a:solidFill>
                <a:effectLst/>
                <a:latin typeface="Söhne Mono"/>
              </a:rPr>
              <a:t>reducers</a:t>
            </a:r>
            <a:r>
              <a:rPr kumimoji="0" lang="en-US" altLang="en-US" sz="1800" b="0" i="0" u="none" strike="noStrike" cap="none" normalizeH="0" baseline="0" dirty="0">
                <a:ln>
                  <a:noFill/>
                </a:ln>
                <a:solidFill>
                  <a:srgbClr val="D1D5DB"/>
                </a:solidFill>
                <a:effectLst/>
                <a:latin typeface="Söhne"/>
              </a:rPr>
              <a:t> object. You don't need to manually write separate action creators for each action.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8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err="1">
                <a:ln>
                  <a:noFill/>
                </a:ln>
                <a:solidFill>
                  <a:srgbClr val="D1D5DB"/>
                </a:solidFill>
                <a:effectLst/>
                <a:latin typeface="Söhne"/>
              </a:rPr>
              <a:t>Immer</a:t>
            </a:r>
            <a:r>
              <a:rPr kumimoji="0" lang="en-US" altLang="en-US" sz="1800" b="1" i="0" u="none" strike="noStrike" cap="none" normalizeH="0" baseline="0" dirty="0">
                <a:ln>
                  <a:noFill/>
                </a:ln>
                <a:solidFill>
                  <a:srgbClr val="D1D5DB"/>
                </a:solidFill>
                <a:effectLst/>
                <a:latin typeface="Söhne"/>
              </a:rPr>
              <a:t> Integration:</a:t>
            </a:r>
            <a:r>
              <a:rPr kumimoji="0" lang="en-US" altLang="en-US" sz="1800" b="0" i="0" u="none" strike="noStrike" cap="none" normalizeH="0" baseline="0" dirty="0">
                <a:ln>
                  <a:noFill/>
                </a:ln>
                <a:solidFill>
                  <a:srgbClr val="D1D5DB"/>
                </a:solidFill>
                <a:effectLst/>
                <a:latin typeface="Söhne"/>
              </a:rPr>
              <a:t> Under the hood, </a:t>
            </a:r>
            <a:r>
              <a:rPr kumimoji="0" lang="en-US" altLang="en-US" b="1" i="0" u="none" strike="noStrike" cap="none" normalizeH="0" baseline="0" dirty="0" err="1">
                <a:ln>
                  <a:noFill/>
                </a:ln>
                <a:solidFill>
                  <a:srgbClr val="D1D5DB"/>
                </a:solidFill>
                <a:effectLst/>
                <a:latin typeface="Söhne Mono"/>
              </a:rPr>
              <a:t>createSlice</a:t>
            </a:r>
            <a:r>
              <a:rPr kumimoji="0" lang="en-US" altLang="en-US" sz="1800" b="0" i="0" u="none" strike="noStrike" cap="none" normalizeH="0" baseline="0" dirty="0">
                <a:ln>
                  <a:noFill/>
                </a:ln>
                <a:solidFill>
                  <a:srgbClr val="D1D5DB"/>
                </a:solidFill>
                <a:effectLst/>
                <a:latin typeface="Söhne"/>
              </a:rPr>
              <a:t> uses the </a:t>
            </a:r>
            <a:r>
              <a:rPr kumimoji="0" lang="en-US" altLang="en-US" sz="1800" b="0" i="0" u="none" strike="noStrike" cap="none" normalizeH="0" baseline="0" dirty="0" err="1">
                <a:ln>
                  <a:noFill/>
                </a:ln>
                <a:solidFill>
                  <a:srgbClr val="D1D5DB"/>
                </a:solidFill>
                <a:effectLst/>
                <a:latin typeface="Söhne"/>
              </a:rPr>
              <a:t>Immer</a:t>
            </a:r>
            <a:r>
              <a:rPr kumimoji="0" lang="en-US" altLang="en-US" sz="1800" b="0" i="0" u="none" strike="noStrike" cap="none" normalizeH="0" baseline="0" dirty="0">
                <a:ln>
                  <a:noFill/>
                </a:ln>
                <a:solidFill>
                  <a:srgbClr val="D1D5DB"/>
                </a:solidFill>
                <a:effectLst/>
                <a:latin typeface="Söhne"/>
              </a:rPr>
              <a:t> library, which simplifies the process of updating immutable state. You can write reducer logic that looks like mutable updates, but it produces new immutable state behind the scenes.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8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rgbClr val="D1D5DB"/>
                </a:solidFill>
                <a:effectLst/>
                <a:latin typeface="Söhne"/>
              </a:rPr>
              <a:t>Exporting Reducer and Action Creators:</a:t>
            </a:r>
            <a:r>
              <a:rPr kumimoji="0" lang="en-US" altLang="en-US" sz="1800" b="0" i="0" u="none" strike="noStrike" cap="none" normalizeH="0" baseline="0" dirty="0">
                <a:ln>
                  <a:noFill/>
                </a:ln>
                <a:solidFill>
                  <a:srgbClr val="D1D5DB"/>
                </a:solidFill>
                <a:effectLst/>
                <a:latin typeface="Söhne"/>
              </a:rPr>
              <a:t> After defining a slice using </a:t>
            </a:r>
            <a:r>
              <a:rPr kumimoji="0" lang="en-US" altLang="en-US" b="1" i="0" u="none" strike="noStrike" cap="none" normalizeH="0" baseline="0" dirty="0" err="1">
                <a:ln>
                  <a:noFill/>
                </a:ln>
                <a:solidFill>
                  <a:srgbClr val="D1D5DB"/>
                </a:solidFill>
                <a:effectLst/>
                <a:latin typeface="Söhne Mono"/>
              </a:rPr>
              <a:t>createSlice</a:t>
            </a:r>
            <a:r>
              <a:rPr kumimoji="0" lang="en-US" altLang="en-US" sz="1800" b="0" i="0" u="none" strike="noStrike" cap="none" normalizeH="0" baseline="0" dirty="0">
                <a:ln>
                  <a:noFill/>
                </a:ln>
                <a:solidFill>
                  <a:srgbClr val="D1D5DB"/>
                </a:solidFill>
                <a:effectLst/>
                <a:latin typeface="Söhne"/>
              </a:rPr>
              <a:t>, you can export the generated action creators and the reducer function directly. This makes it easy to integrate the slice into your Redux setup.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102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DA6E1B-FE80-6282-9303-8331BEAEB07C}"/>
              </a:ext>
            </a:extLst>
          </p:cNvPr>
          <p:cNvSpPr txBox="1"/>
          <p:nvPr/>
        </p:nvSpPr>
        <p:spPr>
          <a:xfrm>
            <a:off x="369776" y="332656"/>
            <a:ext cx="11449272" cy="369332"/>
          </a:xfrm>
          <a:prstGeom prst="rect">
            <a:avLst/>
          </a:prstGeom>
          <a:noFill/>
        </p:spPr>
        <p:txBody>
          <a:bodyPr wrap="square">
            <a:spAutoFit/>
          </a:bodyPr>
          <a:lstStyle/>
          <a:p>
            <a:r>
              <a:rPr lang="en-US" dirty="0">
                <a:solidFill>
                  <a:srgbClr val="D1D5DB"/>
                </a:solidFill>
                <a:latin typeface="Söhne"/>
              </a:rPr>
              <a:t>T</a:t>
            </a:r>
            <a:r>
              <a:rPr lang="en-US" b="0" i="0" dirty="0">
                <a:solidFill>
                  <a:srgbClr val="D1D5DB"/>
                </a:solidFill>
                <a:effectLst/>
                <a:latin typeface="Söhne"/>
              </a:rPr>
              <a:t>o manage the state of a button in one component and then accessing that state in another component.</a:t>
            </a:r>
            <a:endParaRPr lang="en-IN" dirty="0"/>
          </a:p>
        </p:txBody>
      </p:sp>
      <p:sp>
        <p:nvSpPr>
          <p:cNvPr id="5" name="TextBox 4">
            <a:extLst>
              <a:ext uri="{FF2B5EF4-FFF2-40B4-BE49-F238E27FC236}">
                <a16:creationId xmlns:a16="http://schemas.microsoft.com/office/drawing/2014/main" id="{5E57799A-10FC-B90C-8774-C81EC7F7C5A4}"/>
              </a:ext>
            </a:extLst>
          </p:cNvPr>
          <p:cNvSpPr txBox="1"/>
          <p:nvPr/>
        </p:nvSpPr>
        <p:spPr>
          <a:xfrm>
            <a:off x="369776" y="1268760"/>
            <a:ext cx="8520099" cy="1200329"/>
          </a:xfrm>
          <a:prstGeom prst="rect">
            <a:avLst/>
          </a:prstGeom>
          <a:noFill/>
        </p:spPr>
        <p:txBody>
          <a:bodyPr wrap="square">
            <a:spAutoFit/>
          </a:bodyPr>
          <a:lstStyle/>
          <a:p>
            <a:pPr algn="l"/>
            <a:r>
              <a:rPr lang="en-US" b="1" i="0" dirty="0">
                <a:solidFill>
                  <a:srgbClr val="D1D5DB"/>
                </a:solidFill>
                <a:effectLst/>
                <a:latin typeface="Söhne"/>
              </a:rPr>
              <a:t>1.Setup Redux Toolkit:</a:t>
            </a:r>
            <a:endParaRPr lang="en-US" b="0" i="0" dirty="0">
              <a:solidFill>
                <a:srgbClr val="D1D5DB"/>
              </a:solidFill>
              <a:effectLst/>
              <a:latin typeface="Söhne"/>
            </a:endParaRPr>
          </a:p>
          <a:p>
            <a:pPr algn="l"/>
            <a:r>
              <a:rPr lang="en-US" b="0" i="0" dirty="0">
                <a:solidFill>
                  <a:srgbClr val="D1D5DB"/>
                </a:solidFill>
                <a:effectLst/>
                <a:latin typeface="Söhne"/>
              </a:rPr>
              <a:t>First, make sure you have Redux Toolkit installed in your project.</a:t>
            </a:r>
          </a:p>
          <a:p>
            <a:pPr algn="l"/>
            <a:r>
              <a:rPr lang="en-US" b="0" i="0" dirty="0" err="1">
                <a:solidFill>
                  <a:srgbClr val="FFFF00"/>
                </a:solidFill>
                <a:effectLst/>
                <a:latin typeface="Söhne"/>
              </a:rPr>
              <a:t>npm</a:t>
            </a:r>
            <a:r>
              <a:rPr lang="en-US" b="0" i="0" dirty="0">
                <a:solidFill>
                  <a:srgbClr val="FFFF00"/>
                </a:solidFill>
                <a:effectLst/>
                <a:latin typeface="Söhne"/>
              </a:rPr>
              <a:t> install @reduxjs/toolkit react-redux</a:t>
            </a:r>
          </a:p>
          <a:p>
            <a:pPr algn="l"/>
            <a:endParaRPr lang="en-US" b="0" i="0" dirty="0">
              <a:solidFill>
                <a:srgbClr val="D1D5DB"/>
              </a:solidFill>
              <a:effectLst/>
              <a:latin typeface="Söhne"/>
            </a:endParaRPr>
          </a:p>
        </p:txBody>
      </p:sp>
      <p:sp>
        <p:nvSpPr>
          <p:cNvPr id="8" name="TextBox 7">
            <a:extLst>
              <a:ext uri="{FF2B5EF4-FFF2-40B4-BE49-F238E27FC236}">
                <a16:creationId xmlns:a16="http://schemas.microsoft.com/office/drawing/2014/main" id="{8EA75F24-575F-7579-588E-5C73B9C05BB5}"/>
              </a:ext>
            </a:extLst>
          </p:cNvPr>
          <p:cNvSpPr txBox="1"/>
          <p:nvPr/>
        </p:nvSpPr>
        <p:spPr>
          <a:xfrm>
            <a:off x="374497" y="2469089"/>
            <a:ext cx="8663735" cy="923330"/>
          </a:xfrm>
          <a:prstGeom prst="rect">
            <a:avLst/>
          </a:prstGeom>
          <a:noFill/>
        </p:spPr>
        <p:txBody>
          <a:bodyPr wrap="square">
            <a:spAutoFit/>
          </a:bodyPr>
          <a:lstStyle/>
          <a:p>
            <a:r>
              <a:rPr lang="en-IN" b="1" dirty="0"/>
              <a:t>2.Create a Slice with </a:t>
            </a:r>
            <a:r>
              <a:rPr lang="en-IN" b="1" dirty="0" err="1"/>
              <a:t>createSlice</a:t>
            </a:r>
            <a:r>
              <a:rPr lang="en-IN" b="1" dirty="0"/>
              <a:t>:</a:t>
            </a:r>
          </a:p>
          <a:p>
            <a:endParaRPr lang="en-IN" dirty="0"/>
          </a:p>
          <a:p>
            <a:r>
              <a:rPr lang="en-IN" dirty="0"/>
              <a:t>Create a new file named buttonSlice.js to define your button's state and actions.</a:t>
            </a:r>
          </a:p>
        </p:txBody>
      </p:sp>
      <p:pic>
        <p:nvPicPr>
          <p:cNvPr id="10" name="Picture 9">
            <a:extLst>
              <a:ext uri="{FF2B5EF4-FFF2-40B4-BE49-F238E27FC236}">
                <a16:creationId xmlns:a16="http://schemas.microsoft.com/office/drawing/2014/main" id="{4E502E2E-4CA8-4BDA-2BF5-B2B3B80112E0}"/>
              </a:ext>
            </a:extLst>
          </p:cNvPr>
          <p:cNvPicPr>
            <a:picLocks noChangeAspect="1"/>
          </p:cNvPicPr>
          <p:nvPr/>
        </p:nvPicPr>
        <p:blipFill>
          <a:blip r:embed="rId2"/>
          <a:stretch>
            <a:fillRect/>
          </a:stretch>
        </p:blipFill>
        <p:spPr>
          <a:xfrm>
            <a:off x="837828" y="3474900"/>
            <a:ext cx="4587638" cy="3200677"/>
          </a:xfrm>
          <a:prstGeom prst="rect">
            <a:avLst/>
          </a:prstGeom>
        </p:spPr>
      </p:pic>
    </p:spTree>
    <p:extLst>
      <p:ext uri="{BB962C8B-B14F-4D97-AF65-F5344CB8AC3E}">
        <p14:creationId xmlns:p14="http://schemas.microsoft.com/office/powerpoint/2010/main" val="212038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9A9513-AFBF-B121-C423-FE337A55B68F}"/>
              </a:ext>
            </a:extLst>
          </p:cNvPr>
          <p:cNvSpPr txBox="1"/>
          <p:nvPr/>
        </p:nvSpPr>
        <p:spPr>
          <a:xfrm>
            <a:off x="261764" y="188640"/>
            <a:ext cx="8519719" cy="646331"/>
          </a:xfrm>
          <a:prstGeom prst="rect">
            <a:avLst/>
          </a:prstGeom>
          <a:noFill/>
        </p:spPr>
        <p:txBody>
          <a:bodyPr wrap="square">
            <a:spAutoFit/>
          </a:bodyPr>
          <a:lstStyle/>
          <a:p>
            <a:pPr algn="l"/>
            <a:r>
              <a:rPr lang="en-US" b="1" i="0" dirty="0">
                <a:solidFill>
                  <a:srgbClr val="D1D5DB"/>
                </a:solidFill>
                <a:effectLst/>
                <a:latin typeface="Söhne"/>
              </a:rPr>
              <a:t>3.Configure the Store:</a:t>
            </a:r>
            <a:endParaRPr lang="en-US" b="0" i="0" dirty="0">
              <a:solidFill>
                <a:srgbClr val="D1D5DB"/>
              </a:solidFill>
              <a:effectLst/>
              <a:latin typeface="Söhne"/>
            </a:endParaRPr>
          </a:p>
          <a:p>
            <a:pPr algn="l"/>
            <a:r>
              <a:rPr lang="en-US" b="0" i="0" dirty="0">
                <a:solidFill>
                  <a:srgbClr val="D1D5DB"/>
                </a:solidFill>
                <a:effectLst/>
                <a:latin typeface="Söhne"/>
              </a:rPr>
              <a:t>Set up your Redux store by combining the button reducer with other reducers if needed.</a:t>
            </a:r>
          </a:p>
        </p:txBody>
      </p:sp>
      <p:pic>
        <p:nvPicPr>
          <p:cNvPr id="5" name="Picture 4">
            <a:extLst>
              <a:ext uri="{FF2B5EF4-FFF2-40B4-BE49-F238E27FC236}">
                <a16:creationId xmlns:a16="http://schemas.microsoft.com/office/drawing/2014/main" id="{CEFC011A-36FA-A617-0847-927097FD7B61}"/>
              </a:ext>
            </a:extLst>
          </p:cNvPr>
          <p:cNvPicPr>
            <a:picLocks noChangeAspect="1"/>
          </p:cNvPicPr>
          <p:nvPr/>
        </p:nvPicPr>
        <p:blipFill>
          <a:blip r:embed="rId2"/>
          <a:stretch>
            <a:fillRect/>
          </a:stretch>
        </p:blipFill>
        <p:spPr>
          <a:xfrm>
            <a:off x="477788" y="980728"/>
            <a:ext cx="4778154" cy="2926334"/>
          </a:xfrm>
          <a:prstGeom prst="rect">
            <a:avLst/>
          </a:prstGeom>
        </p:spPr>
      </p:pic>
      <p:sp>
        <p:nvSpPr>
          <p:cNvPr id="8" name="TextBox 7">
            <a:extLst>
              <a:ext uri="{FF2B5EF4-FFF2-40B4-BE49-F238E27FC236}">
                <a16:creationId xmlns:a16="http://schemas.microsoft.com/office/drawing/2014/main" id="{5E345844-7FCD-1C3D-6DC3-E1C796912D41}"/>
              </a:ext>
            </a:extLst>
          </p:cNvPr>
          <p:cNvSpPr txBox="1"/>
          <p:nvPr/>
        </p:nvSpPr>
        <p:spPr>
          <a:xfrm>
            <a:off x="405779" y="4149080"/>
            <a:ext cx="5832649" cy="1200329"/>
          </a:xfrm>
          <a:prstGeom prst="rect">
            <a:avLst/>
          </a:prstGeom>
          <a:noFill/>
        </p:spPr>
        <p:txBody>
          <a:bodyPr wrap="square">
            <a:spAutoFit/>
          </a:bodyPr>
          <a:lstStyle/>
          <a:p>
            <a:r>
              <a:rPr lang="en-IN" b="1" dirty="0"/>
              <a:t>4.Provide the Store:</a:t>
            </a:r>
            <a:br>
              <a:rPr lang="en-IN" dirty="0"/>
            </a:br>
            <a:r>
              <a:rPr lang="en-IN" dirty="0"/>
              <a:t>Wrap your main application component with the Provider from react-redux to make the store available throughout your app.</a:t>
            </a:r>
          </a:p>
        </p:txBody>
      </p:sp>
      <p:pic>
        <p:nvPicPr>
          <p:cNvPr id="10" name="Picture 9">
            <a:extLst>
              <a:ext uri="{FF2B5EF4-FFF2-40B4-BE49-F238E27FC236}">
                <a16:creationId xmlns:a16="http://schemas.microsoft.com/office/drawing/2014/main" id="{07B473EE-7214-F048-1F4F-709F72572CD6}"/>
              </a:ext>
            </a:extLst>
          </p:cNvPr>
          <p:cNvPicPr>
            <a:picLocks noChangeAspect="1"/>
          </p:cNvPicPr>
          <p:nvPr/>
        </p:nvPicPr>
        <p:blipFill>
          <a:blip r:embed="rId3"/>
          <a:stretch>
            <a:fillRect/>
          </a:stretch>
        </p:blipFill>
        <p:spPr>
          <a:xfrm>
            <a:off x="6295361" y="3526783"/>
            <a:ext cx="3673158" cy="3132091"/>
          </a:xfrm>
          <a:prstGeom prst="rect">
            <a:avLst/>
          </a:prstGeom>
        </p:spPr>
      </p:pic>
    </p:spTree>
    <p:extLst>
      <p:ext uri="{BB962C8B-B14F-4D97-AF65-F5344CB8AC3E}">
        <p14:creationId xmlns:p14="http://schemas.microsoft.com/office/powerpoint/2010/main" val="2777472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355</TotalTime>
  <Words>1589</Words>
  <Application>Microsoft Office PowerPoint</Application>
  <PresentationFormat>Custom</PresentationFormat>
  <Paragraphs>106</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Consolas</vt:lpstr>
      <vt:lpstr>Corbel</vt:lpstr>
      <vt:lpstr>Söhne</vt:lpstr>
      <vt:lpstr>Söhne Mono</vt:lpstr>
      <vt:lpstr>Chalkboard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prajjal dhar</dc:creator>
  <cp:lastModifiedBy>prajjal dhar</cp:lastModifiedBy>
  <cp:revision>5</cp:revision>
  <dcterms:created xsi:type="dcterms:W3CDTF">2023-05-15T14:48:17Z</dcterms:created>
  <dcterms:modified xsi:type="dcterms:W3CDTF">2023-08-28T04:34:21Z</dcterms:modified>
</cp:coreProperties>
</file>