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77" r:id="rId17"/>
    <p:sldId id="270" r:id="rId18"/>
    <p:sldId id="272" r:id="rId19"/>
    <p:sldId id="273" r:id="rId20"/>
    <p:sldId id="276" r:id="rId21"/>
    <p:sldId id="274"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169E-1108-4A6A-8107-31C08F85828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A1C5DFF-8E04-4DED-BEE0-E2535720A46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62B4C5D-2E72-45A7-8B4B-0544FA530C3C}"/>
              </a:ext>
            </a:extLst>
          </p:cNvPr>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a:extLst>
              <a:ext uri="{FF2B5EF4-FFF2-40B4-BE49-F238E27FC236}">
                <a16:creationId xmlns:a16="http://schemas.microsoft.com/office/drawing/2014/main" id="{431F6E53-5022-4FCB-B0CC-417DEDDB3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76D99-40E6-4A74-A148-1584DD6CBBB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1125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9193-E3E2-49A5-B5AE-2760B01CB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BBCD9-1197-46B6-8E84-FB9E5B773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CE54C-5D6C-40A1-AA11-DFF04E7BCA7F}"/>
              </a:ext>
            </a:extLst>
          </p:cNvPr>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a:extLst>
              <a:ext uri="{FF2B5EF4-FFF2-40B4-BE49-F238E27FC236}">
                <a16:creationId xmlns:a16="http://schemas.microsoft.com/office/drawing/2014/main" id="{A8B7C695-7A71-429E-9021-59E6BC7B1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E951D-C331-4C5F-891F-3626D327798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5917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DA11-9518-41F2-BCBF-16A346E76F5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4CD1725-DC0B-4E59-83B6-28F7D63BC0B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A45551-56B0-444C-A956-D3F70C3433A6}"/>
              </a:ext>
            </a:extLst>
          </p:cNvPr>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a:extLst>
              <a:ext uri="{FF2B5EF4-FFF2-40B4-BE49-F238E27FC236}">
                <a16:creationId xmlns:a16="http://schemas.microsoft.com/office/drawing/2014/main" id="{08853A29-0E32-4422-BD6E-0D047BA76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07EFD-5025-4239-A507-F32E22D6BFA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4175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732E-293F-46CF-BD7E-CB2F5EA838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35670-C5C5-454D-A9A3-803E81A0AF1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D78811-13DB-4858-8F3D-4F342D10FE8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DB4812-833D-4CA2-A43B-678BC0213254}"/>
              </a:ext>
            </a:extLst>
          </p:cNvPr>
          <p:cNvSpPr>
            <a:spLocks noGrp="1"/>
          </p:cNvSpPr>
          <p:nvPr>
            <p:ph type="dt" sz="half" idx="10"/>
          </p:nvPr>
        </p:nvSpPr>
        <p:spPr/>
        <p:txBody>
          <a:bodyPr/>
          <a:lstStyle/>
          <a:p>
            <a:fld id="{1D8BD707-D9CF-40AE-B4C6-C98DA3205C09}" type="datetimeFigureOut">
              <a:rPr lang="en-US" smtClean="0"/>
              <a:pPr/>
              <a:t>2/4/2020</a:t>
            </a:fld>
            <a:endParaRPr lang="en-US"/>
          </a:p>
        </p:txBody>
      </p:sp>
      <p:sp>
        <p:nvSpPr>
          <p:cNvPr id="6" name="Footer Placeholder 5">
            <a:extLst>
              <a:ext uri="{FF2B5EF4-FFF2-40B4-BE49-F238E27FC236}">
                <a16:creationId xmlns:a16="http://schemas.microsoft.com/office/drawing/2014/main" id="{0E136E23-4BCC-4692-90E7-3618C329E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546D4-C1ED-46EF-9EA2-21A656B646E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373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460E-657C-497F-99EA-FF81B850F8D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7707EA-FD00-4C6A-BD42-D39C280DAE7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8C9D6BC-3BC3-4512-9687-508EAA00102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D9A9BD-D39D-48C6-9DE1-5E47CAD4E76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0773574-A337-48B0-BE38-D3E60E423D3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633F8-1157-4E4D-90C9-856D93550928}"/>
              </a:ext>
            </a:extLst>
          </p:cNvPr>
          <p:cNvSpPr>
            <a:spLocks noGrp="1"/>
          </p:cNvSpPr>
          <p:nvPr>
            <p:ph type="dt" sz="half" idx="10"/>
          </p:nvPr>
        </p:nvSpPr>
        <p:spPr/>
        <p:txBody>
          <a:bodyPr/>
          <a:lstStyle/>
          <a:p>
            <a:fld id="{1D8BD707-D9CF-40AE-B4C6-C98DA3205C09}" type="datetimeFigureOut">
              <a:rPr lang="en-US" smtClean="0"/>
              <a:pPr/>
              <a:t>2/4/2020</a:t>
            </a:fld>
            <a:endParaRPr lang="en-US"/>
          </a:p>
        </p:txBody>
      </p:sp>
      <p:sp>
        <p:nvSpPr>
          <p:cNvPr id="8" name="Footer Placeholder 7">
            <a:extLst>
              <a:ext uri="{FF2B5EF4-FFF2-40B4-BE49-F238E27FC236}">
                <a16:creationId xmlns:a16="http://schemas.microsoft.com/office/drawing/2014/main" id="{948E8B0F-6243-4375-BAAF-104B89BE1C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25809-E10C-4CEB-8E43-10D34472D79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0219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8A30-A735-4E7C-A06B-F848DDE772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C9EB55-390A-4BE2-BB9A-63D8B621C759}"/>
              </a:ext>
            </a:extLst>
          </p:cNvPr>
          <p:cNvSpPr>
            <a:spLocks noGrp="1"/>
          </p:cNvSpPr>
          <p:nvPr>
            <p:ph type="dt" sz="half" idx="10"/>
          </p:nvPr>
        </p:nvSpPr>
        <p:spPr/>
        <p:txBody>
          <a:bodyPr/>
          <a:lstStyle/>
          <a:p>
            <a:fld id="{1D8BD707-D9CF-40AE-B4C6-C98DA3205C09}" type="datetimeFigureOut">
              <a:rPr lang="en-US" smtClean="0"/>
              <a:pPr/>
              <a:t>2/4/2020</a:t>
            </a:fld>
            <a:endParaRPr lang="en-US"/>
          </a:p>
        </p:txBody>
      </p:sp>
      <p:sp>
        <p:nvSpPr>
          <p:cNvPr id="4" name="Footer Placeholder 3">
            <a:extLst>
              <a:ext uri="{FF2B5EF4-FFF2-40B4-BE49-F238E27FC236}">
                <a16:creationId xmlns:a16="http://schemas.microsoft.com/office/drawing/2014/main" id="{F117D696-0D6F-43C3-881D-3444EF1A93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67883E-6346-49C6-B334-F6494E54626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89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1A8B35-F29C-4CE7-9DA5-0AA128604B4B}"/>
              </a:ext>
            </a:extLst>
          </p:cNvPr>
          <p:cNvSpPr>
            <a:spLocks noGrp="1"/>
          </p:cNvSpPr>
          <p:nvPr>
            <p:ph type="dt" sz="half" idx="10"/>
          </p:nvPr>
        </p:nvSpPr>
        <p:spPr/>
        <p:txBody>
          <a:bodyPr/>
          <a:lstStyle/>
          <a:p>
            <a:fld id="{1D8BD707-D9CF-40AE-B4C6-C98DA3205C09}" type="datetimeFigureOut">
              <a:rPr lang="en-US" smtClean="0"/>
              <a:pPr/>
              <a:t>2/4/2020</a:t>
            </a:fld>
            <a:endParaRPr lang="en-US"/>
          </a:p>
        </p:txBody>
      </p:sp>
      <p:sp>
        <p:nvSpPr>
          <p:cNvPr id="3" name="Footer Placeholder 2">
            <a:extLst>
              <a:ext uri="{FF2B5EF4-FFF2-40B4-BE49-F238E27FC236}">
                <a16:creationId xmlns:a16="http://schemas.microsoft.com/office/drawing/2014/main" id="{B1DD186F-C40D-4173-B13C-760A7B3206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F33C2-9D08-4661-9024-DF7FABD6EB3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140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6C25-59CB-42C4-9BEC-678DE03E1FB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055BD35-198A-4834-9269-9BDB06445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F4D823-B5D2-4F8A-8B43-29D52537150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005DB0A-79B1-4A46-A571-138CDB35990E}"/>
              </a:ext>
            </a:extLst>
          </p:cNvPr>
          <p:cNvSpPr>
            <a:spLocks noGrp="1"/>
          </p:cNvSpPr>
          <p:nvPr>
            <p:ph type="dt" sz="half" idx="10"/>
          </p:nvPr>
        </p:nvSpPr>
        <p:spPr/>
        <p:txBody>
          <a:bodyPr/>
          <a:lstStyle/>
          <a:p>
            <a:fld id="{1D8BD707-D9CF-40AE-B4C6-C98DA3205C09}" type="datetimeFigureOut">
              <a:rPr lang="en-US" smtClean="0"/>
              <a:pPr/>
              <a:t>2/4/2020</a:t>
            </a:fld>
            <a:endParaRPr lang="en-US"/>
          </a:p>
        </p:txBody>
      </p:sp>
      <p:sp>
        <p:nvSpPr>
          <p:cNvPr id="6" name="Footer Placeholder 5">
            <a:extLst>
              <a:ext uri="{FF2B5EF4-FFF2-40B4-BE49-F238E27FC236}">
                <a16:creationId xmlns:a16="http://schemas.microsoft.com/office/drawing/2014/main" id="{3D6DA813-82EF-41DE-9BED-77C23B12C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078CF-FB7C-4F34-86A6-97B345ADF6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049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F6B5-B50E-4553-802E-8470C9D1F18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F0D9853-3F13-4107-AACD-F992CBA22E4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2E59724-30F6-4E25-9A11-EDD22F656DD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83C52AB-F787-484F-A557-8152F950D8C7}"/>
              </a:ext>
            </a:extLst>
          </p:cNvPr>
          <p:cNvSpPr>
            <a:spLocks noGrp="1"/>
          </p:cNvSpPr>
          <p:nvPr>
            <p:ph type="dt" sz="half" idx="10"/>
          </p:nvPr>
        </p:nvSpPr>
        <p:spPr/>
        <p:txBody>
          <a:bodyPr/>
          <a:lstStyle/>
          <a:p>
            <a:fld id="{1D8BD707-D9CF-40AE-B4C6-C98DA3205C09}" type="datetimeFigureOut">
              <a:rPr lang="en-US" smtClean="0"/>
              <a:pPr/>
              <a:t>2/4/2020</a:t>
            </a:fld>
            <a:endParaRPr lang="en-US"/>
          </a:p>
        </p:txBody>
      </p:sp>
      <p:sp>
        <p:nvSpPr>
          <p:cNvPr id="6" name="Footer Placeholder 5">
            <a:extLst>
              <a:ext uri="{FF2B5EF4-FFF2-40B4-BE49-F238E27FC236}">
                <a16:creationId xmlns:a16="http://schemas.microsoft.com/office/drawing/2014/main" id="{901234E8-F0E5-4AE4-8008-1A5AB9394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DC7165-40BF-4F2D-860C-78279238CB8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6777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4D12-6C6C-4221-B3CF-07B361EFF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3C75ED-979A-44FC-A904-78A35D9FB4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2F127-373E-4C9A-94C9-7F06ECD60B75}"/>
              </a:ext>
            </a:extLst>
          </p:cNvPr>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a:extLst>
              <a:ext uri="{FF2B5EF4-FFF2-40B4-BE49-F238E27FC236}">
                <a16:creationId xmlns:a16="http://schemas.microsoft.com/office/drawing/2014/main" id="{50CC2D1A-7FEC-499B-B6C8-8E32365DA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0A1E5-A81C-4557-96DE-BA123798DE6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0823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E86AB-81AA-40C2-A4FE-8DE3ADFCCF0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F3619C-9318-4D94-B3CD-B401E2F4C0E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DB4FB-705B-4719-A3A6-96231707D832}"/>
              </a:ext>
            </a:extLst>
          </p:cNvPr>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a:extLst>
              <a:ext uri="{FF2B5EF4-FFF2-40B4-BE49-F238E27FC236}">
                <a16:creationId xmlns:a16="http://schemas.microsoft.com/office/drawing/2014/main" id="{D492E26D-E326-4C98-B5E5-F2292123F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1FA31-0CFC-4635-9251-83F427C4332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633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5400B3-3928-44B3-A9B4-52522E8708E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A66F37-D4FB-48EF-9404-5AF06F72FC5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51679-B6BE-4B18-91A0-0931CE3293B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2/4/2020</a:t>
            </a:fld>
            <a:endParaRPr lang="en-US"/>
          </a:p>
        </p:txBody>
      </p:sp>
      <p:sp>
        <p:nvSpPr>
          <p:cNvPr id="5" name="Footer Placeholder 4">
            <a:extLst>
              <a:ext uri="{FF2B5EF4-FFF2-40B4-BE49-F238E27FC236}">
                <a16:creationId xmlns:a16="http://schemas.microsoft.com/office/drawing/2014/main" id="{93DE72A8-A98F-4BF5-8681-E1F07084475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3B4502-B205-4A46-A951-825D1B7F308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0556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C3720D1-C4A1-44F2-80A9-67B344DCF185}"/>
              </a:ext>
            </a:extLst>
          </p:cNvPr>
          <p:cNvSpPr txBox="1">
            <a:spLocks noGrp="1"/>
          </p:cNvSpPr>
          <p:nvPr>
            <p:ph type="ctrTitle"/>
          </p:nvPr>
        </p:nvSpPr>
        <p:spPr>
          <a:xfrm>
            <a:off x="152400" y="2590800"/>
            <a:ext cx="8839200" cy="1419428"/>
          </a:xfrm>
          <a:prstGeom prst="rect">
            <a:avLst/>
          </a:prstGeom>
        </p:spPr>
        <p:txBody>
          <a:bodyPr vert="horz" wrap="square" lIns="0" tIns="2540" rIns="0" bIns="0" rtlCol="0">
            <a:spAutoFit/>
          </a:bodyPr>
          <a:lstStyle/>
          <a:p>
            <a:pPr marL="388620" marR="5080" indent="-376555" algn="ctr">
              <a:lnSpc>
                <a:spcPct val="106700"/>
              </a:lnSpc>
              <a:spcBef>
                <a:spcPts val="20"/>
              </a:spcBef>
            </a:pPr>
            <a:r>
              <a:rPr spc="10" dirty="0"/>
              <a:t>Autoregressive</a:t>
            </a:r>
            <a:r>
              <a:rPr lang="en-US" spc="10" dirty="0"/>
              <a:t> Integrated Moving Average </a:t>
            </a:r>
            <a:r>
              <a:rPr spc="20" dirty="0"/>
              <a:t>model</a:t>
            </a:r>
            <a:r>
              <a:rPr lang="en-US" spc="20" dirty="0"/>
              <a:t>s (</a:t>
            </a:r>
            <a:r>
              <a:rPr spc="20" dirty="0"/>
              <a:t>ARIMA</a:t>
            </a:r>
            <a:r>
              <a:rPr lang="en-US" spc="20" dirty="0"/>
              <a:t>)</a:t>
            </a:r>
            <a:endParaRPr spc="20" dirty="0"/>
          </a:p>
        </p:txBody>
      </p:sp>
    </p:spTree>
    <p:extLst>
      <p:ext uri="{BB962C8B-B14F-4D97-AF65-F5344CB8AC3E}">
        <p14:creationId xmlns:p14="http://schemas.microsoft.com/office/powerpoint/2010/main" val="390206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1906D8-71D2-4CCB-A2B5-135BCED4D665}"/>
              </a:ext>
            </a:extLst>
          </p:cNvPr>
          <p:cNvSpPr>
            <a:spLocks noGrp="1"/>
          </p:cNvSpPr>
          <p:nvPr>
            <p:ph type="title"/>
          </p:nvPr>
        </p:nvSpPr>
        <p:spPr>
          <a:xfrm>
            <a:off x="725214" y="1204108"/>
            <a:ext cx="2002054" cy="1781175"/>
          </a:xfrm>
        </p:spPr>
        <p:txBody>
          <a:bodyPr>
            <a:normAutofit/>
          </a:bodyPr>
          <a:lstStyle/>
          <a:p>
            <a:pPr marL="295275">
              <a:spcBef>
                <a:spcPts val="130"/>
              </a:spcBef>
            </a:pPr>
            <a:r>
              <a:rPr lang="en-US" sz="2800" b="1" spc="-25">
                <a:solidFill>
                  <a:srgbClr val="FFFFFF"/>
                </a:solidFill>
                <a:latin typeface="LM Sans 10"/>
                <a:cs typeface="LM Sans 10"/>
              </a:rPr>
              <a:t>Trend</a:t>
            </a:r>
            <a:endParaRPr lang="en-US" sz="2800">
              <a:solidFill>
                <a:srgbClr val="FFFFFF"/>
              </a:solidFill>
              <a:latin typeface="LM Sans 10"/>
              <a:cs typeface="LM Sans 10"/>
            </a:endParaRPr>
          </a:p>
        </p:txBody>
      </p:sp>
      <p:sp>
        <p:nvSpPr>
          <p:cNvPr id="11" name="Content Placeholder 10">
            <a:extLst>
              <a:ext uri="{FF2B5EF4-FFF2-40B4-BE49-F238E27FC236}">
                <a16:creationId xmlns:a16="http://schemas.microsoft.com/office/drawing/2014/main" id="{3AC75320-215C-4D6C-B251-54F477B7B5B1}"/>
              </a:ext>
            </a:extLst>
          </p:cNvPr>
          <p:cNvSpPr>
            <a:spLocks noGrp="1"/>
          </p:cNvSpPr>
          <p:nvPr>
            <p:ph idx="1"/>
          </p:nvPr>
        </p:nvSpPr>
        <p:spPr>
          <a:xfrm>
            <a:off x="725213" y="3355130"/>
            <a:ext cx="2002055" cy="2427333"/>
          </a:xfrm>
        </p:spPr>
        <p:txBody>
          <a:bodyPr>
            <a:normAutofit/>
          </a:bodyPr>
          <a:lstStyle/>
          <a:p>
            <a:pPr marL="0" indent="0" algn="just" fontAlgn="t">
              <a:buNone/>
            </a:pPr>
            <a:r>
              <a:rPr lang="en-US" sz="1800" spc="-5" dirty="0">
                <a:latin typeface="Times New Roman" panose="02020603050405020304" pitchFamily="18" charset="0"/>
                <a:cs typeface="Times New Roman" panose="02020603050405020304" pitchFamily="18" charset="0"/>
              </a:rPr>
              <a:t>The general tendency of a time series to increase, decrease </a:t>
            </a:r>
            <a:r>
              <a:rPr lang="en-US" sz="1800" spc="-20" dirty="0">
                <a:latin typeface="Times New Roman" panose="02020603050405020304" pitchFamily="18" charset="0"/>
                <a:cs typeface="Times New Roman" panose="02020603050405020304" pitchFamily="18" charset="0"/>
              </a:rPr>
              <a:t>or  </a:t>
            </a:r>
            <a:r>
              <a:rPr lang="en-US" sz="1800" spc="-5" dirty="0">
                <a:latin typeface="Times New Roman" panose="02020603050405020304" pitchFamily="18" charset="0"/>
                <a:cs typeface="Times New Roman" panose="02020603050405020304" pitchFamily="18" charset="0"/>
              </a:rPr>
              <a:t>stagnate over a long </a:t>
            </a:r>
            <a:r>
              <a:rPr lang="en-US" sz="1800" spc="5" dirty="0">
                <a:latin typeface="Times New Roman" panose="02020603050405020304" pitchFamily="18" charset="0"/>
                <a:cs typeface="Times New Roman" panose="02020603050405020304" pitchFamily="18" charset="0"/>
              </a:rPr>
              <a:t>period </a:t>
            </a:r>
            <a:r>
              <a:rPr lang="en-US" sz="1800" spc="-5" dirty="0">
                <a:latin typeface="Times New Roman" panose="02020603050405020304" pitchFamily="18" charset="0"/>
                <a:cs typeface="Times New Roman" panose="02020603050405020304" pitchFamily="18" charset="0"/>
              </a:rPr>
              <a:t>of</a:t>
            </a:r>
            <a:r>
              <a:rPr lang="en-US" sz="1800" spc="-2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time.</a:t>
            </a:r>
            <a:endParaRPr 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903965B-EE61-460E-BEFD-FAEA2687EB1F}"/>
              </a:ext>
            </a:extLst>
          </p:cNvPr>
          <p:cNvPicPr>
            <a:picLocks noChangeAspect="1"/>
          </p:cNvPicPr>
          <p:nvPr/>
        </p:nvPicPr>
        <p:blipFill>
          <a:blip r:embed="rId2"/>
          <a:stretch>
            <a:fillRect/>
          </a:stretch>
        </p:blipFill>
        <p:spPr>
          <a:xfrm>
            <a:off x="3195653" y="1857803"/>
            <a:ext cx="5792434" cy="3142394"/>
          </a:xfrm>
          <a:prstGeom prst="rect">
            <a:avLst/>
          </a:prstGeom>
        </p:spPr>
      </p:pic>
    </p:spTree>
    <p:extLst>
      <p:ext uri="{BB962C8B-B14F-4D97-AF65-F5344CB8AC3E}">
        <p14:creationId xmlns:p14="http://schemas.microsoft.com/office/powerpoint/2010/main" val="229909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3EE10FAF-DFC6-4D45-A57B-4B0109E0C4AC}"/>
              </a:ext>
            </a:extLst>
          </p:cNvPr>
          <p:cNvSpPr>
            <a:spLocks noGrp="1"/>
          </p:cNvSpPr>
          <p:nvPr>
            <p:ph type="title"/>
          </p:nvPr>
        </p:nvSpPr>
        <p:spPr>
          <a:xfrm>
            <a:off x="480059" y="2053641"/>
            <a:ext cx="2751871" cy="2760098"/>
          </a:xfrm>
        </p:spPr>
        <p:txBody>
          <a:bodyPr>
            <a:normAutofit/>
          </a:bodyPr>
          <a:lstStyle/>
          <a:p>
            <a:pPr>
              <a:lnSpc>
                <a:spcPct val="90000"/>
              </a:lnSpc>
            </a:pPr>
            <a:r>
              <a:rPr lang="en-US" sz="4000" b="1" spc="-10" dirty="0">
                <a:latin typeface="LM Sans 10"/>
                <a:cs typeface="LM Sans 10"/>
              </a:rPr>
              <a:t>Seasonal Variation</a:t>
            </a:r>
            <a:endParaRPr lang="en-US" sz="3700" dirty="0">
              <a:solidFill>
                <a:srgbClr val="FFFFFF"/>
              </a:solidFill>
            </a:endParaRPr>
          </a:p>
        </p:txBody>
      </p:sp>
      <p:sp>
        <p:nvSpPr>
          <p:cNvPr id="3" name="Content Placeholder 2">
            <a:extLst>
              <a:ext uri="{FF2B5EF4-FFF2-40B4-BE49-F238E27FC236}">
                <a16:creationId xmlns:a16="http://schemas.microsoft.com/office/drawing/2014/main" id="{467BAA60-F4B3-4033-8793-E9698C4BEBD5}"/>
              </a:ext>
            </a:extLst>
          </p:cNvPr>
          <p:cNvSpPr>
            <a:spLocks noGrp="1"/>
          </p:cNvSpPr>
          <p:nvPr>
            <p:ph idx="1"/>
          </p:nvPr>
        </p:nvSpPr>
        <p:spPr>
          <a:xfrm>
            <a:off x="4567930" y="801866"/>
            <a:ext cx="3979563" cy="5230634"/>
          </a:xfrm>
        </p:spPr>
        <p:txBody>
          <a:bodyPr anchor="ctr">
            <a:normAutofit/>
          </a:bodyPr>
          <a:lstStyle/>
          <a:p>
            <a:pPr marL="0" marR="357505" indent="0" algn="just">
              <a:lnSpc>
                <a:spcPct val="102600"/>
              </a:lnSpc>
              <a:buNone/>
            </a:pPr>
            <a:r>
              <a:rPr lang="en-US" sz="2400" dirty="0">
                <a:latin typeface="LM Sans 10"/>
                <a:cs typeface="LM Sans 10"/>
              </a:rPr>
              <a:t>This component explains fluctuations within a year during the  season, usually caused by climate and weather conditions,  customs, traditional habits, etc.</a:t>
            </a:r>
          </a:p>
        </p:txBody>
      </p:sp>
    </p:spTree>
    <p:extLst>
      <p:ext uri="{BB962C8B-B14F-4D97-AF65-F5344CB8AC3E}">
        <p14:creationId xmlns:p14="http://schemas.microsoft.com/office/powerpoint/2010/main" val="1935652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3EE10FAF-DFC6-4D45-A57B-4B0109E0C4AC}"/>
              </a:ext>
            </a:extLst>
          </p:cNvPr>
          <p:cNvSpPr>
            <a:spLocks noGrp="1"/>
          </p:cNvSpPr>
          <p:nvPr>
            <p:ph type="title"/>
          </p:nvPr>
        </p:nvSpPr>
        <p:spPr>
          <a:xfrm>
            <a:off x="678657" y="2415322"/>
            <a:ext cx="2588798" cy="2399869"/>
          </a:xfrm>
        </p:spPr>
        <p:txBody>
          <a:bodyPr>
            <a:normAutofit/>
          </a:bodyPr>
          <a:lstStyle/>
          <a:p>
            <a:pPr marL="295275"/>
            <a:r>
              <a:rPr lang="en-US" sz="3500" b="1" spc="-10">
                <a:solidFill>
                  <a:srgbClr val="FFFFFF"/>
                </a:solidFill>
                <a:latin typeface="LM Sans 10"/>
                <a:cs typeface="LM Sans 10"/>
              </a:rPr>
              <a:t>Cyclical</a:t>
            </a:r>
            <a:r>
              <a:rPr lang="en-US" sz="3500" b="1" spc="-125">
                <a:solidFill>
                  <a:srgbClr val="FFFFFF"/>
                </a:solidFill>
                <a:latin typeface="LM Sans 10"/>
                <a:cs typeface="LM Sans 10"/>
              </a:rPr>
              <a:t> </a:t>
            </a:r>
            <a:r>
              <a:rPr lang="en-US" sz="3500" b="1" spc="-10">
                <a:solidFill>
                  <a:srgbClr val="FFFFFF"/>
                </a:solidFill>
                <a:latin typeface="LM Sans 10"/>
                <a:cs typeface="LM Sans 10"/>
              </a:rPr>
              <a:t>variation</a:t>
            </a:r>
            <a:endParaRPr lang="en-US" sz="3500">
              <a:solidFill>
                <a:srgbClr val="FFFFFF"/>
              </a:solidFill>
              <a:latin typeface="LM Sans 10"/>
              <a:cs typeface="LM Sans 10"/>
            </a:endParaRPr>
          </a:p>
        </p:txBody>
      </p:sp>
      <p:sp>
        <p:nvSpPr>
          <p:cNvPr id="3" name="Content Placeholder 2">
            <a:extLst>
              <a:ext uri="{FF2B5EF4-FFF2-40B4-BE49-F238E27FC236}">
                <a16:creationId xmlns:a16="http://schemas.microsoft.com/office/drawing/2014/main" id="{467BAA60-F4B3-4033-8793-E9698C4BEBD5}"/>
              </a:ext>
            </a:extLst>
          </p:cNvPr>
          <p:cNvSpPr>
            <a:spLocks noGrp="1"/>
          </p:cNvSpPr>
          <p:nvPr>
            <p:ph idx="1"/>
          </p:nvPr>
        </p:nvSpPr>
        <p:spPr>
          <a:xfrm>
            <a:off x="3840480" y="804672"/>
            <a:ext cx="4711446" cy="5248656"/>
          </a:xfrm>
        </p:spPr>
        <p:txBody>
          <a:bodyPr anchor="ctr">
            <a:normAutofit/>
          </a:bodyPr>
          <a:lstStyle/>
          <a:p>
            <a:pPr marL="0" marR="357505" indent="0">
              <a:buNone/>
            </a:pPr>
            <a:r>
              <a:rPr lang="en-US" sz="1700">
                <a:latin typeface="LM Sans 10"/>
                <a:cs typeface="LM Sans 10"/>
              </a:rPr>
              <a:t>This component describes the medium-term changes caused by  circumstances, which repeat in cycles. The duration of a cycle  extends over longer period of time.</a:t>
            </a:r>
          </a:p>
        </p:txBody>
      </p:sp>
    </p:spTree>
    <p:extLst>
      <p:ext uri="{BB962C8B-B14F-4D97-AF65-F5344CB8AC3E}">
        <p14:creationId xmlns:p14="http://schemas.microsoft.com/office/powerpoint/2010/main" val="1462336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3EE10FAF-DFC6-4D45-A57B-4B0109E0C4AC}"/>
              </a:ext>
            </a:extLst>
          </p:cNvPr>
          <p:cNvSpPr>
            <a:spLocks noGrp="1"/>
          </p:cNvSpPr>
          <p:nvPr>
            <p:ph type="title"/>
          </p:nvPr>
        </p:nvSpPr>
        <p:spPr>
          <a:xfrm>
            <a:off x="678657" y="2415322"/>
            <a:ext cx="2588798" cy="2399869"/>
          </a:xfrm>
        </p:spPr>
        <p:txBody>
          <a:bodyPr>
            <a:normAutofit/>
          </a:bodyPr>
          <a:lstStyle/>
          <a:p>
            <a:pPr marL="88264">
              <a:spcBef>
                <a:spcPts val="334"/>
              </a:spcBef>
              <a:buClr>
                <a:srgbClr val="3333B2"/>
              </a:buClr>
              <a:tabLst>
                <a:tab pos="227965" algn="l"/>
              </a:tabLst>
            </a:pPr>
            <a:r>
              <a:rPr lang="en-US" sz="3500" b="1" spc="-10">
                <a:solidFill>
                  <a:srgbClr val="FFFFFF"/>
                </a:solidFill>
                <a:latin typeface="LM Sans 10"/>
                <a:cs typeface="LM Sans 10"/>
              </a:rPr>
              <a:t>Irregular</a:t>
            </a:r>
            <a:r>
              <a:rPr lang="en-US" sz="3500" b="1" spc="-125">
                <a:solidFill>
                  <a:srgbClr val="FFFFFF"/>
                </a:solidFill>
                <a:latin typeface="LM Sans 10"/>
                <a:cs typeface="LM Sans 10"/>
              </a:rPr>
              <a:t> </a:t>
            </a:r>
            <a:r>
              <a:rPr lang="en-US" sz="3500" b="1" spc="-10">
                <a:solidFill>
                  <a:srgbClr val="FFFFFF"/>
                </a:solidFill>
                <a:latin typeface="LM Sans 10"/>
                <a:cs typeface="LM Sans 10"/>
              </a:rPr>
              <a:t>variation</a:t>
            </a:r>
            <a:endParaRPr lang="en-US" sz="3500">
              <a:solidFill>
                <a:srgbClr val="FFFFFF"/>
              </a:solidFill>
              <a:latin typeface="LM Sans 10"/>
              <a:cs typeface="LM Sans 10"/>
            </a:endParaRPr>
          </a:p>
        </p:txBody>
      </p:sp>
      <p:sp>
        <p:nvSpPr>
          <p:cNvPr id="3" name="Content Placeholder 2">
            <a:extLst>
              <a:ext uri="{FF2B5EF4-FFF2-40B4-BE49-F238E27FC236}">
                <a16:creationId xmlns:a16="http://schemas.microsoft.com/office/drawing/2014/main" id="{467BAA60-F4B3-4033-8793-E9698C4BEBD5}"/>
              </a:ext>
            </a:extLst>
          </p:cNvPr>
          <p:cNvSpPr>
            <a:spLocks noGrp="1"/>
          </p:cNvSpPr>
          <p:nvPr>
            <p:ph idx="1"/>
          </p:nvPr>
        </p:nvSpPr>
        <p:spPr>
          <a:xfrm>
            <a:off x="3840480" y="804672"/>
            <a:ext cx="4711446" cy="5248656"/>
          </a:xfrm>
        </p:spPr>
        <p:txBody>
          <a:bodyPr anchor="ctr">
            <a:normAutofit/>
          </a:bodyPr>
          <a:lstStyle/>
          <a:p>
            <a:pPr marL="0" marR="43180" indent="0">
              <a:buNone/>
            </a:pPr>
            <a:r>
              <a:rPr lang="en-US" sz="1700" spc="-5">
                <a:latin typeface="LM Sans 10"/>
                <a:cs typeface="LM Sans 10"/>
              </a:rPr>
              <a:t>Irregular or random variations in a time series are caused by  unpredictable influences, which are not regular and also do not  repeat in a particular pattern.</a:t>
            </a:r>
          </a:p>
          <a:p>
            <a:pPr marL="0" marR="43180" indent="0">
              <a:buNone/>
            </a:pPr>
            <a:r>
              <a:rPr lang="en-US" sz="1700" spc="-5">
                <a:latin typeface="LM Sans 10"/>
                <a:cs typeface="LM Sans 10"/>
              </a:rPr>
              <a:t>These variations are caused by incidences such as war, strike,</a:t>
            </a:r>
          </a:p>
          <a:p>
            <a:pPr marL="0" marR="43180" indent="0">
              <a:buNone/>
            </a:pPr>
            <a:r>
              <a:rPr lang="en-US" sz="1700" spc="-5">
                <a:latin typeface="LM Sans 10"/>
                <a:cs typeface="LM Sans 10"/>
              </a:rPr>
              <a:t>earthquake, flood, revolution, etc.</a:t>
            </a:r>
          </a:p>
          <a:p>
            <a:pPr marL="0" marR="43180" indent="0">
              <a:buNone/>
            </a:pPr>
            <a:r>
              <a:rPr lang="en-US" sz="1700" spc="-5">
                <a:latin typeface="LM Sans 10"/>
                <a:cs typeface="LM Sans 10"/>
              </a:rPr>
              <a:t>There is no defined statistical technique for measuring random  fluctuations in a time series.</a:t>
            </a:r>
          </a:p>
        </p:txBody>
      </p:sp>
    </p:spTree>
    <p:extLst>
      <p:ext uri="{BB962C8B-B14F-4D97-AF65-F5344CB8AC3E}">
        <p14:creationId xmlns:p14="http://schemas.microsoft.com/office/powerpoint/2010/main" val="339420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85788"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10FAF-DFC6-4D45-A57B-4B0109E0C4AC}"/>
              </a:ext>
            </a:extLst>
          </p:cNvPr>
          <p:cNvSpPr>
            <a:spLocks noGrp="1"/>
          </p:cNvSpPr>
          <p:nvPr>
            <p:ph type="title"/>
          </p:nvPr>
        </p:nvSpPr>
        <p:spPr>
          <a:xfrm>
            <a:off x="622335" y="2745736"/>
            <a:ext cx="2774103" cy="1366528"/>
          </a:xfrm>
          <a:solidFill>
            <a:srgbClr val="FFFFFF"/>
          </a:solidFill>
          <a:ln w="25400" cap="sq">
            <a:solidFill>
              <a:srgbClr val="404040"/>
            </a:solidFill>
            <a:miter lim="800000"/>
          </a:ln>
        </p:spPr>
        <p:txBody>
          <a:bodyPr>
            <a:normAutofit/>
          </a:bodyPr>
          <a:lstStyle/>
          <a:p>
            <a:pPr marL="88264">
              <a:lnSpc>
                <a:spcPct val="90000"/>
              </a:lnSpc>
              <a:spcBef>
                <a:spcPts val="334"/>
              </a:spcBef>
              <a:buClr>
                <a:srgbClr val="3333B2"/>
              </a:buClr>
              <a:tabLst>
                <a:tab pos="227965" algn="l"/>
              </a:tabLst>
            </a:pPr>
            <a:r>
              <a:rPr lang="en-US" sz="2800" spc="15">
                <a:solidFill>
                  <a:srgbClr val="262626"/>
                </a:solidFill>
              </a:rPr>
              <a:t>Combination of Four Components</a:t>
            </a:r>
            <a:endParaRPr lang="en-US" sz="2800">
              <a:solidFill>
                <a:srgbClr val="262626"/>
              </a:solidFill>
              <a:latin typeface="LM Sans 10"/>
              <a:cs typeface="LM Sans 10"/>
            </a:endParaRPr>
          </a:p>
        </p:txBody>
      </p:sp>
      <p:sp>
        <p:nvSpPr>
          <p:cNvPr id="3" name="Content Placeholder 2">
            <a:extLst>
              <a:ext uri="{FF2B5EF4-FFF2-40B4-BE49-F238E27FC236}">
                <a16:creationId xmlns:a16="http://schemas.microsoft.com/office/drawing/2014/main" id="{467BAA60-F4B3-4033-8793-E9698C4BEBD5}"/>
              </a:ext>
            </a:extLst>
          </p:cNvPr>
          <p:cNvSpPr>
            <a:spLocks noGrp="1"/>
          </p:cNvSpPr>
          <p:nvPr>
            <p:ph idx="1"/>
          </p:nvPr>
        </p:nvSpPr>
        <p:spPr>
          <a:xfrm>
            <a:off x="4536886" y="802638"/>
            <a:ext cx="4056522" cy="5252722"/>
          </a:xfrm>
        </p:spPr>
        <p:txBody>
          <a:bodyPr anchor="ctr">
            <a:normAutofit/>
          </a:bodyPr>
          <a:lstStyle/>
          <a:p>
            <a:pPr marR="43180">
              <a:buFont typeface="Wingdings" panose="05000000000000000000" pitchFamily="2" charset="2"/>
              <a:buChar char="Ø"/>
            </a:pPr>
            <a:r>
              <a:rPr lang="en-US" sz="2100" spc="-5">
                <a:latin typeface="LM Sans 10"/>
                <a:cs typeface="LM Sans 10"/>
              </a:rPr>
              <a:t>Considering the effects of these four components, two  different types of models are generally used for a time series.</a:t>
            </a:r>
          </a:p>
          <a:p>
            <a:pPr marL="0" marR="43180" indent="0">
              <a:buNone/>
            </a:pPr>
            <a:endParaRPr lang="en-US" sz="2100" spc="-5">
              <a:latin typeface="LM Sans 10"/>
              <a:cs typeface="LM Sans 10"/>
            </a:endParaRPr>
          </a:p>
          <a:p>
            <a:pPr marR="43180" lvl="1">
              <a:buFont typeface="Wingdings" panose="05000000000000000000" pitchFamily="2" charset="2"/>
              <a:buChar char="Ø"/>
            </a:pPr>
            <a:r>
              <a:rPr lang="en-US" sz="2100" spc="-5">
                <a:latin typeface="LM Sans 10"/>
                <a:cs typeface="LM Sans 10"/>
              </a:rPr>
              <a:t>Additive Model</a:t>
            </a:r>
          </a:p>
          <a:p>
            <a:pPr marR="43180" lvl="1">
              <a:buFont typeface="Wingdings" panose="05000000000000000000" pitchFamily="2" charset="2"/>
              <a:buChar char="Ø"/>
            </a:pPr>
            <a:r>
              <a:rPr lang="en-US" sz="2100" spc="-5">
                <a:latin typeface="LM Sans 10"/>
                <a:cs typeface="LM Sans 10"/>
              </a:rPr>
              <a:t>Multiplicative Model</a:t>
            </a:r>
          </a:p>
        </p:txBody>
      </p:sp>
    </p:spTree>
    <p:extLst>
      <p:ext uri="{BB962C8B-B14F-4D97-AF65-F5344CB8AC3E}">
        <p14:creationId xmlns:p14="http://schemas.microsoft.com/office/powerpoint/2010/main" val="127991590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9144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EE10FAF-DFC6-4D45-A57B-4B0109E0C4AC}"/>
              </a:ext>
            </a:extLst>
          </p:cNvPr>
          <p:cNvSpPr>
            <a:spLocks noGrp="1"/>
          </p:cNvSpPr>
          <p:nvPr>
            <p:ph type="title"/>
          </p:nvPr>
        </p:nvSpPr>
        <p:spPr>
          <a:xfrm>
            <a:off x="603363" y="1191796"/>
            <a:ext cx="7516084" cy="2976344"/>
          </a:xfrm>
        </p:spPr>
        <p:txBody>
          <a:bodyPr vert="horz" lIns="91440" tIns="45720" rIns="91440" bIns="45720" rtlCol="0" anchor="ctr">
            <a:normAutofit/>
          </a:bodyPr>
          <a:lstStyle/>
          <a:p>
            <a:pPr marL="295275" algn="l">
              <a:lnSpc>
                <a:spcPct val="90000"/>
              </a:lnSpc>
            </a:pPr>
            <a:r>
              <a:rPr lang="en-US" sz="5700" b="1" kern="1200" spc="-5">
                <a:solidFill>
                  <a:srgbClr val="FFFFFF"/>
                </a:solidFill>
                <a:latin typeface="+mj-lt"/>
                <a:ea typeface="+mj-ea"/>
                <a:cs typeface="+mj-cs"/>
              </a:rPr>
              <a:t>Additive Model</a:t>
            </a:r>
            <a:endParaRPr lang="en-US" sz="57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467BAA60-F4B3-4033-8793-E9698C4BEBD5}"/>
              </a:ext>
            </a:extLst>
          </p:cNvPr>
          <p:cNvSpPr>
            <a:spLocks noGrp="1"/>
          </p:cNvSpPr>
          <p:nvPr>
            <p:ph idx="1"/>
          </p:nvPr>
        </p:nvSpPr>
        <p:spPr>
          <a:xfrm>
            <a:off x="603591" y="5318990"/>
            <a:ext cx="7062673" cy="723670"/>
          </a:xfrm>
        </p:spPr>
        <p:txBody>
          <a:bodyPr vert="horz" lIns="91440" tIns="45720" rIns="91440" bIns="45720" rtlCol="0" anchor="ctr">
            <a:normAutofit/>
          </a:bodyPr>
          <a:lstStyle/>
          <a:p>
            <a:pPr marL="0" indent="0">
              <a:lnSpc>
                <a:spcPct val="90000"/>
              </a:lnSpc>
              <a:spcBef>
                <a:spcPts val="1000"/>
              </a:spcBef>
              <a:buNone/>
            </a:pPr>
            <a:r>
              <a:rPr lang="en-US" sz="2200" kern="1200">
                <a:solidFill>
                  <a:srgbClr val="000000"/>
                </a:solidFill>
                <a:latin typeface="+mn-lt"/>
                <a:ea typeface="+mn-ea"/>
                <a:cs typeface="+mn-cs"/>
              </a:rPr>
              <a:t>Assumption: These four components are independent of each  other.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329D1ED-CF21-480F-9C47-DD211CC10E07}"/>
                  </a:ext>
                </a:extLst>
              </p:cNvPr>
              <p:cNvSpPr txBox="1">
                <a:spLocks/>
              </p:cNvSpPr>
              <p:nvPr/>
            </p:nvSpPr>
            <p:spPr>
              <a:xfrm>
                <a:off x="3970782" y="3671317"/>
                <a:ext cx="4544568" cy="25056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357505" indent="0" algn="just">
                  <a:lnSpc>
                    <a:spcPct val="102600"/>
                  </a:lnSpc>
                  <a:buNone/>
                </a:pPr>
                <a:r>
                  <a:rPr lang="pt-BR" sz="1800" dirty="0">
                    <a:solidFill>
                      <a:schemeClr val="bg1"/>
                    </a:solidFill>
                    <a:cs typeface="LM Sans 10"/>
                  </a:rPr>
                  <a:t>y</a:t>
                </a:r>
                <a14:m>
                  <m:oMath xmlns:m="http://schemas.openxmlformats.org/officeDocument/2006/math">
                    <m:d>
                      <m:dPr>
                        <m:ctrlPr>
                          <a:rPr lang="pt-BR" sz="1800" i="1">
                            <a:solidFill>
                              <a:schemeClr val="bg1"/>
                            </a:solidFill>
                            <a:latin typeface="Cambria Math" panose="02040503050406030204" pitchFamily="18" charset="0"/>
                            <a:cs typeface="LM Sans 10"/>
                          </a:rPr>
                        </m:ctrlPr>
                      </m:dPr>
                      <m:e>
                        <m:r>
                          <a:rPr lang="en-US" sz="1800" i="1">
                            <a:solidFill>
                              <a:schemeClr val="bg1"/>
                            </a:solidFill>
                            <a:latin typeface="Cambria Math" panose="02040503050406030204" pitchFamily="18" charset="0"/>
                            <a:cs typeface="LM Sans 10"/>
                          </a:rPr>
                          <m:t>𝑡</m:t>
                        </m:r>
                      </m:e>
                    </m:d>
                    <m:r>
                      <a:rPr lang="pt-BR" sz="1800" i="1">
                        <a:solidFill>
                          <a:schemeClr val="bg1"/>
                        </a:solidFill>
                        <a:latin typeface="Cambria Math" panose="02040503050406030204" pitchFamily="18" charset="0"/>
                        <a:cs typeface="LM Sans 10"/>
                      </a:rPr>
                      <m:t>=</m:t>
                    </m:r>
                    <m:r>
                      <m:rPr>
                        <m:nor/>
                      </m:rPr>
                      <a:rPr lang="en-US" sz="1800">
                        <a:solidFill>
                          <a:schemeClr val="bg1"/>
                        </a:solidFill>
                        <a:latin typeface="Cambria Math" panose="02040503050406030204" pitchFamily="18" charset="0"/>
                        <a:cs typeface="LM Sans 10"/>
                      </a:rPr>
                      <m:t>T</m:t>
                    </m:r>
                    <m:d>
                      <m:dPr>
                        <m:ctrlPr>
                          <a:rPr lang="pt-BR" sz="1800" i="1">
                            <a:solidFill>
                              <a:schemeClr val="bg1"/>
                            </a:solidFill>
                            <a:latin typeface="Cambria Math" panose="02040503050406030204" pitchFamily="18" charset="0"/>
                            <a:cs typeface="LM Sans 10"/>
                          </a:rPr>
                        </m:ctrlPr>
                      </m:dPr>
                      <m:e>
                        <m:r>
                          <a:rPr lang="en-US" sz="1800" i="1">
                            <a:solidFill>
                              <a:schemeClr val="bg1"/>
                            </a:solidFill>
                            <a:latin typeface="Cambria Math" panose="02040503050406030204" pitchFamily="18" charset="0"/>
                            <a:cs typeface="LM Sans 10"/>
                          </a:rPr>
                          <m:t>𝑡</m:t>
                        </m:r>
                      </m:e>
                    </m:d>
                    <m:r>
                      <a:rPr lang="pt-BR" sz="1800" i="1">
                        <a:solidFill>
                          <a:schemeClr val="bg1"/>
                        </a:solidFill>
                        <a:latin typeface="Cambria Math" panose="02040503050406030204" pitchFamily="18" charset="0"/>
                        <a:cs typeface="LM Sans 10"/>
                      </a:rPr>
                      <m:t>+</m:t>
                    </m:r>
                    <m:r>
                      <m:rPr>
                        <m:nor/>
                      </m:rPr>
                      <a:rPr lang="en-US" sz="1800">
                        <a:solidFill>
                          <a:schemeClr val="bg1"/>
                        </a:solidFill>
                        <a:latin typeface="Cambria Math" panose="02040503050406030204" pitchFamily="18" charset="0"/>
                        <a:cs typeface="LM Sans 10"/>
                      </a:rPr>
                      <m:t>S</m:t>
                    </m:r>
                    <m:d>
                      <m:dPr>
                        <m:ctrlPr>
                          <a:rPr lang="pt-BR" sz="1800" i="1">
                            <a:solidFill>
                              <a:schemeClr val="bg1"/>
                            </a:solidFill>
                            <a:latin typeface="Cambria Math" panose="02040503050406030204" pitchFamily="18" charset="0"/>
                            <a:cs typeface="LM Sans 10"/>
                          </a:rPr>
                        </m:ctrlPr>
                      </m:dPr>
                      <m:e>
                        <m:r>
                          <a:rPr lang="en-US" sz="1800" i="1">
                            <a:solidFill>
                              <a:schemeClr val="bg1"/>
                            </a:solidFill>
                            <a:latin typeface="Cambria Math" panose="02040503050406030204" pitchFamily="18" charset="0"/>
                            <a:cs typeface="LM Sans 10"/>
                          </a:rPr>
                          <m:t>𝑡</m:t>
                        </m:r>
                      </m:e>
                    </m:d>
                    <m:r>
                      <a:rPr lang="pt-BR" sz="1800" i="1">
                        <a:solidFill>
                          <a:schemeClr val="bg1"/>
                        </a:solidFill>
                        <a:latin typeface="Cambria Math" panose="02040503050406030204" pitchFamily="18" charset="0"/>
                        <a:cs typeface="LM Sans 10"/>
                      </a:rPr>
                      <m:t>+</m:t>
                    </m:r>
                    <m:r>
                      <m:rPr>
                        <m:nor/>
                      </m:rPr>
                      <a:rPr lang="en-US" sz="1800">
                        <a:solidFill>
                          <a:schemeClr val="bg1"/>
                        </a:solidFill>
                        <a:latin typeface="Cambria Math" panose="02040503050406030204" pitchFamily="18" charset="0"/>
                        <a:cs typeface="LM Sans 10"/>
                      </a:rPr>
                      <m:t>C</m:t>
                    </m:r>
                    <m:d>
                      <m:dPr>
                        <m:ctrlPr>
                          <a:rPr lang="pt-BR" sz="1800" i="1">
                            <a:solidFill>
                              <a:schemeClr val="bg1"/>
                            </a:solidFill>
                            <a:latin typeface="Cambria Math" panose="02040503050406030204" pitchFamily="18" charset="0"/>
                            <a:cs typeface="LM Sans 10"/>
                          </a:rPr>
                        </m:ctrlPr>
                      </m:dPr>
                      <m:e>
                        <m:r>
                          <a:rPr lang="en-US" sz="1800" i="1">
                            <a:solidFill>
                              <a:schemeClr val="bg1"/>
                            </a:solidFill>
                            <a:latin typeface="Cambria Math" panose="02040503050406030204" pitchFamily="18" charset="0"/>
                            <a:cs typeface="LM Sans 10"/>
                          </a:rPr>
                          <m:t>𝑡</m:t>
                        </m:r>
                      </m:e>
                    </m:d>
                    <m:r>
                      <a:rPr lang="pt-BR" sz="1800" i="1">
                        <a:solidFill>
                          <a:schemeClr val="bg1"/>
                        </a:solidFill>
                        <a:latin typeface="Cambria Math" panose="02040503050406030204" pitchFamily="18" charset="0"/>
                        <a:cs typeface="LM Sans 10"/>
                      </a:rPr>
                      <m:t>+</m:t>
                    </m:r>
                    <m:r>
                      <m:rPr>
                        <m:nor/>
                      </m:rPr>
                      <a:rPr lang="en-US" sz="1800">
                        <a:solidFill>
                          <a:schemeClr val="bg1"/>
                        </a:solidFill>
                        <a:latin typeface="Cambria Math" panose="02040503050406030204" pitchFamily="18" charset="0"/>
                        <a:cs typeface="LM Sans 10"/>
                      </a:rPr>
                      <m:t>I</m:t>
                    </m:r>
                    <m:d>
                      <m:dPr>
                        <m:ctrlPr>
                          <a:rPr lang="pt-BR" sz="1800" i="1">
                            <a:solidFill>
                              <a:schemeClr val="bg1"/>
                            </a:solidFill>
                            <a:latin typeface="Cambria Math" panose="02040503050406030204" pitchFamily="18" charset="0"/>
                            <a:cs typeface="LM Sans 10"/>
                          </a:rPr>
                        </m:ctrlPr>
                      </m:dPr>
                      <m:e>
                        <m:r>
                          <a:rPr lang="en-US" sz="1800" i="1">
                            <a:solidFill>
                              <a:schemeClr val="bg1"/>
                            </a:solidFill>
                            <a:latin typeface="Cambria Math" panose="02040503050406030204" pitchFamily="18" charset="0"/>
                            <a:cs typeface="LM Sans 10"/>
                          </a:rPr>
                          <m:t>𝑡</m:t>
                        </m:r>
                      </m:e>
                    </m:d>
                  </m:oMath>
                </a14:m>
                <a:endParaRPr lang="en-US" sz="1800" dirty="0">
                  <a:solidFill>
                    <a:schemeClr val="bg1"/>
                  </a:solidFill>
                  <a:latin typeface="LM Sans 10"/>
                  <a:cs typeface="LM Sans 10"/>
                </a:endParaRPr>
              </a:p>
            </p:txBody>
          </p:sp>
        </mc:Choice>
        <mc:Fallback xmlns="">
          <p:sp>
            <p:nvSpPr>
              <p:cNvPr id="4" name="Content Placeholder 2">
                <a:extLst>
                  <a:ext uri="{FF2B5EF4-FFF2-40B4-BE49-F238E27FC236}">
                    <a16:creationId xmlns:a16="http://schemas.microsoft.com/office/drawing/2014/main" id="{2329D1ED-CF21-480F-9C47-DD211CC10E07}"/>
                  </a:ext>
                </a:extLst>
              </p:cNvPr>
              <p:cNvSpPr txBox="1">
                <a:spLocks noRot="1" noChangeAspect="1" noMove="1" noResize="1" noEditPoints="1" noAdjustHandles="1" noChangeArrowheads="1" noChangeShapeType="1" noTextEdit="1"/>
              </p:cNvSpPr>
              <p:nvPr/>
            </p:nvSpPr>
            <p:spPr>
              <a:xfrm>
                <a:off x="3970782" y="3671317"/>
                <a:ext cx="4544568" cy="2505646"/>
              </a:xfrm>
              <a:prstGeom prst="rect">
                <a:avLst/>
              </a:prstGeom>
              <a:blipFill>
                <a:blip r:embed="rId3"/>
                <a:stretch>
                  <a:fillRect l="-1072" t="-1217"/>
                </a:stretch>
              </a:blipFill>
            </p:spPr>
            <p:txBody>
              <a:bodyPr/>
              <a:lstStyle/>
              <a:p>
                <a:r>
                  <a:rPr lang="en-US">
                    <a:noFill/>
                  </a:rPr>
                  <a:t> </a:t>
                </a:r>
              </a:p>
            </p:txBody>
          </p:sp>
        </mc:Fallback>
      </mc:AlternateContent>
    </p:spTree>
    <p:extLst>
      <p:ext uri="{BB962C8B-B14F-4D97-AF65-F5344CB8AC3E}">
        <p14:creationId xmlns:p14="http://schemas.microsoft.com/office/powerpoint/2010/main" val="272348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9144000" cy="3049325"/>
            <a:chOff x="0" y="3808676"/>
            <a:chExt cx="12192000" cy="3049325"/>
          </a:xfrm>
        </p:grpSpPr>
        <p:pic>
          <p:nvPicPr>
            <p:cNvPr id="19" name="Picture 18">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0" name="Oval 19">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EE10FAF-DFC6-4D45-A57B-4B0109E0C4AC}"/>
              </a:ext>
            </a:extLst>
          </p:cNvPr>
          <p:cNvSpPr>
            <a:spLocks noGrp="1"/>
          </p:cNvSpPr>
          <p:nvPr>
            <p:ph type="title"/>
          </p:nvPr>
        </p:nvSpPr>
        <p:spPr>
          <a:xfrm>
            <a:off x="884419" y="5105400"/>
            <a:ext cx="7375161" cy="1066802"/>
          </a:xfrm>
        </p:spPr>
        <p:txBody>
          <a:bodyPr vert="horz" lIns="91440" tIns="45720" rIns="91440" bIns="45720" rtlCol="0">
            <a:normAutofit/>
          </a:bodyPr>
          <a:lstStyle/>
          <a:p>
            <a:pPr marL="295275"/>
            <a:r>
              <a:rPr lang="en-US" sz="3500" kern="1200" spc="-5" dirty="0">
                <a:solidFill>
                  <a:srgbClr val="3F3F3F"/>
                </a:solidFill>
                <a:latin typeface="+mj-lt"/>
                <a:ea typeface="+mj-ea"/>
                <a:cs typeface="+mj-cs"/>
              </a:rPr>
              <a:t>Multiplicative </a:t>
            </a:r>
            <a:r>
              <a:rPr lang="en-US" sz="3500" kern="1200" dirty="0">
                <a:solidFill>
                  <a:srgbClr val="3F3F3F"/>
                </a:solidFill>
                <a:latin typeface="+mj-lt"/>
                <a:ea typeface="+mj-ea"/>
                <a:cs typeface="+mj-cs"/>
              </a:rPr>
              <a:t>Model</a:t>
            </a:r>
          </a:p>
        </p:txBody>
      </p:sp>
      <p:sp>
        <p:nvSpPr>
          <p:cNvPr id="3" name="Content Placeholder 2">
            <a:extLst>
              <a:ext uri="{FF2B5EF4-FFF2-40B4-BE49-F238E27FC236}">
                <a16:creationId xmlns:a16="http://schemas.microsoft.com/office/drawing/2014/main" id="{467BAA60-F4B3-4033-8793-E9698C4BEBD5}"/>
              </a:ext>
            </a:extLst>
          </p:cNvPr>
          <p:cNvSpPr>
            <a:spLocks noGrp="1"/>
          </p:cNvSpPr>
          <p:nvPr>
            <p:ph idx="1"/>
          </p:nvPr>
        </p:nvSpPr>
        <p:spPr>
          <a:xfrm>
            <a:off x="884419" y="872046"/>
            <a:ext cx="7375161" cy="2945574"/>
          </a:xfrm>
        </p:spPr>
        <p:txBody>
          <a:bodyPr vert="horz" lIns="91440" tIns="45720" rIns="91440" bIns="45720" rtlCol="0" anchor="ctr">
            <a:normAutofit/>
          </a:bodyPr>
          <a:lstStyle/>
          <a:p>
            <a:pPr marL="0" marR="43180" indent="-228600"/>
            <a:r>
              <a:rPr lang="en-US" sz="2100" spc="-5" dirty="0">
                <a:solidFill>
                  <a:srgbClr val="FFFFFF"/>
                </a:solidFill>
              </a:rPr>
              <a:t>Assumption: These four </a:t>
            </a:r>
            <a:r>
              <a:rPr lang="en-US" sz="2100" dirty="0">
                <a:solidFill>
                  <a:srgbClr val="FFFFFF"/>
                </a:solidFill>
              </a:rPr>
              <a:t>components </a:t>
            </a:r>
            <a:r>
              <a:rPr lang="en-US" sz="2100" spc="-5" dirty="0">
                <a:solidFill>
                  <a:srgbClr val="FFFFFF"/>
                </a:solidFill>
              </a:rPr>
              <a:t>of a time series </a:t>
            </a:r>
            <a:r>
              <a:rPr lang="en-US" sz="2100" spc="-15" dirty="0">
                <a:solidFill>
                  <a:srgbClr val="FFFFFF"/>
                </a:solidFill>
              </a:rPr>
              <a:t>are </a:t>
            </a:r>
            <a:r>
              <a:rPr lang="en-US" sz="2100" spc="-5" dirty="0">
                <a:solidFill>
                  <a:srgbClr val="FFFFFF"/>
                </a:solidFill>
              </a:rPr>
              <a:t>not  necessarily independent and they can </a:t>
            </a:r>
            <a:r>
              <a:rPr lang="en-US" sz="2100" spc="-10" dirty="0">
                <a:solidFill>
                  <a:srgbClr val="FFFFFF"/>
                </a:solidFill>
              </a:rPr>
              <a:t>affect </a:t>
            </a:r>
            <a:r>
              <a:rPr lang="en-US" sz="2100" spc="-5" dirty="0">
                <a:solidFill>
                  <a:srgbClr val="FFFFFF"/>
                </a:solidFill>
              </a:rPr>
              <a:t>one</a:t>
            </a:r>
            <a:r>
              <a:rPr lang="en-US" sz="2100" spc="35" dirty="0">
                <a:solidFill>
                  <a:srgbClr val="FFFFFF"/>
                </a:solidFill>
              </a:rPr>
              <a:t> </a:t>
            </a:r>
            <a:r>
              <a:rPr lang="en-US" sz="2100" spc="-5" dirty="0">
                <a:solidFill>
                  <a:srgbClr val="FFFFFF"/>
                </a:solidFill>
              </a:rPr>
              <a:t>another.</a:t>
            </a:r>
            <a:endParaRPr lang="en-US" sz="2100" dirty="0">
              <a:solidFill>
                <a:srgbClr val="FFFFFF"/>
              </a:solidFill>
            </a:endParaRPr>
          </a:p>
          <a:p>
            <a:pPr marL="0" marR="43180" indent="-228600"/>
            <a:endParaRPr lang="en-US" sz="2100" spc="-5" dirty="0">
              <a:solidFill>
                <a:srgbClr val="FFFFFF"/>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329D1ED-CF21-480F-9C47-DD211CC10E07}"/>
                  </a:ext>
                </a:extLst>
              </p:cNvPr>
              <p:cNvSpPr txBox="1">
                <a:spLocks/>
              </p:cNvSpPr>
              <p:nvPr/>
            </p:nvSpPr>
            <p:spPr>
              <a:xfrm>
                <a:off x="3970782" y="3671317"/>
                <a:ext cx="4544568" cy="25056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357505" indent="-228600">
                  <a:lnSpc>
                    <a:spcPct val="90000"/>
                  </a:lnSpc>
                </a:pPr>
                <a:r>
                  <a:rPr lang="en-US" sz="1700" dirty="0"/>
                  <a:t>y</a:t>
                </a:r>
                <a14:m>
                  <m:oMath xmlns:m="http://schemas.openxmlformats.org/officeDocument/2006/math">
                    <m:d>
                      <m:dPr>
                        <m:ctrlPr>
                          <a:rPr lang="en-US" sz="1700" i="1">
                            <a:latin typeface="Cambria Math" panose="02040503050406030204" pitchFamily="18" charset="0"/>
                          </a:rPr>
                        </m:ctrlPr>
                      </m:dPr>
                      <m:e>
                        <m:r>
                          <a:rPr lang="en-US" sz="1700" i="1">
                            <a:latin typeface="Cambria Math" panose="02040503050406030204" pitchFamily="18" charset="0"/>
                          </a:rPr>
                          <m:t>𝑡</m:t>
                        </m:r>
                      </m:e>
                    </m:d>
                    <m:r>
                      <a:rPr lang="en-US" sz="1700" i="1">
                        <a:latin typeface="Cambria Math" panose="02040503050406030204" pitchFamily="18" charset="0"/>
                      </a:rPr>
                      <m:t>=</m:t>
                    </m:r>
                    <m:r>
                      <m:rPr>
                        <m:nor/>
                      </m:rPr>
                      <a:rPr lang="en-US" sz="1700"/>
                      <m:t>T</m:t>
                    </m:r>
                    <m:d>
                      <m:dPr>
                        <m:ctrlPr>
                          <a:rPr lang="en-US" sz="1700" i="1">
                            <a:latin typeface="Cambria Math" panose="02040503050406030204" pitchFamily="18" charset="0"/>
                          </a:rPr>
                        </m:ctrlPr>
                      </m:dPr>
                      <m:e>
                        <m:r>
                          <a:rPr lang="en-US" sz="1700" i="1">
                            <a:latin typeface="Cambria Math" panose="02040503050406030204" pitchFamily="18" charset="0"/>
                          </a:rPr>
                          <m:t>𝑡</m:t>
                        </m:r>
                      </m:e>
                    </m:d>
                    <m:r>
                      <a:rPr lang="en-US" sz="1700" i="1">
                        <a:latin typeface="Cambria Math" panose="02040503050406030204" pitchFamily="18" charset="0"/>
                      </a:rPr>
                      <m:t>×</m:t>
                    </m:r>
                    <m:r>
                      <m:rPr>
                        <m:nor/>
                      </m:rPr>
                      <a:rPr lang="en-US" sz="1700"/>
                      <m:t>S</m:t>
                    </m:r>
                    <m:d>
                      <m:dPr>
                        <m:ctrlPr>
                          <a:rPr lang="en-US" sz="1700" i="1">
                            <a:latin typeface="Cambria Math" panose="02040503050406030204" pitchFamily="18" charset="0"/>
                          </a:rPr>
                        </m:ctrlPr>
                      </m:dPr>
                      <m:e>
                        <m:r>
                          <a:rPr lang="en-US" sz="1700" i="1">
                            <a:latin typeface="Cambria Math" panose="02040503050406030204" pitchFamily="18" charset="0"/>
                          </a:rPr>
                          <m:t>𝑡</m:t>
                        </m:r>
                      </m:e>
                    </m:d>
                    <m:r>
                      <a:rPr lang="en-US" sz="1700" i="1">
                        <a:latin typeface="Cambria Math" panose="02040503050406030204" pitchFamily="18" charset="0"/>
                      </a:rPr>
                      <m:t>×</m:t>
                    </m:r>
                    <m:r>
                      <m:rPr>
                        <m:nor/>
                      </m:rPr>
                      <a:rPr lang="en-US" sz="1700"/>
                      <m:t>C</m:t>
                    </m:r>
                    <m:d>
                      <m:dPr>
                        <m:ctrlPr>
                          <a:rPr lang="en-US" sz="1700" i="1">
                            <a:latin typeface="Cambria Math" panose="02040503050406030204" pitchFamily="18" charset="0"/>
                          </a:rPr>
                        </m:ctrlPr>
                      </m:dPr>
                      <m:e>
                        <m:r>
                          <a:rPr lang="en-US" sz="1700" i="1">
                            <a:latin typeface="Cambria Math" panose="02040503050406030204" pitchFamily="18" charset="0"/>
                          </a:rPr>
                          <m:t>𝑡</m:t>
                        </m:r>
                      </m:e>
                    </m:d>
                    <m:r>
                      <a:rPr lang="en-US" sz="1700" i="1">
                        <a:latin typeface="Cambria Math" panose="02040503050406030204" pitchFamily="18" charset="0"/>
                      </a:rPr>
                      <m:t>×</m:t>
                    </m:r>
                    <m:r>
                      <m:rPr>
                        <m:nor/>
                      </m:rPr>
                      <a:rPr lang="en-US" sz="1700"/>
                      <m:t>I</m:t>
                    </m:r>
                    <m:d>
                      <m:dPr>
                        <m:ctrlPr>
                          <a:rPr lang="en-US" sz="1700" i="1">
                            <a:latin typeface="Cambria Math" panose="02040503050406030204" pitchFamily="18" charset="0"/>
                          </a:rPr>
                        </m:ctrlPr>
                      </m:dPr>
                      <m:e>
                        <m:r>
                          <a:rPr lang="en-US" sz="1700" i="1">
                            <a:latin typeface="Cambria Math" panose="02040503050406030204" pitchFamily="18" charset="0"/>
                          </a:rPr>
                          <m:t>𝑡</m:t>
                        </m:r>
                      </m:e>
                    </m:d>
                  </m:oMath>
                </a14:m>
                <a:endParaRPr lang="en-US" sz="1700" dirty="0"/>
              </a:p>
            </p:txBody>
          </p:sp>
        </mc:Choice>
        <mc:Fallback xmlns="">
          <p:sp>
            <p:nvSpPr>
              <p:cNvPr id="4" name="Content Placeholder 2">
                <a:extLst>
                  <a:ext uri="{FF2B5EF4-FFF2-40B4-BE49-F238E27FC236}">
                    <a16:creationId xmlns:a16="http://schemas.microsoft.com/office/drawing/2014/main" id="{2329D1ED-CF21-480F-9C47-DD211CC10E07}"/>
                  </a:ext>
                </a:extLst>
              </p:cNvPr>
              <p:cNvSpPr txBox="1">
                <a:spLocks noRot="1" noChangeAspect="1" noMove="1" noResize="1" noEditPoints="1" noAdjustHandles="1" noChangeArrowheads="1" noChangeShapeType="1" noTextEdit="1"/>
              </p:cNvSpPr>
              <p:nvPr/>
            </p:nvSpPr>
            <p:spPr>
              <a:xfrm>
                <a:off x="3970782" y="3671317"/>
                <a:ext cx="4544568" cy="2505646"/>
              </a:xfrm>
              <a:prstGeom prst="rect">
                <a:avLst/>
              </a:prstGeom>
              <a:blipFill>
                <a:blip r:embed="rId3"/>
                <a:stretch>
                  <a:fillRect l="-670" t="-1703"/>
                </a:stretch>
              </a:blipFill>
            </p:spPr>
            <p:txBody>
              <a:bodyPr/>
              <a:lstStyle/>
              <a:p>
                <a:r>
                  <a:rPr lang="en-US">
                    <a:noFill/>
                  </a:rPr>
                  <a:t> </a:t>
                </a:r>
              </a:p>
            </p:txBody>
          </p:sp>
        </mc:Fallback>
      </mc:AlternateContent>
    </p:spTree>
    <p:extLst>
      <p:ext uri="{BB962C8B-B14F-4D97-AF65-F5344CB8AC3E}">
        <p14:creationId xmlns:p14="http://schemas.microsoft.com/office/powerpoint/2010/main" val="88004402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56083C7D-D117-40A1-AEAE-49AFC8E670DD}"/>
              </a:ext>
            </a:extLst>
          </p:cNvPr>
          <p:cNvSpPr>
            <a:spLocks noGrp="1"/>
          </p:cNvSpPr>
          <p:nvPr>
            <p:ph type="title"/>
          </p:nvPr>
        </p:nvSpPr>
        <p:spPr>
          <a:xfrm>
            <a:off x="884419" y="826680"/>
            <a:ext cx="7375161" cy="1325563"/>
          </a:xfrm>
        </p:spPr>
        <p:txBody>
          <a:bodyPr>
            <a:normAutofit/>
          </a:bodyPr>
          <a:lstStyle/>
          <a:p>
            <a:r>
              <a:rPr lang="en-US" sz="3500" spc="15">
                <a:solidFill>
                  <a:srgbClr val="FFFFFF"/>
                </a:solidFill>
              </a:rPr>
              <a:t>Time </a:t>
            </a:r>
            <a:r>
              <a:rPr lang="en-US" sz="3500" spc="10">
                <a:solidFill>
                  <a:srgbClr val="FFFFFF"/>
                </a:solidFill>
              </a:rPr>
              <a:t>Series</a:t>
            </a:r>
            <a:r>
              <a:rPr lang="en-US" sz="3500" spc="-30">
                <a:solidFill>
                  <a:srgbClr val="FFFFFF"/>
                </a:solidFill>
              </a:rPr>
              <a:t> </a:t>
            </a:r>
            <a:r>
              <a:rPr lang="en-US" sz="3500" spc="10">
                <a:solidFill>
                  <a:srgbClr val="FFFFFF"/>
                </a:solidFill>
              </a:rPr>
              <a:t>Analysis</a:t>
            </a:r>
            <a:endParaRPr lang="en-US" sz="3500">
              <a:solidFill>
                <a:srgbClr val="FFFFFF"/>
              </a:solidFill>
            </a:endParaRPr>
          </a:p>
        </p:txBody>
      </p:sp>
      <p:sp>
        <p:nvSpPr>
          <p:cNvPr id="3" name="Content Placeholder 2">
            <a:extLst>
              <a:ext uri="{FF2B5EF4-FFF2-40B4-BE49-F238E27FC236}">
                <a16:creationId xmlns:a16="http://schemas.microsoft.com/office/drawing/2014/main" id="{5C85ED73-13F5-4D6A-933E-F75F6F66FD3B}"/>
              </a:ext>
            </a:extLst>
          </p:cNvPr>
          <p:cNvSpPr>
            <a:spLocks noGrp="1"/>
          </p:cNvSpPr>
          <p:nvPr>
            <p:ph idx="1"/>
          </p:nvPr>
        </p:nvSpPr>
        <p:spPr>
          <a:xfrm>
            <a:off x="884419" y="3092970"/>
            <a:ext cx="7375161" cy="2693976"/>
          </a:xfrm>
        </p:spPr>
        <p:txBody>
          <a:bodyPr>
            <a:normAutofit/>
          </a:bodyPr>
          <a:lstStyle/>
          <a:p>
            <a:pPr>
              <a:lnSpc>
                <a:spcPct val="90000"/>
              </a:lnSpc>
            </a:pPr>
            <a:r>
              <a:rPr lang="en-US" sz="1400">
                <a:solidFill>
                  <a:srgbClr val="000000"/>
                </a:solidFill>
              </a:rPr>
              <a:t>The procedure of using known data values to fit a time series  with suitable model and estimating the corresponding  parameters. It comprises methods that attempt to understand  the nature of the time series and is often useful for future  forecasting and simulation.</a:t>
            </a:r>
          </a:p>
          <a:p>
            <a:pPr>
              <a:lnSpc>
                <a:spcPct val="90000"/>
              </a:lnSpc>
            </a:pPr>
            <a:r>
              <a:rPr lang="en-US" sz="1400">
                <a:solidFill>
                  <a:srgbClr val="000000"/>
                </a:solidFill>
              </a:rPr>
              <a:t>There are several ways to build time series forecasting models, but this lecture will focus on stochastic process.</a:t>
            </a:r>
          </a:p>
          <a:p>
            <a:pPr lvl="1">
              <a:lnSpc>
                <a:spcPct val="90000"/>
              </a:lnSpc>
            </a:pPr>
            <a:r>
              <a:rPr lang="en-US" sz="1400">
                <a:solidFill>
                  <a:srgbClr val="000000"/>
                </a:solidFill>
              </a:rPr>
              <a:t>We assume a time series can be defined as a collection of  random variables indexed according to the order they are  obtained in time, X1, X2, X3, . . . t will typically be discrete and  vary over the integers t = 0, ±1, ±2, . . .</a:t>
            </a:r>
          </a:p>
          <a:p>
            <a:pPr lvl="1">
              <a:lnSpc>
                <a:spcPct val="90000"/>
              </a:lnSpc>
            </a:pPr>
            <a:r>
              <a:rPr lang="en-US" sz="1400" spc="-5">
                <a:solidFill>
                  <a:srgbClr val="000000"/>
                </a:solidFill>
                <a:latin typeface="LM Sans 10"/>
                <a:cs typeface="LM Sans 10"/>
              </a:rPr>
              <a:t>Note that the collection of random </a:t>
            </a:r>
            <a:r>
              <a:rPr lang="en-US" sz="1400" spc="-10">
                <a:solidFill>
                  <a:srgbClr val="000000"/>
                </a:solidFill>
                <a:latin typeface="LM Sans 10"/>
                <a:cs typeface="LM Sans 10"/>
              </a:rPr>
              <a:t>variables </a:t>
            </a:r>
            <a:r>
              <a:rPr lang="en-US" sz="1400" i="1" spc="-50">
                <a:solidFill>
                  <a:srgbClr val="000000"/>
                </a:solidFill>
                <a:latin typeface="DejaVu Sans"/>
                <a:cs typeface="DejaVu Sans"/>
              </a:rPr>
              <a:t>{</a:t>
            </a:r>
            <a:r>
              <a:rPr lang="en-US" sz="1400" i="1" spc="-50">
                <a:solidFill>
                  <a:srgbClr val="000000"/>
                </a:solidFill>
                <a:latin typeface="LM Sans 10"/>
                <a:cs typeface="LM Sans 10"/>
              </a:rPr>
              <a:t>X</a:t>
            </a:r>
            <a:r>
              <a:rPr lang="en-US" sz="1400" i="1" spc="-75" baseline="-11904">
                <a:solidFill>
                  <a:srgbClr val="000000"/>
                </a:solidFill>
                <a:latin typeface="LM Sans 8"/>
                <a:cs typeface="LM Sans 8"/>
              </a:rPr>
              <a:t>t</a:t>
            </a:r>
            <a:r>
              <a:rPr lang="en-US" sz="1400" i="1" spc="-50">
                <a:solidFill>
                  <a:srgbClr val="000000"/>
                </a:solidFill>
                <a:latin typeface="DejaVu Sans"/>
                <a:cs typeface="DejaVu Sans"/>
              </a:rPr>
              <a:t>} </a:t>
            </a:r>
            <a:r>
              <a:rPr lang="en-US" sz="1400" spc="-5">
                <a:solidFill>
                  <a:srgbClr val="000000"/>
                </a:solidFill>
                <a:latin typeface="LM Sans 10"/>
                <a:cs typeface="LM Sans 10"/>
              </a:rPr>
              <a:t>is referred to  as </a:t>
            </a:r>
            <a:r>
              <a:rPr lang="en-US" sz="1400">
                <a:solidFill>
                  <a:srgbClr val="000000"/>
                </a:solidFill>
                <a:latin typeface="LM Sans 10"/>
                <a:cs typeface="LM Sans 10"/>
              </a:rPr>
              <a:t>a stochastic </a:t>
            </a:r>
            <a:r>
              <a:rPr lang="en-US" sz="1400" spc="-5">
                <a:solidFill>
                  <a:srgbClr val="000000"/>
                </a:solidFill>
                <a:latin typeface="LM Sans 10"/>
                <a:cs typeface="LM Sans 10"/>
              </a:rPr>
              <a:t>process, while the observed values </a:t>
            </a:r>
            <a:r>
              <a:rPr lang="en-US" sz="1400" spc="-15">
                <a:solidFill>
                  <a:srgbClr val="000000"/>
                </a:solidFill>
                <a:latin typeface="LM Sans 10"/>
                <a:cs typeface="LM Sans 10"/>
              </a:rPr>
              <a:t>are </a:t>
            </a:r>
            <a:r>
              <a:rPr lang="en-US" sz="1400" spc="-5">
                <a:solidFill>
                  <a:srgbClr val="000000"/>
                </a:solidFill>
                <a:latin typeface="LM Sans 10"/>
                <a:cs typeface="LM Sans 10"/>
              </a:rPr>
              <a:t>referred  to as a realization of the </a:t>
            </a:r>
            <a:r>
              <a:rPr lang="en-US" sz="1400">
                <a:solidFill>
                  <a:srgbClr val="000000"/>
                </a:solidFill>
                <a:latin typeface="LM Sans 10"/>
                <a:cs typeface="LM Sans 10"/>
              </a:rPr>
              <a:t>stochastic </a:t>
            </a:r>
            <a:r>
              <a:rPr lang="en-US" sz="1400" spc="-5">
                <a:solidFill>
                  <a:srgbClr val="000000"/>
                </a:solidFill>
                <a:latin typeface="LM Sans 10"/>
                <a:cs typeface="LM Sans 10"/>
              </a:rPr>
              <a:t>process.</a:t>
            </a:r>
            <a:endParaRPr lang="en-US" sz="1400">
              <a:solidFill>
                <a:srgbClr val="000000"/>
              </a:solidFill>
            </a:endParaRPr>
          </a:p>
          <a:p>
            <a:pPr>
              <a:lnSpc>
                <a:spcPct val="90000"/>
              </a:lnSpc>
            </a:pPr>
            <a:endParaRPr lang="en-US" sz="1400">
              <a:solidFill>
                <a:srgbClr val="000000"/>
              </a:solidFill>
            </a:endParaRPr>
          </a:p>
        </p:txBody>
      </p:sp>
    </p:spTree>
    <p:extLst>
      <p:ext uri="{BB962C8B-B14F-4D97-AF65-F5344CB8AC3E}">
        <p14:creationId xmlns:p14="http://schemas.microsoft.com/office/powerpoint/2010/main" val="3047632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85788"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5CFCE-153D-46AE-BA72-22E9A2918D42}"/>
              </a:ext>
            </a:extLst>
          </p:cNvPr>
          <p:cNvSpPr>
            <a:spLocks noGrp="1"/>
          </p:cNvSpPr>
          <p:nvPr>
            <p:ph type="title"/>
          </p:nvPr>
        </p:nvSpPr>
        <p:spPr>
          <a:xfrm>
            <a:off x="622335" y="2745736"/>
            <a:ext cx="2774103" cy="1366528"/>
          </a:xfrm>
          <a:solidFill>
            <a:srgbClr val="FFFFFF"/>
          </a:solidFill>
          <a:ln w="25400" cap="sq">
            <a:solidFill>
              <a:srgbClr val="404040"/>
            </a:solidFill>
            <a:miter lim="800000"/>
          </a:ln>
        </p:spPr>
        <p:txBody>
          <a:bodyPr>
            <a:normAutofit/>
          </a:bodyPr>
          <a:lstStyle/>
          <a:p>
            <a:r>
              <a:rPr lang="en-US" sz="2800" spc="15">
                <a:solidFill>
                  <a:srgbClr val="262626"/>
                </a:solidFill>
              </a:rPr>
              <a:t>Measures </a:t>
            </a:r>
            <a:r>
              <a:rPr lang="en-US" sz="2800" spc="10">
                <a:solidFill>
                  <a:srgbClr val="262626"/>
                </a:solidFill>
              </a:rPr>
              <a:t>of</a:t>
            </a:r>
            <a:r>
              <a:rPr lang="en-US" sz="2800" spc="-70">
                <a:solidFill>
                  <a:srgbClr val="262626"/>
                </a:solidFill>
              </a:rPr>
              <a:t> </a:t>
            </a:r>
            <a:r>
              <a:rPr lang="en-US" sz="2800" spc="20">
                <a:solidFill>
                  <a:srgbClr val="262626"/>
                </a:solidFill>
              </a:rPr>
              <a:t>Dependence</a:t>
            </a:r>
            <a:endParaRPr lang="en-US" sz="2800">
              <a:solidFill>
                <a:srgbClr val="262626"/>
              </a:solidFill>
            </a:endParaRPr>
          </a:p>
        </p:txBody>
      </p:sp>
      <p:sp>
        <p:nvSpPr>
          <p:cNvPr id="3" name="Content Placeholder 2">
            <a:extLst>
              <a:ext uri="{FF2B5EF4-FFF2-40B4-BE49-F238E27FC236}">
                <a16:creationId xmlns:a16="http://schemas.microsoft.com/office/drawing/2014/main" id="{9804866B-D920-47A4-B016-D693FAAF5544}"/>
              </a:ext>
            </a:extLst>
          </p:cNvPr>
          <p:cNvSpPr>
            <a:spLocks noGrp="1"/>
          </p:cNvSpPr>
          <p:nvPr>
            <p:ph idx="1"/>
          </p:nvPr>
        </p:nvSpPr>
        <p:spPr>
          <a:xfrm>
            <a:off x="4536886" y="802638"/>
            <a:ext cx="4056522" cy="5252722"/>
          </a:xfrm>
        </p:spPr>
        <p:txBody>
          <a:bodyPr anchor="ctr">
            <a:normAutofit/>
          </a:bodyPr>
          <a:lstStyle/>
          <a:p>
            <a:pPr>
              <a:lnSpc>
                <a:spcPct val="90000"/>
              </a:lnSpc>
            </a:pPr>
            <a:r>
              <a:rPr lang="en-US" sz="1900"/>
              <a:t>A complete description of a time series, observed as a  collection of n random variables at arbitrary time points  t1,t2, . . . , tn, for any positive integer n, is provided by the joint distribution function, evaluated as the probability that the values of the series are jointly less than the n constants, c1, c2, . . . , cn; i.e., Ft1,t2,...,tn (c1, c2, . . . , cn) = Pr (Xt1 ≤ c1, Xt2 ≤ c2, . . . , Xtn ≤ cn).</a:t>
            </a:r>
          </a:p>
          <a:p>
            <a:pPr>
              <a:lnSpc>
                <a:spcPct val="90000"/>
              </a:lnSpc>
            </a:pPr>
            <a:r>
              <a:rPr lang="en-US" sz="1900"/>
              <a:t>Unfortunately, these multidimensional distribution functions cannot usually be written easily.</a:t>
            </a:r>
          </a:p>
          <a:p>
            <a:pPr>
              <a:lnSpc>
                <a:spcPct val="90000"/>
              </a:lnSpc>
            </a:pPr>
            <a:r>
              <a:rPr lang="en-US" sz="1900"/>
              <a:t>Therefore some informative descriptive measures can be useful, such as mean function and more.</a:t>
            </a:r>
          </a:p>
          <a:p>
            <a:pPr>
              <a:lnSpc>
                <a:spcPct val="90000"/>
              </a:lnSpc>
            </a:pPr>
            <a:endParaRPr lang="en-US" sz="1900"/>
          </a:p>
        </p:txBody>
      </p:sp>
    </p:spTree>
    <p:extLst>
      <p:ext uri="{BB962C8B-B14F-4D97-AF65-F5344CB8AC3E}">
        <p14:creationId xmlns:p14="http://schemas.microsoft.com/office/powerpoint/2010/main" val="381037606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FC9C-D819-4FB0-8E0C-323066C92FB1}"/>
              </a:ext>
            </a:extLst>
          </p:cNvPr>
          <p:cNvSpPr>
            <a:spLocks noGrp="1"/>
          </p:cNvSpPr>
          <p:nvPr>
            <p:ph type="title"/>
          </p:nvPr>
        </p:nvSpPr>
        <p:spPr/>
        <p:txBody>
          <a:bodyPr/>
          <a:lstStyle/>
          <a:p>
            <a:r>
              <a:rPr lang="en-US" spc="15" dirty="0"/>
              <a:t>Measurement</a:t>
            </a:r>
            <a:r>
              <a:rPr lang="en-US" spc="-55" dirty="0"/>
              <a:t> </a:t>
            </a:r>
            <a:r>
              <a:rPr lang="en-US" spc="10" dirty="0"/>
              <a:t>Functions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D046D3-903C-42A8-A4E0-1AC74971B116}"/>
                  </a:ext>
                </a:extLst>
              </p:cNvPr>
              <p:cNvSpPr>
                <a:spLocks noGrp="1"/>
              </p:cNvSpPr>
              <p:nvPr>
                <p:ph idx="1"/>
              </p:nvPr>
            </p:nvSpPr>
            <p:spPr/>
            <p:txBody>
              <a:bodyPr>
                <a:normAutofit/>
              </a:bodyPr>
              <a:lstStyle/>
              <a:p>
                <a:r>
                  <a:rPr lang="en-US" b="1" spc="-10" dirty="0">
                    <a:latin typeface="LM Sans 10"/>
                    <a:cs typeface="LM Sans 10"/>
                  </a:rPr>
                  <a:t>Mean </a:t>
                </a:r>
                <a:r>
                  <a:rPr lang="en-US" b="1" spc="-5" dirty="0">
                    <a:latin typeface="LM Sans 10"/>
                    <a:cs typeface="LM Sans 10"/>
                  </a:rPr>
                  <a:t>function</a:t>
                </a:r>
                <a:endParaRPr lang="en-US" dirty="0">
                  <a:latin typeface="LM Sans 10"/>
                  <a:cs typeface="LM Sans 10"/>
                </a:endParaRPr>
              </a:p>
              <a:p>
                <a:pPr lvl="1"/>
                <a:r>
                  <a:rPr lang="en-US" spc="-5" dirty="0">
                    <a:latin typeface="LM Sans 10"/>
                    <a:cs typeface="LM Sans 10"/>
                  </a:rPr>
                  <a:t>The mean function is defined</a:t>
                </a:r>
                <a:r>
                  <a:rPr lang="en-US" spc="-35" dirty="0">
                    <a:latin typeface="LM Sans 10"/>
                    <a:cs typeface="LM Sans 10"/>
                  </a:rPr>
                  <a:t> </a:t>
                </a:r>
                <a:r>
                  <a:rPr lang="en-US" spc="-5" dirty="0">
                    <a:latin typeface="LM Sans 10"/>
                    <a:cs typeface="LM Sans 10"/>
                  </a:rPr>
                  <a:t>as</a:t>
                </a: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𝑡</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sub>
                      </m:sSub>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𝑡</m:t>
                              </m:r>
                            </m:sub>
                          </m:sSub>
                        </m:e>
                      </m:d>
                      <m:r>
                        <a:rPr lang="en-US" i="1" smtClean="0">
                          <a:latin typeface="Cambria Math" panose="02040503050406030204" pitchFamily="18" charset="0"/>
                          <a:ea typeface="Cambria Math" panose="02040503050406030204" pitchFamily="18" charset="0"/>
                        </a:rPr>
                        <m:t>=</m:t>
                      </m:r>
                      <m:nary>
                        <m:naryPr>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𝑥</m:t>
                          </m:r>
                          <m:sSub>
                            <m:sSubPr>
                              <m:ctrlPr>
                                <a:rPr lang="pt-BR" b="0" i="1" smtClean="0">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𝑡</m:t>
                              </m:r>
                            </m:sub>
                          </m:sSub>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m:t>
                          </m:r>
                        </m:e>
                      </m:nary>
                    </m:oMath>
                  </m:oMathPara>
                </a14:m>
                <a:endParaRPr lang="en-US" dirty="0"/>
              </a:p>
              <a:p>
                <a:pPr marL="457200" lvl="1" indent="0">
                  <a:buNone/>
                </a:pPr>
                <a:r>
                  <a:rPr lang="en-US" dirty="0"/>
                  <a:t>Provide it exists , where E denotes the usual expected value operator.</a:t>
                </a:r>
              </a:p>
              <a:p>
                <a:pPr marL="457200" lvl="1" indent="0">
                  <a:buNone/>
                </a:pPr>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𝐶𝑙𝑒𝑎𝑟𝑙𝑦</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i="1">
                        <a:latin typeface="Cambria Math" panose="02040503050406030204" pitchFamily="18" charset="0"/>
                      </a:rPr>
                      <m:t>𝑤h𝑖𝑡𝑒</m:t>
                    </m:r>
                    <m:r>
                      <a:rPr lang="en-US" i="1">
                        <a:latin typeface="Cambria Math" panose="02040503050406030204" pitchFamily="18" charset="0"/>
                      </a:rPr>
                      <m:t> </m:t>
                    </m:r>
                    <m:r>
                      <a:rPr lang="en-US" i="1">
                        <a:latin typeface="Cambria Math" panose="02040503050406030204" pitchFamily="18" charset="0"/>
                      </a:rPr>
                      <m:t>𝑛𝑜𝑖𝑠𝑒</m:t>
                    </m:r>
                    <m:r>
                      <a:rPr lang="en-US" i="1">
                        <a:latin typeface="Cambria Math" panose="02040503050406030204" pitchFamily="18" charset="0"/>
                      </a:rPr>
                      <m:t> </m:t>
                    </m:r>
                    <m:r>
                      <a:rPr lang="en-US" i="1">
                        <a:latin typeface="Cambria Math" panose="02040503050406030204" pitchFamily="18" charset="0"/>
                      </a:rPr>
                      <m:t>𝑠𝑒𝑟𝑖𝑒𝑠</m:t>
                    </m:r>
                    <m:r>
                      <a:rPr lang="en-US" i="1">
                        <a:latin typeface="Cambria Math" panose="02040503050406030204" pitchFamily="18" charset="0"/>
                      </a:rPr>
                      <m:t>,</m:t>
                    </m:r>
                  </m:oMath>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𝑡</m:t>
                              </m:r>
                            </m:sub>
                          </m:sSub>
                        </m:e>
                      </m:d>
                      <m:r>
                        <a:rPr lang="en-US" i="1">
                          <a:latin typeface="Cambria Math" panose="02040503050406030204" pitchFamily="18" charset="0"/>
                          <a:ea typeface="Cambria Math" panose="02040503050406030204" pitchFamily="18" charset="0"/>
                        </a:rPr>
                        <m:t>=0 </m:t>
                      </m:r>
                      <m:r>
                        <a:rPr lang="en-US" i="1">
                          <a:latin typeface="Cambria Math" panose="02040503050406030204" pitchFamily="18" charset="0"/>
                          <a:ea typeface="Cambria Math" panose="02040503050406030204" pitchFamily="18" charset="0"/>
                        </a:rPr>
                        <m:t>𝑓𝑜𝑟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𝑎𝑙𝑙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m:t>
                      </m:r>
                    </m:oMath>
                  </m:oMathPara>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𝐹𝑜𝑟</m:t>
                    </m:r>
                    <m:r>
                      <a:rPr lang="en-US" b="0" i="1" smtClean="0">
                        <a:latin typeface="Cambria Math" panose="02040503050406030204" pitchFamily="18" charset="0"/>
                      </a:rPr>
                      <m:t> </m:t>
                    </m:r>
                    <m:r>
                      <a:rPr lang="en-US" b="0" i="1" smtClean="0">
                        <a:latin typeface="Cambria Math" panose="02040503050406030204" pitchFamily="18" charset="0"/>
                      </a:rPr>
                      <m:t>𝑟𝑎𝑛𝑑𝑜𝑚</m:t>
                    </m:r>
                    <m:r>
                      <a:rPr lang="en-US" b="0" i="1" smtClean="0">
                        <a:latin typeface="Cambria Math" panose="02040503050406030204" pitchFamily="18" charset="0"/>
                      </a:rPr>
                      <m:t> </m:t>
                    </m:r>
                    <m:r>
                      <a:rPr lang="en-US" b="0" i="1" smtClean="0">
                        <a:latin typeface="Cambria Math" panose="02040503050406030204" pitchFamily="18" charset="0"/>
                      </a:rPr>
                      <m:t>𝑤𝑎𝑙𝑘</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𝑑𝑟𝑖𝑓𝑡</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rPr>
                      <m:t>,</m:t>
                    </m:r>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𝑡</m:t>
                              </m:r>
                            </m:sub>
                          </m:sSub>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𝑡</m:t>
                          </m:r>
                        </m:sup>
                        <m:e>
                          <m:r>
                            <a:rPr lang="en-US" i="1">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𝑡</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𝑡</m:t>
                          </m:r>
                        </m:e>
                      </m:nary>
                    </m:oMath>
                  </m:oMathPara>
                </a14:m>
                <a:endParaRPr lang="en-US" dirty="0">
                  <a:latin typeface="LM Sans 10"/>
                  <a:cs typeface="LM Sans 10"/>
                </a:endParaRPr>
              </a:p>
              <a:p>
                <a:pPr marL="457200" lvl="1" indent="0">
                  <a:buNone/>
                </a:pPr>
                <a:endParaRPr lang="en-US" dirty="0"/>
              </a:p>
            </p:txBody>
          </p:sp>
        </mc:Choice>
        <mc:Fallback>
          <p:sp>
            <p:nvSpPr>
              <p:cNvPr id="3" name="Content Placeholder 2">
                <a:extLst>
                  <a:ext uri="{FF2B5EF4-FFF2-40B4-BE49-F238E27FC236}">
                    <a16:creationId xmlns:a16="http://schemas.microsoft.com/office/drawing/2014/main" id="{BBD046D3-903C-42A8-A4E0-1AC74971B116}"/>
                  </a:ext>
                </a:extLst>
              </p:cNvPr>
              <p:cNvSpPr>
                <a:spLocks noGrp="1" noRot="1" noChangeAspect="1" noMove="1" noResize="1" noEditPoints="1" noAdjustHandles="1" noChangeArrowheads="1" noChangeShapeType="1" noTextEdit="1"/>
              </p:cNvSpPr>
              <p:nvPr>
                <p:ph idx="1"/>
              </p:nvPr>
            </p:nvSpPr>
            <p:spPr>
              <a:blipFill>
                <a:blip r:embed="rId2"/>
                <a:stretch>
                  <a:fillRect l="-773" t="-1541"/>
                </a:stretch>
              </a:blipFill>
            </p:spPr>
            <p:txBody>
              <a:bodyPr/>
              <a:lstStyle/>
              <a:p>
                <a:r>
                  <a:rPr lang="en-US">
                    <a:noFill/>
                  </a:rPr>
                  <a:t> </a:t>
                </a:r>
              </a:p>
            </p:txBody>
          </p:sp>
        </mc:Fallback>
      </mc:AlternateContent>
    </p:spTree>
    <p:extLst>
      <p:ext uri="{BB962C8B-B14F-4D97-AF65-F5344CB8AC3E}">
        <p14:creationId xmlns:p14="http://schemas.microsoft.com/office/powerpoint/2010/main" val="178105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544" y="847600"/>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95D92-AFD5-492D-BB9F-476AD36B33DD}"/>
              </a:ext>
            </a:extLst>
          </p:cNvPr>
          <p:cNvSpPr>
            <a:spLocks noGrp="1"/>
          </p:cNvSpPr>
          <p:nvPr>
            <p:ph type="title"/>
          </p:nvPr>
        </p:nvSpPr>
        <p:spPr>
          <a:xfrm>
            <a:off x="1041958" y="1233241"/>
            <a:ext cx="2430380" cy="4064628"/>
          </a:xfrm>
        </p:spPr>
        <p:txBody>
          <a:bodyPr>
            <a:normAutofit/>
          </a:bodyPr>
          <a:lstStyle/>
          <a:p>
            <a:r>
              <a:rPr lang="en-US">
                <a:solidFill>
                  <a:srgbClr val="FFFFFF"/>
                </a:solidFill>
              </a:rPr>
              <a:t>Overview</a:t>
            </a:r>
          </a:p>
        </p:txBody>
      </p:sp>
      <p:sp>
        <p:nvSpPr>
          <p:cNvPr id="21" name="Freeform: Shape 2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rgbClr val="70AD47"/>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E070921-21DE-4226-B812-34469A571CDB}"/>
              </a:ext>
            </a:extLst>
          </p:cNvPr>
          <p:cNvSpPr>
            <a:spLocks noGrp="1"/>
          </p:cNvSpPr>
          <p:nvPr>
            <p:ph idx="1"/>
          </p:nvPr>
        </p:nvSpPr>
        <p:spPr>
          <a:xfrm>
            <a:off x="4050603" y="1080867"/>
            <a:ext cx="5038292" cy="4817920"/>
          </a:xfrm>
        </p:spPr>
        <p:txBody>
          <a:bodyPr anchor="t">
            <a:noAutofit/>
          </a:bodyPr>
          <a:lstStyle/>
          <a:p>
            <a:pPr marL="514350" indent="-514350">
              <a:lnSpc>
                <a:spcPct val="90000"/>
              </a:lnSpc>
              <a:buFont typeface="+mj-lt"/>
              <a:buAutoNum type="arabicPeriod"/>
            </a:pPr>
            <a:r>
              <a:rPr lang="en-US" sz="2400" dirty="0">
                <a:latin typeface="Times New Roman" panose="02020603050405020304" pitchFamily="18" charset="0"/>
                <a:cs typeface="Times New Roman" panose="02020603050405020304" pitchFamily="18" charset="0"/>
              </a:rPr>
              <a:t>Introduction to Time Series</a:t>
            </a:r>
          </a:p>
          <a:p>
            <a:pPr marL="914400" lvl="1" indent="-514350">
              <a:lnSpc>
                <a:spcPct val="90000"/>
              </a:lnSpc>
            </a:pPr>
            <a:r>
              <a:rPr lang="en-US" sz="2400" dirty="0">
                <a:latin typeface="Times New Roman" panose="02020603050405020304" pitchFamily="18" charset="0"/>
                <a:cs typeface="Times New Roman" panose="02020603050405020304" pitchFamily="18" charset="0"/>
              </a:rPr>
              <a:t>Categories and Terminologies</a:t>
            </a:r>
          </a:p>
          <a:p>
            <a:pPr marL="914400" lvl="1" indent="-514350">
              <a:lnSpc>
                <a:spcPct val="90000"/>
              </a:lnSpc>
            </a:pPr>
            <a:r>
              <a:rPr lang="en-US" sz="2400" dirty="0">
                <a:latin typeface="Times New Roman" panose="02020603050405020304" pitchFamily="18" charset="0"/>
                <a:cs typeface="Times New Roman" panose="02020603050405020304" pitchFamily="18" charset="0"/>
              </a:rPr>
              <a:t>Time Series Analysis</a:t>
            </a:r>
          </a:p>
          <a:p>
            <a:pPr marL="514350" indent="-514350">
              <a:lnSpc>
                <a:spcPct val="90000"/>
              </a:lnSpc>
              <a:buFont typeface="+mj-lt"/>
              <a:buAutoNum type="arabicPeriod"/>
            </a:pPr>
            <a:r>
              <a:rPr lang="en-US" sz="2400" dirty="0">
                <a:latin typeface="Times New Roman" panose="02020603050405020304" pitchFamily="18" charset="0"/>
                <a:cs typeface="Times New Roman" panose="02020603050405020304" pitchFamily="18" charset="0"/>
              </a:rPr>
              <a:t>ARIMA Models</a:t>
            </a:r>
          </a:p>
          <a:p>
            <a:pPr marL="914400" lvl="1" indent="-514350">
              <a:lnSpc>
                <a:spcPct val="90000"/>
              </a:lnSpc>
            </a:pPr>
            <a:r>
              <a:rPr lang="en-US" sz="2400" dirty="0">
                <a:latin typeface="Times New Roman" panose="02020603050405020304" pitchFamily="18" charset="0"/>
                <a:cs typeface="Times New Roman" panose="02020603050405020304" pitchFamily="18" charset="0"/>
              </a:rPr>
              <a:t>AR Process MA</a:t>
            </a:r>
          </a:p>
          <a:p>
            <a:pPr marL="914400" lvl="1" indent="-514350">
              <a:lnSpc>
                <a:spcPct val="90000"/>
              </a:lnSpc>
            </a:pPr>
            <a:r>
              <a:rPr lang="en-US" sz="2400" dirty="0">
                <a:latin typeface="Times New Roman" panose="02020603050405020304" pitchFamily="18" charset="0"/>
                <a:cs typeface="Times New Roman" panose="02020603050405020304" pitchFamily="18" charset="0"/>
              </a:rPr>
              <a:t>Process ARIMA</a:t>
            </a:r>
          </a:p>
          <a:p>
            <a:pPr marL="914400" lvl="1" indent="-514350">
              <a:lnSpc>
                <a:spcPct val="90000"/>
              </a:lnSpc>
            </a:pPr>
            <a:r>
              <a:rPr lang="en-US" sz="2400" dirty="0">
                <a:latin typeface="Times New Roman" panose="02020603050405020304" pitchFamily="18" charset="0"/>
                <a:cs typeface="Times New Roman" panose="02020603050405020304" pitchFamily="18" charset="0"/>
              </a:rPr>
              <a:t>Models ARIMA</a:t>
            </a:r>
          </a:p>
          <a:p>
            <a:pPr marL="914400" lvl="1" indent="-514350">
              <a:lnSpc>
                <a:spcPct val="90000"/>
              </a:lnSpc>
            </a:pPr>
            <a:r>
              <a:rPr lang="en-US" sz="2400" dirty="0">
                <a:latin typeface="Times New Roman" panose="02020603050405020304" pitchFamily="18" charset="0"/>
                <a:cs typeface="Times New Roman" panose="02020603050405020304" pitchFamily="18" charset="0"/>
              </a:rPr>
              <a:t>Models</a:t>
            </a:r>
          </a:p>
        </p:txBody>
      </p:sp>
      <p:sp>
        <p:nvSpPr>
          <p:cNvPr id="27" name="Freeform: Shape 2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rgbClr val="70AD47"/>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53792"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rgbClr val="FFC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385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BFED-749E-42D0-AB3E-AD464CE5FDD0}"/>
              </a:ext>
            </a:extLst>
          </p:cNvPr>
          <p:cNvSpPr>
            <a:spLocks noGrp="1"/>
          </p:cNvSpPr>
          <p:nvPr>
            <p:ph type="title"/>
          </p:nvPr>
        </p:nvSpPr>
        <p:spPr/>
        <p:txBody>
          <a:bodyPr>
            <a:normAutofit/>
          </a:bodyPr>
          <a:lstStyle/>
          <a:p>
            <a:r>
              <a:rPr lang="en-US" dirty="0"/>
              <a:t>Autocovariance for Time Series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9E276A-4F24-4B54-A9DC-8AF6AE56D7AD}"/>
                  </a:ext>
                </a:extLst>
              </p:cNvPr>
              <p:cNvSpPr>
                <a:spLocks noGrp="1"/>
              </p:cNvSpPr>
              <p:nvPr>
                <p:ph idx="1"/>
              </p:nvPr>
            </p:nvSpPr>
            <p:spPr>
              <a:xfrm>
                <a:off x="457200" y="1600200"/>
                <a:ext cx="8229600" cy="5257800"/>
              </a:xfrm>
            </p:spPr>
            <p:txBody>
              <a:bodyPr>
                <a:noAutofit/>
              </a:bodyPr>
              <a:lstStyle/>
              <a:p>
                <a:r>
                  <a:rPr lang="en-US" sz="2000" dirty="0">
                    <a:latin typeface="Times New Roman" panose="02020603050405020304" pitchFamily="18" charset="0"/>
                    <a:cs typeface="Times New Roman" panose="02020603050405020304" pitchFamily="18" charset="0"/>
                  </a:rPr>
                  <a:t>Lack of independence between adjacent values in the time series</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𝑡</m:t>
                        </m:r>
                      </m:sub>
                    </m:sSub>
                    <m:r>
                      <a:rPr lang="en-US" sz="2000" i="1">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𝑎𝑛𝑑</m:t>
                    </m:r>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𝑠</m:t>
                        </m:r>
                      </m:sub>
                    </m:sSub>
                    <m:r>
                      <a:rPr lang="en-US" sz="2000" i="1">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can be numerically assessed.</a:t>
                </a:r>
              </a:p>
              <a:p>
                <a:r>
                  <a:rPr lang="en-US" sz="2000" b="1" dirty="0">
                    <a:latin typeface="Times New Roman" panose="02020603050405020304" pitchFamily="18" charset="0"/>
                    <a:cs typeface="Times New Roman" panose="02020603050405020304" pitchFamily="18" charset="0"/>
                  </a:rPr>
                  <a:t>Autocovariance Function</a:t>
                </a:r>
                <a:endParaRPr lang="en-US" sz="2000" b="0" dirty="0">
                  <a:latin typeface="Times New Roman" panose="02020603050405020304" pitchFamily="18" charset="0"/>
                  <a:ea typeface="Cambria Math" panose="020405030504060302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𝐴𝑠𝑠𝑢𝑚𝑖𝑛𝑔 𝑡ℎ𝑒 𝑣𝑎𝑟𝑖𝑎𝑛𝑐𝑒 𝑜𝑓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b="0" i="0">
                            <a:latin typeface="Cambria Math" panose="02040503050406030204" pitchFamily="18" charset="0"/>
                            <a:ea typeface="Cambria Math" panose="02040503050406030204" pitchFamily="18" charset="0"/>
                          </a:rPr>
                          <m:t>X</m:t>
                        </m:r>
                      </m:e>
                      <m:sub>
                        <m:r>
                          <m:rPr>
                            <m:sty m:val="p"/>
                          </m:rPr>
                          <a:rPr lang="en-US" sz="2000" b="0" i="0">
                            <a:latin typeface="Cambria Math" panose="02040503050406030204" pitchFamily="18" charset="0"/>
                            <a:ea typeface="Cambria Math" panose="02040503050406030204" pitchFamily="18" charset="0"/>
                          </a:rPr>
                          <m:t>t</m:t>
                        </m:r>
                      </m:sub>
                    </m:sSub>
                  </m:oMath>
                </a14:m>
                <a:r>
                  <a:rPr lang="en-US" sz="2000" dirty="0">
                    <a:latin typeface="Times New Roman" panose="02020603050405020304" pitchFamily="18" charset="0"/>
                    <a:cs typeface="Times New Roman" panose="02020603050405020304" pitchFamily="18" charset="0"/>
                  </a:rPr>
                  <a:t> is finite, the autocovariance function is defined as the second moment product.</a:t>
                </a:r>
                <a:endParaRPr lang="en-US" sz="2000" i="1" dirty="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𝛾</m:t>
                      </m:r>
                      <m:d>
                        <m:d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𝑠</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i="1" smtClean="0">
                          <a:latin typeface="Cambria Math" panose="02040503050406030204" pitchFamily="18" charset="0"/>
                          <a:ea typeface="Cambria Math" panose="02040503050406030204" pitchFamily="18" charset="0"/>
                          <a:cs typeface="Times New Roman" panose="02020603050405020304" pitchFamily="18" charset="0"/>
                        </a:rPr>
                        <m:t>𝛾</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𝑠</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𝑐𝑜𝑣</m:t>
                      </m:r>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𝑠</m:t>
                              </m:r>
                            </m:sub>
                          </m:sSub>
                        </m:e>
                      </m:d>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rPr>
                        <m:t>𝐸</m:t>
                      </m:r>
                      <m:d>
                        <m:dPr>
                          <m:begChr m:val="["/>
                          <m:endChr m:val="]"/>
                          <m:ctrlPr>
                            <a:rPr lang="en-US" sz="2000" i="1">
                              <a:latin typeface="Cambria Math" panose="02040503050406030204" pitchFamily="18" charset="0"/>
                              <a:ea typeface="Cambria Math" panose="02040503050406030204" pitchFamily="18" charset="0"/>
                            </a:rPr>
                          </m:ctrlPr>
                        </m:dPr>
                        <m:e>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𝑠</m:t>
                                  </m:r>
                                </m:sub>
                              </m:sSub>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𝑠</m:t>
                                  </m:r>
                                </m:sub>
                              </m:sSub>
                            </m:e>
                          </m:d>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𝑡</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𝑡</m:t>
                                  </m:r>
                                </m:sub>
                              </m:sSub>
                            </m:e>
                          </m:d>
                        </m:e>
                      </m:d>
                    </m:oMath>
                  </m:oMathPara>
                </a14:m>
                <a:endParaRPr lang="en-US" sz="2000" i="1" dirty="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𝑓𝑜𝑟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𝑎𝑙𝑙</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𝑎𝑛𝑑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m:t>
                      </m:r>
                    </m:oMath>
                  </m:oMathPara>
                </a14:m>
                <a:endParaRPr lang="en-US" sz="2000" b="0" i="1" dirty="0">
                  <a:latin typeface="Times New Roman" panose="02020603050405020304" pitchFamily="18" charset="0"/>
                  <a:ea typeface="Cambria Math" panose="02040503050406030204" pitchFamily="18" charset="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Note that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𝛾</m:t>
                    </m:r>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a:latin typeface="Cambria Math" panose="02040503050406030204" pitchFamily="18" charset="0"/>
                            <a:ea typeface="Cambria Math" panose="02040503050406030204" pitchFamily="18" charset="0"/>
                            <a:cs typeface="Times New Roman" panose="02020603050405020304" pitchFamily="18" charset="0"/>
                          </a:rPr>
                          <m:t>𝑠</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𝑡</m:t>
                        </m:r>
                      </m:e>
                    </m:d>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𝛾</m:t>
                    </m:r>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𝑠</m:t>
                        </m:r>
                      </m:e>
                    </m:d>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for all time points </a:t>
                </a:r>
                <a:r>
                  <a:rPr lang="en-US" sz="2000" i="1" dirty="0">
                    <a:latin typeface="Times New Roman" panose="02020603050405020304" pitchFamily="18" charset="0"/>
                    <a:cs typeface="Times New Roman" panose="02020603050405020304" pitchFamily="18" charset="0"/>
                  </a:rPr>
                  <a:t>s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ea typeface="Cambria Math" panose="02040503050406030204" pitchFamily="18" charset="0"/>
                    <a:cs typeface="Times New Roman" panose="02020603050405020304" pitchFamily="18" charset="0"/>
                  </a:rPr>
                  <a:t>The autocovariance measures the linear dependence between two points on the same series observed at different times.</a:t>
                </a:r>
              </a:p>
              <a:p>
                <a:pPr lvl="1"/>
                <a:r>
                  <a:rPr lang="en-US" sz="2000" dirty="0">
                    <a:latin typeface="Times New Roman" panose="02020603050405020304" pitchFamily="18" charset="0"/>
                    <a:ea typeface="Cambria Math" panose="02040503050406030204" pitchFamily="18" charset="0"/>
                    <a:cs typeface="Times New Roman" panose="02020603050405020304" pitchFamily="18" charset="0"/>
                  </a:rPr>
                  <a:t>Very smooth series exhibit autocovariance functions that stay large even when the t and s are far apart, whereas choppy series tend to have autocovariance functions that are nearly zero for large separations.</a:t>
                </a:r>
                <a:endParaRPr lang="en-US" sz="2000" b="0" dirty="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buNone/>
                </a:pPr>
                <a:endParaRPr lang="en-US" sz="20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C9E276A-4F24-4B54-A9DC-8AF6AE56D7AD}"/>
                  </a:ext>
                </a:extLst>
              </p:cNvPr>
              <p:cNvSpPr>
                <a:spLocks noGrp="1" noRot="1" noChangeAspect="1" noMove="1" noResize="1" noEditPoints="1" noAdjustHandles="1" noChangeArrowheads="1" noChangeShapeType="1" noTextEdit="1"/>
              </p:cNvSpPr>
              <p:nvPr>
                <p:ph idx="1"/>
              </p:nvPr>
            </p:nvSpPr>
            <p:spPr>
              <a:xfrm>
                <a:off x="457200" y="1600200"/>
                <a:ext cx="8229600" cy="5257800"/>
              </a:xfrm>
              <a:blipFill>
                <a:blip r:embed="rId2"/>
                <a:stretch>
                  <a:fillRect l="-296" t="-696" r="-1111"/>
                </a:stretch>
              </a:blipFill>
            </p:spPr>
            <p:txBody>
              <a:bodyPr/>
              <a:lstStyle/>
              <a:p>
                <a:r>
                  <a:rPr lang="en-US">
                    <a:noFill/>
                  </a:rPr>
                  <a:t> </a:t>
                </a:r>
              </a:p>
            </p:txBody>
          </p:sp>
        </mc:Fallback>
      </mc:AlternateContent>
    </p:spTree>
    <p:extLst>
      <p:ext uri="{BB962C8B-B14F-4D97-AF65-F5344CB8AC3E}">
        <p14:creationId xmlns:p14="http://schemas.microsoft.com/office/powerpoint/2010/main" val="3491825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45BF-CD8F-427F-80A6-F2042210B35B}"/>
              </a:ext>
            </a:extLst>
          </p:cNvPr>
          <p:cNvSpPr>
            <a:spLocks noGrp="1"/>
          </p:cNvSpPr>
          <p:nvPr>
            <p:ph type="title"/>
          </p:nvPr>
        </p:nvSpPr>
        <p:spPr/>
        <p:txBody>
          <a:bodyPr>
            <a:normAutofit/>
          </a:bodyPr>
          <a:lstStyle/>
          <a:p>
            <a:r>
              <a:rPr lang="en-US" dirty="0"/>
              <a:t>Autocorrelation for Time Series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581517-39B9-48BF-99CB-BDEC5DB258E3}"/>
                  </a:ext>
                </a:extLst>
              </p:cNvPr>
              <p:cNvSpPr>
                <a:spLocks noGrp="1"/>
              </p:cNvSpPr>
              <p:nvPr>
                <p:ph idx="1"/>
              </p:nvPr>
            </p:nvSpPr>
            <p:spPr/>
            <p:txBody>
              <a:bodyPr>
                <a:normAutofit/>
              </a:bodyPr>
              <a:lstStyle/>
              <a:p>
                <a:r>
                  <a:rPr lang="en-US" b="1" spc="-5" dirty="0">
                    <a:latin typeface="LM Sans 10"/>
                    <a:cs typeface="LM Sans 10"/>
                  </a:rPr>
                  <a:t>Autocorrelation Function(ACF)</a:t>
                </a:r>
              </a:p>
              <a:p>
                <a:pPr lvl="1"/>
                <a:r>
                  <a:rPr lang="en-US" spc="-5" dirty="0">
                    <a:latin typeface="LM Sans 10"/>
                    <a:cs typeface="LM Sans 10"/>
                  </a:rPr>
                  <a:t>The autocorrelation function is defined as</a:t>
                </a:r>
                <a:endParaRPr lang="en-US" dirty="0">
                  <a:latin typeface="LM Sans 10"/>
                  <a:cs typeface="LM Sans 1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d>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𝛾</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d>
                        </m:num>
                        <m:den>
                          <m:rad>
                            <m:radPr>
                              <m:degHide m:val="on"/>
                              <m:ctrlPr>
                                <a:rPr lang="en-US" i="1">
                                  <a:latin typeface="Cambria Math" panose="02040503050406030204" pitchFamily="18" charset="0"/>
                                </a:rPr>
                              </m:ctrlPr>
                            </m:radPr>
                            <m:deg/>
                            <m:e>
                              <m:r>
                                <a:rPr lang="en-US" i="1" smtClean="0">
                                  <a:latin typeface="Cambria Math" panose="02040503050406030204" pitchFamily="18" charset="0"/>
                                  <a:ea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𝑠</m:t>
                                  </m:r>
                                </m:e>
                              </m:d>
                              <m:r>
                                <a:rPr lang="en-US" i="1" smtClean="0">
                                  <a:latin typeface="Cambria Math" panose="02040503050406030204" pitchFamily="18" charset="0"/>
                                  <a:ea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e>
                              </m:d>
                            </m:e>
                          </m:rad>
                        </m:den>
                      </m:f>
                    </m:oMath>
                  </m:oMathPara>
                </a14:m>
                <a:endParaRPr lang="en-US" dirty="0"/>
              </a:p>
              <a:p>
                <a:pPr lvl="1"/>
                <a:r>
                  <a:rPr lang="en-US" dirty="0"/>
                  <a:t>According to Cauchy-Schwarz inequality</a:t>
                </a:r>
              </a:p>
              <a:p>
                <a:pPr marL="457200" lvl="1"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𝜌</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e>
                          </m:d>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ea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e>
                      </m:d>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𝑒𝑎𝑠𝑦</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𝑠h𝑜𝑤</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𝜌</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a:p>
                <a:pPr marL="457200" lvl="1" indent="0">
                  <a:buNone/>
                </a:pPr>
                <a:endParaRPr lang="en-US" dirty="0"/>
              </a:p>
              <a:p>
                <a:r>
                  <a:rPr lang="en-US" dirty="0"/>
                  <a:t>ACF measures the linear predictability of </a:t>
                </a:r>
                <a14:m>
                  <m:oMath xmlns:m="http://schemas.openxmlformats.org/officeDocument/2006/math">
                    <m:sSub>
                      <m:sSubPr>
                        <m:ctrlPr>
                          <a:rPr lang="pt-BR"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using only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𝑠</m:t>
                        </m:r>
                      </m:sub>
                    </m:sSub>
                    <m:r>
                      <a:rPr lang="en-US" b="0" i="1" smtClean="0">
                        <a:latin typeface="Cambria Math" panose="02040503050406030204" pitchFamily="18" charset="0"/>
                      </a:rPr>
                      <m:t>.</m:t>
                    </m:r>
                  </m:oMath>
                </a14:m>
                <a:endParaRPr lang="en-US" dirty="0"/>
              </a:p>
              <a:p>
                <a:r>
                  <a:rPr lang="en-US" dirty="0"/>
                  <a:t>If we can predict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oMath>
                </a14:m>
                <a:r>
                  <a:rPr lang="en-US" dirty="0"/>
                  <a:t> perfectly from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𝑠</m:t>
                        </m:r>
                      </m:sub>
                    </m:sSub>
                    <m:r>
                      <a:rPr lang="en-US" i="1">
                        <a:latin typeface="Cambria Math" panose="02040503050406030204" pitchFamily="18" charset="0"/>
                      </a:rPr>
                      <m:t> </m:t>
                    </m:r>
                  </m:oMath>
                </a14:m>
                <a:r>
                  <a:rPr lang="en-US" dirty="0"/>
                  <a:t>through a linear  relationship, then ACF will be either +1 or −1.</a:t>
                </a:r>
              </a:p>
            </p:txBody>
          </p:sp>
        </mc:Choice>
        <mc:Fallback xmlns="">
          <p:sp>
            <p:nvSpPr>
              <p:cNvPr id="3" name="Content Placeholder 2">
                <a:extLst>
                  <a:ext uri="{FF2B5EF4-FFF2-40B4-BE49-F238E27FC236}">
                    <a16:creationId xmlns:a16="http://schemas.microsoft.com/office/drawing/2014/main" id="{B7581517-39B9-48BF-99CB-BDEC5DB258E3}"/>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402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8A8FE2-4DA7-4320-ACA3-942727B090BE}"/>
              </a:ext>
            </a:extLst>
          </p:cNvPr>
          <p:cNvSpPr>
            <a:spLocks noGrp="1"/>
          </p:cNvSpPr>
          <p:nvPr>
            <p:ph type="title"/>
          </p:nvPr>
        </p:nvSpPr>
        <p:spPr>
          <a:xfrm>
            <a:off x="520882" y="1487272"/>
            <a:ext cx="20574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nSpc>
                <a:spcPct val="90000"/>
              </a:lnSpc>
            </a:pPr>
            <a:r>
              <a:rPr lang="en-US" sz="2300" kern="1200">
                <a:solidFill>
                  <a:srgbClr val="FFFFFF"/>
                </a:solidFill>
                <a:latin typeface="+mj-lt"/>
                <a:ea typeface="+mj-ea"/>
                <a:cs typeface="+mj-cs"/>
              </a:rPr>
              <a:t>Time Series</a:t>
            </a:r>
          </a:p>
        </p:txBody>
      </p:sp>
      <p:pic>
        <p:nvPicPr>
          <p:cNvPr id="1026" name="Picture 2">
            <a:extLst>
              <a:ext uri="{FF2B5EF4-FFF2-40B4-BE49-F238E27FC236}">
                <a16:creationId xmlns:a16="http://schemas.microsoft.com/office/drawing/2014/main" id="{17DDF0B2-EACC-4187-89EC-E9F9208AEB1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971800" y="165083"/>
            <a:ext cx="5837149" cy="30353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9AFB4CC5-040F-44C0-B42D-B6C5D6FE5480}"/>
              </a:ext>
            </a:extLst>
          </p:cNvPr>
          <p:cNvSpPr>
            <a:spLocks noGrp="1"/>
          </p:cNvSpPr>
          <p:nvPr>
            <p:ph sz="half" idx="2"/>
          </p:nvPr>
        </p:nvSpPr>
        <p:spPr>
          <a:xfrm>
            <a:off x="2389925" y="4114800"/>
            <a:ext cx="6525476" cy="2130573"/>
          </a:xfrm>
        </p:spPr>
        <p:txBody>
          <a:bodyPr vert="horz" lIns="91440" tIns="45720" rIns="91440" bIns="45720" rtlCol="0">
            <a:normAutofit/>
          </a:bodyPr>
          <a:lstStyle/>
          <a:p>
            <a:pPr marL="176530" marR="249554" indent="-228600" algn="just">
              <a:lnSpc>
                <a:spcPct val="90000"/>
              </a:lnSpc>
              <a:spcBef>
                <a:spcPts val="55"/>
              </a:spcBef>
              <a:buClr>
                <a:srgbClr val="3333B2"/>
              </a:buClr>
              <a:tabLst>
                <a:tab pos="177165" algn="l"/>
              </a:tabLst>
            </a:pPr>
            <a:r>
              <a:rPr lang="en-US" sz="2000" spc="-10" dirty="0"/>
              <a:t>A </a:t>
            </a:r>
            <a:r>
              <a:rPr lang="en-US" sz="2000" spc="-5" dirty="0"/>
              <a:t>time series is </a:t>
            </a:r>
            <a:r>
              <a:rPr lang="en-US" sz="2000" spc="-10" dirty="0"/>
              <a:t>a </a:t>
            </a:r>
            <a:r>
              <a:rPr lang="en-US" sz="2000" spc="-5" dirty="0"/>
              <a:t>sequential set of data </a:t>
            </a:r>
            <a:r>
              <a:rPr lang="en-US" sz="2000" dirty="0"/>
              <a:t>points,</a:t>
            </a:r>
            <a:r>
              <a:rPr lang="en-US" sz="2000" spc="-65" dirty="0"/>
              <a:t> </a:t>
            </a:r>
            <a:r>
              <a:rPr lang="en-US" sz="2000" spc="-5" dirty="0"/>
              <a:t>measured  </a:t>
            </a:r>
            <a:r>
              <a:rPr lang="en-US" sz="2000" spc="-10" dirty="0"/>
              <a:t>typically </a:t>
            </a:r>
            <a:r>
              <a:rPr lang="en-US" sz="2000" spc="-5" dirty="0"/>
              <a:t>over successive</a:t>
            </a:r>
            <a:r>
              <a:rPr lang="en-US" sz="2000" spc="-10" dirty="0"/>
              <a:t> </a:t>
            </a:r>
            <a:r>
              <a:rPr lang="en-US" sz="2000" spc="-5" dirty="0"/>
              <a:t>times.</a:t>
            </a:r>
          </a:p>
          <a:p>
            <a:pPr marL="0" marR="249554" indent="0" algn="just">
              <a:lnSpc>
                <a:spcPct val="90000"/>
              </a:lnSpc>
              <a:spcBef>
                <a:spcPts val="55"/>
              </a:spcBef>
              <a:buClr>
                <a:srgbClr val="3333B2"/>
              </a:buClr>
              <a:buNone/>
              <a:tabLst>
                <a:tab pos="177165" algn="l"/>
              </a:tabLst>
            </a:pPr>
            <a:endParaRPr lang="en-US" sz="2000" dirty="0"/>
          </a:p>
          <a:p>
            <a:pPr marL="176530" marR="17780" indent="-228600" algn="just">
              <a:lnSpc>
                <a:spcPct val="90000"/>
              </a:lnSpc>
              <a:spcBef>
                <a:spcPts val="300"/>
              </a:spcBef>
              <a:buClr>
                <a:srgbClr val="3333B2"/>
              </a:buClr>
              <a:tabLst>
                <a:tab pos="177165" algn="l"/>
              </a:tabLst>
            </a:pPr>
            <a:r>
              <a:rPr lang="en-US" sz="2000" spc="-10" dirty="0"/>
              <a:t>Time </a:t>
            </a:r>
            <a:r>
              <a:rPr lang="en-US" sz="2000" spc="-5" dirty="0"/>
              <a:t>series analysis </a:t>
            </a:r>
            <a:r>
              <a:rPr lang="en-US" sz="2000" spc="-10" dirty="0"/>
              <a:t>comprises </a:t>
            </a:r>
            <a:r>
              <a:rPr lang="en-US" sz="2000" spc="-5" dirty="0"/>
              <a:t>methods </a:t>
            </a:r>
            <a:r>
              <a:rPr lang="en-US" sz="2000" spc="-15" dirty="0"/>
              <a:t>for </a:t>
            </a:r>
            <a:r>
              <a:rPr lang="en-US" sz="2000" spc="-5" dirty="0"/>
              <a:t>analyzing time  series data in </a:t>
            </a:r>
            <a:r>
              <a:rPr lang="en-US" sz="2000" spc="-15" dirty="0"/>
              <a:t>order </a:t>
            </a:r>
            <a:r>
              <a:rPr lang="en-US" sz="2000" spc="-5" dirty="0"/>
              <a:t>to extract meaningful statistics </a:t>
            </a:r>
            <a:r>
              <a:rPr lang="en-US" sz="2000" spc="-10" dirty="0"/>
              <a:t>and </a:t>
            </a:r>
            <a:r>
              <a:rPr lang="en-US" sz="2000" spc="-5" dirty="0"/>
              <a:t>other  </a:t>
            </a:r>
            <a:r>
              <a:rPr lang="en-US" sz="2000" spc="-10" dirty="0"/>
              <a:t>characteristics </a:t>
            </a:r>
            <a:r>
              <a:rPr lang="en-US" sz="2000" spc="-5" dirty="0"/>
              <a:t>of the data.</a:t>
            </a:r>
            <a:endParaRPr lang="en-US" sz="2000" dirty="0"/>
          </a:p>
        </p:txBody>
      </p:sp>
    </p:spTree>
    <p:extLst>
      <p:ext uri="{BB962C8B-B14F-4D97-AF65-F5344CB8AC3E}">
        <p14:creationId xmlns:p14="http://schemas.microsoft.com/office/powerpoint/2010/main" val="327124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B651E-5517-41DA-A642-F9A333EE7896}"/>
              </a:ext>
            </a:extLst>
          </p:cNvPr>
          <p:cNvPicPr>
            <a:picLocks noChangeAspect="1"/>
          </p:cNvPicPr>
          <p:nvPr/>
        </p:nvPicPr>
        <p:blipFill rotWithShape="1">
          <a:blip r:embed="rId2">
            <a:duotone>
              <a:prstClr val="black"/>
              <a:schemeClr val="tx2">
                <a:tint val="45000"/>
                <a:satMod val="400000"/>
              </a:schemeClr>
            </a:duotone>
          </a:blip>
          <a:srcRect l="11000" r="-1" b="-1"/>
          <a:stretch/>
        </p:blipFill>
        <p:spPr>
          <a:xfrm>
            <a:off x="20" y="10"/>
            <a:ext cx="9143980" cy="6857990"/>
          </a:xfrm>
          <a:prstGeom prst="rect">
            <a:avLst/>
          </a:prstGeom>
        </p:spPr>
      </p:pic>
      <p:sp>
        <p:nvSpPr>
          <p:cNvPr id="13" name="Rectangle 8">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9610" y="0"/>
            <a:ext cx="5788590"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32FA4E99-7EE8-40B3-AB43-8F0018C96996}"/>
              </a:ext>
            </a:extLst>
          </p:cNvPr>
          <p:cNvSpPr>
            <a:spLocks noGrp="1"/>
          </p:cNvSpPr>
          <p:nvPr>
            <p:ph type="title"/>
          </p:nvPr>
        </p:nvSpPr>
        <p:spPr>
          <a:xfrm>
            <a:off x="3038166" y="365758"/>
            <a:ext cx="5088195" cy="1828800"/>
          </a:xfrm>
        </p:spPr>
        <p:txBody>
          <a:bodyPr>
            <a:normAutofit/>
          </a:bodyPr>
          <a:lstStyle/>
          <a:p>
            <a:r>
              <a:rPr lang="en-US" sz="4200" spc="5">
                <a:solidFill>
                  <a:schemeClr val="tx1">
                    <a:lumMod val="85000"/>
                    <a:lumOff val="15000"/>
                  </a:schemeClr>
                </a:solidFill>
              </a:rPr>
              <a:t>Categories </a:t>
            </a:r>
            <a:r>
              <a:rPr lang="en-US" sz="4200" spc="15">
                <a:solidFill>
                  <a:schemeClr val="tx1">
                    <a:lumMod val="85000"/>
                    <a:lumOff val="15000"/>
                  </a:schemeClr>
                </a:solidFill>
              </a:rPr>
              <a:t>and</a:t>
            </a:r>
            <a:r>
              <a:rPr lang="en-US" sz="4200" spc="-45">
                <a:solidFill>
                  <a:schemeClr val="tx1">
                    <a:lumMod val="85000"/>
                    <a:lumOff val="15000"/>
                  </a:schemeClr>
                </a:solidFill>
              </a:rPr>
              <a:t> </a:t>
            </a:r>
            <a:r>
              <a:rPr lang="en-US" sz="4200" spc="5">
                <a:solidFill>
                  <a:schemeClr val="tx1">
                    <a:lumMod val="85000"/>
                    <a:lumOff val="15000"/>
                  </a:schemeClr>
                </a:solidFill>
              </a:rPr>
              <a:t>Terminologies</a:t>
            </a:r>
            <a:endParaRPr lang="en-US" sz="42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C38CB86-FECD-466E-8748-6385021A6BEB}"/>
              </a:ext>
            </a:extLst>
          </p:cNvPr>
          <p:cNvSpPr>
            <a:spLocks noGrp="1"/>
          </p:cNvSpPr>
          <p:nvPr>
            <p:ph idx="1"/>
          </p:nvPr>
        </p:nvSpPr>
        <p:spPr>
          <a:xfrm>
            <a:off x="3038166" y="2324100"/>
            <a:ext cx="5088195" cy="3875087"/>
          </a:xfrm>
        </p:spPr>
        <p:txBody>
          <a:bodyPr>
            <a:normAutofit/>
          </a:bodyPr>
          <a:lstStyle/>
          <a:p>
            <a:r>
              <a:rPr lang="en-US" sz="2100" b="1" spc="-10">
                <a:latin typeface="LM Sans 10"/>
                <a:cs typeface="LM Sans 10"/>
              </a:rPr>
              <a:t>Time-domain </a:t>
            </a:r>
            <a:r>
              <a:rPr lang="en-US" sz="2100" spc="-5">
                <a:latin typeface="LM Sans 10"/>
                <a:cs typeface="LM Sans 10"/>
              </a:rPr>
              <a:t>vs.</a:t>
            </a:r>
            <a:r>
              <a:rPr lang="en-US" sz="2100" spc="80">
                <a:latin typeface="LM Sans 10"/>
                <a:cs typeface="LM Sans 10"/>
              </a:rPr>
              <a:t> </a:t>
            </a:r>
            <a:r>
              <a:rPr lang="en-US" sz="2100" b="1" spc="-10">
                <a:latin typeface="LM Sans 10"/>
                <a:cs typeface="LM Sans 10"/>
              </a:rPr>
              <a:t>Frequency-domain</a:t>
            </a:r>
            <a:endParaRPr lang="en-US" sz="2100">
              <a:latin typeface="LM Sans 10"/>
              <a:cs typeface="LM Sans 10"/>
            </a:endParaRPr>
          </a:p>
          <a:p>
            <a:r>
              <a:rPr lang="en-US" sz="2100" b="1" spc="-10">
                <a:latin typeface="LM Sans 10"/>
                <a:cs typeface="LM Sans 10"/>
              </a:rPr>
              <a:t>Univariate </a:t>
            </a:r>
            <a:r>
              <a:rPr lang="en-US" sz="2100" spc="-5">
                <a:latin typeface="LM Sans 10"/>
                <a:cs typeface="LM Sans 10"/>
              </a:rPr>
              <a:t>vs.</a:t>
            </a:r>
            <a:r>
              <a:rPr lang="en-US" sz="2100" spc="80">
                <a:latin typeface="LM Sans 10"/>
                <a:cs typeface="LM Sans 10"/>
              </a:rPr>
              <a:t> </a:t>
            </a:r>
            <a:r>
              <a:rPr lang="en-US" sz="2100" b="1" spc="-10">
                <a:latin typeface="LM Sans 10"/>
                <a:cs typeface="LM Sans 10"/>
              </a:rPr>
              <a:t>Multivariate</a:t>
            </a:r>
            <a:endParaRPr lang="en-US" sz="2100">
              <a:latin typeface="LM Sans 10"/>
              <a:cs typeface="LM Sans 10"/>
            </a:endParaRPr>
          </a:p>
          <a:p>
            <a:r>
              <a:rPr lang="en-US" sz="2100" b="1" spc="-10">
                <a:latin typeface="LM Sans 10"/>
                <a:cs typeface="LM Sans 10"/>
              </a:rPr>
              <a:t>Linear </a:t>
            </a:r>
            <a:r>
              <a:rPr lang="en-US" sz="2100" spc="-5">
                <a:latin typeface="LM Sans 10"/>
                <a:cs typeface="LM Sans 10"/>
              </a:rPr>
              <a:t>vs.</a:t>
            </a:r>
            <a:r>
              <a:rPr lang="en-US" sz="2100" spc="95">
                <a:latin typeface="LM Sans 10"/>
                <a:cs typeface="LM Sans 10"/>
              </a:rPr>
              <a:t> </a:t>
            </a:r>
            <a:r>
              <a:rPr lang="en-US" sz="2100" b="1" spc="-10">
                <a:latin typeface="LM Sans 10"/>
                <a:cs typeface="LM Sans 10"/>
              </a:rPr>
              <a:t>Non-linear</a:t>
            </a:r>
            <a:endParaRPr lang="en-US" sz="2100">
              <a:latin typeface="LM Sans 10"/>
              <a:cs typeface="LM Sans 10"/>
            </a:endParaRPr>
          </a:p>
          <a:p>
            <a:r>
              <a:rPr lang="en-US" sz="2100" b="1" spc="-5">
                <a:latin typeface="LM Sans 10"/>
                <a:cs typeface="LM Sans 10"/>
              </a:rPr>
              <a:t>Discrete </a:t>
            </a:r>
            <a:r>
              <a:rPr lang="en-US" sz="2100" spc="-5">
                <a:latin typeface="LM Sans 10"/>
                <a:cs typeface="LM Sans 10"/>
              </a:rPr>
              <a:t>vs.</a:t>
            </a:r>
            <a:r>
              <a:rPr lang="en-US" sz="2100" spc="75">
                <a:latin typeface="LM Sans 10"/>
                <a:cs typeface="LM Sans 10"/>
              </a:rPr>
              <a:t> </a:t>
            </a:r>
            <a:r>
              <a:rPr lang="en-US" sz="2100" b="1" spc="-5">
                <a:latin typeface="LM Sans 10"/>
                <a:cs typeface="LM Sans 10"/>
              </a:rPr>
              <a:t>Continuous</a:t>
            </a:r>
            <a:endParaRPr lang="en-US" sz="2100">
              <a:latin typeface="LM Sans 10"/>
              <a:cs typeface="LM Sans 10"/>
            </a:endParaRPr>
          </a:p>
        </p:txBody>
      </p:sp>
      <p:sp>
        <p:nvSpPr>
          <p:cNvPr id="14" name="Rectangle 10">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017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12">
            <a:extLst>
              <a:ext uri="{FF2B5EF4-FFF2-40B4-BE49-F238E27FC236}">
                <a16:creationId xmlns:a16="http://schemas.microsoft.com/office/drawing/2014/main" id="{8BEC3906-1AA7-4ADD-9BAC-5AF697F18295}"/>
              </a:ext>
            </a:extLst>
          </p:cNvPr>
          <p:cNvPicPr>
            <a:picLocks noChangeAspect="1"/>
          </p:cNvPicPr>
          <p:nvPr/>
        </p:nvPicPr>
        <p:blipFill rotWithShape="1">
          <a:blip r:embed="rId2">
            <a:alphaModFix amt="35000"/>
          </a:blip>
          <a:srcRect l="3970" r="7332"/>
          <a:stretch/>
        </p:blipFill>
        <p:spPr>
          <a:xfrm>
            <a:off x="-3182" y="10"/>
            <a:ext cx="9147182" cy="6857990"/>
          </a:xfrm>
          <a:prstGeom prst="rect">
            <a:avLst/>
          </a:prstGeom>
        </p:spPr>
      </p:pic>
      <p:sp>
        <p:nvSpPr>
          <p:cNvPr id="2" name="Title 1">
            <a:extLst>
              <a:ext uri="{FF2B5EF4-FFF2-40B4-BE49-F238E27FC236}">
                <a16:creationId xmlns:a16="http://schemas.microsoft.com/office/drawing/2014/main" id="{9F1906D8-71D2-4CCB-A2B5-135BCED4D665}"/>
              </a:ext>
            </a:extLst>
          </p:cNvPr>
          <p:cNvSpPr>
            <a:spLocks noGrp="1"/>
          </p:cNvSpPr>
          <p:nvPr>
            <p:ph type="title"/>
          </p:nvPr>
        </p:nvSpPr>
        <p:spPr>
          <a:xfrm>
            <a:off x="482600" y="321734"/>
            <a:ext cx="8178799" cy="1135737"/>
          </a:xfrm>
        </p:spPr>
        <p:txBody>
          <a:bodyPr>
            <a:normAutofit/>
          </a:bodyPr>
          <a:lstStyle/>
          <a:p>
            <a:r>
              <a:rPr lang="en-US" sz="3100" b="1" spc="-10">
                <a:latin typeface="LM Sans 10"/>
                <a:cs typeface="LM Sans 10"/>
              </a:rPr>
              <a:t>Time-domain </a:t>
            </a:r>
            <a:r>
              <a:rPr lang="en-US" sz="3100" spc="-5">
                <a:latin typeface="LM Sans 10"/>
                <a:cs typeface="LM Sans 10"/>
              </a:rPr>
              <a:t>vs.</a:t>
            </a:r>
            <a:r>
              <a:rPr lang="en-US" sz="3100" spc="80">
                <a:latin typeface="LM Sans 10"/>
                <a:cs typeface="LM Sans 10"/>
              </a:rPr>
              <a:t> </a:t>
            </a:r>
            <a:r>
              <a:rPr lang="en-US" sz="3100" b="1" spc="-10">
                <a:latin typeface="LM Sans 10"/>
                <a:cs typeface="LM Sans 10"/>
              </a:rPr>
              <a:t>Frequency-domain</a:t>
            </a:r>
            <a:endParaRPr lang="en-US" sz="3100"/>
          </a:p>
        </p:txBody>
      </p:sp>
      <p:sp>
        <p:nvSpPr>
          <p:cNvPr id="11" name="Content Placeholder 10">
            <a:extLst>
              <a:ext uri="{FF2B5EF4-FFF2-40B4-BE49-F238E27FC236}">
                <a16:creationId xmlns:a16="http://schemas.microsoft.com/office/drawing/2014/main" id="{3AC75320-215C-4D6C-B251-54F477B7B5B1}"/>
              </a:ext>
            </a:extLst>
          </p:cNvPr>
          <p:cNvSpPr>
            <a:spLocks noGrp="1"/>
          </p:cNvSpPr>
          <p:nvPr>
            <p:ph idx="1"/>
          </p:nvPr>
        </p:nvSpPr>
        <p:spPr>
          <a:xfrm>
            <a:off x="482600" y="1782981"/>
            <a:ext cx="8178799" cy="4393982"/>
          </a:xfrm>
        </p:spPr>
        <p:txBody>
          <a:bodyPr>
            <a:normAutofit/>
          </a:bodyPr>
          <a:lstStyle/>
          <a:p>
            <a:pPr fontAlgn="t"/>
            <a:r>
              <a:rPr lang="en-US" sz="1700" b="1" dirty="0"/>
              <a:t>Time-Domain</a:t>
            </a:r>
          </a:p>
          <a:p>
            <a:pPr marL="0" indent="0" fontAlgn="t">
              <a:buNone/>
            </a:pPr>
            <a:r>
              <a:rPr lang="en-US" sz="1700" dirty="0"/>
              <a:t>How Does what happened today affect what will happen tomorrow?</a:t>
            </a:r>
          </a:p>
          <a:p>
            <a:pPr marL="0" indent="0" fontAlgn="t">
              <a:buNone/>
            </a:pPr>
            <a:r>
              <a:rPr lang="en-US" sz="1700" dirty="0"/>
              <a:t>The approaches view the investigation of lagged relationships as most important, e.g. Autocorrelation analysis. </a:t>
            </a:r>
          </a:p>
          <a:p>
            <a:pPr marL="0" indent="0" fontAlgn="t">
              <a:buNone/>
            </a:pPr>
            <a:endParaRPr lang="en-US" sz="1700" dirty="0"/>
          </a:p>
          <a:p>
            <a:pPr fontAlgn="t"/>
            <a:r>
              <a:rPr lang="en-US" sz="1700" b="1" dirty="0"/>
              <a:t>Frequency-Domain</a:t>
            </a:r>
          </a:p>
          <a:p>
            <a:pPr marL="0" indent="0" fontAlgn="t">
              <a:buNone/>
            </a:pPr>
            <a:r>
              <a:rPr lang="en-US" sz="1700" dirty="0"/>
              <a:t>What is the economic cycle through  periods of expansion and recession?</a:t>
            </a:r>
          </a:p>
          <a:p>
            <a:pPr marL="0" indent="0" fontAlgn="t">
              <a:buNone/>
            </a:pPr>
            <a:r>
              <a:rPr lang="en-US" sz="1700" dirty="0"/>
              <a:t>These approach view the </a:t>
            </a:r>
            <a:r>
              <a:rPr lang="en-US" sz="1700" dirty="0" err="1"/>
              <a:t>investigationa</a:t>
            </a:r>
            <a:r>
              <a:rPr lang="en-US" sz="1700" dirty="0"/>
              <a:t> of cycle’s as most important, example spectral analysis and wavelet analysis.</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45851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3EE10FAF-DFC6-4D45-A57B-4B0109E0C4AC}"/>
              </a:ext>
            </a:extLst>
          </p:cNvPr>
          <p:cNvSpPr>
            <a:spLocks noGrp="1"/>
          </p:cNvSpPr>
          <p:nvPr>
            <p:ph type="title"/>
          </p:nvPr>
        </p:nvSpPr>
        <p:spPr>
          <a:xfrm>
            <a:off x="480059" y="2053641"/>
            <a:ext cx="2751871" cy="2760098"/>
          </a:xfrm>
        </p:spPr>
        <p:txBody>
          <a:bodyPr>
            <a:normAutofit/>
          </a:bodyPr>
          <a:lstStyle/>
          <a:p>
            <a:pPr>
              <a:lnSpc>
                <a:spcPct val="90000"/>
              </a:lnSpc>
            </a:pPr>
            <a:r>
              <a:rPr lang="en-US" sz="3700" b="1" spc="-10">
                <a:solidFill>
                  <a:srgbClr val="FFFFFF"/>
                </a:solidFill>
                <a:latin typeface="LM Sans 10"/>
                <a:cs typeface="LM Sans 10"/>
              </a:rPr>
              <a:t>Univariate </a:t>
            </a:r>
            <a:r>
              <a:rPr lang="en-US" sz="3700" spc="-5">
                <a:solidFill>
                  <a:srgbClr val="FFFFFF"/>
                </a:solidFill>
                <a:latin typeface="LM Sans 10"/>
                <a:cs typeface="LM Sans 10"/>
              </a:rPr>
              <a:t>vs.</a:t>
            </a:r>
            <a:r>
              <a:rPr lang="en-US" sz="3700" spc="80">
                <a:solidFill>
                  <a:srgbClr val="FFFFFF"/>
                </a:solidFill>
                <a:latin typeface="LM Sans 10"/>
                <a:cs typeface="LM Sans 10"/>
              </a:rPr>
              <a:t> </a:t>
            </a:r>
            <a:r>
              <a:rPr lang="en-US" sz="3700" b="1" spc="-10">
                <a:solidFill>
                  <a:srgbClr val="FFFFFF"/>
                </a:solidFill>
                <a:latin typeface="LM Sans 10"/>
                <a:cs typeface="LM Sans 10"/>
              </a:rPr>
              <a:t>Multivariate</a:t>
            </a:r>
            <a:endParaRPr lang="en-US" sz="3700">
              <a:solidFill>
                <a:srgbClr val="FFFFFF"/>
              </a:solidFill>
            </a:endParaRPr>
          </a:p>
        </p:txBody>
      </p:sp>
      <p:sp>
        <p:nvSpPr>
          <p:cNvPr id="3" name="Content Placeholder 2">
            <a:extLst>
              <a:ext uri="{FF2B5EF4-FFF2-40B4-BE49-F238E27FC236}">
                <a16:creationId xmlns:a16="http://schemas.microsoft.com/office/drawing/2014/main" id="{467BAA60-F4B3-4033-8793-E9698C4BEBD5}"/>
              </a:ext>
            </a:extLst>
          </p:cNvPr>
          <p:cNvSpPr>
            <a:spLocks noGrp="1"/>
          </p:cNvSpPr>
          <p:nvPr>
            <p:ph idx="1"/>
          </p:nvPr>
        </p:nvSpPr>
        <p:spPr>
          <a:xfrm>
            <a:off x="4567930" y="801866"/>
            <a:ext cx="3979563" cy="5230634"/>
          </a:xfrm>
        </p:spPr>
        <p:txBody>
          <a:bodyPr anchor="ctr">
            <a:normAutofit/>
          </a:bodyPr>
          <a:lstStyle/>
          <a:p>
            <a:pPr marL="0" indent="0" algn="just">
              <a:buNone/>
            </a:pPr>
            <a:r>
              <a:rPr lang="en-US" sz="2100" spc="-10" dirty="0">
                <a:solidFill>
                  <a:srgbClr val="000000"/>
                </a:solidFill>
                <a:latin typeface="LM Sans 10"/>
                <a:cs typeface="LM Sans 10"/>
              </a:rPr>
              <a:t>A </a:t>
            </a:r>
            <a:r>
              <a:rPr lang="en-US" sz="2100" spc="-5" dirty="0">
                <a:solidFill>
                  <a:srgbClr val="000000"/>
                </a:solidFill>
                <a:latin typeface="LM Sans 10"/>
                <a:cs typeface="LM Sans 10"/>
              </a:rPr>
              <a:t>time series containing </a:t>
            </a:r>
            <a:r>
              <a:rPr lang="en-US" sz="2100" spc="-10" dirty="0">
                <a:solidFill>
                  <a:srgbClr val="000000"/>
                </a:solidFill>
                <a:latin typeface="LM Sans 10"/>
                <a:cs typeface="LM Sans 10"/>
              </a:rPr>
              <a:t>records </a:t>
            </a:r>
            <a:r>
              <a:rPr lang="en-US" sz="2100" spc="-5" dirty="0">
                <a:solidFill>
                  <a:srgbClr val="000000"/>
                </a:solidFill>
                <a:latin typeface="LM Sans 10"/>
                <a:cs typeface="LM Sans 10"/>
              </a:rPr>
              <a:t>of </a:t>
            </a:r>
            <a:r>
              <a:rPr lang="en-US" sz="2100" spc="-10" dirty="0">
                <a:solidFill>
                  <a:srgbClr val="000000"/>
                </a:solidFill>
                <a:latin typeface="LM Sans 10"/>
                <a:cs typeface="LM Sans 10"/>
              </a:rPr>
              <a:t>a </a:t>
            </a:r>
            <a:r>
              <a:rPr lang="en-US" sz="2100" spc="-5" dirty="0">
                <a:solidFill>
                  <a:srgbClr val="000000"/>
                </a:solidFill>
                <a:latin typeface="LM Sans 10"/>
                <a:cs typeface="LM Sans 10"/>
              </a:rPr>
              <a:t>single </a:t>
            </a:r>
            <a:r>
              <a:rPr lang="en-US" sz="2100" spc="-10" dirty="0">
                <a:solidFill>
                  <a:srgbClr val="000000"/>
                </a:solidFill>
                <a:latin typeface="LM Sans 10"/>
                <a:cs typeface="LM Sans 10"/>
              </a:rPr>
              <a:t>variable </a:t>
            </a:r>
            <a:r>
              <a:rPr lang="en-US" sz="2100" spc="-5" dirty="0">
                <a:solidFill>
                  <a:srgbClr val="000000"/>
                </a:solidFill>
                <a:latin typeface="LM Sans 10"/>
                <a:cs typeface="LM Sans 10"/>
              </a:rPr>
              <a:t>is termed  as </a:t>
            </a:r>
            <a:r>
              <a:rPr lang="en-US" sz="2100" spc="-10" dirty="0">
                <a:solidFill>
                  <a:srgbClr val="000000"/>
                </a:solidFill>
                <a:latin typeface="LM Sans 10"/>
                <a:cs typeface="LM Sans 10"/>
              </a:rPr>
              <a:t>univariate, </a:t>
            </a:r>
            <a:r>
              <a:rPr lang="en-US" sz="2100" spc="-5" dirty="0">
                <a:solidFill>
                  <a:srgbClr val="000000"/>
                </a:solidFill>
                <a:latin typeface="LM Sans 10"/>
                <a:cs typeface="LM Sans 10"/>
              </a:rPr>
              <a:t>but if </a:t>
            </a:r>
            <a:r>
              <a:rPr lang="en-US" sz="2100" spc="-10" dirty="0">
                <a:solidFill>
                  <a:srgbClr val="000000"/>
                </a:solidFill>
                <a:latin typeface="LM Sans 10"/>
                <a:cs typeface="LM Sans 10"/>
              </a:rPr>
              <a:t>records </a:t>
            </a:r>
            <a:r>
              <a:rPr lang="en-US" sz="2100" spc="-5" dirty="0">
                <a:solidFill>
                  <a:srgbClr val="000000"/>
                </a:solidFill>
                <a:latin typeface="LM Sans 10"/>
                <a:cs typeface="LM Sans 10"/>
              </a:rPr>
              <a:t>of </a:t>
            </a:r>
            <a:r>
              <a:rPr lang="en-US" sz="2100" spc="-15" dirty="0">
                <a:solidFill>
                  <a:srgbClr val="000000"/>
                </a:solidFill>
                <a:latin typeface="LM Sans 10"/>
                <a:cs typeface="LM Sans 10"/>
              </a:rPr>
              <a:t>more </a:t>
            </a:r>
            <a:r>
              <a:rPr lang="en-US" sz="2100" spc="-10" dirty="0">
                <a:solidFill>
                  <a:srgbClr val="000000"/>
                </a:solidFill>
                <a:latin typeface="LM Sans 10"/>
                <a:cs typeface="LM Sans 10"/>
              </a:rPr>
              <a:t>than </a:t>
            </a:r>
            <a:r>
              <a:rPr lang="en-US" sz="2100" spc="-5" dirty="0">
                <a:solidFill>
                  <a:srgbClr val="000000"/>
                </a:solidFill>
                <a:latin typeface="LM Sans 10"/>
                <a:cs typeface="LM Sans 10"/>
              </a:rPr>
              <a:t>one </a:t>
            </a:r>
            <a:r>
              <a:rPr lang="en-US" sz="2100" spc="-10" dirty="0">
                <a:solidFill>
                  <a:srgbClr val="000000"/>
                </a:solidFill>
                <a:latin typeface="LM Sans 10"/>
                <a:cs typeface="LM Sans 10"/>
              </a:rPr>
              <a:t>variable </a:t>
            </a:r>
            <a:r>
              <a:rPr lang="en-US" sz="2100" spc="-15" dirty="0">
                <a:solidFill>
                  <a:srgbClr val="000000"/>
                </a:solidFill>
                <a:latin typeface="LM Sans 10"/>
                <a:cs typeface="LM Sans 10"/>
              </a:rPr>
              <a:t>are  </a:t>
            </a:r>
            <a:r>
              <a:rPr lang="en-US" sz="2100" spc="-5" dirty="0">
                <a:solidFill>
                  <a:srgbClr val="000000"/>
                </a:solidFill>
                <a:latin typeface="LM Sans 10"/>
                <a:cs typeface="LM Sans 10"/>
              </a:rPr>
              <a:t>considered then it is termed as</a:t>
            </a:r>
            <a:r>
              <a:rPr lang="en-US" sz="2100" spc="-15" dirty="0">
                <a:solidFill>
                  <a:srgbClr val="000000"/>
                </a:solidFill>
                <a:latin typeface="LM Sans 10"/>
                <a:cs typeface="LM Sans 10"/>
              </a:rPr>
              <a:t> </a:t>
            </a:r>
            <a:r>
              <a:rPr lang="en-US" sz="2100" spc="-10" dirty="0">
                <a:solidFill>
                  <a:srgbClr val="000000"/>
                </a:solidFill>
                <a:latin typeface="LM Sans 10"/>
                <a:cs typeface="LM Sans 10"/>
              </a:rPr>
              <a:t>multivariate.</a:t>
            </a:r>
            <a:endParaRPr lang="en-US" sz="2100" dirty="0">
              <a:solidFill>
                <a:srgbClr val="000000"/>
              </a:solidFill>
              <a:latin typeface="LM Sans 10"/>
              <a:cs typeface="LM Sans 10"/>
            </a:endParaRPr>
          </a:p>
        </p:txBody>
      </p:sp>
    </p:spTree>
    <p:extLst>
      <p:ext uri="{BB962C8B-B14F-4D97-AF65-F5344CB8AC3E}">
        <p14:creationId xmlns:p14="http://schemas.microsoft.com/office/powerpoint/2010/main" val="174019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758" y="448055"/>
            <a:ext cx="2560777"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EE10FAF-DFC6-4D45-A57B-4B0109E0C4AC}"/>
              </a:ext>
            </a:extLst>
          </p:cNvPr>
          <p:cNvSpPr>
            <a:spLocks noGrp="1"/>
          </p:cNvSpPr>
          <p:nvPr>
            <p:ph type="title"/>
          </p:nvPr>
        </p:nvSpPr>
        <p:spPr>
          <a:xfrm>
            <a:off x="582930" y="731519"/>
            <a:ext cx="2133893" cy="3237579"/>
          </a:xfrm>
        </p:spPr>
        <p:txBody>
          <a:bodyPr>
            <a:normAutofit/>
          </a:bodyPr>
          <a:lstStyle/>
          <a:p>
            <a:pPr marL="88264">
              <a:spcBef>
                <a:spcPts val="335"/>
              </a:spcBef>
              <a:buClr>
                <a:srgbClr val="3333B2"/>
              </a:buClr>
              <a:tabLst>
                <a:tab pos="227965" algn="l"/>
              </a:tabLst>
            </a:pPr>
            <a:r>
              <a:rPr lang="en-US" sz="3300" b="1" spc="-10" dirty="0">
                <a:solidFill>
                  <a:srgbClr val="FFFFFF"/>
                </a:solidFill>
                <a:latin typeface="LM Sans 10"/>
                <a:cs typeface="LM Sans 10"/>
              </a:rPr>
              <a:t>Linear </a:t>
            </a:r>
            <a:br>
              <a:rPr lang="en-US" sz="3300" b="1" spc="-10" dirty="0">
                <a:solidFill>
                  <a:srgbClr val="FFFFFF"/>
                </a:solidFill>
                <a:latin typeface="LM Sans 10"/>
                <a:cs typeface="LM Sans 10"/>
              </a:rPr>
            </a:br>
            <a:r>
              <a:rPr lang="en-US" sz="3300" spc="-5" dirty="0">
                <a:solidFill>
                  <a:srgbClr val="FFFFFF"/>
                </a:solidFill>
                <a:latin typeface="LM Sans 10"/>
                <a:cs typeface="LM Sans 10"/>
              </a:rPr>
              <a:t>Vs.</a:t>
            </a:r>
            <a:r>
              <a:rPr lang="en-US" sz="3300" spc="95" dirty="0">
                <a:solidFill>
                  <a:srgbClr val="FFFFFF"/>
                </a:solidFill>
                <a:latin typeface="LM Sans 10"/>
                <a:cs typeface="LM Sans 10"/>
              </a:rPr>
              <a:t> </a:t>
            </a:r>
            <a:br>
              <a:rPr lang="en-US" sz="3300" spc="95" dirty="0">
                <a:solidFill>
                  <a:srgbClr val="FFFFFF"/>
                </a:solidFill>
                <a:latin typeface="LM Sans 10"/>
                <a:cs typeface="LM Sans 10"/>
              </a:rPr>
            </a:br>
            <a:r>
              <a:rPr lang="en-US" sz="3300" b="1" spc="-10" dirty="0">
                <a:solidFill>
                  <a:srgbClr val="FFFFFF"/>
                </a:solidFill>
                <a:latin typeface="LM Sans 10"/>
                <a:cs typeface="LM Sans 10"/>
              </a:rPr>
              <a:t>Non-linear</a:t>
            </a:r>
            <a:endParaRPr lang="en-US" sz="3300" dirty="0">
              <a:solidFill>
                <a:srgbClr val="FFFFFF"/>
              </a:solidFill>
              <a:latin typeface="LM Sans 10"/>
              <a:cs typeface="LM Sans 10"/>
            </a:endParaRPr>
          </a:p>
        </p:txBody>
      </p:sp>
      <p:sp>
        <p:nvSpPr>
          <p:cNvPr id="17" name="Rectangle 1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757" y="4419227"/>
            <a:ext cx="2560777"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9" name="Rectangle 1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3452" y="448055"/>
            <a:ext cx="5766356"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7BAA60-F4B3-4033-8793-E9698C4BEBD5}"/>
              </a:ext>
            </a:extLst>
          </p:cNvPr>
          <p:cNvSpPr>
            <a:spLocks noGrp="1"/>
          </p:cNvSpPr>
          <p:nvPr>
            <p:ph idx="1"/>
          </p:nvPr>
        </p:nvSpPr>
        <p:spPr>
          <a:xfrm>
            <a:off x="3284781" y="686862"/>
            <a:ext cx="5278194" cy="5475129"/>
          </a:xfrm>
        </p:spPr>
        <p:txBody>
          <a:bodyPr anchor="ctr">
            <a:normAutofit/>
          </a:bodyPr>
          <a:lstStyle/>
          <a:p>
            <a:pPr marL="0" marR="357505" indent="0" algn="just">
              <a:buNone/>
            </a:pPr>
            <a:r>
              <a:rPr lang="en-US" sz="2300" spc="-10" dirty="0">
                <a:latin typeface="LM Sans 10"/>
                <a:cs typeface="LM Sans 10"/>
              </a:rPr>
              <a:t>A </a:t>
            </a:r>
            <a:r>
              <a:rPr lang="en-US" sz="2300" spc="-5" dirty="0">
                <a:latin typeface="LM Sans 10"/>
                <a:cs typeface="LM Sans 10"/>
              </a:rPr>
              <a:t>time series </a:t>
            </a:r>
            <a:r>
              <a:rPr lang="en-US" sz="2300" dirty="0">
                <a:latin typeface="LM Sans 10"/>
                <a:cs typeface="LM Sans 10"/>
              </a:rPr>
              <a:t>model </a:t>
            </a:r>
            <a:r>
              <a:rPr lang="en-US" sz="2300" spc="-5" dirty="0">
                <a:latin typeface="LM Sans 10"/>
                <a:cs typeface="LM Sans 10"/>
              </a:rPr>
              <a:t>is said to </a:t>
            </a:r>
            <a:r>
              <a:rPr lang="en-US" sz="2300" spc="10" dirty="0">
                <a:latin typeface="LM Sans 10"/>
                <a:cs typeface="LM Sans 10"/>
              </a:rPr>
              <a:t>be </a:t>
            </a:r>
            <a:r>
              <a:rPr lang="en-US" sz="2300" spc="-10" dirty="0">
                <a:latin typeface="LM Sans 10"/>
                <a:cs typeface="LM Sans 10"/>
              </a:rPr>
              <a:t>linear </a:t>
            </a:r>
            <a:r>
              <a:rPr lang="en-US" sz="2300" spc="-25" dirty="0">
                <a:latin typeface="LM Sans 10"/>
                <a:cs typeface="LM Sans 10"/>
              </a:rPr>
              <a:t>or </a:t>
            </a:r>
            <a:r>
              <a:rPr lang="en-US" sz="2300" spc="-10" dirty="0">
                <a:latin typeface="LM Sans 10"/>
                <a:cs typeface="LM Sans 10"/>
              </a:rPr>
              <a:t>non-linear  </a:t>
            </a:r>
            <a:r>
              <a:rPr lang="en-US" sz="2300" spc="-5" dirty="0">
                <a:latin typeface="LM Sans 10"/>
                <a:cs typeface="LM Sans 10"/>
              </a:rPr>
              <a:t>depending </a:t>
            </a:r>
            <a:r>
              <a:rPr lang="en-US" sz="2300" spc="-10" dirty="0">
                <a:latin typeface="LM Sans 10"/>
                <a:cs typeface="LM Sans 10"/>
              </a:rPr>
              <a:t>on </a:t>
            </a:r>
            <a:r>
              <a:rPr lang="en-US" sz="2300" spc="-5" dirty="0">
                <a:latin typeface="LM Sans 10"/>
                <a:cs typeface="LM Sans 10"/>
              </a:rPr>
              <a:t>whether the current value of the series is </a:t>
            </a:r>
            <a:r>
              <a:rPr lang="en-US" sz="2300" spc="-10" dirty="0">
                <a:latin typeface="LM Sans 10"/>
                <a:cs typeface="LM Sans 10"/>
              </a:rPr>
              <a:t>a  linear </a:t>
            </a:r>
            <a:r>
              <a:rPr lang="en-US" sz="2300" spc="-20" dirty="0">
                <a:latin typeface="LM Sans 10"/>
                <a:cs typeface="LM Sans 10"/>
              </a:rPr>
              <a:t>or </a:t>
            </a:r>
            <a:r>
              <a:rPr lang="en-US" sz="2300" spc="-10" dirty="0">
                <a:latin typeface="LM Sans 10"/>
                <a:cs typeface="LM Sans 10"/>
              </a:rPr>
              <a:t>non-linear </a:t>
            </a:r>
            <a:r>
              <a:rPr lang="en-US" sz="2300" spc="-5" dirty="0">
                <a:latin typeface="LM Sans 10"/>
                <a:cs typeface="LM Sans 10"/>
              </a:rPr>
              <a:t>function of past</a:t>
            </a:r>
            <a:r>
              <a:rPr lang="en-US" sz="2300" dirty="0">
                <a:latin typeface="LM Sans 10"/>
                <a:cs typeface="LM Sans 10"/>
              </a:rPr>
              <a:t> </a:t>
            </a:r>
            <a:r>
              <a:rPr lang="en-US" sz="2300" spc="-5" dirty="0">
                <a:latin typeface="LM Sans 10"/>
                <a:cs typeface="LM Sans 10"/>
              </a:rPr>
              <a:t>observations.</a:t>
            </a:r>
            <a:endParaRPr lang="en-US" sz="2300" dirty="0">
              <a:latin typeface="LM Sans 10"/>
              <a:cs typeface="LM Sans 10"/>
            </a:endParaRPr>
          </a:p>
        </p:txBody>
      </p:sp>
    </p:spTree>
    <p:extLst>
      <p:ext uri="{BB962C8B-B14F-4D97-AF65-F5344CB8AC3E}">
        <p14:creationId xmlns:p14="http://schemas.microsoft.com/office/powerpoint/2010/main" val="128062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 y="465745"/>
            <a:ext cx="83439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10FAF-DFC6-4D45-A57B-4B0109E0C4AC}"/>
              </a:ext>
            </a:extLst>
          </p:cNvPr>
          <p:cNvSpPr>
            <a:spLocks noGrp="1"/>
          </p:cNvSpPr>
          <p:nvPr>
            <p:ph type="title"/>
          </p:nvPr>
        </p:nvSpPr>
        <p:spPr>
          <a:xfrm>
            <a:off x="628650" y="894027"/>
            <a:ext cx="2620771" cy="4782873"/>
          </a:xfrm>
        </p:spPr>
        <p:txBody>
          <a:bodyPr>
            <a:normAutofit/>
          </a:bodyPr>
          <a:lstStyle/>
          <a:p>
            <a:pPr marL="88264" algn="r">
              <a:spcBef>
                <a:spcPts val="334"/>
              </a:spcBef>
              <a:buClr>
                <a:srgbClr val="3333B2"/>
              </a:buClr>
              <a:tabLst>
                <a:tab pos="227965" algn="l"/>
              </a:tabLst>
            </a:pPr>
            <a:r>
              <a:rPr lang="en-US" sz="3700" b="1" spc="-5" dirty="0">
                <a:solidFill>
                  <a:schemeClr val="bg1"/>
                </a:solidFill>
                <a:latin typeface="LM Sans 10"/>
                <a:cs typeface="LM Sans 10"/>
              </a:rPr>
              <a:t>Discrete </a:t>
            </a:r>
            <a:r>
              <a:rPr lang="en-US" sz="3700" spc="-5" dirty="0">
                <a:solidFill>
                  <a:schemeClr val="bg1"/>
                </a:solidFill>
                <a:latin typeface="LM Sans 10"/>
                <a:cs typeface="LM Sans 10"/>
              </a:rPr>
              <a:t>Vs.</a:t>
            </a:r>
            <a:r>
              <a:rPr lang="en-US" sz="3700" spc="75" dirty="0">
                <a:solidFill>
                  <a:schemeClr val="bg1"/>
                </a:solidFill>
                <a:latin typeface="LM Sans 10"/>
                <a:cs typeface="LM Sans 10"/>
              </a:rPr>
              <a:t> </a:t>
            </a:r>
            <a:r>
              <a:rPr lang="en-US" sz="3700" b="1" spc="-5" dirty="0">
                <a:solidFill>
                  <a:schemeClr val="bg1"/>
                </a:solidFill>
                <a:latin typeface="LM Sans 10"/>
                <a:cs typeface="LM Sans 10"/>
              </a:rPr>
              <a:t>Continuous</a:t>
            </a:r>
            <a:endParaRPr lang="en-US" sz="3700" dirty="0">
              <a:solidFill>
                <a:schemeClr val="bg1"/>
              </a:solidFill>
              <a:latin typeface="LM Sans 10"/>
              <a:cs typeface="LM Sans 10"/>
            </a:endParaRP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7BAA60-F4B3-4033-8793-E9698C4BEBD5}"/>
              </a:ext>
            </a:extLst>
          </p:cNvPr>
          <p:cNvSpPr>
            <a:spLocks noGrp="1"/>
          </p:cNvSpPr>
          <p:nvPr>
            <p:ph idx="1"/>
          </p:nvPr>
        </p:nvSpPr>
        <p:spPr>
          <a:xfrm>
            <a:off x="3732024" y="894027"/>
            <a:ext cx="4783326" cy="4782873"/>
          </a:xfrm>
        </p:spPr>
        <p:txBody>
          <a:bodyPr anchor="ctr">
            <a:normAutofit/>
          </a:bodyPr>
          <a:lstStyle/>
          <a:p>
            <a:pPr marL="0" marR="43180" indent="0" algn="just">
              <a:buNone/>
            </a:pPr>
            <a:r>
              <a:rPr lang="en-US" sz="2100" spc="-5" dirty="0">
                <a:solidFill>
                  <a:schemeClr val="bg1"/>
                </a:solidFill>
                <a:latin typeface="LM Sans 10"/>
                <a:cs typeface="LM Sans 10"/>
              </a:rPr>
              <a:t>In </a:t>
            </a:r>
            <a:r>
              <a:rPr lang="en-US" sz="2100" spc="-10" dirty="0">
                <a:solidFill>
                  <a:schemeClr val="bg1"/>
                </a:solidFill>
                <a:latin typeface="LM Sans 10"/>
                <a:cs typeface="LM Sans 10"/>
              </a:rPr>
              <a:t>a </a:t>
            </a:r>
            <a:r>
              <a:rPr lang="en-US" sz="2100" spc="-5" dirty="0">
                <a:solidFill>
                  <a:schemeClr val="bg1"/>
                </a:solidFill>
                <a:latin typeface="LM Sans 10"/>
                <a:cs typeface="LM Sans 10"/>
              </a:rPr>
              <a:t>continuous time series observations </a:t>
            </a:r>
            <a:r>
              <a:rPr lang="en-US" sz="2100" spc="-15" dirty="0">
                <a:solidFill>
                  <a:schemeClr val="bg1"/>
                </a:solidFill>
                <a:latin typeface="LM Sans 10"/>
                <a:cs typeface="LM Sans 10"/>
              </a:rPr>
              <a:t>are </a:t>
            </a:r>
            <a:r>
              <a:rPr lang="en-US" sz="2100" spc="-5" dirty="0">
                <a:solidFill>
                  <a:schemeClr val="bg1"/>
                </a:solidFill>
                <a:latin typeface="LM Sans 10"/>
                <a:cs typeface="LM Sans 10"/>
              </a:rPr>
              <a:t>measured at</a:t>
            </a:r>
            <a:r>
              <a:rPr lang="en-US" sz="2100" spc="-114" dirty="0">
                <a:solidFill>
                  <a:schemeClr val="bg1"/>
                </a:solidFill>
                <a:latin typeface="LM Sans 10"/>
                <a:cs typeface="LM Sans 10"/>
              </a:rPr>
              <a:t> </a:t>
            </a:r>
            <a:r>
              <a:rPr lang="en-US" sz="2100" spc="-10" dirty="0">
                <a:solidFill>
                  <a:schemeClr val="bg1"/>
                </a:solidFill>
                <a:latin typeface="LM Sans 10"/>
                <a:cs typeface="LM Sans 10"/>
              </a:rPr>
              <a:t>every  </a:t>
            </a:r>
            <a:r>
              <a:rPr lang="en-US" sz="2100" spc="-5" dirty="0">
                <a:solidFill>
                  <a:schemeClr val="bg1"/>
                </a:solidFill>
                <a:latin typeface="LM Sans 10"/>
                <a:cs typeface="LM Sans 10"/>
              </a:rPr>
              <a:t>instance of time, whereas </a:t>
            </a:r>
            <a:r>
              <a:rPr lang="en-US" sz="2100" spc="-10" dirty="0">
                <a:solidFill>
                  <a:schemeClr val="bg1"/>
                </a:solidFill>
                <a:latin typeface="LM Sans 10"/>
                <a:cs typeface="LM Sans 10"/>
              </a:rPr>
              <a:t>a </a:t>
            </a:r>
            <a:r>
              <a:rPr lang="en-US" sz="2100" spc="-5" dirty="0">
                <a:solidFill>
                  <a:schemeClr val="bg1"/>
                </a:solidFill>
                <a:latin typeface="LM Sans 10"/>
                <a:cs typeface="LM Sans 10"/>
              </a:rPr>
              <a:t>discrete time series contains  observations measured at discrete </a:t>
            </a:r>
            <a:r>
              <a:rPr lang="en-US" sz="2100" dirty="0">
                <a:solidFill>
                  <a:schemeClr val="bg1"/>
                </a:solidFill>
                <a:latin typeface="LM Sans 10"/>
                <a:cs typeface="LM Sans 10"/>
              </a:rPr>
              <a:t>points </a:t>
            </a:r>
            <a:r>
              <a:rPr lang="en-US" sz="2100" spc="-5" dirty="0">
                <a:solidFill>
                  <a:schemeClr val="bg1"/>
                </a:solidFill>
                <a:latin typeface="LM Sans 10"/>
                <a:cs typeface="LM Sans 10"/>
              </a:rPr>
              <a:t>in</a:t>
            </a:r>
            <a:r>
              <a:rPr lang="en-US" sz="2100" spc="-30" dirty="0">
                <a:solidFill>
                  <a:schemeClr val="bg1"/>
                </a:solidFill>
                <a:latin typeface="LM Sans 10"/>
                <a:cs typeface="LM Sans 10"/>
              </a:rPr>
              <a:t> </a:t>
            </a:r>
            <a:r>
              <a:rPr lang="en-US" sz="2100" spc="-5" dirty="0">
                <a:solidFill>
                  <a:schemeClr val="bg1"/>
                </a:solidFill>
                <a:latin typeface="LM Sans 10"/>
                <a:cs typeface="LM Sans 10"/>
              </a:rPr>
              <a:t>time.</a:t>
            </a:r>
            <a:endParaRPr lang="en-US" sz="2100" dirty="0">
              <a:solidFill>
                <a:schemeClr val="bg1"/>
              </a:solidFill>
              <a:latin typeface="LM Sans 10"/>
              <a:cs typeface="LM Sans 10"/>
            </a:endParaRPr>
          </a:p>
        </p:txBody>
      </p:sp>
    </p:spTree>
    <p:extLst>
      <p:ext uri="{BB962C8B-B14F-4D97-AF65-F5344CB8AC3E}">
        <p14:creationId xmlns:p14="http://schemas.microsoft.com/office/powerpoint/2010/main" val="8374831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C91F1F-266F-4465-8F89-487664D87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117F01D7-4ACD-4ABC-8244-95EC0B6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22204" y="1026251"/>
            <a:ext cx="5473933"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E2C23CB-D77B-4033-877F-D35608A3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665905" y="-619573"/>
            <a:ext cx="6762525"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E10FAF-DFC6-4D45-A57B-4B0109E0C4AC}"/>
              </a:ext>
            </a:extLst>
          </p:cNvPr>
          <p:cNvSpPr>
            <a:spLocks noGrp="1"/>
          </p:cNvSpPr>
          <p:nvPr>
            <p:ph type="title"/>
          </p:nvPr>
        </p:nvSpPr>
        <p:spPr>
          <a:xfrm>
            <a:off x="376203" y="2340627"/>
            <a:ext cx="1831086" cy="2459736"/>
          </a:xfrm>
        </p:spPr>
        <p:txBody>
          <a:bodyPr>
            <a:normAutofit/>
          </a:bodyPr>
          <a:lstStyle/>
          <a:p>
            <a:pPr marL="88264">
              <a:spcBef>
                <a:spcPts val="334"/>
              </a:spcBef>
              <a:buClr>
                <a:srgbClr val="3333B2"/>
              </a:buClr>
              <a:tabLst>
                <a:tab pos="227965" algn="l"/>
              </a:tabLst>
            </a:pPr>
            <a:r>
              <a:rPr lang="en-US" sz="2200" spc="15" dirty="0"/>
              <a:t>Components </a:t>
            </a:r>
            <a:r>
              <a:rPr lang="en-US" sz="2200" spc="10" dirty="0"/>
              <a:t>of a </a:t>
            </a:r>
            <a:r>
              <a:rPr lang="en-US" sz="2200" spc="15" dirty="0"/>
              <a:t>Time</a:t>
            </a:r>
            <a:r>
              <a:rPr lang="en-US" sz="2200" spc="-15" dirty="0"/>
              <a:t> </a:t>
            </a:r>
            <a:r>
              <a:rPr lang="en-US" sz="2200" spc="10" dirty="0"/>
              <a:t>Series</a:t>
            </a:r>
            <a:endParaRPr lang="en-US" sz="2200" dirty="0">
              <a:latin typeface="LM Sans 10"/>
              <a:cs typeface="LM Sans 10"/>
            </a:endParaRPr>
          </a:p>
        </p:txBody>
      </p:sp>
      <p:sp>
        <p:nvSpPr>
          <p:cNvPr id="3" name="Content Placeholder 2">
            <a:extLst>
              <a:ext uri="{FF2B5EF4-FFF2-40B4-BE49-F238E27FC236}">
                <a16:creationId xmlns:a16="http://schemas.microsoft.com/office/drawing/2014/main" id="{467BAA60-F4B3-4033-8793-E9698C4BEBD5}"/>
              </a:ext>
            </a:extLst>
          </p:cNvPr>
          <p:cNvSpPr>
            <a:spLocks noGrp="1"/>
          </p:cNvSpPr>
          <p:nvPr>
            <p:ph idx="1"/>
          </p:nvPr>
        </p:nvSpPr>
        <p:spPr>
          <a:xfrm>
            <a:off x="3634740" y="1115568"/>
            <a:ext cx="4917186" cy="4636008"/>
          </a:xfrm>
        </p:spPr>
        <p:txBody>
          <a:bodyPr anchor="ctr">
            <a:normAutofit/>
          </a:bodyPr>
          <a:lstStyle/>
          <a:p>
            <a:pPr marR="43180">
              <a:buFont typeface="Wingdings" panose="05000000000000000000" pitchFamily="2" charset="2"/>
              <a:buChar char="Ø"/>
            </a:pPr>
            <a:r>
              <a:rPr lang="en-US" sz="1900" spc="-5" dirty="0">
                <a:latin typeface="LM Sans 10"/>
                <a:cs typeface="LM Sans 10"/>
              </a:rPr>
              <a:t>In general, </a:t>
            </a:r>
            <a:r>
              <a:rPr lang="en-US" sz="1900" spc="-10" dirty="0">
                <a:latin typeface="LM Sans 10"/>
                <a:cs typeface="LM Sans 10"/>
              </a:rPr>
              <a:t>a </a:t>
            </a:r>
            <a:r>
              <a:rPr lang="en-US" sz="1900" spc="-5" dirty="0">
                <a:latin typeface="LM Sans 10"/>
                <a:cs typeface="LM Sans 10"/>
              </a:rPr>
              <a:t>time series is </a:t>
            </a:r>
            <a:r>
              <a:rPr lang="en-US" sz="1900" spc="-10" dirty="0">
                <a:latin typeface="LM Sans 10"/>
                <a:cs typeface="LM Sans 10"/>
              </a:rPr>
              <a:t>affected </a:t>
            </a:r>
            <a:r>
              <a:rPr lang="en-US" sz="1900" spc="-20" dirty="0">
                <a:latin typeface="LM Sans 10"/>
                <a:cs typeface="LM Sans 10"/>
              </a:rPr>
              <a:t>by </a:t>
            </a:r>
            <a:r>
              <a:rPr lang="en-US" sz="1900" spc="-5" dirty="0">
                <a:latin typeface="LM Sans 10"/>
                <a:cs typeface="LM Sans 10"/>
              </a:rPr>
              <a:t>four components</a:t>
            </a:r>
          </a:p>
          <a:p>
            <a:pPr marR="43180" lvl="1">
              <a:buFont typeface="Wingdings" panose="05000000000000000000" pitchFamily="2" charset="2"/>
              <a:buChar char="Ø"/>
            </a:pPr>
            <a:r>
              <a:rPr lang="en-US" sz="1900" spc="-5" dirty="0">
                <a:latin typeface="LM Sans 10"/>
                <a:cs typeface="LM Sans 10"/>
              </a:rPr>
              <a:t>trend</a:t>
            </a:r>
          </a:p>
          <a:p>
            <a:pPr marR="43180" lvl="1">
              <a:buFont typeface="Wingdings" panose="05000000000000000000" pitchFamily="2" charset="2"/>
              <a:buChar char="Ø"/>
            </a:pPr>
            <a:r>
              <a:rPr lang="en-US" sz="1900" spc="-5" dirty="0">
                <a:latin typeface="LM Sans 10"/>
                <a:cs typeface="LM Sans 10"/>
              </a:rPr>
              <a:t>seasonal</a:t>
            </a:r>
          </a:p>
          <a:p>
            <a:pPr marR="43180" lvl="1">
              <a:buFont typeface="Wingdings" panose="05000000000000000000" pitchFamily="2" charset="2"/>
              <a:buChar char="Ø"/>
            </a:pPr>
            <a:r>
              <a:rPr lang="en-US" sz="1900" spc="-5" dirty="0">
                <a:latin typeface="LM Sans 10"/>
                <a:cs typeface="LM Sans 10"/>
              </a:rPr>
              <a:t>cyclical</a:t>
            </a:r>
          </a:p>
          <a:p>
            <a:pPr marR="43180" lvl="1">
              <a:buFont typeface="Wingdings" panose="05000000000000000000" pitchFamily="2" charset="2"/>
              <a:buChar char="Ø"/>
            </a:pPr>
            <a:r>
              <a:rPr lang="en-US" sz="1900" spc="-5" dirty="0">
                <a:latin typeface="LM Sans 10"/>
                <a:cs typeface="LM Sans 10"/>
              </a:rPr>
              <a:t>irregular</a:t>
            </a:r>
            <a:endParaRPr lang="en-US" sz="1900" dirty="0">
              <a:latin typeface="LM Sans 10"/>
              <a:cs typeface="LM Sans 10"/>
            </a:endParaRPr>
          </a:p>
          <a:p>
            <a:pPr marR="43180">
              <a:buFont typeface="Wingdings" panose="05000000000000000000" pitchFamily="2" charset="2"/>
              <a:buChar char="Ø"/>
            </a:pPr>
            <a:endParaRPr lang="en-US" sz="1900" dirty="0">
              <a:latin typeface="LM Sans 10"/>
              <a:cs typeface="LM Sans 10"/>
            </a:endParaRPr>
          </a:p>
        </p:txBody>
      </p:sp>
    </p:spTree>
    <p:extLst>
      <p:ext uri="{BB962C8B-B14F-4D97-AF65-F5344CB8AC3E}">
        <p14:creationId xmlns:p14="http://schemas.microsoft.com/office/powerpoint/2010/main" val="18452093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1093</Words>
  <Application>Microsoft Office PowerPoint</Application>
  <PresentationFormat>On-screen Show (4:3)</PresentationFormat>
  <Paragraphs>99</Paragraphs>
  <Slides>21</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Arial</vt:lpstr>
      <vt:lpstr>Calibri</vt:lpstr>
      <vt:lpstr>Calibri Light</vt:lpstr>
      <vt:lpstr>Cambria Math</vt:lpstr>
      <vt:lpstr>Century Schoolbook</vt:lpstr>
      <vt:lpstr>DejaVu Sans</vt:lpstr>
      <vt:lpstr>LM Sans 10</vt:lpstr>
      <vt:lpstr>LM Sans 8</vt:lpstr>
      <vt:lpstr>Times New Roman</vt:lpstr>
      <vt:lpstr>Wingdings</vt:lpstr>
      <vt:lpstr>Office Theme</vt:lpstr>
      <vt:lpstr>1_Office Theme</vt:lpstr>
      <vt:lpstr>Autoregressive Integrated Moving Average models (ARIMA)</vt:lpstr>
      <vt:lpstr>Overview</vt:lpstr>
      <vt:lpstr>Time Series</vt:lpstr>
      <vt:lpstr>Categories and Terminologies</vt:lpstr>
      <vt:lpstr>Time-domain vs. Frequency-domain</vt:lpstr>
      <vt:lpstr>Univariate vs. Multivariate</vt:lpstr>
      <vt:lpstr>Linear  Vs.  Non-linear</vt:lpstr>
      <vt:lpstr>Discrete Vs. Continuous</vt:lpstr>
      <vt:lpstr>Components of a Time Series</vt:lpstr>
      <vt:lpstr>Trend</vt:lpstr>
      <vt:lpstr>Seasonal Variation</vt:lpstr>
      <vt:lpstr>Cyclical variation</vt:lpstr>
      <vt:lpstr>Irregular variation</vt:lpstr>
      <vt:lpstr>Combination of Four Components</vt:lpstr>
      <vt:lpstr>Additive Model</vt:lpstr>
      <vt:lpstr>Multiplicative Model</vt:lpstr>
      <vt:lpstr>Time Series Analysis</vt:lpstr>
      <vt:lpstr>Measures of Dependence</vt:lpstr>
      <vt:lpstr>Measurement Functions</vt:lpstr>
      <vt:lpstr>Autocovariance for Time Series </vt:lpstr>
      <vt:lpstr>Autocorrelation for Time Series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Autoregressive Integrated Moving Average models (ARIMA)</dc:title>
  <dc:creator>prajjval govil</dc:creator>
  <cp:lastModifiedBy>prajjval govil</cp:lastModifiedBy>
  <cp:revision>7</cp:revision>
  <dcterms:created xsi:type="dcterms:W3CDTF">2020-02-04T06:30:40Z</dcterms:created>
  <dcterms:modified xsi:type="dcterms:W3CDTF">2020-02-04T09:16:54Z</dcterms:modified>
</cp:coreProperties>
</file>