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29" d="100"/>
          <a:sy n="129" d="100"/>
        </p:scale>
        <p:origin x="1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68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407903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sp>
        <p:nvSpPr>
          <p:cNvPr id="3" name="Text 1"/>
          <p:cNvSpPr/>
          <p:nvPr/>
        </p:nvSpPr>
        <p:spPr>
          <a:xfrm>
            <a:off x="403762" y="539139"/>
            <a:ext cx="8229600" cy="3076897"/>
          </a:xfrm>
          <a:prstGeom prst="rect">
            <a:avLst/>
          </a:prstGeom>
          <a:noFill/>
          <a:ln/>
        </p:spPr>
        <p:txBody>
          <a:bodyPr wrap="square" rtlCol="0" anchor="ctr"/>
          <a:lstStyle/>
          <a:p>
            <a:pPr marL="0" indent="0">
              <a:lnSpc>
                <a:spcPct val="150000"/>
              </a:lnSpc>
              <a:buNone/>
            </a:pPr>
            <a:r>
              <a:rPr lang="en-US" sz="1600" dirty="0">
                <a:solidFill>
                  <a:srgbClr val="FFFFFF"/>
                </a:solidFill>
              </a:rPr>
              <a:t>
</a:t>
            </a:r>
            <a:r>
              <a:rPr lang="en-US" sz="2000" b="1" dirty="0">
                <a:solidFill>
                  <a:srgbClr val="FFFFFF"/>
                </a:solidFill>
              </a:rPr>
              <a:t>                       Title: Introduction to NREGA Power BI Project Creation</a:t>
            </a:r>
          </a:p>
          <a:p>
            <a:pPr marL="0" indent="0">
              <a:lnSpc>
                <a:spcPct val="150000"/>
              </a:lnSpc>
              <a:buNone/>
            </a:pPr>
            <a:r>
              <a:rPr lang="en-US" sz="1600" dirty="0">
                <a:solidFill>
                  <a:srgbClr val="FFFFFF"/>
                </a:solidFill>
              </a:rPr>
              <a:t>
Key Point: Creating a Power BI project based on NREGA CSV data involves several steps, including data preparation, creating a data model, designing reports, publishing and sharing, and maintaining and updating the project.
</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sp>
        <p:nvSpPr>
          <p:cNvPr id="3" name="Text 1"/>
          <p:cNvSpPr/>
          <p:nvPr/>
        </p:nvSpPr>
        <p:spPr>
          <a:xfrm>
            <a:off x="457200" y="1554480"/>
            <a:ext cx="8229600" cy="2340864"/>
          </a:xfrm>
          <a:prstGeom prst="rect">
            <a:avLst/>
          </a:prstGeom>
          <a:noFill/>
          <a:ln/>
        </p:spPr>
        <p:txBody>
          <a:bodyPr wrap="square" rtlCol="0" anchor="ctr"/>
          <a:lstStyle/>
          <a:p>
            <a:pPr marL="0" indent="0" algn="l">
              <a:lnSpc>
                <a:spcPct val="150000"/>
              </a:lnSpc>
              <a:buNone/>
            </a:pPr>
            <a:r>
              <a:rPr lang="en-US" sz="1600" dirty="0">
                <a:solidFill>
                  <a:srgbClr val="FFFFFF"/>
                </a:solidFill>
              </a:rPr>
              <a:t>
Title: Conclusion
Key Point: Creating a Power BI project based on NREGA CSV data involves several steps, including data preparation, creating a data model, designing reports, publishing and sharing, and maintaining and updating the project. By following these steps and highlighting relevant metrics, stakeholders can gain valuable insights and make informed decisions.
</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08F66E-948B-BFEB-D28D-9C3B43DE24AA}"/>
              </a:ext>
            </a:extLst>
          </p:cNvPr>
          <p:cNvPicPr>
            <a:picLocks noChangeAspect="1"/>
          </p:cNvPicPr>
          <p:nvPr/>
        </p:nvPicPr>
        <p:blipFill>
          <a:blip r:embed="rId3"/>
          <a:stretch>
            <a:fillRect/>
          </a:stretch>
        </p:blipFill>
        <p:spPr>
          <a:xfrm>
            <a:off x="1793174" y="688769"/>
            <a:ext cx="5278581" cy="36338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pic>
        <p:nvPicPr>
          <p:cNvPr id="9" name="Picture 8">
            <a:extLst>
              <a:ext uri="{FF2B5EF4-FFF2-40B4-BE49-F238E27FC236}">
                <a16:creationId xmlns:a16="http://schemas.microsoft.com/office/drawing/2014/main" id="{1157141F-3945-41A2-8F4B-9AAB02243C9E}"/>
              </a:ext>
            </a:extLst>
          </p:cNvPr>
          <p:cNvPicPr>
            <a:picLocks noChangeAspect="1"/>
          </p:cNvPicPr>
          <p:nvPr/>
        </p:nvPicPr>
        <p:blipFill rotWithShape="1">
          <a:blip r:embed="rId3"/>
          <a:srcRect l="8896" t="20541" r="22208" b="8211"/>
          <a:stretch/>
        </p:blipFill>
        <p:spPr>
          <a:xfrm>
            <a:off x="558139" y="124691"/>
            <a:ext cx="7546769" cy="4791693"/>
          </a:xfrm>
          <a:prstGeom prst="rect">
            <a:avLst/>
          </a:prstGeom>
        </p:spPr>
      </p:pic>
    </p:spTree>
    <p:extLst>
      <p:ext uri="{BB962C8B-B14F-4D97-AF65-F5344CB8AC3E}">
        <p14:creationId xmlns:p14="http://schemas.microsoft.com/office/powerpoint/2010/main" val="153285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sp>
        <p:nvSpPr>
          <p:cNvPr id="3" name="Text 1"/>
          <p:cNvSpPr/>
          <p:nvPr/>
        </p:nvSpPr>
        <p:spPr>
          <a:xfrm>
            <a:off x="457200" y="1554480"/>
            <a:ext cx="8229600" cy="2340864"/>
          </a:xfrm>
          <a:prstGeom prst="rect">
            <a:avLst/>
          </a:prstGeom>
          <a:noFill/>
          <a:ln/>
        </p:spPr>
        <p:txBody>
          <a:bodyPr wrap="square" rtlCol="0" anchor="ctr"/>
          <a:lstStyle/>
          <a:p>
            <a:pPr marL="0" indent="0" algn="l">
              <a:lnSpc>
                <a:spcPct val="150000"/>
              </a:lnSpc>
              <a:buNone/>
            </a:pPr>
            <a:r>
              <a:rPr lang="en-US" sz="1600" dirty="0">
                <a:solidFill>
                  <a:srgbClr val="FFFFFF"/>
                </a:solidFill>
              </a:rPr>
              <a:t>
Title: Step 1: Prepare the Data
Key Point: In this step, the data from the provided NREGA CSV file is loaded into Power BI Desktop and then cleaned using the Power Query Editor. Cleaning may involve removing null values and correcting data types.
</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sp>
        <p:nvSpPr>
          <p:cNvPr id="3" name="Text 1"/>
          <p:cNvSpPr/>
          <p:nvPr/>
        </p:nvSpPr>
        <p:spPr>
          <a:xfrm>
            <a:off x="457200" y="1554480"/>
            <a:ext cx="8229600" cy="2340864"/>
          </a:xfrm>
          <a:prstGeom prst="rect">
            <a:avLst/>
          </a:prstGeom>
          <a:noFill/>
          <a:ln/>
        </p:spPr>
        <p:txBody>
          <a:bodyPr wrap="square" rtlCol="0" anchor="ctr"/>
          <a:lstStyle/>
          <a:p>
            <a:pPr marL="0" indent="0" algn="l">
              <a:lnSpc>
                <a:spcPct val="150000"/>
              </a:lnSpc>
              <a:buNone/>
            </a:pPr>
            <a:r>
              <a:rPr lang="en-US" sz="1600" dirty="0">
                <a:solidFill>
                  <a:srgbClr val="FFFFFF"/>
                </a:solidFill>
              </a:rPr>
              <a:t>
Title: Step 2: Create a Data Model
Key Point: In this step, relationships are established between tables based on common keys, such as State_name and District_name. Additionally, calculated columns and measures are defined to calculate key metrics, like Total Persondays, Average Wage Rate, and Total Expenditure.
</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sp>
        <p:nvSpPr>
          <p:cNvPr id="3" name="Text 1"/>
          <p:cNvSpPr/>
          <p:nvPr/>
        </p:nvSpPr>
        <p:spPr>
          <a:xfrm>
            <a:off x="457200" y="1554480"/>
            <a:ext cx="8229600" cy="2340864"/>
          </a:xfrm>
          <a:prstGeom prst="rect">
            <a:avLst/>
          </a:prstGeom>
          <a:noFill/>
          <a:ln/>
        </p:spPr>
        <p:txBody>
          <a:bodyPr wrap="square" rtlCol="0" anchor="ctr"/>
          <a:lstStyle/>
          <a:p>
            <a:pPr marL="0" indent="0" algn="l">
              <a:lnSpc>
                <a:spcPct val="150000"/>
              </a:lnSpc>
              <a:buNone/>
            </a:pPr>
            <a:r>
              <a:rPr lang="en-US" sz="1600" dirty="0">
                <a:solidFill>
                  <a:srgbClr val="FFFFFF"/>
                </a:solidFill>
              </a:rPr>
              <a:t>
Title: Step 3: Design the Reports
Key Point: Visuals such as bar charts, line charts, pie charts, and tables are used to visualize key metrics. Examples of visuals include Total No. of Job Cards Issued, Active Workers and SC/ST Workers, Approved Labour Budget vs. Actual Expenditure, Persondays of Employment, and Average Wage Rate.
</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sp>
        <p:nvSpPr>
          <p:cNvPr id="3" name="Text 1"/>
          <p:cNvSpPr/>
          <p:nvPr/>
        </p:nvSpPr>
        <p:spPr>
          <a:xfrm>
            <a:off x="457200" y="1554480"/>
            <a:ext cx="8229600" cy="2340864"/>
          </a:xfrm>
          <a:prstGeom prst="rect">
            <a:avLst/>
          </a:prstGeom>
          <a:noFill/>
          <a:ln/>
        </p:spPr>
        <p:txBody>
          <a:bodyPr wrap="square" rtlCol="0" anchor="ctr"/>
          <a:lstStyle/>
          <a:p>
            <a:pPr marL="0" indent="0" algn="l">
              <a:lnSpc>
                <a:spcPct val="150000"/>
              </a:lnSpc>
              <a:buNone/>
            </a:pPr>
            <a:r>
              <a:rPr lang="en-US" sz="1600" dirty="0">
                <a:solidFill>
                  <a:srgbClr val="FFFFFF"/>
                </a:solidFill>
              </a:rPr>
              <a:t>
Title: Step 3 (Continued): Design the Reports
Key Point: Additionally, filters and slicers for State_name, District_name, and Year (if applicable) are added to allow users to filter the data. All the visuals are then arranged into a cohesive dashboard that tells a clear story and highlights key insights.
</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sp>
        <p:nvSpPr>
          <p:cNvPr id="3" name="Text 1"/>
          <p:cNvSpPr/>
          <p:nvPr/>
        </p:nvSpPr>
        <p:spPr>
          <a:xfrm>
            <a:off x="457200" y="1554480"/>
            <a:ext cx="8229600" cy="2340864"/>
          </a:xfrm>
          <a:prstGeom prst="rect">
            <a:avLst/>
          </a:prstGeom>
          <a:noFill/>
          <a:ln/>
        </p:spPr>
        <p:txBody>
          <a:bodyPr wrap="square" rtlCol="0" anchor="ctr"/>
          <a:lstStyle/>
          <a:p>
            <a:pPr marL="0" indent="0" algn="l">
              <a:lnSpc>
                <a:spcPct val="150000"/>
              </a:lnSpc>
              <a:buNone/>
            </a:pPr>
            <a:r>
              <a:rPr lang="en-US" sz="1600" dirty="0">
                <a:solidFill>
                  <a:srgbClr val="FFFFFF"/>
                </a:solidFill>
              </a:rPr>
              <a:t>
Title: Step 4: Publish and Share
Key Point: Once the report is ready, it is published to the Power BI Service by following the prompts in Power BI Desktop. The dashboard is then shared with stakeholders, and appropriate permissions and access levels are set up.
</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sp>
        <p:nvSpPr>
          <p:cNvPr id="3" name="Text 1"/>
          <p:cNvSpPr/>
          <p:nvPr/>
        </p:nvSpPr>
        <p:spPr>
          <a:xfrm>
            <a:off x="457200" y="1554480"/>
            <a:ext cx="8229600" cy="2340864"/>
          </a:xfrm>
          <a:prstGeom prst="rect">
            <a:avLst/>
          </a:prstGeom>
          <a:noFill/>
          <a:ln/>
        </p:spPr>
        <p:txBody>
          <a:bodyPr wrap="square" rtlCol="0" anchor="ctr"/>
          <a:lstStyle/>
          <a:p>
            <a:pPr marL="0" indent="0" algn="l">
              <a:lnSpc>
                <a:spcPct val="150000"/>
              </a:lnSpc>
              <a:buNone/>
            </a:pPr>
            <a:r>
              <a:rPr lang="en-US" sz="1600" dirty="0">
                <a:solidFill>
                  <a:srgbClr val="FFFFFF"/>
                </a:solidFill>
              </a:rPr>
              <a:t>
Title: Step 5: Maintain and Update
Key Point: A schedule is set up for data refresh if the data source is updated regularly. Additionally, the performance of the reports and dashboards is monitored, and visuals and queries are optimized if necessary.
</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bg>
      <p:bgPr>
        <a:solidFill>
          <a:srgbClr val="000000"/>
        </a:solidFill>
        <a:effectLst/>
      </p:bgPr>
    </p:bg>
    <p:spTree>
      <p:nvGrpSpPr>
        <p:cNvPr id="1" name=""/>
        <p:cNvGrpSpPr/>
        <p:nvPr/>
      </p:nvGrpSpPr>
      <p:grpSpPr>
        <a:xfrm>
          <a:off x="0" y="0"/>
          <a:ext cx="0" cy="0"/>
          <a:chOff x="0" y="0"/>
          <a:chExt cx="0" cy="0"/>
        </a:xfrm>
      </p:grpSpPr>
      <p:sp>
        <p:nvSpPr>
          <p:cNvPr id="2" name="Text 0"/>
          <p:cNvSpPr/>
          <p:nvPr/>
        </p:nvSpPr>
        <p:spPr>
          <a:xfrm>
            <a:off x="457200" y="457200"/>
            <a:ext cx="8229600" cy="731520"/>
          </a:xfrm>
          <a:prstGeom prst="rect">
            <a:avLst/>
          </a:prstGeom>
          <a:noFill/>
          <a:ln/>
        </p:spPr>
        <p:txBody>
          <a:bodyPr wrap="square" rtlCol="0" anchor="ctr"/>
          <a:lstStyle/>
          <a:p>
            <a:pPr marL="0" indent="0" algn="l">
              <a:buNone/>
            </a:pPr>
            <a:endParaRPr lang="en-US" sz="2000" dirty="0"/>
          </a:p>
        </p:txBody>
      </p:sp>
      <p:sp>
        <p:nvSpPr>
          <p:cNvPr id="3" name="Text 1"/>
          <p:cNvSpPr/>
          <p:nvPr/>
        </p:nvSpPr>
        <p:spPr>
          <a:xfrm>
            <a:off x="457200" y="1554480"/>
            <a:ext cx="8229600" cy="2340864"/>
          </a:xfrm>
          <a:prstGeom prst="rect">
            <a:avLst/>
          </a:prstGeom>
          <a:noFill/>
          <a:ln/>
        </p:spPr>
        <p:txBody>
          <a:bodyPr wrap="square" rtlCol="0" anchor="ctr"/>
          <a:lstStyle/>
          <a:p>
            <a:pPr marL="0" indent="0" algn="l">
              <a:lnSpc>
                <a:spcPct val="150000"/>
              </a:lnSpc>
              <a:buNone/>
            </a:pPr>
            <a:r>
              <a:rPr lang="en-US" sz="1600" dirty="0">
                <a:solidFill>
                  <a:srgbClr val="FFFFFF"/>
                </a:solidFill>
              </a:rPr>
              <a:t>
Title: Example Metrics to Highlight
Key Point: Some example metrics to highlight in the NREGA CSV data Power BI project include Total Job Cards Issued, breakdown by state and district, Active Job Cards and Workers, comparison of total and active job cards and workers, SC/ST Workers proportion among active workers, Labour Budget and Expenditure comparison of approved budget vs. actual expenditure, and Persondays of Employment - the total number of persondays.
</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575</Words>
  <Application>Microsoft Office PowerPoint</Application>
  <PresentationFormat>On-screen Show (16:9)</PresentationFormat>
  <Paragraphs>21</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prajjwalmaurya2512@gmail.com</cp:lastModifiedBy>
  <cp:revision>3</cp:revision>
  <dcterms:created xsi:type="dcterms:W3CDTF">2024-06-08T07:54:33Z</dcterms:created>
  <dcterms:modified xsi:type="dcterms:W3CDTF">2024-06-08T08:55:20Z</dcterms:modified>
</cp:coreProperties>
</file>