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2"/>
  </p:notesMasterIdLst>
  <p:sldIdLst>
    <p:sldId id="257" r:id="rId2"/>
    <p:sldId id="298" r:id="rId3"/>
    <p:sldId id="280" r:id="rId4"/>
    <p:sldId id="301" r:id="rId5"/>
    <p:sldId id="283" r:id="rId6"/>
    <p:sldId id="296" r:id="rId7"/>
    <p:sldId id="300" r:id="rId8"/>
    <p:sldId id="297" r:id="rId9"/>
    <p:sldId id="299"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0803FF-0D0B-4E30-903D-EBE15022F2E8}">
          <p14:sldIdLst>
            <p14:sldId id="257"/>
            <p14:sldId id="298"/>
            <p14:sldId id="280"/>
          </p14:sldIdLst>
        </p14:section>
        <p14:section name="Untitled Section" id="{2B089C4C-6829-4BFF-A045-92D8E5A25A68}">
          <p14:sldIdLst>
            <p14:sldId id="301"/>
            <p14:sldId id="283"/>
            <p14:sldId id="296"/>
            <p14:sldId id="300"/>
            <p14:sldId id="297"/>
            <p14:sldId id="299"/>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82" d="100"/>
          <a:sy n="82" d="100"/>
        </p:scale>
        <p:origin x="3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5A7BB-B9D8-4E7E-810F-46F223759E74}" type="datetimeFigureOut">
              <a:rPr lang="en-IN" smtClean="0"/>
              <a:t>11-05-2023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4C6C6-1D20-4545-9D48-4ED73006E718}" type="slidenum">
              <a:rPr lang="en-IN" smtClean="0"/>
              <a:t>‹#›</a:t>
            </a:fld>
            <a:endParaRPr lang="en-IN"/>
          </a:p>
        </p:txBody>
      </p:sp>
    </p:spTree>
    <p:extLst>
      <p:ext uri="{BB962C8B-B14F-4D97-AF65-F5344CB8AC3E}">
        <p14:creationId xmlns:p14="http://schemas.microsoft.com/office/powerpoint/2010/main" val="3124663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8CD2E98-9E02-F537-A628-F9C55A0F1A2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17411" name="Rectangle 6">
            <a:extLst>
              <a:ext uri="{FF2B5EF4-FFF2-40B4-BE49-F238E27FC236}">
                <a16:creationId xmlns:a16="http://schemas.microsoft.com/office/drawing/2014/main" id="{206FFB9C-63C6-331F-BEF8-4950297126DA}"/>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17412" name="Rectangle 7">
            <a:extLst>
              <a:ext uri="{FF2B5EF4-FFF2-40B4-BE49-F238E27FC236}">
                <a16:creationId xmlns:a16="http://schemas.microsoft.com/office/drawing/2014/main" id="{585DCC6E-A0F1-80A6-3479-D4341AF922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B206C042-15D8-478A-8996-39CA6B2982A4}" type="slidenum">
              <a:rPr lang="en-US" altLang="en-US" smtClean="0">
                <a:latin typeface="Arial" panose="020B0604020202020204" pitchFamily="34" charset="0"/>
              </a:rPr>
              <a:pPr fontAlgn="base">
                <a:spcBef>
                  <a:spcPct val="0"/>
                </a:spcBef>
                <a:spcAft>
                  <a:spcPct val="0"/>
                </a:spcAft>
              </a:pPr>
              <a:t>1</a:t>
            </a:fld>
            <a:endParaRPr lang="en-US" altLang="en-US">
              <a:latin typeface="Arial" panose="020B0604020202020204" pitchFamily="34" charset="0"/>
            </a:endParaRPr>
          </a:p>
        </p:txBody>
      </p:sp>
      <p:sp>
        <p:nvSpPr>
          <p:cNvPr id="17413" name="Rectangle 2">
            <a:extLst>
              <a:ext uri="{FF2B5EF4-FFF2-40B4-BE49-F238E27FC236}">
                <a16:creationId xmlns:a16="http://schemas.microsoft.com/office/drawing/2014/main" id="{5444E8DF-C5BC-71E3-0A85-6239B35535B8}"/>
              </a:ext>
            </a:extLst>
          </p:cNvPr>
          <p:cNvSpPr>
            <a:spLocks noGrp="1" noRot="1" noChangeAspect="1" noChangeArrowheads="1" noTextEdit="1"/>
          </p:cNvSpPr>
          <p:nvPr>
            <p:ph type="sldImg"/>
          </p:nvPr>
        </p:nvSpPr>
        <p:spPr>
          <a:ln/>
        </p:spPr>
      </p:sp>
      <p:sp>
        <p:nvSpPr>
          <p:cNvPr id="17414" name="Rectangle 3">
            <a:extLst>
              <a:ext uri="{FF2B5EF4-FFF2-40B4-BE49-F238E27FC236}">
                <a16:creationId xmlns:a16="http://schemas.microsoft.com/office/drawing/2014/main" id="{B6ADB8AF-B2D7-3BAE-07EE-4A35A8E7AE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6375E1-270E-4573-B14D-06046375963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2815046183"/>
      </p:ext>
    </p:extLst>
  </p:cSld>
  <p:clrMapOvr>
    <a:masterClrMapping/>
  </p:clrMapOvr>
  <p:transition spd="slow">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375E1-270E-4573-B14D-06046375963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465516522"/>
      </p:ext>
    </p:extLst>
  </p:cSld>
  <p:clrMapOvr>
    <a:masterClrMapping/>
  </p:clrMapOvr>
  <p:transition spd="slow">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375E1-270E-4573-B14D-06046375963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1997088885"/>
      </p:ext>
    </p:extLst>
  </p:cSld>
  <p:clrMapOvr>
    <a:masterClrMapping/>
  </p:clrMapOvr>
  <p:transition spd="slow">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375E1-270E-4573-B14D-06046375963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715098794"/>
      </p:ext>
    </p:extLst>
  </p:cSld>
  <p:clrMapOvr>
    <a:masterClrMapping/>
  </p:clrMapOvr>
  <p:transition spd="slow">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375E1-270E-4573-B14D-060463759633}" type="datetimeFigureOut">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465720810"/>
      </p:ext>
    </p:extLst>
  </p:cSld>
  <p:clrMapOvr>
    <a:masterClrMapping/>
  </p:clrMapOvr>
  <p:transition spd="slow">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375E1-270E-4573-B14D-060463759633}"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1380500347"/>
      </p:ext>
    </p:extLst>
  </p:cSld>
  <p:clrMapOvr>
    <a:masterClrMapping/>
  </p:clrMapOvr>
  <p:transition spd="slow">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375E1-270E-4573-B14D-060463759633}" type="datetimeFigureOut">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3503948321"/>
      </p:ext>
    </p:extLst>
  </p:cSld>
  <p:clrMapOvr>
    <a:masterClrMapping/>
  </p:clrMapOvr>
  <p:transition spd="slow">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6375E1-270E-4573-B14D-060463759633}" type="datetimeFigureOut">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405440106"/>
      </p:ext>
    </p:extLst>
  </p:cSld>
  <p:clrMapOvr>
    <a:masterClrMapping/>
  </p:clrMapOvr>
  <p:transition spd="slow">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375E1-270E-4573-B14D-060463759633}" type="datetimeFigureOut">
              <a:rPr lang="en-IN" smtClean="0"/>
              <a:t>11-05-2023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2316870444"/>
      </p:ext>
    </p:extLst>
  </p:cSld>
  <p:clrMapOvr>
    <a:masterClrMapping/>
  </p:clrMapOvr>
  <p:transition spd="slow">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375E1-270E-4573-B14D-060463759633}"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1200742036"/>
      </p:ext>
    </p:extLst>
  </p:cSld>
  <p:clrMapOvr>
    <a:masterClrMapping/>
  </p:clrMapOvr>
  <p:transition spd="slow">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375E1-270E-4573-B14D-060463759633}" type="datetimeFigureOut">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E94F2-72B3-4429-909B-09E40633A7FD}" type="slidenum">
              <a:rPr lang="en-IN" smtClean="0"/>
              <a:t>‹#›</a:t>
            </a:fld>
            <a:endParaRPr lang="en-IN"/>
          </a:p>
        </p:txBody>
      </p:sp>
    </p:spTree>
    <p:extLst>
      <p:ext uri="{BB962C8B-B14F-4D97-AF65-F5344CB8AC3E}">
        <p14:creationId xmlns:p14="http://schemas.microsoft.com/office/powerpoint/2010/main" val="3018964743"/>
      </p:ext>
    </p:extLst>
  </p:cSld>
  <p:clrMapOvr>
    <a:masterClrMapping/>
  </p:clrMapOvr>
  <p:transition spd="slow">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375E1-270E-4573-B14D-060463759633}" type="datetimeFigureOut">
              <a:rPr lang="en-IN" smtClean="0"/>
              <a:t>11-05-2023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E94F2-72B3-4429-909B-09E40633A7FD}" type="slidenum">
              <a:rPr lang="en-IN" smtClean="0"/>
              <a:t>‹#›</a:t>
            </a:fld>
            <a:endParaRPr lang="en-IN"/>
          </a:p>
        </p:txBody>
      </p:sp>
    </p:spTree>
    <p:extLst>
      <p:ext uri="{BB962C8B-B14F-4D97-AF65-F5344CB8AC3E}">
        <p14:creationId xmlns:p14="http://schemas.microsoft.com/office/powerpoint/2010/main" val="129501325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ransition spd="slow">
    <p:cover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ransmitter.ieee.org/makerproject/view/91d35" TargetMode="External"/><Relationship Id="rId2" Type="http://schemas.openxmlformats.org/officeDocument/2006/relationships/hyperlink" Target="https://www.eballot.com/votes-and-elections/what-is-an-online-voting-system" TargetMode="External"/><Relationship Id="rId1" Type="http://schemas.openxmlformats.org/officeDocument/2006/relationships/slideLayout" Target="../slideLayouts/slideLayout2.xml"/><Relationship Id="rId4" Type="http://schemas.openxmlformats.org/officeDocument/2006/relationships/hyperlink" Target="https://www.polyas.com/online-voting/how-it-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B2BBE497-E9F3-6FE4-3062-FB7787850654}"/>
              </a:ext>
            </a:extLst>
          </p:cNvPr>
          <p:cNvSpPr txBox="1">
            <a:spLocks noChangeArrowheads="1"/>
          </p:cNvSpPr>
          <p:nvPr/>
        </p:nvSpPr>
        <p:spPr bwMode="auto">
          <a:xfrm>
            <a:off x="2400300" y="42864"/>
            <a:ext cx="8153400" cy="858837"/>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defRPr/>
            </a:pPr>
            <a:r>
              <a:rPr lang="en-US" altLang="en-US" sz="2400" b="1" dirty="0">
                <a:solidFill>
                  <a:schemeClr val="bg2">
                    <a:lumMod val="10000"/>
                  </a:schemeClr>
                </a:solidFill>
                <a:latin typeface="Times New Roman" panose="02020603050405020304" pitchFamily="18" charset="0"/>
                <a:cs typeface="Times New Roman" panose="02020603050405020304" pitchFamily="18" charset="0"/>
              </a:rPr>
              <a:t>DAYANANDA SAGAR UNIVERSITY</a:t>
            </a:r>
          </a:p>
          <a:p>
            <a:pPr algn="ctr" eaLnBrk="1" hangingPunct="1">
              <a:spcAft>
                <a:spcPts val="600"/>
              </a:spcAft>
              <a:defRPr/>
            </a:pPr>
            <a:r>
              <a:rPr lang="en-IN" sz="2000" b="1" dirty="0">
                <a:solidFill>
                  <a:schemeClr val="bg2">
                    <a:lumMod val="10000"/>
                  </a:schemeClr>
                </a:solidFill>
                <a:latin typeface="Times New Roman" panose="02020603050405020304" pitchFamily="18" charset="0"/>
                <a:cs typeface="Times New Roman" panose="02020603050405020304" pitchFamily="18" charset="0"/>
              </a:rPr>
              <a:t>SCHOOL OF ENGINEERING</a:t>
            </a:r>
            <a:endParaRPr lang="en-US" altLang="en-US"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0483" name="Rectangle 3">
            <a:extLst>
              <a:ext uri="{FF2B5EF4-FFF2-40B4-BE49-F238E27FC236}">
                <a16:creationId xmlns:a16="http://schemas.microsoft.com/office/drawing/2014/main" id="{555F825B-4D3E-BCA0-7367-A5B14BDE9C0E}"/>
              </a:ext>
            </a:extLst>
          </p:cNvPr>
          <p:cNvSpPr>
            <a:spLocks noGrp="1" noChangeArrowheads="1"/>
          </p:cNvSpPr>
          <p:nvPr>
            <p:ph type="subTitle" idx="1"/>
          </p:nvPr>
        </p:nvSpPr>
        <p:spPr>
          <a:xfrm>
            <a:off x="2400300" y="3063081"/>
            <a:ext cx="7261590" cy="731837"/>
          </a:xfrm>
        </p:spPr>
        <p:txBody>
          <a:bodyPr rtlCol="0">
            <a:normAutofit/>
          </a:bodyPr>
          <a:lstStyle/>
          <a:p>
            <a:pPr algn="ctr" eaLnBrk="1" fontAlgn="auto" hangingPunct="1">
              <a:defRPr/>
            </a:pPr>
            <a:r>
              <a:rPr lang="en-US" altLang="en-US" sz="2800" b="1" u="sng" dirty="0">
                <a:solidFill>
                  <a:schemeClr val="bg2">
                    <a:lumMod val="10000"/>
                  </a:schemeClr>
                </a:solidFill>
                <a:latin typeface="Times New Roman" panose="02020603050405020304" pitchFamily="18" charset="0"/>
                <a:cs typeface="Times New Roman" panose="02020603050405020304" pitchFamily="18" charset="0"/>
              </a:rPr>
              <a:t>Online Voting System</a:t>
            </a:r>
          </a:p>
        </p:txBody>
      </p:sp>
      <p:sp>
        <p:nvSpPr>
          <p:cNvPr id="16388" name="Slide Number Placeholder 3">
            <a:extLst>
              <a:ext uri="{FF2B5EF4-FFF2-40B4-BE49-F238E27FC236}">
                <a16:creationId xmlns:a16="http://schemas.microsoft.com/office/drawing/2014/main" id="{4DD6976F-97E5-CC5B-2D1F-2E60B19122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742950" indent="-285750">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11430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16002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2057400" indent="-22860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25146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29718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34290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3886200" indent="-228600" defTabSz="457200"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fontAlgn="base">
              <a:lnSpc>
                <a:spcPct val="100000"/>
              </a:lnSpc>
              <a:spcBef>
                <a:spcPct val="0"/>
              </a:spcBef>
              <a:spcAft>
                <a:spcPct val="0"/>
              </a:spcAft>
              <a:buClrTx/>
              <a:buSzTx/>
              <a:buFontTx/>
              <a:buNone/>
            </a:pPr>
            <a:fld id="{D6DA0CB4-57F8-48BF-8300-01C3FA02FBF3}" type="slidenum">
              <a:rPr lang="en-US" altLang="en-US" smtClean="0">
                <a:solidFill>
                  <a:srgbClr val="FEFFFF"/>
                </a:solidFill>
                <a:latin typeface="Century Gothic" panose="020B0502020202020204" pitchFamily="34" charset="0"/>
              </a:rPr>
              <a:pPr fontAlgn="base">
                <a:lnSpc>
                  <a:spcPct val="100000"/>
                </a:lnSpc>
                <a:spcBef>
                  <a:spcPct val="0"/>
                </a:spcBef>
                <a:spcAft>
                  <a:spcPct val="0"/>
                </a:spcAft>
                <a:buClrTx/>
                <a:buSzTx/>
                <a:buFontTx/>
                <a:buNone/>
              </a:pPr>
              <a:t>1</a:t>
            </a:fld>
            <a:endParaRPr lang="en-US" altLang="en-US">
              <a:solidFill>
                <a:srgbClr val="FEFFFF"/>
              </a:solidFill>
              <a:latin typeface="Century Gothic" panose="020B0502020202020204" pitchFamily="34" charset="0"/>
            </a:endParaRPr>
          </a:p>
        </p:txBody>
      </p:sp>
      <p:sp>
        <p:nvSpPr>
          <p:cNvPr id="20484" name="TextBox 1">
            <a:extLst>
              <a:ext uri="{FF2B5EF4-FFF2-40B4-BE49-F238E27FC236}">
                <a16:creationId xmlns:a16="http://schemas.microsoft.com/office/drawing/2014/main" id="{8DB5792A-78BD-0196-DFD5-AF253EBEB96B}"/>
              </a:ext>
            </a:extLst>
          </p:cNvPr>
          <p:cNvSpPr txBox="1">
            <a:spLocks noChangeArrowheads="1"/>
          </p:cNvSpPr>
          <p:nvPr/>
        </p:nvSpPr>
        <p:spPr bwMode="auto">
          <a:xfrm>
            <a:off x="3333750" y="4829898"/>
            <a:ext cx="5276850" cy="1200329"/>
          </a:xfrm>
          <a:prstGeom prst="rect">
            <a:avLst/>
          </a:prstGeom>
          <a:noFill/>
          <a:ln>
            <a:noFill/>
          </a:ln>
        </p:spPr>
        <p:txBody>
          <a:bodyPr>
            <a:spAutoFit/>
          </a:bodyPr>
          <a:lstStyle>
            <a:lvl1pPr>
              <a:spcBef>
                <a:spcPts val="1000"/>
              </a:spcBef>
              <a:buClr>
                <a:schemeClr val="accent1"/>
              </a:buClr>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None/>
              <a:defRPr/>
            </a:pPr>
            <a:r>
              <a:rPr lang="en-IN" altLang="en-US" sz="1800" b="1" dirty="0">
                <a:solidFill>
                  <a:schemeClr val="tx1"/>
                </a:solidFill>
                <a:latin typeface="Times New Roman" panose="02020603050405020304" pitchFamily="18" charset="0"/>
                <a:cs typeface="Times New Roman" panose="02020603050405020304" pitchFamily="18" charset="0"/>
              </a:rPr>
              <a:t>Presented By:</a:t>
            </a:r>
          </a:p>
          <a:p>
            <a:pPr algn="ctr">
              <a:spcBef>
                <a:spcPct val="0"/>
              </a:spcBef>
              <a:buClrTx/>
              <a:buNone/>
              <a:defRPr/>
            </a:pPr>
            <a:r>
              <a:rPr lang="en-IN" altLang="en-US" sz="1800" b="1" dirty="0">
                <a:solidFill>
                  <a:schemeClr val="bg2">
                    <a:lumMod val="25000"/>
                  </a:schemeClr>
                </a:solidFill>
                <a:latin typeface="Bahnschrift Light" panose="020B0502040204020203" pitchFamily="34" charset="0"/>
              </a:rPr>
              <a:t>Prajjwal Mishra-ENG20CT0018</a:t>
            </a:r>
          </a:p>
          <a:p>
            <a:pPr algn="ctr">
              <a:spcBef>
                <a:spcPct val="0"/>
              </a:spcBef>
              <a:buClrTx/>
              <a:buNone/>
              <a:defRPr/>
            </a:pPr>
            <a:r>
              <a:rPr lang="en-IN" altLang="en-US" sz="1800" b="1" dirty="0">
                <a:solidFill>
                  <a:schemeClr val="bg2">
                    <a:lumMod val="25000"/>
                  </a:schemeClr>
                </a:solidFill>
                <a:latin typeface="Bahnschrift Light" panose="020B0502040204020203" pitchFamily="34" charset="0"/>
              </a:rPr>
              <a:t>Aditya navale-ENG20CT0003</a:t>
            </a:r>
          </a:p>
          <a:p>
            <a:pPr algn="ctr">
              <a:spcBef>
                <a:spcPct val="0"/>
              </a:spcBef>
              <a:buClrTx/>
              <a:buNone/>
              <a:defRPr/>
            </a:pPr>
            <a:r>
              <a:rPr lang="en-IN" altLang="en-US" sz="1800" b="1" dirty="0" err="1">
                <a:solidFill>
                  <a:schemeClr val="bg2">
                    <a:lumMod val="25000"/>
                  </a:schemeClr>
                </a:solidFill>
                <a:latin typeface="Bahnschrift Light" panose="020B0502040204020203" pitchFamily="34" charset="0"/>
              </a:rPr>
              <a:t>Ansh</a:t>
            </a:r>
            <a:r>
              <a:rPr lang="en-IN" altLang="en-US" sz="1800" b="1" dirty="0">
                <a:solidFill>
                  <a:schemeClr val="bg2">
                    <a:lumMod val="25000"/>
                  </a:schemeClr>
                </a:solidFill>
                <a:latin typeface="Bahnschrift Light" panose="020B0502040204020203" pitchFamily="34" charset="0"/>
              </a:rPr>
              <a:t> Gupta-ENG20CT0005</a:t>
            </a:r>
          </a:p>
        </p:txBody>
      </p:sp>
      <p:sp>
        <p:nvSpPr>
          <p:cNvPr id="20485" name="TextBox 5">
            <a:extLst>
              <a:ext uri="{FF2B5EF4-FFF2-40B4-BE49-F238E27FC236}">
                <a16:creationId xmlns:a16="http://schemas.microsoft.com/office/drawing/2014/main" id="{5CED0FA4-044E-49B3-70D8-94CF6A11D054}"/>
              </a:ext>
            </a:extLst>
          </p:cNvPr>
          <p:cNvSpPr txBox="1">
            <a:spLocks noChangeArrowheads="1"/>
          </p:cNvSpPr>
          <p:nvPr/>
        </p:nvSpPr>
        <p:spPr bwMode="auto">
          <a:xfrm>
            <a:off x="3019425" y="2100264"/>
            <a:ext cx="6391612" cy="461665"/>
          </a:xfrm>
          <a:prstGeom prst="rect">
            <a:avLst/>
          </a:prstGeom>
          <a:noFill/>
          <a:ln>
            <a:noFill/>
          </a:ln>
        </p:spPr>
        <p:txBody>
          <a:bodyPr wrap="square">
            <a:spAutoFit/>
          </a:bodyPr>
          <a:lstStyle>
            <a:lvl1pPr>
              <a:spcBef>
                <a:spcPts val="1000"/>
              </a:spcBef>
              <a:buClr>
                <a:schemeClr val="accent1"/>
              </a:buClr>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None/>
              <a:defRPr/>
            </a:pPr>
            <a:r>
              <a:rPr lang="en-IN" altLang="en-US" sz="2400" b="1" dirty="0">
                <a:solidFill>
                  <a:schemeClr val="bg2">
                    <a:lumMod val="10000"/>
                  </a:schemeClr>
                </a:solidFill>
                <a:latin typeface="Times New Roman" panose="02020603050405020304" pitchFamily="18" charset="0"/>
                <a:cs typeface="Times New Roman" panose="02020603050405020304" pitchFamily="18" charset="0"/>
              </a:rPr>
              <a:t> Cloud Application Development Mini Project </a:t>
            </a:r>
          </a:p>
        </p:txBody>
      </p:sp>
      <p:pic>
        <p:nvPicPr>
          <p:cNvPr id="16391" name="Picture 2">
            <a:extLst>
              <a:ext uri="{FF2B5EF4-FFF2-40B4-BE49-F238E27FC236}">
                <a16:creationId xmlns:a16="http://schemas.microsoft.com/office/drawing/2014/main" id="{5AA848ED-8CBA-F4E7-3691-0AA66D552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464"/>
            <a:ext cx="1284288"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3">
            <a:extLst>
              <a:ext uri="{FF2B5EF4-FFF2-40B4-BE49-F238E27FC236}">
                <a16:creationId xmlns:a16="http://schemas.microsoft.com/office/drawing/2014/main" id="{0E295D19-0817-D7FB-AD1C-2DBE6A0A75F0}"/>
              </a:ext>
            </a:extLst>
          </p:cNvPr>
          <p:cNvSpPr txBox="1">
            <a:spLocks noChangeArrowheads="1"/>
          </p:cNvSpPr>
          <p:nvPr/>
        </p:nvSpPr>
        <p:spPr bwMode="auto">
          <a:xfrm>
            <a:off x="1905000" y="1150939"/>
            <a:ext cx="8763000" cy="731837"/>
          </a:xfrm>
          <a:prstGeom prst="rect">
            <a:avLst/>
          </a:prstGeom>
          <a:noFill/>
          <a:ln>
            <a:noFill/>
          </a:ln>
        </p:spPr>
        <p:txBody>
          <a:bodyPr/>
          <a:lstStyle>
            <a:lvl1pPr>
              <a:spcBef>
                <a:spcPts val="1000"/>
              </a:spcBef>
              <a:buClr>
                <a:schemeClr val="accent1"/>
              </a:buClr>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20000"/>
              </a:spcBef>
              <a:buSzPct val="65000"/>
              <a:buNone/>
              <a:defRPr/>
            </a:pPr>
            <a:r>
              <a:rPr lang="en-US" altLang="en-US" sz="2800" b="1" dirty="0">
                <a:solidFill>
                  <a:schemeClr val="bg2">
                    <a:lumMod val="10000"/>
                  </a:schemeClr>
                </a:solidFill>
                <a:latin typeface="BankGothic Md BT" panose="020B0807020203060204" pitchFamily="34" charset="0"/>
                <a:cs typeface="Calibri" panose="020F0502020204030204" pitchFamily="34" charset="0"/>
              </a:rPr>
              <a:t> </a:t>
            </a:r>
            <a:r>
              <a:rPr lang="en-US" altLang="en-US" sz="2800" b="1" dirty="0">
                <a:solidFill>
                  <a:schemeClr val="bg2">
                    <a:lumMod val="10000"/>
                  </a:schemeClr>
                </a:solidFill>
                <a:latin typeface="Times New Roman" panose="02020603050405020304" pitchFamily="18" charset="0"/>
                <a:cs typeface="Times New Roman" panose="02020603050405020304" pitchFamily="18" charset="0"/>
              </a:rPr>
              <a:t>Department of </a:t>
            </a:r>
            <a:r>
              <a:rPr lang="en-IN" altLang="en-US" sz="2800" b="1" dirty="0">
                <a:solidFill>
                  <a:schemeClr val="bg2">
                    <a:lumMod val="10000"/>
                  </a:schemeClr>
                </a:solidFill>
                <a:latin typeface="Times New Roman" panose="02020603050405020304" pitchFamily="18" charset="0"/>
                <a:cs typeface="Times New Roman" panose="02020603050405020304" pitchFamily="18" charset="0"/>
              </a:rPr>
              <a:t>Computer Science and Technology</a:t>
            </a:r>
            <a:endParaRPr lang="en-US" altLang="en-US" sz="28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0488" name="TextBox 5">
            <a:extLst>
              <a:ext uri="{FF2B5EF4-FFF2-40B4-BE49-F238E27FC236}">
                <a16:creationId xmlns:a16="http://schemas.microsoft.com/office/drawing/2014/main" id="{5810B6E2-BC13-AA24-229F-7A6A42F3AE8D}"/>
              </a:ext>
            </a:extLst>
          </p:cNvPr>
          <p:cNvSpPr txBox="1">
            <a:spLocks noChangeArrowheads="1"/>
          </p:cNvSpPr>
          <p:nvPr/>
        </p:nvSpPr>
        <p:spPr bwMode="auto">
          <a:xfrm>
            <a:off x="2735108" y="3900489"/>
            <a:ext cx="6504142" cy="1016000"/>
          </a:xfrm>
          <a:prstGeom prst="rect">
            <a:avLst/>
          </a:prstGeom>
          <a:noFill/>
          <a:ln>
            <a:noFill/>
          </a:ln>
        </p:spPr>
        <p:txBody>
          <a:bodyPr wrap="square">
            <a:spAutoFit/>
          </a:bodyPr>
          <a:lstStyle>
            <a:lvl1pPr>
              <a:spcBef>
                <a:spcPts val="1000"/>
              </a:spcBef>
              <a:buClr>
                <a:schemeClr val="accent1"/>
              </a:buClr>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a:spcBef>
                <a:spcPct val="0"/>
              </a:spcBef>
              <a:buClrTx/>
              <a:buNone/>
              <a:defRPr/>
            </a:pPr>
            <a:r>
              <a:rPr lang="en-IN" altLang="en-US" sz="2000" b="1" dirty="0">
                <a:solidFill>
                  <a:schemeClr val="bg2">
                    <a:lumMod val="10000"/>
                  </a:schemeClr>
                </a:solidFill>
                <a:latin typeface="Times New Roman" panose="02020603050405020304" pitchFamily="18" charset="0"/>
                <a:cs typeface="Times New Roman" panose="02020603050405020304" pitchFamily="18" charset="0"/>
              </a:rPr>
              <a:t>Under the Supervision</a:t>
            </a:r>
          </a:p>
          <a:p>
            <a:pPr algn="ctr">
              <a:spcBef>
                <a:spcPct val="0"/>
              </a:spcBef>
              <a:buClrTx/>
              <a:buNone/>
              <a:defRPr/>
            </a:pPr>
            <a:r>
              <a:rPr lang="en-IN" altLang="en-US" sz="2000" b="1" dirty="0">
                <a:solidFill>
                  <a:schemeClr val="bg2">
                    <a:lumMod val="10000"/>
                  </a:schemeClr>
                </a:solidFill>
                <a:latin typeface="Times New Roman" panose="02020603050405020304" pitchFamily="18" charset="0"/>
                <a:cs typeface="Times New Roman" panose="02020603050405020304" pitchFamily="18" charset="0"/>
              </a:rPr>
              <a:t> Prof. Santosh Kumar</a:t>
            </a:r>
          </a:p>
          <a:p>
            <a:pPr algn="ctr">
              <a:spcBef>
                <a:spcPct val="0"/>
              </a:spcBef>
              <a:buClrTx/>
              <a:buNone/>
              <a:defRPr/>
            </a:pPr>
            <a:endParaRPr lang="en-IN" altLang="en-US" sz="2000" b="1" dirty="0">
              <a:solidFill>
                <a:srgbClr val="003217"/>
              </a:solidFill>
              <a:latin typeface="Book Antiqua" panose="02040602050305030304" pitchFamily="18" charset="0"/>
              <a:cs typeface="Calibri" panose="020F0502020204030204" pitchFamily="34" charset="0"/>
            </a:endParaRPr>
          </a:p>
        </p:txBody>
      </p:sp>
    </p:spTree>
  </p:cSld>
  <p:clrMapOvr>
    <a:masterClrMapping/>
  </p:clrMapOvr>
  <p:transition spd="slow">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8CFA-5CCC-4858-052D-5272C74C5CEF}"/>
              </a:ext>
            </a:extLst>
          </p:cNvPr>
          <p:cNvSpPr>
            <a:spLocks noGrp="1"/>
          </p:cNvSpPr>
          <p:nvPr>
            <p:ph type="ctrTitle"/>
          </p:nvPr>
        </p:nvSpPr>
        <p:spPr/>
        <p:txBody>
          <a:bodyPr>
            <a:normAutofit/>
          </a:bodyPr>
          <a:lstStyle/>
          <a:p>
            <a:r>
              <a:rPr lang="en-US" sz="8800" b="1" dirty="0">
                <a:latin typeface="Times New Roman" panose="02020603050405020304" pitchFamily="18" charset="0"/>
                <a:cs typeface="Times New Roman" panose="02020603050405020304" pitchFamily="18" charset="0"/>
              </a:rPr>
              <a:t>THANK YOU</a:t>
            </a:r>
            <a:endParaRPr lang="en-IN"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661843"/>
      </p:ext>
    </p:extLst>
  </p:cSld>
  <p:clrMapOvr>
    <a:masterClrMapping/>
  </p:clrMapOvr>
  <p:transition spd="slow">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528E-B18D-8BF2-2EDF-A7A2962A56E1}"/>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Overview</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1E5E81-38F4-CF60-1271-EF38AB4349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Hardware &amp; Software Requirements </a:t>
            </a:r>
          </a:p>
          <a:p>
            <a:r>
              <a:rPr lang="en-US" dirty="0">
                <a:latin typeface="Times New Roman" panose="02020603050405020304" pitchFamily="18" charset="0"/>
                <a:cs typeface="Times New Roman" panose="02020603050405020304" pitchFamily="18" charset="0"/>
              </a:rPr>
              <a:t>Testing and Result</a:t>
            </a:r>
          </a:p>
          <a:p>
            <a:r>
              <a:rPr lang="en-US" dirty="0">
                <a:latin typeface="Times New Roman" panose="02020603050405020304" pitchFamily="18" charset="0"/>
                <a:cs typeface="Times New Roman" panose="02020603050405020304" pitchFamily="18" charset="0"/>
              </a:rPr>
              <a:t>References</a:t>
            </a:r>
          </a:p>
          <a:p>
            <a:pPr marL="0" indent="0">
              <a:buNone/>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87080958"/>
      </p:ext>
    </p:extLst>
  </p:cSld>
  <p:clrMapOvr>
    <a:masterClrMapping/>
  </p:clrMapOvr>
  <p:transition spd="slow">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C058-4135-8D39-B602-9F2739422539}"/>
              </a:ext>
            </a:extLst>
          </p:cNvPr>
          <p:cNvSpPr>
            <a:spLocks noGrp="1"/>
          </p:cNvSpPr>
          <p:nvPr>
            <p:ph type="title"/>
          </p:nvPr>
        </p:nvSpPr>
        <p:spPr>
          <a:xfrm>
            <a:off x="935224" y="345952"/>
            <a:ext cx="8534400" cy="881715"/>
          </a:xfrm>
        </p:spPr>
        <p:txBody>
          <a:bodyPr>
            <a:normAutofit/>
          </a:bodyPr>
          <a:lstStyle/>
          <a:p>
            <a:r>
              <a:rPr lang="en-US" sz="4000" b="1" u="sng" dirty="0">
                <a:latin typeface="Times New Roman" panose="02020603050405020304" pitchFamily="18" charset="0"/>
                <a:cs typeface="Times New Roman" panose="02020603050405020304" pitchFamily="18" charset="0"/>
              </a:rPr>
              <a:t>Introduction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2CAFBF-B8F4-253C-AC74-5B94C5F06428}"/>
              </a:ext>
            </a:extLst>
          </p:cNvPr>
          <p:cNvSpPr>
            <a:spLocks noGrp="1"/>
          </p:cNvSpPr>
          <p:nvPr>
            <p:ph idx="1"/>
          </p:nvPr>
        </p:nvSpPr>
        <p:spPr>
          <a:xfrm>
            <a:off x="668867" y="1380067"/>
            <a:ext cx="11055773" cy="5131982"/>
          </a:xfrm>
        </p:spPr>
        <p:txBody>
          <a:bodyPr>
            <a:normAutofit lnSpcReduction="10000"/>
          </a:bodyPr>
          <a:lstStyle/>
          <a:p>
            <a:r>
              <a:rPr lang="en-US" sz="2400" b="0" i="0" dirty="0">
                <a:effectLst/>
                <a:latin typeface="Times New Roman" panose="02020603050405020304" pitchFamily="18" charset="0"/>
                <a:cs typeface="Times New Roman" panose="02020603050405020304" pitchFamily="18" charset="0"/>
              </a:rPr>
              <a:t>Online voting systems are electronic voting systems that allow voters to cast their votes remotely using the internet. They are becoming increasingly popular around the world, particularly as more people have access to the internet and as concerns about the security and efficiency of traditional paper-based voting systems continue to grow.</a:t>
            </a:r>
          </a:p>
          <a:p>
            <a:r>
              <a:rPr lang="en-US" sz="2400" b="0" i="0" dirty="0">
                <a:effectLst/>
                <a:latin typeface="Times New Roman" panose="02020603050405020304" pitchFamily="18" charset="0"/>
                <a:cs typeface="Times New Roman" panose="02020603050405020304" pitchFamily="18" charset="0"/>
              </a:rPr>
              <a:t>An online voting system is a digital platform that allows eligible voters to cast their votes in an election through the internet, without the need to physically visit a polling station. The system is typically designed to ensure the security, privacy, and accuracy of the voting process.</a:t>
            </a:r>
          </a:p>
          <a:p>
            <a:r>
              <a:rPr lang="en-US" sz="2400" b="0" i="0" dirty="0">
                <a:effectLst/>
                <a:latin typeface="Times New Roman" panose="02020603050405020304" pitchFamily="18" charset="0"/>
                <a:cs typeface="Times New Roman" panose="02020603050405020304" pitchFamily="18" charset="0"/>
              </a:rPr>
              <a:t>One of the key advantages of an online voting system is its convenience, as voters can cast their ballots from any location at any time, as long as they have internet access.</a:t>
            </a:r>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Online voting systems can also potentially increase voter participation, particularly among young and tech-savvy voters who may be more inclined to vote if they can do so online. Additionally, the use of online voting systems can reduce costs associated with traditional voting methods, such as printing and distributing physical ballots and staffing polling stations.</a:t>
            </a:r>
          </a:p>
        </p:txBody>
      </p:sp>
    </p:spTree>
    <p:extLst>
      <p:ext uri="{BB962C8B-B14F-4D97-AF65-F5344CB8AC3E}">
        <p14:creationId xmlns:p14="http://schemas.microsoft.com/office/powerpoint/2010/main" val="1945471778"/>
      </p:ext>
    </p:extLst>
  </p:cSld>
  <p:clrMapOvr>
    <a:masterClrMapping/>
  </p:clrMapOvr>
  <p:transition spd="slow">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EEBC-976F-503C-4B28-06647FC5B1AC}"/>
              </a:ext>
            </a:extLst>
          </p:cNvPr>
          <p:cNvSpPr>
            <a:spLocks noGrp="1"/>
          </p:cNvSpPr>
          <p:nvPr>
            <p:ph type="title"/>
          </p:nvPr>
        </p:nvSpPr>
        <p:spPr>
          <a:xfrm>
            <a:off x="838200" y="365125"/>
            <a:ext cx="10515600" cy="897233"/>
          </a:xfrm>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53F759-E385-3075-CD87-419FDB123500}"/>
              </a:ext>
            </a:extLst>
          </p:cNvPr>
          <p:cNvSpPr>
            <a:spLocks noGrp="1"/>
          </p:cNvSpPr>
          <p:nvPr>
            <p:ph idx="1"/>
          </p:nvPr>
        </p:nvSpPr>
        <p:spPr>
          <a:xfrm>
            <a:off x="838200" y="1157161"/>
            <a:ext cx="10515600" cy="5019802"/>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Traditional methods of voting such as paper ballots and electronic voting machines have several drawbacks such as time-consuming, costly, and prone to errors. Moreover, these methods are not easily accessible to remote voters, and there is a need for a more efficient and secure way of conducting elections.</a:t>
            </a:r>
          </a:p>
          <a:p>
            <a:pPr marL="0" indent="0">
              <a:buNone/>
            </a:pPr>
            <a:r>
              <a:rPr lang="en-US" sz="2400" b="0" i="0" dirty="0">
                <a:effectLst/>
                <a:latin typeface="Times New Roman" panose="02020603050405020304" pitchFamily="18" charset="0"/>
                <a:cs typeface="Times New Roman" panose="02020603050405020304" pitchFamily="18" charset="0"/>
              </a:rPr>
              <a:t>An online voting system can offer a solution to these problems</a:t>
            </a:r>
          </a:p>
          <a:p>
            <a:pPr marL="0" indent="0">
              <a:buNone/>
            </a:pPr>
            <a:r>
              <a:rPr lang="en-US" sz="2400" b="0" i="0" dirty="0">
                <a:effectLst/>
                <a:latin typeface="Times New Roman" panose="02020603050405020304" pitchFamily="18" charset="0"/>
                <a:cs typeface="Times New Roman" panose="02020603050405020304" pitchFamily="18" charset="0"/>
              </a:rPr>
              <a:t>Therefore, the problem statement for an online voting system is to design and develop a secure, efficient, and user-friendly platform that ensures the accuracy and integrity of the voting process while also guaranteeing the confidentiality of voters' personal information. The system should be accessible to all eligible voters, including those with disabilities, and should be able to handle a large volume of users simultaneously without compromising its performance. Additionally, the system should be designed to prevent any attempts at fraud, such as voter impersonation or vote tampering, and ensure that each vote is counted only once.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759412"/>
      </p:ext>
    </p:extLst>
  </p:cSld>
  <p:clrMapOvr>
    <a:masterClrMapping/>
  </p:clrMapOvr>
  <p:transition spd="slow">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E1A118-1313-74BB-7935-6D5080151692}"/>
              </a:ext>
            </a:extLst>
          </p:cNvPr>
          <p:cNvSpPr>
            <a:spLocks noGrp="1"/>
          </p:cNvSpPr>
          <p:nvPr>
            <p:ph type="title"/>
          </p:nvPr>
        </p:nvSpPr>
        <p:spPr>
          <a:xfrm>
            <a:off x="619537" y="588623"/>
            <a:ext cx="10822938" cy="488140"/>
          </a:xfrm>
        </p:spPr>
        <p:txBody>
          <a:bodyPr>
            <a:normAutofit fontScale="90000"/>
          </a:bodyPr>
          <a:lstStyle/>
          <a:p>
            <a:r>
              <a:rPr lang="en-IN" b="1" u="sng" dirty="0">
                <a:latin typeface="Times New Roman" panose="02020603050405020304" pitchFamily="18" charset="0"/>
                <a:cs typeface="Times New Roman" panose="02020603050405020304" pitchFamily="18" charset="0"/>
              </a:rPr>
              <a:t>Hardware &amp; Software Requirements</a:t>
            </a:r>
            <a:br>
              <a:rPr lang="en-IN" dirty="0"/>
            </a:br>
            <a:endParaRPr lang="en-IN" b="1" u="sng" dirty="0"/>
          </a:p>
        </p:txBody>
      </p:sp>
      <p:sp>
        <p:nvSpPr>
          <p:cNvPr id="2" name="Rectangle 2">
            <a:extLst>
              <a:ext uri="{FF2B5EF4-FFF2-40B4-BE49-F238E27FC236}">
                <a16:creationId xmlns:a16="http://schemas.microsoft.com/office/drawing/2014/main" id="{7AB2DBDB-AABD-9CD6-F675-E23208856ECE}"/>
              </a:ext>
            </a:extLst>
          </p:cNvPr>
          <p:cNvSpPr>
            <a:spLocks noChangeArrowheads="1"/>
          </p:cNvSpPr>
          <p:nvPr/>
        </p:nvSpPr>
        <p:spPr bwMode="auto">
          <a:xfrm>
            <a:off x="0" y="-94565"/>
            <a:ext cx="8406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49288" algn="l"/>
                <a:tab pos="5311775" algn="l"/>
              </a:tabLst>
              <a:defRPr>
                <a:solidFill>
                  <a:schemeClr val="tx1"/>
                </a:solidFill>
                <a:latin typeface="Arial" panose="020B0604020202020204" pitchFamily="34" charset="0"/>
              </a:defRPr>
            </a:lvl1pPr>
            <a:lvl2pPr eaLnBrk="0" fontAlgn="base" hangingPunct="0">
              <a:spcBef>
                <a:spcPct val="0"/>
              </a:spcBef>
              <a:spcAft>
                <a:spcPct val="0"/>
              </a:spcAft>
              <a:tabLst>
                <a:tab pos="649288" algn="l"/>
                <a:tab pos="5311775" algn="l"/>
              </a:tabLst>
              <a:defRPr>
                <a:solidFill>
                  <a:schemeClr val="tx1"/>
                </a:solidFill>
                <a:latin typeface="Arial" panose="020B0604020202020204" pitchFamily="34" charset="0"/>
              </a:defRPr>
            </a:lvl2pPr>
            <a:lvl3pPr eaLnBrk="0" fontAlgn="base" hangingPunct="0">
              <a:spcBef>
                <a:spcPct val="0"/>
              </a:spcBef>
              <a:spcAft>
                <a:spcPct val="0"/>
              </a:spcAft>
              <a:tabLst>
                <a:tab pos="649288" algn="l"/>
                <a:tab pos="5311775" algn="l"/>
              </a:tabLst>
              <a:defRPr>
                <a:solidFill>
                  <a:schemeClr val="tx1"/>
                </a:solidFill>
                <a:latin typeface="Arial" panose="020B0604020202020204" pitchFamily="34" charset="0"/>
              </a:defRPr>
            </a:lvl3pPr>
            <a:lvl4pPr eaLnBrk="0" fontAlgn="base" hangingPunct="0">
              <a:spcBef>
                <a:spcPct val="0"/>
              </a:spcBef>
              <a:spcAft>
                <a:spcPct val="0"/>
              </a:spcAft>
              <a:tabLst>
                <a:tab pos="649288" algn="l"/>
                <a:tab pos="5311775" algn="l"/>
              </a:tabLst>
              <a:defRPr>
                <a:solidFill>
                  <a:schemeClr val="tx1"/>
                </a:solidFill>
                <a:latin typeface="Arial" panose="020B0604020202020204" pitchFamily="34" charset="0"/>
              </a:defRPr>
            </a:lvl4pPr>
            <a:lvl5pPr eaLnBrk="0" fontAlgn="base" hangingPunct="0">
              <a:spcBef>
                <a:spcPct val="0"/>
              </a:spcBef>
              <a:spcAft>
                <a:spcPct val="0"/>
              </a:spcAft>
              <a:tabLst>
                <a:tab pos="649288" algn="l"/>
                <a:tab pos="5311775" algn="l"/>
              </a:tabLst>
              <a:defRPr>
                <a:solidFill>
                  <a:schemeClr val="tx1"/>
                </a:solidFill>
                <a:latin typeface="Arial" panose="020B0604020202020204" pitchFamily="34" charset="0"/>
              </a:defRPr>
            </a:lvl5pPr>
            <a:lvl6pPr eaLnBrk="0" fontAlgn="base" hangingPunct="0">
              <a:spcBef>
                <a:spcPct val="0"/>
              </a:spcBef>
              <a:spcAft>
                <a:spcPct val="0"/>
              </a:spcAft>
              <a:tabLst>
                <a:tab pos="649288" algn="l"/>
                <a:tab pos="5311775" algn="l"/>
              </a:tabLst>
              <a:defRPr>
                <a:solidFill>
                  <a:schemeClr val="tx1"/>
                </a:solidFill>
                <a:latin typeface="Arial" panose="020B0604020202020204" pitchFamily="34" charset="0"/>
              </a:defRPr>
            </a:lvl6pPr>
            <a:lvl7pPr eaLnBrk="0" fontAlgn="base" hangingPunct="0">
              <a:spcBef>
                <a:spcPct val="0"/>
              </a:spcBef>
              <a:spcAft>
                <a:spcPct val="0"/>
              </a:spcAft>
              <a:tabLst>
                <a:tab pos="649288" algn="l"/>
                <a:tab pos="5311775" algn="l"/>
              </a:tabLst>
              <a:defRPr>
                <a:solidFill>
                  <a:schemeClr val="tx1"/>
                </a:solidFill>
                <a:latin typeface="Arial" panose="020B0604020202020204" pitchFamily="34" charset="0"/>
              </a:defRPr>
            </a:lvl7pPr>
            <a:lvl8pPr eaLnBrk="0" fontAlgn="base" hangingPunct="0">
              <a:spcBef>
                <a:spcPct val="0"/>
              </a:spcBef>
              <a:spcAft>
                <a:spcPct val="0"/>
              </a:spcAft>
              <a:tabLst>
                <a:tab pos="649288" algn="l"/>
                <a:tab pos="5311775" algn="l"/>
              </a:tabLst>
              <a:defRPr>
                <a:solidFill>
                  <a:schemeClr val="tx1"/>
                </a:solidFill>
                <a:latin typeface="Arial" panose="020B0604020202020204" pitchFamily="34" charset="0"/>
              </a:defRPr>
            </a:lvl8pPr>
            <a:lvl9pPr eaLnBrk="0" fontAlgn="base" hangingPunct="0">
              <a:spcBef>
                <a:spcPct val="0"/>
              </a:spcBef>
              <a:spcAft>
                <a:spcPct val="0"/>
              </a:spcAft>
              <a:tabLst>
                <a:tab pos="649288" algn="l"/>
                <a:tab pos="53117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49288" algn="l"/>
                <a:tab pos="5311775" algn="l"/>
              </a:tabLst>
            </a:pPr>
            <a:r>
              <a:rPr kumimoji="0" lang="en-US" altLang="en-US" sz="1800" b="1" i="0" u="none" strike="noStrike" cap="none" normalizeH="0" baseline="0" dirty="0">
                <a:ln>
                  <a:noFill/>
                </a:ln>
                <a:solidFill>
                  <a:srgbClr val="1F2023"/>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49288" algn="l"/>
                <a:tab pos="53117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063908E9-100D-C9E8-F816-90478566EF17}"/>
              </a:ext>
            </a:extLst>
          </p:cNvPr>
          <p:cNvSpPr>
            <a:spLocks noChangeArrowheads="1"/>
          </p:cNvSpPr>
          <p:nvPr/>
        </p:nvSpPr>
        <p:spPr bwMode="auto">
          <a:xfrm>
            <a:off x="0" y="461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4687BDE3-E82A-A7AF-7FAA-D6AE6D741BB8}"/>
              </a:ext>
            </a:extLst>
          </p:cNvPr>
          <p:cNvSpPr>
            <a:spLocks noGrp="1"/>
          </p:cNvSpPr>
          <p:nvPr>
            <p:ph idx="1"/>
          </p:nvPr>
        </p:nvSpPr>
        <p:spPr>
          <a:xfrm>
            <a:off x="708212" y="922495"/>
            <a:ext cx="10645588" cy="5473542"/>
          </a:xfrm>
        </p:spPr>
        <p:txBody>
          <a:bodyPr>
            <a:noAutofit/>
          </a:bodyPr>
          <a:lstStyle/>
          <a:p>
            <a:pPr marL="0" indent="0">
              <a:buNone/>
            </a:pPr>
            <a:r>
              <a:rPr lang="en-IN" sz="2400" u="sng" dirty="0">
                <a:latin typeface="Times New Roman" panose="02020603050405020304" pitchFamily="18" charset="0"/>
                <a:cs typeface="Times New Roman" panose="02020603050405020304" pitchFamily="18" charset="0"/>
              </a:rPr>
              <a:t>Hardware Requirements</a:t>
            </a:r>
          </a:p>
          <a:p>
            <a:pPr marL="0" indent="0">
              <a:buNone/>
            </a:pPr>
            <a:r>
              <a:rPr lang="en-IN" sz="2400" dirty="0">
                <a:latin typeface="Times New Roman" panose="02020603050405020304" pitchFamily="18" charset="0"/>
                <a:cs typeface="Times New Roman" panose="02020603050405020304" pitchFamily="18" charset="0"/>
              </a:rPr>
              <a:t>•Processor: Pentium</a:t>
            </a:r>
          </a:p>
          <a:p>
            <a:pPr marL="0" indent="0">
              <a:buNone/>
            </a:pPr>
            <a:r>
              <a:rPr lang="en-IN" sz="2400" dirty="0">
                <a:latin typeface="Times New Roman" panose="02020603050405020304" pitchFamily="18" charset="0"/>
                <a:cs typeface="Times New Roman" panose="02020603050405020304" pitchFamily="18" charset="0"/>
              </a:rPr>
              <a:t>•RAM: 4GB</a:t>
            </a:r>
          </a:p>
          <a:p>
            <a:pPr marL="0" indent="0">
              <a:buNone/>
            </a:pPr>
            <a:r>
              <a:rPr lang="en-IN" sz="2400" dirty="0">
                <a:latin typeface="Times New Roman" panose="02020603050405020304" pitchFamily="18" charset="0"/>
                <a:cs typeface="Times New Roman" panose="02020603050405020304" pitchFamily="18" charset="0"/>
              </a:rPr>
              <a:t>•Hard Disk: 1TB</a:t>
            </a:r>
          </a:p>
          <a:p>
            <a:pPr marL="0" indent="0">
              <a:buNone/>
            </a:pPr>
            <a:r>
              <a:rPr lang="en-IN" sz="2400" dirty="0">
                <a:latin typeface="Times New Roman" panose="02020603050405020304" pitchFamily="18" charset="0"/>
                <a:cs typeface="Times New Roman" panose="02020603050405020304" pitchFamily="18" charset="0"/>
              </a:rPr>
              <a:t>•Speed: 1.1GHz</a:t>
            </a:r>
          </a:p>
          <a:p>
            <a:endParaRPr lang="en-IN" sz="2400" dirty="0">
              <a:latin typeface="Times New Roman" panose="02020603050405020304" pitchFamily="18" charset="0"/>
              <a:cs typeface="Times New Roman" panose="02020603050405020304" pitchFamily="18" charset="0"/>
            </a:endParaRPr>
          </a:p>
          <a:p>
            <a:pPr marL="0" indent="0">
              <a:buNone/>
            </a:pPr>
            <a:r>
              <a:rPr lang="en-IN" sz="2400" u="sng" dirty="0">
                <a:latin typeface="Times New Roman" panose="02020603050405020304" pitchFamily="18" charset="0"/>
                <a:cs typeface="Times New Roman" panose="02020603050405020304" pitchFamily="18" charset="0"/>
              </a:rPr>
              <a:t>Software Requirements</a:t>
            </a:r>
          </a:p>
          <a:p>
            <a:pPr marL="0" indent="0">
              <a:buNone/>
            </a:pPr>
            <a:r>
              <a:rPr lang="en-IN" sz="2400" dirty="0">
                <a:latin typeface="Times New Roman" panose="02020603050405020304" pitchFamily="18" charset="0"/>
                <a:cs typeface="Times New Roman" panose="02020603050405020304" pitchFamily="18" charset="0"/>
              </a:rPr>
              <a:t>•Operating System: Windows</a:t>
            </a:r>
          </a:p>
          <a:p>
            <a:pPr marL="0" indent="0">
              <a:buNone/>
            </a:pPr>
            <a:r>
              <a:rPr lang="en-IN" sz="2400" dirty="0">
                <a:latin typeface="Times New Roman" panose="02020603050405020304" pitchFamily="18" charset="0"/>
                <a:cs typeface="Times New Roman" panose="02020603050405020304" pitchFamily="18" charset="0"/>
              </a:rPr>
              <a:t>•Back-End: MYSQL</a:t>
            </a:r>
          </a:p>
          <a:p>
            <a:pPr marL="0" indent="0">
              <a:buNone/>
            </a:pPr>
            <a:r>
              <a:rPr lang="en-IN" sz="2400" dirty="0">
                <a:latin typeface="Times New Roman" panose="02020603050405020304" pitchFamily="18" charset="0"/>
                <a:cs typeface="Times New Roman" panose="02020603050405020304" pitchFamily="18" charset="0"/>
              </a:rPr>
              <a:t>•Front-End: HTML and CSS3</a:t>
            </a:r>
          </a:p>
          <a:p>
            <a:pPr marL="0" indent="0">
              <a:buNone/>
            </a:pPr>
            <a:r>
              <a:rPr lang="en-IN" sz="2400" dirty="0">
                <a:latin typeface="Times New Roman" panose="02020603050405020304" pitchFamily="18" charset="0"/>
                <a:cs typeface="Times New Roman" panose="02020603050405020304" pitchFamily="18" charset="0"/>
              </a:rPr>
              <a:t>•Type: Web Application</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33771870"/>
      </p:ext>
    </p:extLst>
  </p:cSld>
  <p:clrMapOvr>
    <a:masterClrMapping/>
  </p:clrMapOvr>
  <p:transition spd="slow">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EEFF-4AC4-C8DB-107B-B6E299324AE0}"/>
              </a:ext>
            </a:extLst>
          </p:cNvPr>
          <p:cNvSpPr>
            <a:spLocks noGrp="1"/>
          </p:cNvSpPr>
          <p:nvPr>
            <p:ph type="title"/>
          </p:nvPr>
        </p:nvSpPr>
        <p:spPr>
          <a:xfrm>
            <a:off x="484093" y="365126"/>
            <a:ext cx="11192713" cy="889934"/>
          </a:xfrm>
        </p:spPr>
        <p:txBody>
          <a:bodyPr/>
          <a:lstStyle/>
          <a:p>
            <a:r>
              <a:rPr lang="en-US" b="1" u="sng" dirty="0">
                <a:latin typeface="Times New Roman" panose="02020603050405020304" pitchFamily="18" charset="0"/>
                <a:cs typeface="Times New Roman" panose="02020603050405020304" pitchFamily="18" charset="0"/>
              </a:rPr>
              <a:t>Testing and Result</a:t>
            </a:r>
            <a:endParaRPr lang="en-IN" b="1" u="sng" dirty="0">
              <a:latin typeface="Times New Roman" panose="02020603050405020304" pitchFamily="18" charset="0"/>
              <a:cs typeface="Times New Roman" panose="02020603050405020304" pitchFamily="18" charset="0"/>
            </a:endParaRPr>
          </a:p>
        </p:txBody>
      </p:sp>
      <p:pic>
        <p:nvPicPr>
          <p:cNvPr id="3" name="image3.jpeg">
            <a:extLst>
              <a:ext uri="{FF2B5EF4-FFF2-40B4-BE49-F238E27FC236}">
                <a16:creationId xmlns:a16="http://schemas.microsoft.com/office/drawing/2014/main" id="{ED62A655-53A6-89A2-852A-8A6EE41B2181}"/>
              </a:ext>
            </a:extLst>
          </p:cNvPr>
          <p:cNvPicPr>
            <a:picLocks noGrp="1" noChangeAspect="1"/>
          </p:cNvPicPr>
          <p:nvPr>
            <p:ph idx="1"/>
          </p:nvPr>
        </p:nvPicPr>
        <p:blipFill>
          <a:blip r:embed="rId2" cstate="print"/>
          <a:stretch>
            <a:fillRect/>
          </a:stretch>
        </p:blipFill>
        <p:spPr>
          <a:xfrm>
            <a:off x="562343" y="1383682"/>
            <a:ext cx="4689387" cy="2142471"/>
          </a:xfrm>
          <a:prstGeom prst="rect">
            <a:avLst/>
          </a:prstGeom>
        </p:spPr>
      </p:pic>
      <p:pic>
        <p:nvPicPr>
          <p:cNvPr id="5" name="image4.jpeg">
            <a:extLst>
              <a:ext uri="{FF2B5EF4-FFF2-40B4-BE49-F238E27FC236}">
                <a16:creationId xmlns:a16="http://schemas.microsoft.com/office/drawing/2014/main" id="{29DF384D-A21D-0469-3138-1718C152774E}"/>
              </a:ext>
            </a:extLst>
          </p:cNvPr>
          <p:cNvPicPr>
            <a:picLocks noChangeAspect="1"/>
          </p:cNvPicPr>
          <p:nvPr/>
        </p:nvPicPr>
        <p:blipFill>
          <a:blip r:embed="rId3" cstate="print"/>
          <a:stretch>
            <a:fillRect/>
          </a:stretch>
        </p:blipFill>
        <p:spPr>
          <a:xfrm>
            <a:off x="562343" y="3714749"/>
            <a:ext cx="4689387" cy="2778125"/>
          </a:xfrm>
          <a:prstGeom prst="rect">
            <a:avLst/>
          </a:prstGeom>
        </p:spPr>
      </p:pic>
    </p:spTree>
    <p:extLst>
      <p:ext uri="{BB962C8B-B14F-4D97-AF65-F5344CB8AC3E}">
        <p14:creationId xmlns:p14="http://schemas.microsoft.com/office/powerpoint/2010/main" val="3469284280"/>
      </p:ext>
    </p:extLst>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jpeg">
            <a:extLst>
              <a:ext uri="{FF2B5EF4-FFF2-40B4-BE49-F238E27FC236}">
                <a16:creationId xmlns:a16="http://schemas.microsoft.com/office/drawing/2014/main" id="{06D6D39A-50C9-8C99-0CAE-062730019C1C}"/>
              </a:ext>
            </a:extLst>
          </p:cNvPr>
          <p:cNvPicPr>
            <a:picLocks noChangeAspect="1"/>
          </p:cNvPicPr>
          <p:nvPr/>
        </p:nvPicPr>
        <p:blipFill>
          <a:blip r:embed="rId2" cstate="print"/>
          <a:stretch>
            <a:fillRect/>
          </a:stretch>
        </p:blipFill>
        <p:spPr>
          <a:xfrm>
            <a:off x="580991" y="223320"/>
            <a:ext cx="5681345" cy="2300605"/>
          </a:xfrm>
          <a:prstGeom prst="rect">
            <a:avLst/>
          </a:prstGeom>
        </p:spPr>
      </p:pic>
      <p:pic>
        <p:nvPicPr>
          <p:cNvPr id="3" name="image6.jpeg">
            <a:extLst>
              <a:ext uri="{FF2B5EF4-FFF2-40B4-BE49-F238E27FC236}">
                <a16:creationId xmlns:a16="http://schemas.microsoft.com/office/drawing/2014/main" id="{E5FF4D1E-762A-6CA4-D21D-ACD8EFEFF3FA}"/>
              </a:ext>
            </a:extLst>
          </p:cNvPr>
          <p:cNvPicPr>
            <a:picLocks noChangeAspect="1"/>
          </p:cNvPicPr>
          <p:nvPr/>
        </p:nvPicPr>
        <p:blipFill>
          <a:blip r:embed="rId3" cstate="print"/>
          <a:stretch>
            <a:fillRect/>
          </a:stretch>
        </p:blipFill>
        <p:spPr>
          <a:xfrm>
            <a:off x="580991" y="3429000"/>
            <a:ext cx="5673090" cy="2413635"/>
          </a:xfrm>
          <a:prstGeom prst="rect">
            <a:avLst/>
          </a:prstGeom>
        </p:spPr>
      </p:pic>
    </p:spTree>
    <p:extLst>
      <p:ext uri="{BB962C8B-B14F-4D97-AF65-F5344CB8AC3E}">
        <p14:creationId xmlns:p14="http://schemas.microsoft.com/office/powerpoint/2010/main" val="2518344255"/>
      </p:ext>
    </p:extLst>
  </p:cSld>
  <p:clrMapOvr>
    <a:masterClrMapping/>
  </p:clrMapOvr>
  <p:transition spd="slow">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jpeg">
            <a:extLst>
              <a:ext uri="{FF2B5EF4-FFF2-40B4-BE49-F238E27FC236}">
                <a16:creationId xmlns:a16="http://schemas.microsoft.com/office/drawing/2014/main" id="{0AA506F9-26D2-69B6-E076-457383FABEEB}"/>
              </a:ext>
            </a:extLst>
          </p:cNvPr>
          <p:cNvPicPr>
            <a:picLocks noGrp="1" noChangeAspect="1"/>
          </p:cNvPicPr>
          <p:nvPr>
            <p:ph idx="1"/>
          </p:nvPr>
        </p:nvPicPr>
        <p:blipFill>
          <a:blip r:embed="rId2" cstate="print"/>
          <a:stretch>
            <a:fillRect/>
          </a:stretch>
        </p:blipFill>
        <p:spPr>
          <a:xfrm>
            <a:off x="720725" y="427796"/>
            <a:ext cx="5697008" cy="2845544"/>
          </a:xfrm>
          <a:prstGeom prst="rect">
            <a:avLst/>
          </a:prstGeom>
        </p:spPr>
      </p:pic>
    </p:spTree>
    <p:extLst>
      <p:ext uri="{BB962C8B-B14F-4D97-AF65-F5344CB8AC3E}">
        <p14:creationId xmlns:p14="http://schemas.microsoft.com/office/powerpoint/2010/main" val="3259389009"/>
      </p:ext>
    </p:extLst>
  </p:cSld>
  <p:clrMapOvr>
    <a:masterClrMapping/>
  </p:clrMapOvr>
  <p:transition spd="slow">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D34C-B821-8B60-5992-C6EA69F97FEB}"/>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References</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A875B0-1588-5472-F0D8-22243AB778C0}"/>
              </a:ext>
            </a:extLst>
          </p:cNvPr>
          <p:cNvSpPr>
            <a:spLocks noGrp="1"/>
          </p:cNvSpPr>
          <p:nvPr>
            <p:ph idx="1"/>
          </p:nvPr>
        </p:nvSpPr>
        <p:spPr>
          <a:xfrm>
            <a:off x="838200" y="1625600"/>
            <a:ext cx="10515600" cy="4524468"/>
          </a:xfrm>
        </p:spPr>
        <p:txBody>
          <a:bodyPr/>
          <a:lstStyle/>
          <a:p>
            <a:pPr marL="342900" lvl="0" indent="-342900">
              <a:spcBef>
                <a:spcPts val="1570"/>
              </a:spcBef>
              <a:spcAft>
                <a:spcPts val="0"/>
              </a:spcAft>
              <a:buSzPts val="1200"/>
              <a:buFont typeface="Symbol" panose="05050102010706020507" pitchFamily="18" charset="2"/>
              <a:buChar char=""/>
              <a:tabLst>
                <a:tab pos="546100" algn="l"/>
                <a:tab pos="546735" algn="l"/>
              </a:tabLst>
            </a:pPr>
            <a:r>
              <a:rPr lang="en-US" sz="2000" u="sng" dirty="0">
                <a:solidFill>
                  <a:srgbClr val="0462C1"/>
                </a:solidFill>
                <a:effectLst/>
                <a:latin typeface="Times New Roman" panose="02020603050405020304" pitchFamily="18" charset="0"/>
                <a:ea typeface="Symbol" panose="05050102010706020507" pitchFamily="18" charset="2"/>
                <a:cs typeface="Times New Roman" panose="02020603050405020304" pitchFamily="18" charset="0"/>
                <a:hlinkClick r:id="rId2"/>
              </a:rPr>
              <a:t>https://www.eballot.com/votes-and-elections/what-is-an-online-voting-system</a:t>
            </a:r>
            <a:endParaRPr lang="en-US" sz="2000" u="sng" dirty="0">
              <a:solidFill>
                <a:srgbClr val="0462C1"/>
              </a:solidFill>
              <a:effectLst/>
              <a:latin typeface="Times New Roman" panose="02020603050405020304" pitchFamily="18" charset="0"/>
              <a:ea typeface="Symbol" panose="05050102010706020507" pitchFamily="18" charset="2"/>
              <a:cs typeface="Times New Roman" panose="02020603050405020304" pitchFamily="18" charset="0"/>
            </a:endParaRPr>
          </a:p>
          <a:p>
            <a:pPr marL="0" lvl="0" indent="0">
              <a:spcBef>
                <a:spcPts val="140"/>
              </a:spcBef>
              <a:spcAft>
                <a:spcPts val="0"/>
              </a:spcAft>
              <a:buSzPts val="1200"/>
              <a:buNone/>
              <a:tabLst>
                <a:tab pos="546100" algn="l"/>
                <a:tab pos="546735" algn="l"/>
              </a:tabLst>
            </a:pPr>
            <a:r>
              <a:rPr lang="en-IN" sz="2000" dirty="0">
                <a:latin typeface="Times New Roman" panose="02020603050405020304" pitchFamily="18" charset="0"/>
                <a:ea typeface="Symbol" panose="05050102010706020507" pitchFamily="18" charset="2"/>
                <a:cs typeface="Times New Roman" panose="02020603050405020304" pitchFamily="18" charset="0"/>
              </a:rPr>
              <a:t>      </a:t>
            </a:r>
            <a:endParaRPr lang="en-IN" sz="20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spcBef>
                <a:spcPts val="140"/>
              </a:spcBef>
              <a:spcAft>
                <a:spcPts val="0"/>
              </a:spcAft>
              <a:buSzPts val="1200"/>
              <a:buFont typeface="Symbol" panose="05050102010706020507" pitchFamily="18" charset="2"/>
              <a:buChar char=""/>
              <a:tabLst>
                <a:tab pos="546100" algn="l"/>
                <a:tab pos="546735" algn="l"/>
              </a:tabLst>
            </a:pPr>
            <a:r>
              <a:rPr lang="en-US" sz="2000" u="sng" dirty="0">
                <a:solidFill>
                  <a:srgbClr val="0462C1"/>
                </a:solidFill>
                <a:effectLst/>
                <a:latin typeface="Times New Roman" panose="02020603050405020304" pitchFamily="18" charset="0"/>
                <a:ea typeface="Symbol" panose="05050102010706020507" pitchFamily="18" charset="2"/>
                <a:cs typeface="Times New Roman" panose="02020603050405020304" pitchFamily="18" charset="0"/>
                <a:hlinkClick r:id="rId3"/>
              </a:rPr>
              <a:t>https://transmitter.ieee.org/makerproject/view/91d35</a:t>
            </a:r>
            <a:endParaRPr lang="en-US" sz="2000" u="sng" dirty="0">
              <a:solidFill>
                <a:srgbClr val="0462C1"/>
              </a:solidFill>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spcBef>
                <a:spcPts val="140"/>
              </a:spcBef>
              <a:spcAft>
                <a:spcPts val="0"/>
              </a:spcAft>
              <a:buSzPts val="1200"/>
              <a:buFont typeface="Symbol" panose="05050102010706020507" pitchFamily="18" charset="2"/>
              <a:buChar char=""/>
              <a:tabLst>
                <a:tab pos="546100" algn="l"/>
                <a:tab pos="546735" algn="l"/>
              </a:tabLst>
            </a:pPr>
            <a:endParaRPr lang="en-IN" sz="20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indent="-342900">
              <a:spcBef>
                <a:spcPts val="140"/>
              </a:spcBef>
              <a:buSzPts val="1200"/>
              <a:buFont typeface="Symbol" panose="05050102010706020507" pitchFamily="18" charset="2"/>
              <a:buChar char=""/>
              <a:tabLst>
                <a:tab pos="546100" algn="l"/>
                <a:tab pos="546735" algn="l"/>
              </a:tabLst>
            </a:pPr>
            <a:r>
              <a:rPr lang="en-US" sz="2000" u="sng" dirty="0">
                <a:solidFill>
                  <a:srgbClr val="0462C1"/>
                </a:solidFill>
                <a:effectLst/>
                <a:latin typeface="Times New Roman" panose="02020603050405020304" pitchFamily="18" charset="0"/>
                <a:ea typeface="Symbol" panose="05050102010706020507" pitchFamily="18" charset="2"/>
                <a:cs typeface="Times New Roman" panose="02020603050405020304" pitchFamily="18" charset="0"/>
                <a:hlinkClick r:id="rId4"/>
              </a:rPr>
              <a:t>https://www.polyas.com/online-voting/how-it-works</a:t>
            </a:r>
            <a:endParaRPr lang="en-US" sz="2000" u="sng" dirty="0">
              <a:solidFill>
                <a:srgbClr val="0462C1"/>
              </a:solidFill>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spcBef>
                <a:spcPts val="140"/>
              </a:spcBef>
              <a:spcAft>
                <a:spcPts val="0"/>
              </a:spcAft>
              <a:buSzPts val="1200"/>
              <a:buFont typeface="Symbol" panose="05050102010706020507" pitchFamily="18" charset="2"/>
              <a:buChar char=""/>
              <a:tabLst>
                <a:tab pos="546100" algn="l"/>
                <a:tab pos="546735" algn="l"/>
              </a:tabLst>
            </a:pPr>
            <a:endParaRPr lang="en-IN" sz="2000" dirty="0">
              <a:effectLst/>
              <a:latin typeface="Times New Roman" panose="02020603050405020304" pitchFamily="18" charset="0"/>
              <a:ea typeface="Symbol" panose="05050102010706020507" pitchFamily="18" charset="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30631918"/>
      </p:ext>
    </p:extLst>
  </p:cSld>
  <p:clrMapOvr>
    <a:masterClrMapping/>
  </p:clrMapOvr>
  <p:transition spd="slow">
    <p:cover dir="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TotalTime>
  <Words>529</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Bahnschrift Light</vt:lpstr>
      <vt:lpstr>BankGothic Md BT</vt:lpstr>
      <vt:lpstr>Book Antiqua</vt:lpstr>
      <vt:lpstr>Calibri</vt:lpstr>
      <vt:lpstr>Calibri Light</vt:lpstr>
      <vt:lpstr>Century Gothic</vt:lpstr>
      <vt:lpstr>Symbol</vt:lpstr>
      <vt:lpstr>Times New Roman</vt:lpstr>
      <vt:lpstr>Wingdings</vt:lpstr>
      <vt:lpstr>Wingdings 3</vt:lpstr>
      <vt:lpstr>Office Theme</vt:lpstr>
      <vt:lpstr>PowerPoint Presentation</vt:lpstr>
      <vt:lpstr>Overview</vt:lpstr>
      <vt:lpstr>Introduction</vt:lpstr>
      <vt:lpstr>Problem Statement</vt:lpstr>
      <vt:lpstr>Hardware &amp; Software Requirements </vt:lpstr>
      <vt:lpstr>Testing and Result</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dc:creator>
  <cp:lastModifiedBy>prajjwal mishra</cp:lastModifiedBy>
  <cp:revision>44</cp:revision>
  <dcterms:created xsi:type="dcterms:W3CDTF">2022-10-16T12:27:03Z</dcterms:created>
  <dcterms:modified xsi:type="dcterms:W3CDTF">2023-05-11T04:16:12Z</dcterms:modified>
</cp:coreProperties>
</file>