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3"/>
  </p:notesMasterIdLst>
  <p:sldIdLst>
    <p:sldId id="256" r:id="rId2"/>
    <p:sldId id="257" r:id="rId3"/>
    <p:sldId id="264" r:id="rId4"/>
    <p:sldId id="287" r:id="rId5"/>
    <p:sldId id="288" r:id="rId6"/>
    <p:sldId id="292" r:id="rId7"/>
    <p:sldId id="293" r:id="rId8"/>
    <p:sldId id="294" r:id="rId9"/>
    <p:sldId id="295" r:id="rId10"/>
    <p:sldId id="296" r:id="rId11"/>
    <p:sldId id="297" r:id="rId12"/>
    <p:sldId id="298" r:id="rId13"/>
    <p:sldId id="299" r:id="rId14"/>
    <p:sldId id="300" r:id="rId15"/>
    <p:sldId id="301" r:id="rId16"/>
    <p:sldId id="289" r:id="rId17"/>
    <p:sldId id="290" r:id="rId18"/>
    <p:sldId id="291" r:id="rId19"/>
    <p:sldId id="265" r:id="rId20"/>
    <p:sldId id="276" r:id="rId21"/>
    <p:sldId id="277" r:id="rId22"/>
    <p:sldId id="278" r:id="rId23"/>
    <p:sldId id="279" r:id="rId24"/>
    <p:sldId id="285" r:id="rId25"/>
    <p:sldId id="302" r:id="rId26"/>
    <p:sldId id="303" r:id="rId27"/>
    <p:sldId id="304" r:id="rId28"/>
    <p:sldId id="305" r:id="rId29"/>
    <p:sldId id="280" r:id="rId30"/>
    <p:sldId id="284" r:id="rId31"/>
    <p:sldId id="263"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FF29"/>
    <a:srgbClr val="003635"/>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890" autoAdjust="0"/>
    <p:restoredTop sz="94680" autoAdjust="0"/>
  </p:normalViewPr>
  <p:slideViewPr>
    <p:cSldViewPr snapToGrid="0">
      <p:cViewPr>
        <p:scale>
          <a:sx n="100" d="100"/>
          <a:sy n="100" d="100"/>
        </p:scale>
        <p:origin x="-725" y="-18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937938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7/8/2020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 Id="rId5" Type="http://schemas.openxmlformats.org/officeDocument/2006/relationships/image" Target="../media/image62.pn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948" y="200578"/>
            <a:ext cx="8481551" cy="3374431"/>
          </a:xfrm>
        </p:spPr>
        <p:txBody>
          <a:bodyPr>
            <a:normAutofit fontScale="90000"/>
          </a:bodyPr>
          <a:lstStyle/>
          <a:p>
            <a:r>
              <a:rPr lang="en-US" sz="2700" dirty="0" smtClean="0">
                <a:solidFill>
                  <a:schemeClr val="bg1"/>
                </a:solidFill>
              </a:rPr>
              <a:t>DATA ANALYSIS AND</a:t>
            </a:r>
            <a:br>
              <a:rPr lang="en-US" sz="2700" dirty="0" smtClean="0">
                <a:solidFill>
                  <a:schemeClr val="bg1"/>
                </a:solidFill>
              </a:rPr>
            </a:br>
            <a:r>
              <a:rPr lang="en-US" sz="2700" dirty="0" smtClean="0">
                <a:solidFill>
                  <a:schemeClr val="bg1"/>
                </a:solidFill>
              </a:rPr>
              <a:t>MACHINE LEARNING </a:t>
            </a:r>
            <a:br>
              <a:rPr lang="en-US" sz="2700" dirty="0" smtClean="0">
                <a:solidFill>
                  <a:schemeClr val="bg1"/>
                </a:solidFill>
              </a:rPr>
            </a:br>
            <a:r>
              <a:rPr lang="en-US" sz="2700" dirty="0" smtClean="0">
                <a:solidFill>
                  <a:schemeClr val="bg1"/>
                </a:solidFill>
              </a:rPr>
              <a:t>USING PYTHON INTERNSHIP</a:t>
            </a:r>
            <a:r>
              <a:rPr lang="en-US" dirty="0" smtClean="0"/>
              <a:t/>
            </a:r>
            <a:br>
              <a:rPr lang="en-US" dirty="0" smtClean="0"/>
            </a:br>
            <a:r>
              <a:rPr lang="en-US" dirty="0" smtClean="0"/>
              <a:t/>
            </a:r>
            <a:br>
              <a:rPr lang="en-US" dirty="0" smtClean="0"/>
            </a:br>
            <a:r>
              <a:rPr lang="en-US" sz="3100" dirty="0" smtClean="0"/>
              <a:t>MOBILE PRICE CLASSIFICATION</a:t>
            </a:r>
            <a:r>
              <a:rPr lang="en-US" dirty="0"/>
              <a:t/>
            </a:r>
            <a:br>
              <a:rPr lang="en-US" dirty="0"/>
            </a:br>
            <a:r>
              <a:rPr lang="en-US" dirty="0" smtClean="0"/>
              <a:t/>
            </a:r>
            <a:br>
              <a:rPr lang="en-US" dirty="0" smtClean="0"/>
            </a:br>
            <a:r>
              <a:rPr lang="en-US" sz="2200" dirty="0" smtClean="0"/>
              <a:t>BY TEAM PRAJJWAL CODES</a:t>
            </a:r>
            <a:r>
              <a:rPr lang="en-US" dirty="0"/>
              <a:t/>
            </a:r>
            <a:br>
              <a:rPr lang="en-US" dirty="0"/>
            </a:br>
            <a:endParaRPr lang="en-US" dirty="0"/>
          </a:p>
        </p:txBody>
      </p:sp>
      <p:sp>
        <p:nvSpPr>
          <p:cNvPr id="3" name="Subtitle 2"/>
          <p:cNvSpPr>
            <a:spLocks noGrp="1"/>
          </p:cNvSpPr>
          <p:nvPr>
            <p:ph type="subTitle" idx="1"/>
          </p:nvPr>
        </p:nvSpPr>
        <p:spPr>
          <a:xfrm>
            <a:off x="464575" y="3753458"/>
            <a:ext cx="8192728" cy="730043"/>
          </a:xfrm>
        </p:spPr>
        <p:txBody>
          <a:bodyPr>
            <a:normAutofit fontScale="77500" lnSpcReduction="20000"/>
          </a:bodyPr>
          <a:lstStyle/>
          <a:p>
            <a:r>
              <a:rPr lang="en-US" dirty="0" smtClean="0"/>
              <a:t>TEAM NUMBER- 9</a:t>
            </a:r>
          </a:p>
          <a:p>
            <a:r>
              <a:rPr lang="en-US" dirty="0" smtClean="0"/>
              <a:t>PRAJJWAL MAURYA</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tx1"/>
                </a:solidFill>
              </a:rPr>
              <a:t>Summary of preprocessing of data.</a:t>
            </a:r>
            <a:endParaRPr lang="en-IN" sz="2400" dirty="0">
              <a:solidFill>
                <a:schemeClr val="tx1"/>
              </a:solidFill>
            </a:endParaRPr>
          </a:p>
        </p:txBody>
      </p:sp>
      <p:sp>
        <p:nvSpPr>
          <p:cNvPr id="3" name="Content Placeholder 2"/>
          <p:cNvSpPr>
            <a:spLocks noGrp="1"/>
          </p:cNvSpPr>
          <p:nvPr>
            <p:ph idx="1"/>
          </p:nvPr>
        </p:nvSpPr>
        <p:spPr/>
        <p:txBody>
          <a:bodyPr/>
          <a:lstStyle/>
          <a:p>
            <a:pPr marL="0" indent="0">
              <a:buNone/>
            </a:pPr>
            <a:r>
              <a:rPr lang="en-US" sz="2000" dirty="0" smtClean="0"/>
              <a:t>From above analysis we can conclude that-</a:t>
            </a:r>
          </a:p>
          <a:p>
            <a:r>
              <a:rPr lang="en-US" sz="2000" dirty="0" smtClean="0"/>
              <a:t> There are no null or missing values in our dataset.</a:t>
            </a:r>
          </a:p>
          <a:p>
            <a:r>
              <a:rPr lang="en-US" sz="2000" dirty="0" smtClean="0"/>
              <a:t>All the data in each attribute is compatible with each other.</a:t>
            </a:r>
          </a:p>
          <a:p>
            <a:r>
              <a:rPr lang="en-US" sz="2000" dirty="0" smtClean="0"/>
              <a:t>There are no insignificant column.</a:t>
            </a:r>
            <a:endParaRPr lang="en-IN" sz="2000" dirty="0"/>
          </a:p>
          <a:p>
            <a:endParaRPr lang="en-US" sz="2000" dirty="0" smtClean="0"/>
          </a:p>
          <a:p>
            <a:pPr marL="0" indent="0">
              <a:buNone/>
            </a:pPr>
            <a:endParaRPr lang="en-US" dirty="0" smtClean="0"/>
          </a:p>
          <a:p>
            <a:endParaRPr lang="en-US" dirty="0" smtClean="0"/>
          </a:p>
          <a:p>
            <a:pPr marL="457200" lvl="1" indent="0">
              <a:buNone/>
            </a:pPr>
            <a:endParaRPr lang="en-US" dirty="0" smtClean="0"/>
          </a:p>
        </p:txBody>
      </p:sp>
    </p:spTree>
    <p:extLst>
      <p:ext uri="{BB962C8B-B14F-4D97-AF65-F5344CB8AC3E}">
        <p14:creationId xmlns:p14="http://schemas.microsoft.com/office/powerpoint/2010/main" val="2360772911"/>
      </p:ext>
    </p:extLst>
  </p:cSld>
  <p:clrMapOvr>
    <a:masterClrMapping/>
  </p:clrMapOvr>
  <mc:AlternateContent xmlns:mc="http://schemas.openxmlformats.org/markup-compatibility/2006" xmlns:p14="http://schemas.microsoft.com/office/powerpoint/2010/main">
    <mc:Choice Requires="p14">
      <p:transition spd="slow" p14:dur="2000" advTm="19350"/>
    </mc:Choice>
    <mc:Fallback xmlns="">
      <p:transition spd="slow" advTm="1935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458908" cy="932312"/>
          </a:xfrm>
        </p:spPr>
        <p:txBody>
          <a:bodyPr>
            <a:normAutofit fontScale="90000"/>
          </a:bodyPr>
          <a:lstStyle/>
          <a:p>
            <a:r>
              <a:rPr lang="en-US" dirty="0" smtClean="0"/>
              <a:t>DATA VISUALIZATION</a:t>
            </a:r>
            <a:br>
              <a:rPr lang="en-US" dirty="0" smtClean="0"/>
            </a:br>
            <a:r>
              <a:rPr lang="en-US" sz="2000" dirty="0" smtClean="0">
                <a:solidFill>
                  <a:schemeClr val="tx1"/>
                </a:solidFill>
              </a:rPr>
              <a:t>Following is the graphical analysis of every attribute.</a:t>
            </a:r>
            <a:endParaRPr lang="en-IN" dirty="0"/>
          </a:p>
        </p:txBody>
      </p:sp>
      <p:sp>
        <p:nvSpPr>
          <p:cNvPr id="5" name="Text Placeholder 4"/>
          <p:cNvSpPr>
            <a:spLocks noGrp="1"/>
          </p:cNvSpPr>
          <p:nvPr>
            <p:ph type="body" idx="1"/>
          </p:nvPr>
        </p:nvSpPr>
        <p:spPr>
          <a:xfrm>
            <a:off x="522131" y="1173481"/>
            <a:ext cx="4040188" cy="60960"/>
          </a:xfrm>
        </p:spPr>
        <p:txBody>
          <a:bodyPr>
            <a:normAutofit fontScale="25000" lnSpcReduction="20000"/>
          </a:bodyPr>
          <a:lstStyle/>
          <a:p>
            <a:endParaRPr lang="en-IN" dirty="0"/>
          </a:p>
        </p:txBody>
      </p:sp>
      <p:sp>
        <p:nvSpPr>
          <p:cNvPr id="3" name="Content Placeholder 2"/>
          <p:cNvSpPr>
            <a:spLocks noGrp="1"/>
          </p:cNvSpPr>
          <p:nvPr>
            <p:ph sz="half" idx="2"/>
          </p:nvPr>
        </p:nvSpPr>
        <p:spPr>
          <a:xfrm>
            <a:off x="2004059" y="1318260"/>
            <a:ext cx="2558259" cy="3730680"/>
          </a:xfrm>
        </p:spPr>
        <p:txBody>
          <a:bodyPr>
            <a:normAutofit fontScale="92500"/>
          </a:bodyPr>
          <a:lstStyle/>
          <a:p>
            <a:pPr algn="l"/>
            <a:r>
              <a:rPr lang="en-US" sz="1400" dirty="0" err="1" smtClean="0"/>
              <a:t>battery_power</a:t>
            </a:r>
            <a:r>
              <a:rPr lang="en-US" sz="1400" dirty="0" smtClean="0"/>
              <a:t> is a quantitative data. Number of phones for increasing battery power is almost same.</a:t>
            </a:r>
          </a:p>
          <a:p>
            <a:pPr algn="l"/>
            <a:endParaRPr lang="en-US" sz="1400" dirty="0" smtClean="0"/>
          </a:p>
          <a:p>
            <a:pPr algn="l"/>
            <a:endParaRPr lang="en-US" sz="1400" dirty="0"/>
          </a:p>
          <a:p>
            <a:pPr algn="l"/>
            <a:r>
              <a:rPr lang="en-US" sz="1400" dirty="0" err="1" smtClean="0"/>
              <a:t>Dual_sim</a:t>
            </a:r>
            <a:r>
              <a:rPr lang="en-US" sz="1400" dirty="0" smtClean="0"/>
              <a:t> is a categorical variable where 0 is numerical code for False and 1 is for True.</a:t>
            </a:r>
          </a:p>
          <a:p>
            <a:pPr algn="l"/>
            <a:endParaRPr lang="en-US" sz="1400" dirty="0"/>
          </a:p>
          <a:p>
            <a:pPr algn="l"/>
            <a:endParaRPr lang="en-US" sz="1400" dirty="0" smtClean="0"/>
          </a:p>
          <a:p>
            <a:pPr algn="l"/>
            <a:r>
              <a:rPr lang="en-US" sz="1400" dirty="0" smtClean="0"/>
              <a:t>fc is a quantitative variable, and as megapixels is increasing we see no of mobile  phones is decreasing.</a:t>
            </a:r>
          </a:p>
          <a:p>
            <a:pPr algn="l"/>
            <a:endParaRPr lang="en-US" sz="1400" dirty="0"/>
          </a:p>
          <a:p>
            <a:pPr algn="l"/>
            <a:endParaRPr lang="en-US" sz="1400" dirty="0" smtClean="0"/>
          </a:p>
        </p:txBody>
      </p:sp>
      <p:sp>
        <p:nvSpPr>
          <p:cNvPr id="6" name="Text Placeholder 5"/>
          <p:cNvSpPr>
            <a:spLocks noGrp="1"/>
          </p:cNvSpPr>
          <p:nvPr>
            <p:ph type="body" sz="quarter" idx="3"/>
          </p:nvPr>
        </p:nvSpPr>
        <p:spPr>
          <a:xfrm>
            <a:off x="4557252" y="990601"/>
            <a:ext cx="4041775" cy="152400"/>
          </a:xfrm>
        </p:spPr>
        <p:txBody>
          <a:bodyPr>
            <a:normAutofit fontScale="25000" lnSpcReduction="20000"/>
          </a:bodyPr>
          <a:lstStyle/>
          <a:p>
            <a:endParaRPr lang="en-IN" dirty="0"/>
          </a:p>
        </p:txBody>
      </p:sp>
      <p:sp>
        <p:nvSpPr>
          <p:cNvPr id="7" name="Content Placeholder 6"/>
          <p:cNvSpPr>
            <a:spLocks noGrp="1"/>
          </p:cNvSpPr>
          <p:nvPr>
            <p:ph sz="quarter" idx="4"/>
          </p:nvPr>
        </p:nvSpPr>
        <p:spPr>
          <a:xfrm>
            <a:off x="6404593" y="1295400"/>
            <a:ext cx="2739407" cy="3761102"/>
          </a:xfrm>
        </p:spPr>
        <p:txBody>
          <a:bodyPr>
            <a:normAutofit/>
          </a:bodyPr>
          <a:lstStyle/>
          <a:p>
            <a:pPr algn="l"/>
            <a:r>
              <a:rPr lang="en-US" sz="1600" dirty="0" smtClean="0"/>
              <a:t>blue is a categorical data </a:t>
            </a:r>
            <a:r>
              <a:rPr lang="en-US" sz="1600" dirty="0"/>
              <a:t>where 0 is numerical code for False and 1 is for True</a:t>
            </a:r>
            <a:r>
              <a:rPr lang="en-US" sz="1600" dirty="0" smtClean="0"/>
              <a:t>.</a:t>
            </a:r>
          </a:p>
          <a:p>
            <a:pPr algn="l"/>
            <a:endParaRPr lang="en-US" sz="1600" dirty="0"/>
          </a:p>
          <a:p>
            <a:pPr algn="l"/>
            <a:endParaRPr lang="en-US" sz="1600" dirty="0" smtClean="0"/>
          </a:p>
          <a:p>
            <a:pPr algn="l"/>
            <a:r>
              <a:rPr lang="en-US" sz="1600" dirty="0" err="1" smtClean="0"/>
              <a:t>four_g</a:t>
            </a:r>
            <a:r>
              <a:rPr lang="en-US" sz="1600" dirty="0" smtClean="0"/>
              <a:t> is a categorical variable </a:t>
            </a:r>
            <a:r>
              <a:rPr lang="en-US" sz="1600" dirty="0"/>
              <a:t>where 0 is numerical code for False and 1 is for True</a:t>
            </a:r>
            <a:r>
              <a:rPr lang="en-US" sz="1600" dirty="0" smtClean="0"/>
              <a:t>.</a:t>
            </a:r>
          </a:p>
          <a:p>
            <a:pPr algn="l"/>
            <a:endParaRPr lang="en-US" sz="1600" dirty="0"/>
          </a:p>
          <a:p>
            <a:pPr algn="l"/>
            <a:r>
              <a:rPr lang="en-US" sz="1600" dirty="0" err="1"/>
              <a:t>c</a:t>
            </a:r>
            <a:r>
              <a:rPr lang="en-US" sz="1600" dirty="0" err="1" smtClean="0"/>
              <a:t>lock_speed</a:t>
            </a:r>
            <a:r>
              <a:rPr lang="en-US" sz="1600" dirty="0" smtClean="0"/>
              <a:t> is a quantitative data.</a:t>
            </a:r>
            <a:endParaRPr lang="en-IN" sz="16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57" y="1345884"/>
            <a:ext cx="1712823" cy="1115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data:image/png;base64,iVBORw0KGgoAAAANSUhEUgAAAUcAAADSCAYAAADZlQIvAAAABHNCSVQICAgIfAhkiAAAAAlwSFlzAAALEgAACxIB0t1+/AAAADh0RVh0U29mdHdhcmUAbWF0cGxvdGxpYiB2ZXJzaW9uMy4xLjMsIGh0dHA6Ly9tYXRwbG90bGliLm9yZy+AADFEAAAU/ElEQVR4nO3dfUyV5/3H8fdBELXYTOk51RBj0tpIhp2scw+0zXE2LaCAzqPNFFvWbY3Vbrq1HY4JgdnNaDt+0mwdJibNlpouKXNVLGEHtznJlKZV0s5p6WpWn6oIB7UtoFg45/r9sfX8yrzqeeCcw8Pv80oI3Nd93bm+39yeT+7zdOswxhhERGSQpOEuQERkJFI4iohYKBxFRCwUjiIiFgpHERELhaOIiEXycBcQrsuXewkEwv/UUXp6Ghcv9sSxosQZK72MlT5AvYxUkfSSlORgypSbPnP/qAnHQMBEFI6fHDNWjJVexkofoF5Gqlj1oqfVIiIWCkcREQuFo4iIhcJRRMQirHDs6emhsLCQ999/H4CWlhaKiorIzc2lpqYmOK+trQ2Px0NeXh7l5eUMDAwAcP78eVatWkV+fj5r166lt7c3Dq2IiMROyHD8+9//zsqVKzl16hQAfX19bNy4kdraWhobGzl27BjNzc0AlJaWUllZSVNTE8YY6urqANi0aRPFxcV4vV7mzJlDbW1t/Dr6j4/7/Tidk+P6M/nmiXHvQ0SGR8iP8tTV1VFVVcWGDRsAOHr0KDNnzmTGjBkAFBUV4fV6mTVrFn19fWRnZwPg8Xj45S9/yYMPPsjhw4f59a9/HRx/6KGHKC0tjVdPAIxPGUfRU/VxXePV/1lCd1xXEJHhEjIcN2/ePGi7s7MTp9MZ3Ha5XHR0dFw37nQ66ejo4PLly6SlpZGcnDxoPFLp6WkRH5MITufkMbVOvI2VPkC9jFSx6iXiD4EHAgEcDkdw2xiDw+H4zPFPfn/af2+H4+LFnog+3Jmok+3zxf/a0emcnJB14m2s9AHqJVKTb57IhNT4f+fk434/H35wJay5SUmOG150RVzttGnT8Pl8wW2fz4fL5bpuvKurC5fLxdSpU+nu7sbv9zNu3LjgfBH5/2NCanLcX+aCf7/UFSsRf5Rn7ty5nDx5ktOnT+P3+2loaMDtdpORkUFqaiqtra0A1NfX43a7SUlJYd68eTQ2NgKwZ88e3G53zBoQEYmHiK8cU1NT2bp1K+vWrePatWvMnz+f/Px8AKqrq6moqKCnp4esrCxKSkoAqKqqoqysjO3btzN9+nS2bdsW2y5ERGIs7HDcv39/8O+cnBz27t173ZzMzEx27dp13XhGRgY7d+6MskQRkcTTN2RERCwUjiIiFgpHERELhaOIiIXCUUTEQuEoImKhcBQRsVA4iohYKBxFRCwUjiIiFgpHERELhaOIiIXCUUTEQuEoImKhcBQRsVA4iohYKBxFRCwUjiIiFgpHERELhaOIiIXCUUTEYkjhWF9fT0FBAQUFBTzzzDMAtLW14fF4yMvLo7y8nIGBAQDOnz/PqlWryM/PZ+3atfT29g69ehGROIk6HK9evcrmzZvZuXMn9fX1HDlyhJaWFkpLS6msrKSpqQljDHV1dQBs2rSJ4uJivF4vc+bMoba2NmZNiIjEWtTh6Pf7CQQCXL16lYGBAQYGBkhOTqavr4/s7GwAPB4PXq+X/v5+Dh8+TF5e3qBxEZGRKjnaA9PS0vjBD37AwoULmThxIl/+8pdJSUnB6XQG5zidTjo6Orh8+TJpaWkkJycPGo9EenpatKXGldM5eUytE29jpQ9QLyNVrHqJOhzfeecd/vCHP/DXv/6VyZMn86Mf/YhDhw7hcDiCc4wxOByO4O9P++/tUC5e7CEQMGHPT9TJ9vm6476G0zk5IevE21jpA9RLNGskSri9JCU5bnjRFfXT6oMHD5KTk0N6ejrjx4/H4/Hw+uuv4/P5gnO6urpwuVxMnTqV7u5u/H7/f4r34XK5ol1aRCTuog7HzMxMWlpauHLlCsYY9u/fz1e+8hVSU1NpbW0F/v1uttvtJiUlhXnz5tHY2AjAnj17cLvdselARCQOon5afe+99/L222/j8XhISUnhzjvvZPXq1TzwwANUVFTQ09NDVlYWJSUlAFRVVVFWVsb27duZPn0627Zti1kTIiKxFnU4AqxevZrVq1cPGsvMzGTXrl3Xzc3IyGDnzp1DWU5EJGH0DRkREQuFo4iIhcJRRMRC4SgiYqFwFBGxUDiKiFgoHEVELBSOIiIWCkcREQuFo4iIhcJRRMRC4SgiYqFwFBGxUDiKiFgoHEVELBSOIiIWCkcREQuFo4iIhcJRRMRC4SgiYqFwFBGxUDiKiFgMKRz379+Px+Nh4cKF/PznPwegpaWFoqIicnNzqampCc5ta2vD4/GQl5dHeXk5AwMDQ6tcRCSOog7Hs2fPUlVVRW1tLXv37uXtt9+mubmZjRs3UltbS2NjI8eOHaO5uRmA0tJSKisraWpqwhhDXV1dzJoQEYm1qMPxT3/6E4sWLWLatGmkpKRQU1PDxIkTmTlzJjNmzCA5OZmioiK8Xi/nzp2jr6+P7OxsADweD16vN2ZNiIjEWnK0B54+fZqUlBTWrFlDe3s7X//617njjjtwOp3BOS6Xi46ODjo7OweNO51OOjo6IlovPT0t2lLjyumcPKbWibex0geol5EqVr1EHY5+v58jR46wc+dOJk2axNq1a5kwYQIOhyM4xxiDw+EgEAhYxyNx8WIPgYAJe36iTrbP1x33NZzOyQlZJ97GSh+gXqJZI1HC7SUpyXHDi66ow/GWW24hJyeHqVOnAnD//ffj9XoZN27cp4r04XK5mDZtGj6fLzje1dWFy+WKdmkRkbiL+jXHBQsWcPDgQT766CP8fj9/+9vfyM/P5+TJk5w+fRq/309DQwNut5uMjAxSU1NpbW0FoL6+HrfbHbMmRERiLeorx7lz5/Loo49SXFxMf38/99xzDytXruS2225j3bp1XLt2jfnz55Ofnw9AdXU1FRUV9PT0kJWVRUlJScyaEBGJtajDEWD58uUsX7580FhOTg579+69bm5mZia7du0aynIiIgmjb8iIiFgoHEVELBSOIiIWCkcREQuFo4iIhcJRRMRC4SgiYqFwFBGxUDiKiFgoHEVELBSOIiIWCkcREQuFo4iIhcJRRMRC4SgiYqFwFBGxUDiKiFgoHEVELBSOIiIWCkcREQuFo4iIhcJRRMRiyOH4zDPPUFZWBkBbWxsej4e8vDzKy8sZGBgA4Pz586xatYr8/HzWrl1Lb2/vUJcVEYmrIYXja6+9xu7du4PbpaWlVFZW0tTUhDGGuro6ADZt2kRxcTFer5c5c+ZQW1s7tKpFROIs6nD84IMPqKmpYc2aNQCcO3eOvr4+srOzAfB4PHi9Xvr7+zl8+DB5eXmDxkVERrLkaA+srKzkiSeeoL29HYDOzk6cTmdwv9PppKOjg8uXL5OWlkZycvKg8Uilp6dFW2pcOZ2Tx9Q68TZW+gD1MlLFqpeowvH3v/8906dPJycnh1deeQWAQCCAw+EIzjHG4HA4gr8/7b+3w3HxYg+BgAl7fqJOts/XHfc1nM7JCVkn3sZKH6BeolkjUcLtJSnJccOLrqjCsbGxEZ/Px5IlS/jwww+5cuUKDocDn88XnNPV1YXL5WLq1Kl0d3fj9/sZN24cPp8Pl8sVzbIiIgkT1WuOv/nNb2hoaKC+vp7169dz3333sWXLFlJTU2ltbQWgvr4et9tNSkoK8+bNo7GxEYA9e/bgdrtj14GISBzE9HOO1dXVbNmyhfz8fK5cuUJJSQkAVVVV1NXVsWjRIo4cOcIPf/jDWC4rIhJzUb8h8wmPx4PH4wEgMzOTXbt2XTcnIyODnTt3DnUpEZGE0TdkREQsFI4iIhYKRxERC4WjiIiFwlFExELhKCJioXAUEbFQOIqIWCgcRUQsFI4iIhYKRxERC4WjiIiFwlFExELhKCJioXAUEbFQOIqIWCgcRUQsFI4iIhYKRxERC4WjiIiFwlFExELhKCJiMaRwfP755ykoKKCgoIBnn30WgJaWFoqKisjNzaWmpiY4t62tDY/HQ15eHuXl5QwMDAytchGROIo6HFtaWjh48CC7d+9mz549HD9+nIaGBjZu3EhtbS2NjY0cO3aM5uZmAEpLS6msrKSpqQljDHV1dTFrQkQk1qIOR6fTSVlZGePHjyclJYXbb7+dU6dOMXPmTGbMmEFycjJFRUV4vV7OnTtHX18f2dnZAHg8Hrxeb8yaEBGJteRoD7zjjjuCf586dYo//vGPPPTQQzidzuC4y+Wio6ODzs7OQeNOp5OOjo6I1ktPT4u21LhyOiePqXXibaz0AeplpIpVL1GH4ydOnDjBY489xoYNGxg3bhynTp0K7jPG4HA4CAQCOByO68YjcfFiD4GACXt+ok62z9cd9zWczskJWSfexkofoF6iWSNRwu0lKclxw4uuIb0h09rayiOPPMJTTz3F0qVLmTZtGj6f71NF+nC5XNeNd3V14XK5hrK0iEhcRR2O7e3tfO9736O6upqCggIA5s6dy8mTJzl9+jR+v5+GhgbcbjcZGRmkpqbS2toKQH19PW63OzYdiIjEQdRPq1944QWuXbvG1q1bg2MrVqxg69atrFu3jmvXrjF//nzy8/MBqK6upqKigp6eHrKysigpKRl69SIicRJ1OFZUVFBRUWHdt3fv3uvGMjMz2bVrV7TLiYgklL4hIyJioXAUEbFQOIqIWCgcRUQsFI4iIhYKRxERC4WjiIiFwlFExELhKCJioXAUEbFQOIqIWCgcRUQsFI4iIhYKRxERC4WjiIiFwlFExELhKCJioXAUEbFQOIqIWCgcRUQsFI4iIhYJDcdXX32VRYsWkZuby0svvZTIpUVEIhL1f80aqY6ODmpqanjllVcYP348K1as4Ktf/SqzZs1KVAkiImFLWDi2tLTwta99jc997nMA5OXl4fV6+f73vx/W8UlJjojXdE2ZGPExkYqmrpG8TryNlT5AvUQqEY9HCL+XUPMSFo6dnZ04nc7gtsvl4ujRo2EfP2XKTRGv+UJFbsTHRCo9PS3uayRynXgbK32AeolUIh6PELteEvaaYyAQwOH4v6Q2xgzaFhEZSRIWjtOmTcPn8wW3fT4fLpcrUcuLiEQkYeF4991389prr3Hp0iWuXr3Kvn37cLvdiVpeRCQiCXvN8dZbb+WJJ56gpKSE/v5+li9fzhe+8IVELS8iEhGHMcYMdxEiIiONviEjImKhcBQRsVA4iohYKBxFRCwUjiIiFqM+HEPd6aetrQ2Px0NeXh7l5eUMDAwMQ5Whherjz3/+M0uWLGHx4sU8/vjjfPjhh8NQZXjCvfvSgQMHuO+++xJYWeRC9fLee+/x8MMPs3jxYr773e+O6vNy/Phxli1bxuLFi3nsscf46KOPhqHK8PT09FBYWMj7779/3b6YPebNKHbhwgWzYMECc/nyZdPb22uKiorMiRMnBs0pKCgwb775pjHGmJ/85CfmpZdeGo5SbyhUH93d3eaee+4xFy5cMMYY89xzz5mf/exnw1XuDYVzTowxxufzmfz8fLNgwYJhqDI8oXoJBAImNzfXNDc3G2OM+cUvfmGeffbZ4Sr3hsI5LytXrjQHDhwwxhizZcsWs23btuEoNaS33nrLFBYWmqysLHP27Nnr9sfqMT+qrxw/faefSZMmBe/084lz587R19dHdnY2AB6PZ9D+kSJUH/39/VRVVXHrrbcCMHv2bNrb24er3BsK1csnKioqwr4j03AJ1cvx48eZNGlS8Jtea9asYdWqVcNV7g2Fc14CgQC9vb0AXL16lQkTJgxHqSHV1dVRVVVl/fpxLB/zozocbXf66ejo+Mz9Tqdz0P6RIlQfU6ZM4YEHHgCgr6+PHTt2cP/99ye8znCE6gXgxRdf5POf/zxz585NdHkRCdXLmTNnuOWWW9i4cSNLly6lqqqKSZMmDUepIYVzXsrKyqioqODee++lpaWFFStWJLrMsGzevJl58+ZZ98XyMT+qwzHUnX5Gy52Awq2zu7ub1atXk5mZydKlSxNZYthC9fLuu++yb98+Hn/88eEoLyKhehkYGOCNN95g5cqV7N69mxkzZrB169bhKDWkUL309fVRXl7Ob3/7Ww4ePEhxcTE//vGPh6PUIYnlY35Uh2OoO/389/6urq4ReSegcO5Y1NnZSXFxMbNnz2bz5s2JLjFsoXrxer34fD6WLVvG6tWrg32NRKF6cTqdzJw5kzvvvBOAwsLCiO5Rmkihenn33XdJTU0N3u/gm9/8Jm+88UbC6xyqWD7mR3U4hrrTT0ZGBqmpqbS2tgJQX18/Iu8EFKoPv9/PmjVrWLhwIeXl5SPy6vcToXpZv349TU1N1NfXs2PHDlwuF7/73e+GseLPFqqXL37xi1y6dIl33nkHgP3795OVlTVc5d5QqF5mzpzJhQsXeO+99wD4y1/+Egz90SSmj/no3i8aOfbu3WsKCgpMbm6u2bFjhzHGmEcffdQcPXrUGGNMW1ubWbZsmcnLyzNPPvmkuXbt2nCW+5lu1Me+ffvM7NmzzeLFi4M/GzduHOaKP1uoc/KJs2fPjuh3q40J3ctbb71lli1bZhYtWmS+853vmK6uruEs94ZC9XLgwAFTVFRkCgsLzbe+9S1z5syZ4Sw3pAULFgTfrY7HY1535RERsRjVT6tFROJF4SgiYqFwFBGxUDiKiFgoHEVELBSOMiq8/vrrFBYWXjdeVlbGCy+8MAwVyVincBQRsVA4yqhx5coV1q9fz5IlS3j44Yc5efLkoP2zZ8/m0qVL1u39+/fz4IMP8o1vfIMVK1bw5ptvJrR2GX0S9v9WiwxVe3s71dXV3HXXXbz88sts2LCB22+/PeRxp06doqamhhdffJEpU6Zw4sQJvv3tb7Nv374RexcdGX4KRxk1Zs+ezV133QXA0qVL+elPfxrWTQUOHTpEZ2cnjzzySHDM4XBw5swZMjMz41WujHIKRxk1kpIGvwrkcDhITrb/E/7444+DfwcCAXJycnjuueeCY+3t7SPyDk0ycug1Rxk1/vnPf9LW1gbAyy+/zJe+9CUmTpwY3D916lT+8Y9/ANDQ0BAcz8nJ4dChQ/zrX/8CoLm5mcWLF9PX15fA6mW00ZWjjBq33XYbzz//PGfPniU9PZ2tW7fyq1/9Kri/oqKCp59+mptvvpm77747eEfoWbNm8fTTT/Pkk09ijCE5OZnt27dz0003DVcrMgrorjwiIhZ6Wi0iYqFwFBGxUDiKiFgoHEVELBSOIiIWCkcREQuFo4iIxf8C6V9/vGzIqYI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997" y="1345884"/>
            <a:ext cx="1746189" cy="1260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8997" y="3901439"/>
            <a:ext cx="1765596" cy="115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657" y="2606040"/>
            <a:ext cx="171282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657" y="3850349"/>
            <a:ext cx="1712823" cy="1206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8997" y="2703835"/>
            <a:ext cx="1746189" cy="1121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1505268"/>
      </p:ext>
    </p:extLst>
  </p:cSld>
  <p:clrMapOvr>
    <a:masterClrMapping/>
  </p:clrMapOvr>
  <mc:AlternateContent xmlns:mc="http://schemas.openxmlformats.org/markup-compatibility/2006" xmlns:p14="http://schemas.microsoft.com/office/powerpoint/2010/main">
    <mc:Choice Requires="p14">
      <p:transition spd="slow" p14:dur="2000" advTm="140641"/>
    </mc:Choice>
    <mc:Fallback xmlns="">
      <p:transition spd="slow" advTm="14064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920240" y="76200"/>
            <a:ext cx="7063740" cy="4991100"/>
          </a:xfrm>
        </p:spPr>
        <p:txBody>
          <a:bodyPr/>
          <a:lstStyle/>
          <a:p>
            <a:pPr marL="0" indent="0">
              <a:buNone/>
            </a:pPr>
            <a:r>
              <a:rPr lang="en-US" dirty="0"/>
              <a:t> </a:t>
            </a:r>
            <a:r>
              <a:rPr lang="en-US" dirty="0" smtClean="0"/>
              <a:t>                      </a:t>
            </a:r>
            <a:r>
              <a:rPr lang="en-US" sz="1600" dirty="0" err="1" smtClean="0"/>
              <a:t>int_memory</a:t>
            </a:r>
            <a:r>
              <a:rPr lang="en-US" sz="1600" dirty="0" smtClean="0"/>
              <a:t> is a                                         </a:t>
            </a:r>
            <a:r>
              <a:rPr lang="en-US" sz="1600" dirty="0" err="1" smtClean="0"/>
              <a:t>m_dep</a:t>
            </a:r>
            <a:r>
              <a:rPr lang="en-US" sz="1600" dirty="0" smtClean="0"/>
              <a:t> is a </a:t>
            </a:r>
          </a:p>
          <a:p>
            <a:pPr marL="0" indent="0">
              <a:buNone/>
            </a:pPr>
            <a:r>
              <a:rPr lang="en-US" sz="1600" dirty="0"/>
              <a:t> </a:t>
            </a:r>
            <a:r>
              <a:rPr lang="en-US" sz="1600" dirty="0" smtClean="0"/>
              <a:t>                                       quantitative data.                                      Quantitative data.</a:t>
            </a:r>
          </a:p>
          <a:p>
            <a:pPr marL="0" indent="0">
              <a:buNone/>
            </a:pPr>
            <a:endParaRPr lang="en-US" sz="1600" dirty="0"/>
          </a:p>
          <a:p>
            <a:pPr marL="0" indent="0">
              <a:buNone/>
            </a:pPr>
            <a:endParaRPr lang="en-US" sz="1600" dirty="0" smtClean="0"/>
          </a:p>
          <a:p>
            <a:pPr marL="0" indent="0">
              <a:buNone/>
            </a:pPr>
            <a:r>
              <a:rPr lang="en-US" sz="1600" dirty="0"/>
              <a:t> </a:t>
            </a:r>
            <a:r>
              <a:rPr lang="en-US" sz="1600" dirty="0" smtClean="0"/>
              <a:t>                                      </a:t>
            </a:r>
            <a:r>
              <a:rPr lang="en-US" sz="1600" dirty="0" err="1" smtClean="0"/>
              <a:t>n_cores</a:t>
            </a:r>
            <a:r>
              <a:rPr lang="en-US" sz="1600" dirty="0" smtClean="0"/>
              <a:t> is a                                                  </a:t>
            </a:r>
            <a:r>
              <a:rPr lang="en-US" sz="1600" dirty="0" err="1" smtClean="0"/>
              <a:t>px_height</a:t>
            </a:r>
            <a:r>
              <a:rPr lang="en-US" sz="1600" dirty="0" smtClean="0"/>
              <a:t> is a </a:t>
            </a:r>
          </a:p>
          <a:p>
            <a:pPr marL="0" indent="0">
              <a:buNone/>
            </a:pPr>
            <a:r>
              <a:rPr lang="en-US" sz="1600" dirty="0"/>
              <a:t> </a:t>
            </a:r>
            <a:r>
              <a:rPr lang="en-US" sz="1600" dirty="0" smtClean="0"/>
              <a:t>                                      quantitative data.                                        quantitative data</a:t>
            </a:r>
          </a:p>
          <a:p>
            <a:pPr marL="0" indent="0">
              <a:buNone/>
            </a:pPr>
            <a:endParaRPr lang="en-US" sz="1600" dirty="0"/>
          </a:p>
          <a:p>
            <a:pPr marL="0" indent="0">
              <a:buNone/>
            </a:pPr>
            <a:endParaRPr lang="en-US" sz="1600" dirty="0" smtClean="0"/>
          </a:p>
          <a:p>
            <a:pPr marL="0" indent="0">
              <a:buNone/>
            </a:pPr>
            <a:r>
              <a:rPr lang="en-US" sz="1600" dirty="0"/>
              <a:t> </a:t>
            </a:r>
            <a:r>
              <a:rPr lang="en-US" sz="1600" dirty="0" smtClean="0"/>
              <a:t>                                      </a:t>
            </a:r>
            <a:r>
              <a:rPr lang="en-US" sz="1600" dirty="0" err="1" smtClean="0"/>
              <a:t>px_width</a:t>
            </a:r>
            <a:r>
              <a:rPr lang="en-US" sz="1600" dirty="0" smtClean="0"/>
              <a:t> is a                                                ram is a quantitative </a:t>
            </a:r>
          </a:p>
          <a:p>
            <a:pPr marL="0" indent="0">
              <a:buNone/>
            </a:pPr>
            <a:r>
              <a:rPr lang="en-US" sz="1600" dirty="0"/>
              <a:t> </a:t>
            </a:r>
            <a:r>
              <a:rPr lang="en-US" sz="1600" dirty="0" smtClean="0"/>
              <a:t>                                      quantitative data.                                        data.</a:t>
            </a:r>
          </a:p>
          <a:p>
            <a:pPr marL="0" indent="0">
              <a:buNone/>
            </a:pPr>
            <a:r>
              <a:rPr lang="en-US" sz="1600" dirty="0"/>
              <a:t> </a:t>
            </a:r>
            <a:r>
              <a:rPr lang="en-US" sz="1600" dirty="0" smtClean="0"/>
              <a:t>     </a:t>
            </a:r>
          </a:p>
          <a:p>
            <a:pPr marL="0" indent="0">
              <a:buNone/>
            </a:pPr>
            <a:r>
              <a:rPr lang="en-US" sz="1600" dirty="0"/>
              <a:t> </a:t>
            </a:r>
            <a:r>
              <a:rPr lang="en-US" sz="1600" dirty="0" smtClean="0"/>
              <a:t> </a:t>
            </a:r>
          </a:p>
          <a:p>
            <a:pPr marL="0" indent="0">
              <a:buNone/>
            </a:pPr>
            <a:r>
              <a:rPr lang="en-US" sz="1600" dirty="0"/>
              <a:t> </a:t>
            </a:r>
            <a:r>
              <a:rPr lang="en-US" sz="1600" dirty="0" smtClean="0"/>
              <a:t>                                      primary camera                                          screen height or </a:t>
            </a:r>
            <a:r>
              <a:rPr lang="en-US" sz="1600" dirty="0" err="1" smtClean="0"/>
              <a:t>sc_h</a:t>
            </a:r>
            <a:endParaRPr lang="en-US" sz="1600" dirty="0" smtClean="0"/>
          </a:p>
          <a:p>
            <a:pPr marL="0" indent="0">
              <a:buNone/>
            </a:pPr>
            <a:r>
              <a:rPr lang="en-US" sz="1600" dirty="0"/>
              <a:t> </a:t>
            </a:r>
            <a:r>
              <a:rPr lang="en-US" sz="1600" dirty="0" smtClean="0"/>
              <a:t>                                      or pc is a                                                       is a quantitative data.</a:t>
            </a:r>
          </a:p>
          <a:p>
            <a:pPr marL="0" indent="0">
              <a:buNone/>
            </a:pPr>
            <a:r>
              <a:rPr lang="en-US" sz="1600" dirty="0"/>
              <a:t> </a:t>
            </a:r>
            <a:r>
              <a:rPr lang="en-US" sz="1600" dirty="0" smtClean="0"/>
              <a:t>                                      quantitative data. </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679" y="126683"/>
            <a:ext cx="1835964" cy="1206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6380" y="126682"/>
            <a:ext cx="1716580" cy="1122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679" y="1388745"/>
            <a:ext cx="1792291" cy="1172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6"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1679" y="3741421"/>
            <a:ext cx="1805395" cy="118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7"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6380" y="1333500"/>
            <a:ext cx="1729172" cy="111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8"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1679" y="2561273"/>
            <a:ext cx="1795391" cy="1180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9"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5551" y="2514683"/>
            <a:ext cx="1747409" cy="114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3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26295" y="3657848"/>
            <a:ext cx="1676750" cy="1264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8906739"/>
      </p:ext>
    </p:extLst>
  </p:cSld>
  <p:clrMapOvr>
    <a:masterClrMapping/>
  </p:clrMapOvr>
  <mc:AlternateContent xmlns:mc="http://schemas.openxmlformats.org/markup-compatibility/2006" xmlns:p14="http://schemas.microsoft.com/office/powerpoint/2010/main">
    <mc:Choice Requires="p14">
      <p:transition spd="slow" p14:dur="2000" advTm="44388"/>
    </mc:Choice>
    <mc:Fallback xmlns="">
      <p:transition spd="slow" advTm="44388"/>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106" y="-68580"/>
            <a:ext cx="6283782" cy="68580"/>
          </a:xfrm>
        </p:spPr>
        <p:txBody>
          <a:bodyPr>
            <a:normAutofit fontScale="90000"/>
          </a:bodyPr>
          <a:lstStyle/>
          <a:p>
            <a:endParaRPr lang="en-IN" dirty="0"/>
          </a:p>
        </p:txBody>
      </p:sp>
      <p:sp>
        <p:nvSpPr>
          <p:cNvPr id="3" name="Content Placeholder 2"/>
          <p:cNvSpPr>
            <a:spLocks noGrp="1"/>
          </p:cNvSpPr>
          <p:nvPr>
            <p:ph idx="1"/>
          </p:nvPr>
        </p:nvSpPr>
        <p:spPr>
          <a:xfrm>
            <a:off x="1905000" y="0"/>
            <a:ext cx="7239000" cy="5143500"/>
          </a:xfrm>
        </p:spPr>
        <p:txBody>
          <a:bodyPr>
            <a:normAutofit/>
          </a:bodyPr>
          <a:lstStyle/>
          <a:p>
            <a:pPr marL="0" indent="0">
              <a:buNone/>
            </a:pPr>
            <a:endParaRPr lang="en-US" sz="1600" dirty="0"/>
          </a:p>
          <a:p>
            <a:pPr marL="0" indent="0">
              <a:buNone/>
            </a:pPr>
            <a:r>
              <a:rPr lang="en-US" sz="1600" dirty="0" smtClean="0"/>
              <a:t>                                     screen width is a                                                     </a:t>
            </a:r>
            <a:r>
              <a:rPr lang="en-US" sz="1600" dirty="0" err="1" smtClean="0"/>
              <a:t>mobile_wt</a:t>
            </a:r>
            <a:r>
              <a:rPr lang="en-US" sz="1600" dirty="0" smtClean="0"/>
              <a:t> is a </a:t>
            </a:r>
          </a:p>
          <a:p>
            <a:pPr marL="0" indent="0">
              <a:buNone/>
            </a:pPr>
            <a:r>
              <a:rPr lang="en-US" sz="1600" dirty="0"/>
              <a:t> </a:t>
            </a:r>
            <a:r>
              <a:rPr lang="en-US" sz="1600" dirty="0" smtClean="0"/>
              <a:t>                                    quantitative data.    </a:t>
            </a:r>
            <a:r>
              <a:rPr lang="en-US" sz="1600" dirty="0" err="1" smtClean="0"/>
              <a:t>uantitative</a:t>
            </a:r>
            <a:r>
              <a:rPr lang="en-US" sz="1600" dirty="0" smtClean="0"/>
              <a:t>                   data </a:t>
            </a:r>
            <a:r>
              <a:rPr lang="en-US" sz="1600" dirty="0"/>
              <a:t>quantitative data.</a:t>
            </a:r>
            <a:endParaRPr lang="en-US" sz="1600" dirty="0" smtClean="0"/>
          </a:p>
          <a:p>
            <a:pPr marL="0" indent="0">
              <a:buNone/>
            </a:pPr>
            <a:endParaRPr lang="en-US" sz="1600" dirty="0"/>
          </a:p>
          <a:p>
            <a:pPr marL="0" indent="0">
              <a:buNone/>
            </a:pPr>
            <a:endParaRPr lang="en-US" sz="1600" dirty="0" smtClean="0"/>
          </a:p>
          <a:p>
            <a:pPr marL="0" indent="0">
              <a:buNone/>
            </a:pPr>
            <a:r>
              <a:rPr lang="en-US" sz="1600" dirty="0"/>
              <a:t> </a:t>
            </a:r>
            <a:r>
              <a:rPr lang="en-US" sz="1600" dirty="0" smtClean="0"/>
              <a:t>                                     </a:t>
            </a:r>
            <a:r>
              <a:rPr lang="en-US" sz="1600" dirty="0" err="1" smtClean="0"/>
              <a:t>talk_time</a:t>
            </a:r>
            <a:r>
              <a:rPr lang="en-US" sz="1600" dirty="0" smtClean="0"/>
              <a:t> is a</a:t>
            </a:r>
          </a:p>
          <a:p>
            <a:pPr marL="0" indent="0">
              <a:buNone/>
            </a:pPr>
            <a:r>
              <a:rPr lang="en-US" sz="1600" dirty="0"/>
              <a:t> </a:t>
            </a:r>
            <a:r>
              <a:rPr lang="en-US" sz="1600" dirty="0" smtClean="0"/>
              <a:t>                                     quantitative data.</a:t>
            </a:r>
          </a:p>
          <a:p>
            <a:pPr marL="0" indent="0">
              <a:buNone/>
            </a:pPr>
            <a:r>
              <a:rPr lang="en-US" sz="1600" dirty="0" smtClean="0"/>
              <a:t>                                                                                                                       </a:t>
            </a:r>
            <a:r>
              <a:rPr lang="en-US" sz="1600" dirty="0" err="1" smtClean="0"/>
              <a:t>touch_screen</a:t>
            </a:r>
            <a:r>
              <a:rPr lang="en-US" sz="1600" dirty="0" smtClean="0"/>
              <a:t> is a </a:t>
            </a:r>
            <a:endParaRPr lang="en-US" sz="1600" dirty="0"/>
          </a:p>
          <a:p>
            <a:pPr marL="0" indent="0">
              <a:buNone/>
            </a:pPr>
            <a:r>
              <a:rPr lang="en-US" sz="1600" dirty="0" smtClean="0"/>
              <a:t>                                                                                                                        categorical data.</a:t>
            </a:r>
          </a:p>
          <a:p>
            <a:pPr marL="0" indent="0">
              <a:buNone/>
            </a:pPr>
            <a:r>
              <a:rPr lang="en-US" sz="1600" dirty="0"/>
              <a:t> </a:t>
            </a:r>
            <a:r>
              <a:rPr lang="en-US" sz="1600" dirty="0" smtClean="0"/>
              <a:t>                                        </a:t>
            </a:r>
          </a:p>
          <a:p>
            <a:pPr marL="0" indent="0">
              <a:buNone/>
            </a:pPr>
            <a:r>
              <a:rPr lang="en-US" sz="1600" dirty="0"/>
              <a:t> </a:t>
            </a:r>
            <a:r>
              <a:rPr lang="en-US" sz="1600" dirty="0" smtClean="0"/>
              <a:t>                                       </a:t>
            </a:r>
            <a:r>
              <a:rPr lang="en-US" sz="1600" dirty="0" err="1" smtClean="0"/>
              <a:t>three_g</a:t>
            </a:r>
            <a:r>
              <a:rPr lang="en-US" sz="1600" dirty="0" smtClean="0"/>
              <a:t> is a </a:t>
            </a:r>
          </a:p>
          <a:p>
            <a:pPr marL="0" indent="0">
              <a:buNone/>
            </a:pPr>
            <a:r>
              <a:rPr lang="en-US" sz="1600" dirty="0"/>
              <a:t> </a:t>
            </a:r>
            <a:r>
              <a:rPr lang="en-US" sz="1600" dirty="0" err="1" smtClean="0"/>
              <a:t>quantitativ</a:t>
            </a:r>
            <a:r>
              <a:rPr lang="en-US" sz="1600" dirty="0" smtClean="0"/>
              <a:t>      e </a:t>
            </a:r>
            <a:r>
              <a:rPr lang="en-US" sz="1600" dirty="0"/>
              <a:t>data</a:t>
            </a:r>
            <a:r>
              <a:rPr lang="en-US" sz="1600" dirty="0" smtClean="0"/>
              <a:t>.</a:t>
            </a:r>
            <a:r>
              <a:rPr lang="en-US" sz="1600" dirty="0"/>
              <a:t> quantitative data</a:t>
            </a:r>
            <a:r>
              <a:rPr lang="en-US" sz="1600" dirty="0" smtClean="0"/>
              <a:t>.</a:t>
            </a:r>
          </a:p>
          <a:p>
            <a:pPr marL="0" indent="0">
              <a:buNone/>
            </a:pPr>
            <a:r>
              <a:rPr lang="en-US" sz="1600" dirty="0" smtClean="0"/>
              <a:t>                                                                                                                          </a:t>
            </a:r>
            <a:r>
              <a:rPr lang="en-US" sz="1600" dirty="0" err="1" smtClean="0"/>
              <a:t>price_range</a:t>
            </a:r>
            <a:r>
              <a:rPr lang="en-US" sz="1600" dirty="0" smtClean="0"/>
              <a:t> is a </a:t>
            </a:r>
            <a:endParaRPr lang="en-US" sz="1600" dirty="0"/>
          </a:p>
          <a:p>
            <a:pPr marL="0" indent="0">
              <a:buNone/>
            </a:pPr>
            <a:r>
              <a:rPr lang="en-US" sz="1600" dirty="0" smtClean="0"/>
              <a:t>                                                                                                                          categorical data.</a:t>
            </a:r>
            <a:endParaRPr lang="en-US" sz="1600" dirty="0"/>
          </a:p>
          <a:p>
            <a:pPr marL="0" indent="0">
              <a:buNone/>
            </a:pPr>
            <a:r>
              <a:rPr lang="en-US" sz="1600" dirty="0"/>
              <a:t> </a:t>
            </a:r>
            <a:r>
              <a:rPr lang="en-US" sz="1600" dirty="0" smtClean="0"/>
              <a:t>                                        </a:t>
            </a:r>
            <a:r>
              <a:rPr lang="en-US" sz="1600" dirty="0" err="1" smtClean="0"/>
              <a:t>wifi</a:t>
            </a:r>
            <a:r>
              <a:rPr lang="en-US" sz="1600" dirty="0" smtClean="0"/>
              <a:t> is a categorical                                              This is our output.</a:t>
            </a:r>
          </a:p>
          <a:p>
            <a:pPr marL="0" indent="0">
              <a:buNone/>
            </a:pPr>
            <a:r>
              <a:rPr lang="en-US" sz="1600" dirty="0"/>
              <a:t> </a:t>
            </a:r>
            <a:r>
              <a:rPr lang="en-US" sz="1600" dirty="0" smtClean="0"/>
              <a:t>                                        data.</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999" y="302710"/>
            <a:ext cx="1766552" cy="1161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1199" y="1463903"/>
            <a:ext cx="1766552" cy="1208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735" y="1820703"/>
            <a:ext cx="2026022" cy="130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6920" y="2740819"/>
            <a:ext cx="1786878" cy="115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6920" y="3893820"/>
            <a:ext cx="1842752" cy="1183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3560" y="3269932"/>
            <a:ext cx="1907313"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5899" y="236509"/>
            <a:ext cx="2186858" cy="143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503265"/>
      </p:ext>
    </p:extLst>
  </p:cSld>
  <p:clrMapOvr>
    <a:masterClrMapping/>
  </p:clrMapOvr>
  <mc:AlternateContent xmlns:mc="http://schemas.openxmlformats.org/markup-compatibility/2006" xmlns:p14="http://schemas.microsoft.com/office/powerpoint/2010/main">
    <mc:Choice Requires="p14">
      <p:transition spd="slow" p14:dur="2000" advTm="91795"/>
    </mc:Choice>
    <mc:Fallback xmlns="">
      <p:transition spd="slow" advTm="91795"/>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106" y="152401"/>
            <a:ext cx="6283782" cy="594359"/>
          </a:xfrm>
        </p:spPr>
        <p:txBody>
          <a:bodyPr>
            <a:normAutofit/>
          </a:bodyPr>
          <a:lstStyle/>
          <a:p>
            <a:endParaRPr lang="en-IN" sz="2400"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965960" y="792480"/>
            <a:ext cx="6728213" cy="3896017"/>
          </a:xfrm>
        </p:spPr>
        <p:txBody>
          <a:bodyPr>
            <a:normAutofit/>
          </a:bodyPr>
          <a:lstStyle/>
          <a:p>
            <a:r>
              <a:rPr lang="en-US" sz="1800" dirty="0" smtClean="0"/>
              <a:t>OUTLIERS- </a:t>
            </a:r>
            <a:r>
              <a:rPr lang="en-US" sz="1800" dirty="0"/>
              <a:t>Outliers are extreme values that deviate from other observations on data , they may indicate a variability in a measurement, experimental errors or a novelty. In other words, an outlier is an observation that diverges from an overall pattern on a sample</a:t>
            </a:r>
            <a:r>
              <a:rPr lang="en-US" sz="1800" dirty="0" smtClean="0"/>
              <a:t>. </a:t>
            </a:r>
          </a:p>
          <a:p>
            <a:r>
              <a:rPr lang="en-US" sz="2000" dirty="0" smtClean="0"/>
              <a:t> </a:t>
            </a:r>
            <a:r>
              <a:rPr lang="en-US" sz="1800" dirty="0"/>
              <a:t>Following outliers are shown below with the help of visualization</a:t>
            </a:r>
            <a:r>
              <a:rPr lang="en-US" sz="1800" dirty="0" smtClean="0"/>
              <a:t>.</a:t>
            </a:r>
          </a:p>
          <a:p>
            <a:endParaRPr lang="en-US" sz="1800" dirty="0"/>
          </a:p>
          <a:p>
            <a:endParaRPr lang="en-US" sz="1800" dirty="0" smtClean="0"/>
          </a:p>
          <a:p>
            <a:endParaRPr lang="en-US" sz="1800" dirty="0"/>
          </a:p>
          <a:p>
            <a:endParaRPr lang="en-US" sz="1800" dirty="0" smtClean="0"/>
          </a:p>
          <a:p>
            <a:r>
              <a:rPr lang="en-US" sz="1800" dirty="0" smtClean="0"/>
              <a:t>Three attributes have outliers namely fc, </a:t>
            </a:r>
            <a:r>
              <a:rPr lang="en-US" sz="1800" dirty="0" err="1" smtClean="0"/>
              <a:t>px_height</a:t>
            </a:r>
            <a:r>
              <a:rPr lang="en-US" sz="1800" dirty="0" smtClean="0"/>
              <a:t>, </a:t>
            </a:r>
            <a:r>
              <a:rPr lang="en-US" sz="1800" dirty="0" err="1" smtClean="0"/>
              <a:t>three_g</a:t>
            </a:r>
            <a:endParaRPr lang="en-US" sz="1800" dirty="0" smtClean="0"/>
          </a:p>
          <a:p>
            <a:endParaRPr lang="en-US" sz="1800" dirty="0"/>
          </a:p>
          <a:p>
            <a:pPr marL="0" indent="0">
              <a:buNone/>
            </a:pPr>
            <a:endParaRPr lang="en-IN" sz="18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4566" y="2705907"/>
            <a:ext cx="1712594" cy="1294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9595" y="2690812"/>
            <a:ext cx="1727327"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4266" y="2690811"/>
            <a:ext cx="1857234"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6622197"/>
      </p:ext>
    </p:extLst>
  </p:cSld>
  <p:clrMapOvr>
    <a:masterClrMapping/>
  </p:clrMapOvr>
  <mc:AlternateContent xmlns:mc="http://schemas.openxmlformats.org/markup-compatibility/2006" xmlns:p14="http://schemas.microsoft.com/office/powerpoint/2010/main">
    <mc:Choice Requires="p14">
      <p:transition spd="slow" p14:dur="2000" advTm="29778"/>
    </mc:Choice>
    <mc:Fallback xmlns="">
      <p:transition spd="slow" advTm="2977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2392106" y="-45718"/>
            <a:ext cx="6283782" cy="45719"/>
          </a:xfrm>
        </p:spPr>
        <p:txBody>
          <a:bodyPr>
            <a:normAutofit fontScale="90000"/>
          </a:bodyPr>
          <a:lstStyle/>
          <a:p>
            <a:endParaRPr lang="en-IN" dirty="0"/>
          </a:p>
        </p:txBody>
      </p:sp>
      <p:sp>
        <p:nvSpPr>
          <p:cNvPr id="3" name="Content Placeholder 2"/>
          <p:cNvSpPr>
            <a:spLocks noGrp="1"/>
          </p:cNvSpPr>
          <p:nvPr>
            <p:ph idx="1"/>
          </p:nvPr>
        </p:nvSpPr>
        <p:spPr>
          <a:xfrm>
            <a:off x="1958340" y="335280"/>
            <a:ext cx="7002780" cy="4716780"/>
          </a:xfrm>
        </p:spPr>
        <p:txBody>
          <a:bodyPr>
            <a:normAutofit lnSpcReduction="10000"/>
          </a:bodyPr>
          <a:lstStyle/>
          <a:p>
            <a:pPr marL="0" indent="0">
              <a:buNone/>
            </a:pPr>
            <a:r>
              <a:rPr lang="en-US" dirty="0" smtClean="0"/>
              <a:t>                                   </a:t>
            </a:r>
            <a:r>
              <a:rPr lang="en-US" sz="2000" dirty="0" smtClean="0"/>
              <a:t>Shape of data before removing </a:t>
            </a:r>
          </a:p>
          <a:p>
            <a:pPr marL="0" indent="0">
              <a:buNone/>
            </a:pPr>
            <a:r>
              <a:rPr lang="en-US" sz="2000" dirty="0"/>
              <a:t> </a:t>
            </a:r>
            <a:r>
              <a:rPr lang="en-US" sz="2000" dirty="0" smtClean="0"/>
              <a:t>                                                 outliers.</a:t>
            </a:r>
          </a:p>
          <a:p>
            <a:pPr marL="0" indent="0">
              <a:buNone/>
            </a:pPr>
            <a:r>
              <a:rPr lang="en-US" sz="2000" dirty="0"/>
              <a:t> </a:t>
            </a:r>
            <a:r>
              <a:rPr lang="en-US" sz="2000" dirty="0" smtClean="0"/>
              <a:t>                                                   </a:t>
            </a:r>
          </a:p>
          <a:p>
            <a:pPr marL="0" indent="0">
              <a:buNone/>
            </a:pPr>
            <a:r>
              <a:rPr lang="en-US" sz="2000" dirty="0"/>
              <a:t> </a:t>
            </a:r>
            <a:r>
              <a:rPr lang="en-US" sz="2000" dirty="0" smtClean="0"/>
              <a:t> Removing </a:t>
            </a:r>
          </a:p>
          <a:p>
            <a:pPr marL="0" indent="0">
              <a:buNone/>
            </a:pPr>
            <a:r>
              <a:rPr lang="en-US" sz="2000" dirty="0" smtClean="0"/>
              <a:t> outliers. </a:t>
            </a:r>
          </a:p>
          <a:p>
            <a:pPr marL="0" indent="0">
              <a:buNone/>
            </a:pPr>
            <a:r>
              <a:rPr lang="en-US" sz="2000" dirty="0" smtClean="0"/>
              <a:t>                                                   </a:t>
            </a:r>
          </a:p>
          <a:p>
            <a:pPr marL="0" indent="0">
              <a:buNone/>
            </a:pPr>
            <a:endParaRPr lang="en-US" sz="2000" dirty="0"/>
          </a:p>
          <a:p>
            <a:pPr marL="0" indent="0">
              <a:buNone/>
            </a:pPr>
            <a:endParaRPr lang="en-US" sz="2000" dirty="0" smtClean="0"/>
          </a:p>
          <a:p>
            <a:pPr marL="0" indent="0">
              <a:buNone/>
            </a:pPr>
            <a:r>
              <a:rPr lang="en-US" sz="2000" dirty="0" smtClean="0"/>
              <a:t>                                                             Shape of data after removing </a:t>
            </a:r>
          </a:p>
          <a:p>
            <a:pPr marL="0" indent="0">
              <a:buNone/>
            </a:pPr>
            <a:r>
              <a:rPr lang="en-US" sz="2000" dirty="0"/>
              <a:t> </a:t>
            </a:r>
            <a:r>
              <a:rPr lang="en-US" sz="2000" dirty="0" smtClean="0"/>
              <a:t>                                                             outliers.</a:t>
            </a:r>
          </a:p>
          <a:p>
            <a:pPr marL="0" indent="0">
              <a:buNone/>
            </a:pPr>
            <a:endParaRPr lang="en-US" sz="2000" dirty="0" smtClean="0"/>
          </a:p>
          <a:p>
            <a:pPr marL="0" indent="0">
              <a:buNone/>
            </a:pPr>
            <a:endParaRPr lang="en-US" sz="1800" dirty="0" smtClean="0">
              <a:solidFill>
                <a:srgbClr val="FF0000"/>
              </a:solidFill>
            </a:endParaRPr>
          </a:p>
          <a:p>
            <a:pPr marL="0" indent="0">
              <a:buNone/>
            </a:pPr>
            <a:r>
              <a:rPr lang="en-US" sz="1800" dirty="0" smtClean="0">
                <a:solidFill>
                  <a:srgbClr val="FF0000"/>
                </a:solidFill>
              </a:rPr>
              <a:t>Note: Here outliers of the </a:t>
            </a:r>
            <a:r>
              <a:rPr lang="en-US" sz="1800" dirty="0" err="1" smtClean="0">
                <a:solidFill>
                  <a:srgbClr val="FF0000"/>
                </a:solidFill>
              </a:rPr>
              <a:t>three_g</a:t>
            </a:r>
            <a:r>
              <a:rPr lang="en-US" sz="1800" dirty="0" smtClean="0">
                <a:solidFill>
                  <a:srgbClr val="FF0000"/>
                </a:solidFill>
              </a:rPr>
              <a:t> attributes are not removed because it serves important role in training our model.</a:t>
            </a:r>
            <a:endParaRPr lang="en-IN" sz="2400" dirty="0">
              <a:solidFill>
                <a:srgbClr val="FF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355" y="336232"/>
            <a:ext cx="27146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1576387"/>
            <a:ext cx="5208271" cy="1638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355" y="3277553"/>
            <a:ext cx="33623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2588863"/>
      </p:ext>
    </p:extLst>
  </p:cSld>
  <p:clrMapOvr>
    <a:masterClrMapping/>
  </p:clrMapOvr>
  <mc:AlternateContent xmlns:mc="http://schemas.openxmlformats.org/markup-compatibility/2006" xmlns:p14="http://schemas.microsoft.com/office/powerpoint/2010/main">
    <mc:Choice Requires="p14">
      <p:transition spd="slow" p14:dur="2000" advTm="91651"/>
    </mc:Choice>
    <mc:Fallback xmlns="">
      <p:transition spd="slow" advTm="9165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IN" dirty="0"/>
          </a:p>
        </p:txBody>
      </p:sp>
      <p:sp>
        <p:nvSpPr>
          <p:cNvPr id="3" name="Content Placeholder 2"/>
          <p:cNvSpPr>
            <a:spLocks noGrp="1"/>
          </p:cNvSpPr>
          <p:nvPr>
            <p:ph idx="1"/>
          </p:nvPr>
        </p:nvSpPr>
        <p:spPr/>
        <p:txBody>
          <a:bodyPr>
            <a:normAutofit fontScale="77500" lnSpcReduction="20000"/>
          </a:bodyPr>
          <a:lstStyle/>
          <a:p>
            <a:r>
              <a:rPr lang="en-US" b="1" dirty="0" smtClean="0"/>
              <a:t>Correlation matrix for dataset- </a:t>
            </a:r>
            <a:r>
              <a:rPr lang="en-US" dirty="0"/>
              <a:t>C</a:t>
            </a:r>
            <a:r>
              <a:rPr lang="en-US" dirty="0" smtClean="0"/>
              <a:t>orrelation </a:t>
            </a:r>
            <a:r>
              <a:rPr lang="en-US" dirty="0"/>
              <a:t>matrix shows the correlation between every attributes to every attributes. In correlation matrix, value ranges from -1 to 1. The correlation coefficient closer to boundary values (-1 to 1) shows higher correlation between the variables and are considered relevant. Whereas, closer the values to 0 lesser the correlation between the variables. The negative sign shows the inverse relation between the attributes or variables and the positive shows the direct relation between the attributes or the variables.</a:t>
            </a:r>
          </a:p>
          <a:p>
            <a:endParaRPr lang="en-IN" dirty="0"/>
          </a:p>
        </p:txBody>
      </p:sp>
    </p:spTree>
    <p:extLst>
      <p:ext uri="{BB962C8B-B14F-4D97-AF65-F5344CB8AC3E}">
        <p14:creationId xmlns:p14="http://schemas.microsoft.com/office/powerpoint/2010/main" val="2131645325"/>
      </p:ext>
    </p:extLst>
  </p:cSld>
  <p:clrMapOvr>
    <a:masterClrMapping/>
  </p:clrMapOvr>
  <mc:AlternateContent xmlns:mc="http://schemas.openxmlformats.org/markup-compatibility/2006" xmlns:p14="http://schemas.microsoft.com/office/powerpoint/2010/main">
    <mc:Choice Requires="p14">
      <p:transition spd="slow" p14:dur="2000" advTm="50540"/>
    </mc:Choice>
    <mc:Fallback xmlns="">
      <p:transition spd="slow" advTm="5054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45719"/>
          </a:xfrm>
        </p:spPr>
        <p:txBody>
          <a:bodyPr>
            <a:normAutofit fontScale="90000"/>
          </a:bodyPr>
          <a:lstStyle/>
          <a:p>
            <a:endParaRPr lang="en-IN" dirty="0"/>
          </a:p>
        </p:txBody>
      </p:sp>
      <p:sp>
        <p:nvSpPr>
          <p:cNvPr id="3" name="Content Placeholder 2"/>
          <p:cNvSpPr>
            <a:spLocks noGrp="1"/>
          </p:cNvSpPr>
          <p:nvPr>
            <p:ph idx="1"/>
          </p:nvPr>
        </p:nvSpPr>
        <p:spPr>
          <a:xfrm>
            <a:off x="2389238" y="746760"/>
            <a:ext cx="6304935" cy="3941737"/>
          </a:xfrm>
        </p:spPr>
        <p:txBody>
          <a:bodyPr>
            <a:normAutofit/>
          </a:bodyPr>
          <a:lstStyle/>
          <a:p>
            <a:r>
              <a:rPr lang="en-US" sz="2400" dirty="0" smtClean="0"/>
              <a:t>Correlation matrix of our dataset.</a:t>
            </a:r>
            <a:endParaRPr lang="en-IN" sz="24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7459" y="1229120"/>
            <a:ext cx="5885815" cy="3914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4702040"/>
      </p:ext>
    </p:extLst>
  </p:cSld>
  <p:clrMapOvr>
    <a:masterClrMapping/>
  </p:clrMapOvr>
  <mc:AlternateContent xmlns:mc="http://schemas.openxmlformats.org/markup-compatibility/2006" xmlns:p14="http://schemas.microsoft.com/office/powerpoint/2010/main">
    <mc:Choice Requires="p14">
      <p:transition spd="slow" p14:dur="2000" advTm="13159"/>
    </mc:Choice>
    <mc:Fallback xmlns="">
      <p:transition spd="slow" advTm="13159"/>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45719"/>
          </a:xfrm>
        </p:spPr>
        <p:txBody>
          <a:bodyPr>
            <a:normAutofit fontScale="90000"/>
          </a:bodyPr>
          <a:lstStyle/>
          <a:p>
            <a:endParaRPr lang="en-IN" dirty="0"/>
          </a:p>
        </p:txBody>
      </p:sp>
      <p:sp>
        <p:nvSpPr>
          <p:cNvPr id="3" name="Content Placeholder 2"/>
          <p:cNvSpPr>
            <a:spLocks noGrp="1"/>
          </p:cNvSpPr>
          <p:nvPr>
            <p:ph idx="1"/>
          </p:nvPr>
        </p:nvSpPr>
        <p:spPr>
          <a:xfrm>
            <a:off x="2389238" y="243840"/>
            <a:ext cx="6304935" cy="4444657"/>
          </a:xfrm>
        </p:spPr>
        <p:txBody>
          <a:bodyPr/>
          <a:lstStyle/>
          <a:p>
            <a:r>
              <a:rPr lang="en-US" sz="2400" dirty="0" smtClean="0"/>
              <a:t>Heat map to visualize the correlation between the attributes</a:t>
            </a:r>
            <a:r>
              <a:rPr lang="en-US" dirty="0" smtClean="0"/>
              <a:t>.</a:t>
            </a:r>
          </a:p>
          <a:p>
            <a:pPr marL="0" indent="0">
              <a:buNone/>
            </a:pPr>
            <a:endParaRPr lang="en-US" dirty="0" smtClean="0"/>
          </a:p>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275" y="1135380"/>
            <a:ext cx="5009656" cy="4008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9428720"/>
      </p:ext>
    </p:extLst>
  </p:cSld>
  <p:clrMapOvr>
    <a:masterClrMapping/>
  </p:clrMapOvr>
  <mc:AlternateContent xmlns:mc="http://schemas.openxmlformats.org/markup-compatibility/2006" xmlns:p14="http://schemas.microsoft.com/office/powerpoint/2010/main">
    <mc:Choice Requires="p14">
      <p:transition spd="slow" p14:dur="2000" advTm="94623"/>
    </mc:Choice>
    <mc:Fallback xmlns="">
      <p:transition spd="slow" advTm="94623"/>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8820" y="670560"/>
            <a:ext cx="7048500" cy="4396740"/>
          </a:xfrm>
        </p:spPr>
        <p:txBody>
          <a:bodyPr>
            <a:normAutofit/>
          </a:bodyPr>
          <a:lstStyle/>
          <a:p>
            <a:pPr marL="0" indent="0">
              <a:buNone/>
            </a:pPr>
            <a:r>
              <a:rPr lang="en-US" sz="1600" dirty="0" smtClean="0"/>
              <a:t>For our project we will be applying two machine learning </a:t>
            </a:r>
            <a:r>
              <a:rPr lang="en-US" sz="1600" dirty="0" smtClean="0"/>
              <a:t>algorithms-</a:t>
            </a:r>
            <a:endParaRPr lang="en-US" sz="1600" b="1" u="sng" dirty="0" smtClean="0"/>
          </a:p>
          <a:p>
            <a:pPr marL="0" indent="0">
              <a:buNone/>
            </a:pPr>
            <a:r>
              <a:rPr lang="en-US" sz="1600" b="1" u="sng" dirty="0" smtClean="0"/>
              <a:t>Logistic Regression- </a:t>
            </a:r>
            <a:r>
              <a:rPr lang="en-US" sz="1600" dirty="0" smtClean="0"/>
              <a:t>The logistic regression is a statistical technique used to predict the probability of a certain situation or certain cases or events as True/False or 0/1. This can be extended to situations where there can be more than one result. For e.g. determining whether the image contains dog, cat or lion.</a:t>
            </a:r>
          </a:p>
          <a:p>
            <a:pPr marL="0" indent="0">
              <a:buNone/>
            </a:pPr>
            <a:r>
              <a:rPr lang="en-US" sz="1600" dirty="0"/>
              <a:t>Equation</a:t>
            </a:r>
            <a:r>
              <a:rPr lang="en-US" sz="1600" dirty="0" smtClean="0"/>
              <a:t>:</a:t>
            </a:r>
          </a:p>
          <a:p>
            <a:pPr marL="0" indent="0">
              <a:buNone/>
            </a:pPr>
            <a:endParaRPr lang="en-US" sz="1600" dirty="0"/>
          </a:p>
          <a:p>
            <a:pPr marL="0" indent="0">
              <a:buNone/>
            </a:pPr>
            <a:r>
              <a:rPr lang="es-ES" sz="1600" dirty="0" err="1"/>
              <a:t>where</a:t>
            </a:r>
            <a:r>
              <a:rPr lang="es-ES" sz="1600" dirty="0"/>
              <a:t> b</a:t>
            </a:r>
            <a:r>
              <a:rPr lang="es-ES" sz="1600" baseline="-25000" dirty="0"/>
              <a:t>0 </a:t>
            </a:r>
            <a:r>
              <a:rPr lang="es-ES" sz="1600" dirty="0"/>
              <a:t> </a:t>
            </a:r>
            <a:r>
              <a:rPr lang="es-ES" sz="1600" dirty="0" err="1"/>
              <a:t>is</a:t>
            </a:r>
            <a:r>
              <a:rPr lang="es-ES" sz="1600" dirty="0"/>
              <a:t> </a:t>
            </a:r>
            <a:r>
              <a:rPr lang="es-ES" sz="1600" dirty="0" err="1"/>
              <a:t>intercept</a:t>
            </a:r>
            <a:r>
              <a:rPr lang="es-ES" sz="1600" dirty="0"/>
              <a:t> and b</a:t>
            </a:r>
            <a:r>
              <a:rPr lang="es-ES" sz="1600" baseline="-25000" dirty="0"/>
              <a:t>1</a:t>
            </a:r>
            <a:r>
              <a:rPr lang="es-ES" sz="1600" dirty="0"/>
              <a:t> , b</a:t>
            </a:r>
            <a:r>
              <a:rPr lang="es-ES" sz="1600" baseline="-25000" dirty="0"/>
              <a:t>2</a:t>
            </a:r>
            <a:r>
              <a:rPr lang="es-ES" sz="1600" dirty="0"/>
              <a:t> ,…,</a:t>
            </a:r>
            <a:r>
              <a:rPr lang="es-ES" sz="1600" dirty="0" err="1"/>
              <a:t>b</a:t>
            </a:r>
            <a:r>
              <a:rPr lang="es-ES" sz="1600" baseline="-25000" dirty="0" err="1"/>
              <a:t>n</a:t>
            </a:r>
            <a:r>
              <a:rPr lang="es-ES" sz="1600" baseline="-25000" dirty="0"/>
              <a:t> </a:t>
            </a:r>
            <a:r>
              <a:rPr lang="es-ES" sz="1600" dirty="0"/>
              <a:t> </a:t>
            </a:r>
            <a:r>
              <a:rPr lang="es-ES" sz="1600" dirty="0" err="1"/>
              <a:t>coefficients</a:t>
            </a:r>
            <a:r>
              <a:rPr lang="es-ES" sz="1600" dirty="0"/>
              <a:t> of variables</a:t>
            </a:r>
            <a:r>
              <a:rPr lang="es-ES" sz="1600" dirty="0" smtClean="0"/>
              <a:t>.</a:t>
            </a:r>
          </a:p>
          <a:p>
            <a:pPr marL="0" indent="0">
              <a:buNone/>
            </a:pPr>
            <a:endParaRPr lang="es-ES" sz="1600" dirty="0"/>
          </a:p>
          <a:p>
            <a:pPr marL="0" indent="0">
              <a:buNone/>
            </a:pPr>
            <a:r>
              <a:rPr lang="es-ES" sz="1600" b="1" u="sng" dirty="0" err="1" smtClean="0"/>
              <a:t>Decision</a:t>
            </a:r>
            <a:r>
              <a:rPr lang="es-ES" sz="1600" b="1" u="sng" dirty="0" smtClean="0"/>
              <a:t> </a:t>
            </a:r>
            <a:r>
              <a:rPr lang="es-ES" sz="1600" b="1" u="sng" dirty="0" err="1" smtClean="0"/>
              <a:t>Tree</a:t>
            </a:r>
            <a:r>
              <a:rPr lang="es-ES" sz="1600" b="1" u="sng" dirty="0" smtClean="0"/>
              <a:t>-</a:t>
            </a:r>
            <a:r>
              <a:rPr lang="es-ES" sz="1600" dirty="0"/>
              <a:t> </a:t>
            </a:r>
            <a:r>
              <a:rPr lang="es-ES" sz="1600" dirty="0" err="1" smtClean="0"/>
              <a:t>Decision</a:t>
            </a:r>
            <a:r>
              <a:rPr lang="es-ES" sz="1600" dirty="0" smtClean="0"/>
              <a:t> </a:t>
            </a:r>
            <a:r>
              <a:rPr lang="es-ES" sz="1600" dirty="0" err="1" smtClean="0"/>
              <a:t>Tree</a:t>
            </a:r>
            <a:r>
              <a:rPr lang="es-ES" sz="1600" dirty="0" smtClean="0"/>
              <a:t> </a:t>
            </a:r>
            <a:r>
              <a:rPr lang="es-ES" sz="1600" dirty="0" err="1" smtClean="0"/>
              <a:t>algorithm</a:t>
            </a:r>
            <a:r>
              <a:rPr lang="es-ES" sz="1600" dirty="0" smtClean="0"/>
              <a:t> </a:t>
            </a:r>
            <a:r>
              <a:rPr lang="es-ES" sz="1600" dirty="0" err="1" smtClean="0"/>
              <a:t>is</a:t>
            </a:r>
            <a:r>
              <a:rPr lang="es-ES" sz="1600" dirty="0" smtClean="0"/>
              <a:t> a </a:t>
            </a:r>
            <a:r>
              <a:rPr lang="es-ES" sz="1600" dirty="0" err="1" smtClean="0"/>
              <a:t>technique</a:t>
            </a:r>
            <a:r>
              <a:rPr lang="es-ES" sz="1600" dirty="0" smtClean="0"/>
              <a:t> </a:t>
            </a:r>
            <a:r>
              <a:rPr lang="es-ES" sz="1600" dirty="0" err="1" smtClean="0"/>
              <a:t>used</a:t>
            </a:r>
            <a:r>
              <a:rPr lang="es-ES" sz="1600" dirty="0" smtClean="0"/>
              <a:t> </a:t>
            </a:r>
            <a:r>
              <a:rPr lang="es-ES" sz="1600" dirty="0" err="1" smtClean="0"/>
              <a:t>to</a:t>
            </a:r>
            <a:r>
              <a:rPr lang="es-ES" sz="1600" dirty="0" smtClean="0"/>
              <a:t> </a:t>
            </a:r>
            <a:r>
              <a:rPr lang="es-ES" sz="1600" dirty="0" err="1" smtClean="0"/>
              <a:t>predict</a:t>
            </a:r>
            <a:r>
              <a:rPr lang="es-ES" sz="1600" dirty="0" smtClean="0"/>
              <a:t> </a:t>
            </a:r>
            <a:r>
              <a:rPr lang="es-ES" sz="1600" dirty="0" err="1" smtClean="0"/>
              <a:t>the</a:t>
            </a:r>
            <a:r>
              <a:rPr lang="es-ES" sz="1600" dirty="0" smtClean="0"/>
              <a:t> </a:t>
            </a:r>
            <a:r>
              <a:rPr lang="es-ES" sz="1600" dirty="0" err="1" smtClean="0"/>
              <a:t>class</a:t>
            </a:r>
            <a:r>
              <a:rPr lang="es-ES" sz="1600" dirty="0" smtClean="0"/>
              <a:t> </a:t>
            </a:r>
            <a:r>
              <a:rPr lang="es-ES" sz="1600" dirty="0" err="1" smtClean="0"/>
              <a:t>or</a:t>
            </a:r>
            <a:r>
              <a:rPr lang="es-ES" sz="1600" dirty="0" smtClean="0"/>
              <a:t> </a:t>
            </a:r>
            <a:r>
              <a:rPr lang="es-ES" sz="1600" dirty="0" err="1" smtClean="0"/>
              <a:t>value</a:t>
            </a:r>
            <a:r>
              <a:rPr lang="es-ES" sz="1600" dirty="0" smtClean="0"/>
              <a:t> of </a:t>
            </a:r>
            <a:r>
              <a:rPr lang="es-ES" sz="1600" dirty="0" err="1" smtClean="0"/>
              <a:t>the</a:t>
            </a:r>
            <a:r>
              <a:rPr lang="es-ES" sz="1600" dirty="0" smtClean="0"/>
              <a:t> target variable </a:t>
            </a:r>
            <a:r>
              <a:rPr lang="es-ES" sz="1600" dirty="0" err="1" smtClean="0"/>
              <a:t>by</a:t>
            </a:r>
            <a:r>
              <a:rPr lang="es-ES" sz="1600" dirty="0" smtClean="0"/>
              <a:t> </a:t>
            </a:r>
            <a:r>
              <a:rPr lang="es-ES" sz="1600" dirty="0" err="1" smtClean="0"/>
              <a:t>learning</a:t>
            </a:r>
            <a:r>
              <a:rPr lang="es-ES" sz="1600" dirty="0" smtClean="0"/>
              <a:t> simple </a:t>
            </a:r>
            <a:r>
              <a:rPr lang="es-ES" sz="1600" dirty="0" err="1" smtClean="0"/>
              <a:t>decision</a:t>
            </a:r>
            <a:r>
              <a:rPr lang="es-ES" sz="1600" dirty="0" smtClean="0"/>
              <a:t> rule </a:t>
            </a:r>
            <a:r>
              <a:rPr lang="es-ES" sz="1600" dirty="0" err="1" smtClean="0"/>
              <a:t>inferred</a:t>
            </a:r>
            <a:r>
              <a:rPr lang="es-ES" sz="1600" dirty="0" smtClean="0"/>
              <a:t> </a:t>
            </a:r>
            <a:r>
              <a:rPr lang="es-ES" sz="1600" dirty="0" err="1" smtClean="0"/>
              <a:t>from</a:t>
            </a:r>
            <a:r>
              <a:rPr lang="es-ES" sz="1600" dirty="0" smtClean="0"/>
              <a:t> prior data (training </a:t>
            </a:r>
            <a:r>
              <a:rPr lang="es-ES" sz="1600" dirty="0" err="1" smtClean="0"/>
              <a:t>dataset</a:t>
            </a:r>
            <a:r>
              <a:rPr lang="es-ES" sz="1600" dirty="0"/>
              <a:t>)</a:t>
            </a:r>
            <a:r>
              <a:rPr lang="es-ES" sz="1600" dirty="0" smtClean="0"/>
              <a:t> .</a:t>
            </a:r>
            <a:endParaRPr lang="en-US" sz="1600" b="1" u="sng" dirty="0"/>
          </a:p>
          <a:p>
            <a:pPr marL="0" indent="0">
              <a:buNone/>
            </a:pPr>
            <a:endParaRPr lang="en-US" sz="1600" dirty="0" smtClean="0"/>
          </a:p>
          <a:p>
            <a:pPr marL="0" indent="0">
              <a:buNone/>
            </a:pPr>
            <a:endParaRPr lang="en-US" sz="1800" dirty="0"/>
          </a:p>
          <a:p>
            <a:pPr marL="0" indent="0">
              <a:buNone/>
            </a:pPr>
            <a:endParaRPr lang="en-US" sz="1800" dirty="0" smtClean="0"/>
          </a:p>
          <a:p>
            <a:pPr marL="0" indent="0">
              <a:buNone/>
            </a:pPr>
            <a:endParaRPr lang="en-US" sz="1800" dirty="0" smtClean="0"/>
          </a:p>
          <a:p>
            <a:pPr marL="0" indent="0">
              <a:buNone/>
            </a:pPr>
            <a:endParaRPr lang="en-US" sz="1800" dirty="0" smtClean="0"/>
          </a:p>
        </p:txBody>
      </p:sp>
      <p:sp>
        <p:nvSpPr>
          <p:cNvPr id="2" name="Title 1"/>
          <p:cNvSpPr>
            <a:spLocks noGrp="1"/>
          </p:cNvSpPr>
          <p:nvPr>
            <p:ph type="title"/>
          </p:nvPr>
        </p:nvSpPr>
        <p:spPr>
          <a:xfrm>
            <a:off x="2369246" y="91441"/>
            <a:ext cx="6283782" cy="624839"/>
          </a:xfrm>
        </p:spPr>
        <p:txBody>
          <a:bodyPr>
            <a:normAutofit fontScale="90000"/>
          </a:bodyPr>
          <a:lstStyle/>
          <a:p>
            <a:r>
              <a:rPr lang="en-US" dirty="0" smtClean="0"/>
              <a:t>MACHINE LEARNING MODEL</a:t>
            </a:r>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5149" y="1988389"/>
            <a:ext cx="2984182" cy="629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0998" y="3793809"/>
            <a:ext cx="2374582" cy="112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4257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PROBLEM STATEMENT</a:t>
            </a:r>
          </a:p>
          <a:p>
            <a:r>
              <a:rPr lang="en-US" sz="2400" dirty="0" smtClean="0"/>
              <a:t>DATASET DESCRIPTION</a:t>
            </a:r>
          </a:p>
          <a:p>
            <a:r>
              <a:rPr lang="en-US" sz="2400" dirty="0" smtClean="0"/>
              <a:t>DATASET PREPROCESSING</a:t>
            </a:r>
          </a:p>
          <a:p>
            <a:r>
              <a:rPr lang="en-US" sz="2400" dirty="0" smtClean="0"/>
              <a:t>DATASET VISUALIZATION</a:t>
            </a:r>
          </a:p>
          <a:p>
            <a:r>
              <a:rPr lang="en-US" sz="2400" dirty="0" smtClean="0"/>
              <a:t>CORRELATION</a:t>
            </a:r>
          </a:p>
          <a:p>
            <a:r>
              <a:rPr lang="en-US" sz="2400" dirty="0" smtClean="0"/>
              <a:t>MACHINE LEARNING MODEL</a:t>
            </a:r>
          </a:p>
          <a:p>
            <a:pPr marL="914400" lvl="1" indent="-457200">
              <a:buFont typeface="+mj-lt"/>
              <a:buAutoNum type="arabicPeriod"/>
            </a:pPr>
            <a:r>
              <a:rPr lang="en-US" sz="2400" dirty="0" smtClean="0"/>
              <a:t>Logistic </a:t>
            </a:r>
            <a:r>
              <a:rPr lang="en-US" sz="2400" dirty="0" smtClean="0"/>
              <a:t>Regression</a:t>
            </a:r>
            <a:endParaRPr lang="en-US" sz="2400" dirty="0" smtClean="0"/>
          </a:p>
          <a:p>
            <a:pPr marL="914400" lvl="1" indent="-457200">
              <a:buFont typeface="+mj-lt"/>
              <a:buAutoNum type="arabicPeriod"/>
            </a:pPr>
            <a:r>
              <a:rPr lang="en-US" sz="2400" dirty="0" smtClean="0"/>
              <a:t>Decision Tree</a:t>
            </a:r>
            <a:endParaRPr lang="en-US" sz="2400" dirty="0"/>
          </a:p>
          <a:p>
            <a:r>
              <a:rPr lang="en-US" sz="2400" dirty="0" smtClean="0"/>
              <a:t>CONCLUSION</a:t>
            </a:r>
            <a:endParaRPr lang="en-US" sz="2400" dirty="0"/>
          </a:p>
          <a:p>
            <a:pPr marL="0" indent="0">
              <a:buNone/>
            </a:pPr>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 LOGISTIC REGRESSION</a:t>
            </a:r>
            <a:endParaRPr lang="en-IN" sz="2800" dirty="0"/>
          </a:p>
        </p:txBody>
      </p:sp>
      <p:sp>
        <p:nvSpPr>
          <p:cNvPr id="4" name="Content Placeholder 3"/>
          <p:cNvSpPr>
            <a:spLocks noGrp="1"/>
          </p:cNvSpPr>
          <p:nvPr>
            <p:ph idx="1"/>
          </p:nvPr>
        </p:nvSpPr>
        <p:spPr>
          <a:xfrm>
            <a:off x="0" y="1312606"/>
            <a:ext cx="9144000" cy="3830894"/>
          </a:xfrm>
        </p:spPr>
        <p:txBody>
          <a:bodyPr>
            <a:normAutofit/>
          </a:bodyPr>
          <a:lstStyle/>
          <a:p>
            <a:pPr marL="0" indent="0">
              <a:buNone/>
            </a:pPr>
            <a:r>
              <a:rPr lang="en-US" sz="1800" dirty="0"/>
              <a:t> </a:t>
            </a:r>
            <a:r>
              <a:rPr lang="en-US" sz="1800" dirty="0" smtClean="0"/>
              <a:t>                                                                    Importing all the packages and modules.</a:t>
            </a:r>
          </a:p>
          <a:p>
            <a:pPr marL="0" indent="0">
              <a:buNone/>
            </a:pPr>
            <a:endParaRPr lang="en-US" sz="1800" dirty="0"/>
          </a:p>
          <a:p>
            <a:pPr marL="0" indent="0">
              <a:buNone/>
            </a:pPr>
            <a:endParaRPr lang="en-US" sz="1800" dirty="0" smtClean="0"/>
          </a:p>
          <a:p>
            <a:pPr marL="0" indent="0">
              <a:buNone/>
            </a:pPr>
            <a:r>
              <a:rPr lang="en-US" sz="1800" dirty="0"/>
              <a:t> </a:t>
            </a:r>
            <a:r>
              <a:rPr lang="en-US" sz="1800" dirty="0" smtClean="0"/>
              <a:t>  </a:t>
            </a:r>
          </a:p>
          <a:p>
            <a:pPr marL="0" indent="0">
              <a:buNone/>
            </a:pPr>
            <a:r>
              <a:rPr lang="en-US" sz="1800" dirty="0" smtClean="0"/>
              <a:t> Loading the dataset.</a:t>
            </a:r>
          </a:p>
          <a:p>
            <a:pPr marL="0" indent="0">
              <a:buNone/>
            </a:pP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1" y="1281113"/>
            <a:ext cx="2197412" cy="913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239" y="2400533"/>
            <a:ext cx="5829935" cy="247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eft Arrow 4"/>
          <p:cNvSpPr/>
          <p:nvPr/>
        </p:nvSpPr>
        <p:spPr>
          <a:xfrm>
            <a:off x="2880360" y="1569720"/>
            <a:ext cx="548640" cy="1681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5"/>
          <p:cNvSpPr/>
          <p:nvPr/>
        </p:nvSpPr>
        <p:spPr>
          <a:xfrm>
            <a:off x="2240280" y="2743200"/>
            <a:ext cx="556260" cy="236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61967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2106" y="114301"/>
            <a:ext cx="6283782" cy="99059"/>
          </a:xfrm>
        </p:spPr>
        <p:txBody>
          <a:bodyPr>
            <a:normAutofit fontScale="90000"/>
          </a:bodyPr>
          <a:lstStyle/>
          <a:p>
            <a:endParaRPr lang="en-IN" dirty="0"/>
          </a:p>
        </p:txBody>
      </p:sp>
      <p:sp>
        <p:nvSpPr>
          <p:cNvPr id="5" name="Content Placeholder 4"/>
          <p:cNvSpPr>
            <a:spLocks noGrp="1"/>
          </p:cNvSpPr>
          <p:nvPr>
            <p:ph idx="1"/>
          </p:nvPr>
        </p:nvSpPr>
        <p:spPr>
          <a:xfrm>
            <a:off x="1950720" y="434340"/>
            <a:ext cx="7040880" cy="4602480"/>
          </a:xfrm>
        </p:spPr>
        <p:txBody>
          <a:bodyPr>
            <a:normAutofit/>
          </a:bodyPr>
          <a:lstStyle/>
          <a:p>
            <a:pPr marL="0" indent="0">
              <a:buNone/>
            </a:pPr>
            <a:endParaRPr lang="en-US" sz="1800" dirty="0" smtClean="0"/>
          </a:p>
          <a:p>
            <a:pPr marL="0" indent="0">
              <a:buNone/>
            </a:pPr>
            <a:endParaRPr lang="en-US" sz="1800" dirty="0"/>
          </a:p>
          <a:p>
            <a:pPr marL="0" indent="0">
              <a:buNone/>
            </a:pPr>
            <a:endParaRPr lang="en-US" sz="1600" dirty="0" smtClean="0"/>
          </a:p>
          <a:p>
            <a:pPr marL="0" indent="0">
              <a:buNone/>
            </a:pPr>
            <a:r>
              <a:rPr lang="en-US" sz="1600" dirty="0" smtClean="0"/>
              <a:t>Declaring the dependent variable and independent variables. Here “x1” contains all the independent variables (</a:t>
            </a:r>
            <a:r>
              <a:rPr lang="en-US" sz="1600" dirty="0" err="1" smtClean="0"/>
              <a:t>battery_power</a:t>
            </a:r>
            <a:r>
              <a:rPr lang="en-US" sz="1600" dirty="0" smtClean="0"/>
              <a:t>, blue, </a:t>
            </a:r>
            <a:r>
              <a:rPr lang="en-US" sz="1600" dirty="0" err="1" smtClean="0"/>
              <a:t>wifi</a:t>
            </a:r>
            <a:r>
              <a:rPr lang="en-US" sz="1600" dirty="0" smtClean="0"/>
              <a:t>, etc.) and “y1” contains dependent variable (</a:t>
            </a:r>
            <a:r>
              <a:rPr lang="en-US" sz="1600" dirty="0" err="1" smtClean="0"/>
              <a:t>price_range</a:t>
            </a:r>
            <a:r>
              <a:rPr lang="en-US" sz="1600" dirty="0" smtClean="0"/>
              <a:t>). </a:t>
            </a:r>
          </a:p>
          <a:p>
            <a:pPr marL="0" indent="0">
              <a:buNone/>
            </a:pPr>
            <a:endParaRPr lang="en-US" sz="1600" dirty="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a:p>
          <a:p>
            <a:pPr marL="0" indent="0">
              <a:buNone/>
            </a:pPr>
            <a:r>
              <a:rPr lang="en-US" sz="1600" dirty="0" smtClean="0"/>
              <a:t>Splitting the dataset into test and train data. </a:t>
            </a:r>
            <a:r>
              <a:rPr lang="en-US" sz="1600" dirty="0" err="1"/>
              <a:t>t</a:t>
            </a:r>
            <a:r>
              <a:rPr lang="en-US" sz="1600" dirty="0" err="1" smtClean="0"/>
              <a:t>est_size</a:t>
            </a:r>
            <a:r>
              <a:rPr lang="en-US" sz="1600" dirty="0" smtClean="0"/>
              <a:t> is an attribute used to determine the size of the test dataset. Here </a:t>
            </a:r>
            <a:r>
              <a:rPr lang="en-US" sz="1600" dirty="0" err="1" smtClean="0"/>
              <a:t>test_size</a:t>
            </a:r>
            <a:r>
              <a:rPr lang="en-US" sz="1600" dirty="0" smtClean="0"/>
              <a:t> = 0.2 means that 20% data is used for testing and 80% is used for training our model. </a:t>
            </a:r>
            <a:r>
              <a:rPr lang="en-US" sz="1600" dirty="0" err="1"/>
              <a:t>r</a:t>
            </a:r>
            <a:r>
              <a:rPr lang="en-US" sz="1600" dirty="0" err="1" smtClean="0"/>
              <a:t>andom_state</a:t>
            </a:r>
            <a:r>
              <a:rPr lang="en-US" sz="1600" dirty="0" smtClean="0"/>
              <a:t> is a feature which is used to ensure that the split we generate are reproducible.</a:t>
            </a:r>
          </a:p>
          <a:p>
            <a:pPr marL="0" indent="0">
              <a:buNone/>
            </a:pPr>
            <a:r>
              <a:rPr lang="en-US" sz="1600" dirty="0" smtClean="0"/>
              <a:t>                                                                    </a:t>
            </a:r>
          </a:p>
          <a:p>
            <a:pPr marL="0" indent="0">
              <a:buNone/>
            </a:pPr>
            <a:endParaRPr lang="en-IN" sz="1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869" y="507684"/>
            <a:ext cx="6813232" cy="713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685" y="2571750"/>
            <a:ext cx="6894195" cy="70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85051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106" y="1"/>
            <a:ext cx="6283782" cy="68579"/>
          </a:xfrm>
        </p:spPr>
        <p:txBody>
          <a:bodyPr>
            <a:normAutofit fontScale="90000"/>
          </a:bodyPr>
          <a:lstStyle/>
          <a:p>
            <a:endParaRPr lang="en-IN" dirty="0"/>
          </a:p>
        </p:txBody>
      </p:sp>
      <p:sp>
        <p:nvSpPr>
          <p:cNvPr id="3" name="Content Placeholder 2"/>
          <p:cNvSpPr>
            <a:spLocks noGrp="1"/>
          </p:cNvSpPr>
          <p:nvPr>
            <p:ph idx="1"/>
          </p:nvPr>
        </p:nvSpPr>
        <p:spPr>
          <a:xfrm>
            <a:off x="1996440" y="228600"/>
            <a:ext cx="7002780" cy="4800600"/>
          </a:xfrm>
        </p:spPr>
        <p:txBody>
          <a:bodyPr>
            <a:normAutofit/>
          </a:bodyPr>
          <a:lstStyle/>
          <a:p>
            <a:pPr marL="0" indent="0">
              <a:buNone/>
            </a:pPr>
            <a:r>
              <a:rPr lang="en-US" sz="1600" dirty="0" smtClean="0"/>
              <a:t>Building a multiple regression model </a:t>
            </a:r>
          </a:p>
          <a:p>
            <a:pPr marL="0" indent="0">
              <a:buNone/>
            </a:pPr>
            <a:r>
              <a:rPr lang="en-US" sz="1600" dirty="0" smtClean="0"/>
              <a:t>and fitting our training dataset to train</a:t>
            </a:r>
          </a:p>
          <a:p>
            <a:pPr marL="0" indent="0">
              <a:buNone/>
            </a:pPr>
            <a:r>
              <a:rPr lang="en-US" sz="1600" dirty="0" smtClean="0"/>
              <a:t>our model.</a:t>
            </a:r>
          </a:p>
          <a:p>
            <a:pPr marL="0" indent="0">
              <a:buNone/>
            </a:pPr>
            <a:endParaRPr lang="en-US" sz="1600" dirty="0"/>
          </a:p>
          <a:p>
            <a:pPr marL="0" indent="0">
              <a:buNone/>
            </a:pPr>
            <a:r>
              <a:rPr lang="en-US" sz="1600" dirty="0" smtClean="0"/>
              <a:t>                                                                            Predicting the results by putting in the </a:t>
            </a:r>
          </a:p>
          <a:p>
            <a:pPr marL="0" indent="0">
              <a:buNone/>
            </a:pPr>
            <a:r>
              <a:rPr lang="en-US" sz="1600" dirty="0"/>
              <a:t> </a:t>
            </a:r>
            <a:r>
              <a:rPr lang="en-US" sz="1600" dirty="0" smtClean="0"/>
              <a:t>                                                                           test dataset.</a:t>
            </a:r>
          </a:p>
          <a:p>
            <a:pPr marL="0" indent="0">
              <a:buNone/>
            </a:pPr>
            <a:r>
              <a:rPr lang="en-US" sz="1600" dirty="0" smtClean="0"/>
              <a:t>Calculating the error by subtracting predicted value from actual value.</a:t>
            </a:r>
          </a:p>
          <a:p>
            <a:pPr marL="0" indent="0">
              <a:buNone/>
            </a:pPr>
            <a:endParaRPr lang="en-US" sz="1600" dirty="0" smtClean="0"/>
          </a:p>
          <a:p>
            <a:pPr marL="0" indent="0">
              <a:buNone/>
            </a:pPr>
            <a:endParaRPr lang="en-US" sz="1600"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6860" y="335947"/>
            <a:ext cx="3619500" cy="7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5493" y="1328738"/>
            <a:ext cx="3420427"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8849" y="2427924"/>
            <a:ext cx="6016942" cy="2260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39766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106" y="1"/>
            <a:ext cx="6283782" cy="213359"/>
          </a:xfrm>
        </p:spPr>
        <p:txBody>
          <a:bodyPr>
            <a:normAutofit fontScale="90000"/>
          </a:bodyPr>
          <a:lstStyle/>
          <a:p>
            <a:endParaRPr lang="en-IN" dirty="0"/>
          </a:p>
        </p:txBody>
      </p:sp>
      <p:sp>
        <p:nvSpPr>
          <p:cNvPr id="3" name="Content Placeholder 2"/>
          <p:cNvSpPr>
            <a:spLocks noGrp="1"/>
          </p:cNvSpPr>
          <p:nvPr>
            <p:ph idx="1"/>
          </p:nvPr>
        </p:nvSpPr>
        <p:spPr>
          <a:xfrm>
            <a:off x="1958340" y="320040"/>
            <a:ext cx="7109460" cy="4701540"/>
          </a:xfrm>
        </p:spPr>
        <p:txBody>
          <a:bodyPr>
            <a:normAutofit/>
          </a:bodyPr>
          <a:lstStyle/>
          <a:p>
            <a:pPr marL="0" indent="0">
              <a:buNone/>
            </a:pPr>
            <a:r>
              <a:rPr lang="en-US" sz="1600" dirty="0" smtClean="0"/>
              <a:t>Comparison between the predicted value and test value through </a:t>
            </a:r>
            <a:r>
              <a:rPr lang="en-US" sz="1600" dirty="0" err="1" smtClean="0"/>
              <a:t>dataframe</a:t>
            </a:r>
            <a:r>
              <a:rPr lang="en-US" sz="1600" dirty="0" smtClean="0"/>
              <a:t> and graph. The graph shows the first 10 comparisons of predicted </a:t>
            </a:r>
            <a:r>
              <a:rPr lang="en-US" sz="1600" dirty="0" err="1" smtClean="0"/>
              <a:t>vs</a:t>
            </a:r>
            <a:r>
              <a:rPr lang="en-US" sz="1600" dirty="0" smtClean="0"/>
              <a:t> actual values.</a:t>
            </a:r>
            <a:endParaRPr lang="en-IN" sz="1600" dirty="0"/>
          </a:p>
        </p:txBody>
      </p:sp>
      <p:sp>
        <p:nvSpPr>
          <p:cNvPr id="4" name="AutoShape 5" descr="data:image/png;base64,iVBORw0KGgoAAAANSUhEUgAAAXQAAAELCAYAAADJF31HAAAABHNCSVQICAgIfAhkiAAAAAlwSFlzAAALEgAACxIB0t1+/AAAADh0RVh0U29mdHdhcmUAbWF0cGxvdGxpYiB2ZXJzaW9uMy4xLjMsIGh0dHA6Ly9tYXRwbG90bGliLm9yZy+AADFEAAAgAElEQVR4nO3debxVdf3v8ddbIBElFDw5w+GmiQVyxKOB4lBa4hDmFXNKxVtRPzOn0sBuQV4tNK9NTpdSSUvIi2FYDuhFf5YDCoqIggmKgjggyJQ4gJ/fH2vB3Wz23mfvc/aZFu/n47EeZ631/X7X97vX2euzv/u7hq2IwMzM2r+tWrsBZmZWHQ7oZmYZ4YBuZpYRDuhmZhnhgG5mlhEO6GZmGeGAbu2WpMMlLW7tdjSFpIWSjkznL5X0+xaos93vNyvMAd0aTdLDkt6VtHWZ+WslhaSOzd22apE0XtKHktZIWi7pAUl9mqOuiPhZRHyzzDZd3hxtsPbNAd0aRVItcAgQwNBWbUzzuyoitgN2B94GxhfK1J4+qCybHNCtsc4EniAJbmflJkjaRtL/lvSqpJWS/ilpG+CRNMuKtMc7SNIYSX/MKbtJL17S2ZLmSlot6WVJ3y6ncZJulHR13rq/Sroonf+hpNfT7b4o6YiGthkR7wG3A33TbYyRNEnSHyWtAoZL2krSSEkLJC2TdIek7jltOCPdL8sk/Sivffn7YrCkxyStkLRI0nBJI4DTgUvSfXh3mndXSXdKWirpFUnn5f0/xqffpl4ADihnH1r744BujXUm8Kd0OkrSTjlpVwP7AwcB3YFLgI+BQ9P07SNiu4h4vIx63gaOAz4JnA38UtKAMsrdDpwsSQCSdgC+DEyUtDdwLnBARHQFjgIWNrRBSduRBNNnclYfD0wCtifZF+cBXwUOA3YF3gWuS8t/FrgBOCNN60HS6y9UV0/gXuC3QA1QB8yKiHFpPVel+/ArkrYC7gaeBXYDjgAukHRUurnRwKfT6SjyPoAtOxzQrWKSBgO9gDsiYiawADgtTdsK+B/A+RHxekSsj4jHIuKDxtQVEX+PiAWR+E9gKslQT0P+QTIctCHvMODxiFgCrAe2Bj4rqVNELIyIBSW29QNJK4D5wHbA8Jy0xyPiroj4OCLWAt8GfhQRi9PXPAYYln7jGAb8LSIeSdN+TPJBV8jpwIMRMSEiPoqIZRExq0jeA4CaiLgsIj6MiJeB3wGnpOlfA66IiOURsQj4TYnXau2YA7o1xlnA1Ih4J12+nf/f69sR6EwS5JtM0tGSnkhPSK4AjknrKCmSp85NBE5NV51G0rMlIuYDF5AE27clTZS0a4nNXR0R20fEzhExNC/4L8rL2wuYnA6TrADmknyA7ETSK9+YPyL+DSwrUucelL8PewG7bqgzrffStE7y6wVeLXO71s44oFtF0rHwrwGHSXpT0pvAhUB/Sf2Bd4D3Sb7e5yv0aM9/A11ylnfOqWtr4E6SIZydImJ74B5AZTZ3AknvuBfw+XRbSUMibo+IDd80AriyzG3my39Ni4Cj0w+ADVPniHgdeIMkUAMgqQvJsEshiyi8D4vV+UpenV0j4pg0fZN6gZ5lvC5rhxzQrVJfJelxfpZkXLcO2IdkiOPMiPgYuBm4Jj1R1yE9+bk1sJRkiOG/5WxvFnCopJ6SugGjctI+QTI0shRYJ+loknHwskTEM2nZ3wP3R8QKAEl7S/pi2qb3gbXpa6qGG4Er0g8RJNVIOj5NmwQcl57s/ARwGcWPwT8BR0r6mqSOknpIqkvT3mLTffgksCo90btNus/7Stpw8vMOYJSkHSTtDnyvSq/V2hgHdKvUWcAtEfFaRLy5YQKuBU5Px4p/ADwHPAUsJ+n9bpVeJXIF8Gg6NDAwIh4A/gzMBmYCf9tQUUSsJjnJeAfJycXTgCkVtncCcCTJsNAGWwNjSb5NvAl8imSIohp+TdLGqZJWk1wJ9HmAiHge+G7aljdIXlPBG3wi4jWS4aXvk+zDWUD/NPkmkvH/FZLuioj1wFdIPlxfSV/X74Fuaf6fkgyzvEJyDuK2Kr1Wa2PkH7gwM8sG99DNzDLCAd3MLCMc0M3MMsIB3cwsIxzQzcwyotWeDrfjjjtGbW1ta1VvZtYuzZw5852IqCmU1moBvba2lhkzZrRW9WZm7ZKkoo9uaHDIRVJnSU9KelbS85J+WiDP8PSxnbPSqcGH9JuZWXWV00P/APhiRKyR1An4p6R7I+KJvHx/johzq99EMzMrR4MBPX1q3Zp0sVM6+fZSM7M2pqwxdEkdSJ6zsSdwXURML5DtREmHAv8CLkyfu5y/nRHACICePf3Aty3RRx99xOLFi3n//fdbuyntWufOndl9993p1KlTazfF2pCKnuUiaXtgMvC9iJiTs74HsCYiPpD0HeBrEfHFUtuqr68PnxTd8rzyyit07dqVHj16kP6YkFUoIli2bBmrV6+md+/erd0ca2GSZkZEfaG0iq5DTx8/+jAwJG/9spxfpPkdyc+PmW3m/fffdzBvIkn06NHD33JsM+Vc5VKT9sw3/LjBkcC8vDy75CwOJfmVFrOCHMybzvvQCimnh74L8JCk2STPt34gIv4m6TJJQ9M856WXND5L8vzq4c3TXLPqmDx5MpKYN29eyXzjx49nyZIlja7n4Ycf5rjjjmt0ebNKlHOVy2xgvwLrf5IzP4pNf2nGqmVMt5z5la3XjmZSO/LvVd3ewrHHlpVvwoQJDB48mIkTJzJmzJii+caPH0/fvn3ZdddSPzlq1jb4WS62xVmzZg2PPvooN910ExMnTty4/qqrrqJfv37079+fkSNHMmnSJGbMmMHpp59OXV0da9eupba2lnfeSX4be8aMGRx++OEAPPnkkxx00EHst99+HHTQQbz44out8dJsC9dqt/6btZa77rqLIUOG8JnPfIbu3bvz9NNP89Zbb3HXXXcxffp0unTpwvLly+nevTvXXnstV199NfX1BS8q2KhPnz488sgjdOzYkQcffJBLL72UO++8s2QZs2pzQLctzoQJE7jgggsAOOWUU5gwYQIff/wxZ599Nl26dAGge/fuFW1z5cqVnHXWWbz00ktI4qOPPqp6u80a4oBuW5Rly5Yxbdo05syZgyTWr1+PJE488cSyrhzp2LEjH3/8McAmlw3++Mc/5gtf+AKTJ09m4cKFG4dizFqSx9BtizJp0iTOPPNMXn31VRYuXMiiRYvo3bs33bt35+abb+a9994DYPny5QB07dqV1atXbyxfW1vLzJkzATYZUlm5ciW77bYbkJxINWsNDui2RZkwYQInnHDCJutOPPFElixZwtChQ6mvr6euro6rr74agOHDh/Od73xn40nR0aNHc/7553PIIYfQoUOHjdu45JJLGDVqFAcffDDr169v0ddktkFFt/5Xk2/9L1PGLlucO3cu++yzT2s3IxO8L5ugHR9XVbv138zM2i4HdDOzjHBAN2uPljwDK17bdOjAtngO6GZmGeGAbmaWEQ7oZmYZ4YBuW5wOHTpQV1dH3759OemkkzbeTNQYuY/HnTJlCmPHji2ad8WKFVx//fUV1zFmzJiN18WbleJb/611VfukXhnXFG+zzTbMmjULgNNPP50bb7yRiy66aGN6RBARbLVVZf2doUOHMnTo0KLpGwL6OeecU9F2zcrlHrpt0Q455BDmz5/PwoUL2WeffTjnnHMYMGAAixYtYurUqQwaNIgBAwZw0kknsWbNGgDuu+8++vTpw+DBg/nLX/6ycVvjx4/n3HPPBeCtt97ihBNOoH///vTv35/HHnuMkSNHsmDBAurq6rj44osB+MUvfsEBBxzAvvvuy+jRozdu64orrmDvvffmyCOP9KN4rWzuodsWa926ddx7770MGZL8RO6LL77ILbfcwvXXX88777zD5ZdfzoMPPsi2227LlVdeyTXXXMMll1zCt771LaZNm8aee+7JySefXHDb5513HocddhiTJ09m/fr1rFmzhrFjxzJnzpyN3w6mTp3KSy+9xJNPPklEMHToUB555BG23XZbJk6cyDPPPMO6desYMGAA++/vn+ktqh3f9VltDui2xVm7di11dXVA0kP/xje+wZIlS+jVqxcDBw4E4IknnuCFF17g4IMPBuDDDz9k0KBBzJs3j969e7PXXnsB8PWvf51x48ZtVse0adO49dZbgWTMvlu3brz77rub5Jk6dSpTp05lv/2SHwRbs2YNL730EqtXr+aEE07Y+CjfUsM4Zrkc0G2LkzuGnmvbbbfdOB8RfOlLX2LChAmb5Jk1a1bVfqA5Ihg1ahTf/va3N1n/q1/9yj8CbY3iMXSzAgYOHMijjz7K/PnzAXjvvff417/+RZ8+fXjllVdYsGABwGYBf4MjjjiCG264AYD169ezatWqzR7Fe9RRR3HzzTdvHJt//fXXefvttzn00EOZPHkya9euZfXq1dx9993N+VItQxzQzQqoqalh/PjxnHrqqey7774MHDiQefPm0blzZ8aNG8exxx7L4MGD6dWrV8Hyv/71r3nooYfo168f+++/P88//zw9evTg4IMPpm/fvlx88cV8+ctf5rTTTmPQoEH069ePYcOGsXr1agYMGMDJJ59MXV0dJ554IoccckgLv3prrxp8fK6kzsAjwNYkQzSTImJ0Xp6tgVuB/YFlwMkRsbDUdv343DJl7ISPH/laJUueYe6rb7PP/V/LxPuiSRpzjLTj46qpj8/9APhiRPQH6oAhkgbm5fkG8G5E7An8EriyKQ02M7PKNRjQI7EmXeyUTvnd+uOBP6Tzk4Aj5LM6ZmYtqqyrXCR1AGYCewLXRcT0vCy7AYsAImKdpJVAD+CdKra1ebTjr15mZrnKCugRsR6ok7Q9MFlS34iYk5OlUG98s8F5SSOAEQA9e/ZsRHObrnbk3zdZXti5VZpRUm4by23fJmXGHltxmcaWq7TMuKE70yfCl+VVaPbiFZss91NQ4BBrVY15XzS1HmjkMdIGj/tqqOgql4hYATwMDMlLWgzsASCpI9ANWF6g/LiIqI+I+pqamkY12Nq3V1d8xLJly2it37LNgohg2b/X0Xnly63dFGtjGuyhS6oBPoqIFZK2AY5k85OeU4CzgMeBYcC08BFrBfx2+rscuc9qli5d2tpNaVfeenftxvkg+OSqGez+tK89sE2VM+SyC/CHdBx9K+COiPibpMuAGRExBbgJuE3SfJKe+SnN1mJr11Z98DG9e/du7Wa0O0dvNswwqpVaYm1ZgwE9ImYD+xVY/5Oc+feBk6rbNDMzq4TvFDUzywgHdDOzjHBANzPLCAd0M7OMcEA3M8sIB3Qzs4xwQDczywgHdDOzjHBANzPLCAd0M7OMcEA3M8sIB3Qzs4xwQDczy4iyfrHIrKpyf/YP/NN/ZlXiHrqZWUY4oJuZZYQDuplZRjigm5llhAO6mVlGOKCbmWWEA7qZWUY0GNAl7SHpIUlzJT0v6fwCeQ6XtFLSrHT6SfM018zMiinnxqJ1wPcj4mlJXYGZkh6IiBfy8v0jIo6rfhPNzKwcDfbQI+KNiHg6nV8NzAV2a+6GmZlZZSoaQ5dUC+wHTC+QPEjSs5LulfS5KrTNzMwqUPazXCRtB9wJXBARq/KSnwZ6RcQaSccAdwF7FdjGCGAEQM+ePRvdaGsmuc9Y8fNVzNqdsnrokjqRBPM/RcRf8tMjYlVErEnn7wE6SdqxQL5xEVEfEfU1NTVNbLqZmeUq5yoXATcBcyPimiJ5dk7zIenAdLvLqtlQMzMrrZwhl4OBM4DnJM1K110K9ASIiBuBYcB/SFoHrAVOiYhohvaamVkRDQb0iPgnoAbyXAtcW61GmZlZ5fwDF1nkH5Cw1uYT7K3Ct/6bmWWEe+jWNO6JmbUZ7qGbmWWEA7qZWUY4oJuZZYQDuplZRjigm5llhAO6mVlGOKCbmWWEA7qZWUY4oJuZZYQDuplZRjigm5llhJ/lYral8FM4M889dDOzjHBANzPLCAd0M7OMcEA3M8sIB3Qzs4xwQDczywgHdDOzjGgwoEvaQ9JDkuZKel7S+QXySNJvJM2XNFvSgOZprpmZFVPOjUXrgO9HxNOSugIzJT0QES/k5Dka2CudPg/ckP41M7MW0mAPPSLeiIin0/nVwFxgt7xsxwO3RuIJYHtJu1S9tWZmVlRFt/5LqgX2A6bnJe0GLMpZXpyueyOv/AhgBEDPnj0ra2kBtSP/vnF+4dhjm7y9tlKXJXL3OXi/N8Ym79vOrdiQdqq9vQfLPikqaTvgTuCCiFiVn1ygSGy2ImJcRNRHRH1NTU1lLTUzs5LKCuiSOpEE8z9FxF8KZFkM7JGzvDuwpOnNMzOzcpVzlYuAm4C5EXFNkWxTgDPTq10GAisj4o0iec3MrBmUM4Z+MHAG8JykWem6S4GeABFxI3APcAwwH3gPOLv6TTUzs1IaDOgR8U8Kj5Hn5gngu9VqlJmZVc53ipqZZYQDuplZRjigm5llhAO6mVlGOKCbmWWEA7qZWUY4oJuZZYQDuplZRlT0tMU2bUy3vOWVrdMOM7NW4h66mVlGOKCbmWWEA7qZWUY4oJuZZYQDuplZRjigm5llRHYuW7Tsy7001Zelmm3GPXQzs4xwQDczywgPuTSGv/qbbZna+LHvHrqZWUY4oJuZZUSDAV3SzZLeljSnSPrhklZKmpVOP6l+M83MrCHljKGPB64Fbi2R5x8RcVxVWmRmZo3SYA89Ih4BlrdAW8zMrAmqNYY+SNKzku6V9LlimSSNkDRD0oylS5dWqWozM4PqXLb4NNArItZIOga4C9irUMaIGAeMA6ivr48q1N1++Ac4zKyZNbmHHhGrImJNOn8P0EnSjk1umZmZVaTJAV3SzpKUzh+YbnNZU7drZmaVaXDIRdIE4HBgR0mLgdFAJ4CIuBEYBvyHpHXAWuCUiNiyhlPMzNqABgN6RJzaQPq1JJc1mplZK/KdomZmGeGAbmaWEQ7oZmYZ4YBuZpYRDuhmZhnhH7gwM2tOLfijGO6hm5llhHvolm1+ho5tQdxDNzPLCAd0M7OMcEA3M8sIB3Qzs4xwQDczywgHdDOzjGibly224IX4Zq3Kl1VaFbmHbmaWEQ7oZmYZ4YBuZpYRDuhmZhnhgG5mlhEO6GZmGdFgQJd0s6S3Jc0pki5Jv5E0X9JsSQOq30wzM2tIOT308cCQEulHA3ul0wjghqY3y8zMKtVgQI+IR4DlJbIcD9waiSeA7SXtUq0GmplZeaoxhr4bsChneXG6zszMWlA1bv1XgXVRMKM0gmRYhp49e26SVjvy7xvnF3auQqvagCy+pvagre/3tt6+lrTJvhh7bCu2pLpa639cjR76YmCPnOXdgSWFMkbEuIioj4j6mpqaKlRtZmYbVCOgTwHOTK92GQisjIg3qrBdMzOrQINDLpImAIcDO0paDIwGOgFExI3APcAxwHzgPeDs5mqsmZkV12BAj4hTG0gP4LtVa5GZmTWK7xQ1M8sIB3Qzs4xwQDczywgHdDOzjHBANzPLCAd0M7OMcEA3M8sIB3Qzs4xwQDczy4hqPG3RzKzpxnTLW17ZOu1ox9xDNzPLCAd0M7OMcEA3M8sIB3Qzs4xwQDczywgHdDOzjHBANzPLCAd0M7OMcEA3M8sI3ylqVkjuXYu+Y9HaCffQzcwyoqyALmmIpBclzZc0skD6cElLJc1Kp29Wv6lmZlZKg0MukjoA1wFfAhYDT0maEhEv5GX9c0Sc2wxtNDOzMpTTQz8QmB8RL0fEh8BE4PjmbZaZmVWqnIC+G7AoZ3lxui7fiZJmS5okaY+qtM7MzMpWTkBXgXWRt3w3UBsR+wIPAn8ouCFphKQZkmYsXbq0spaamVlJ5QT0xUBuj3t3YEluhohYFhEfpIu/A/YvtKGIGBcR9RFRX1NT05j2mplZEeUE9KeAvST1lvQJ4BRgSm4GSbvkLA4F5laviWZmVo4Gr3KJiHWSzgXuBzoAN0fE85IuA2ZExBTgPElDgXXAcmB4M7bZzMwKKOtO0Yi4B7gnb91PcuZHAaOq2zQzM6uE7xQ1M8sIB3Qzs4xwQDczywgHdDOzjHBANzPLCAd0M7OM8A9cmFlp/rGPdsM9dDOzjHBANzPLCAd0M7OMcEA3M8sInxQ1M2trck9EQ9kno91DNzPLCAd0M7OMcEA3M8sIj6GbVYtvwLFW5h66mVlGOKCbmWWEA7qZWUY4oJuZZYQDuplZRjigm5llRFkBXdIQSS9Kmi9pZIH0rSX9OU2fLqm22g01M7PSGgzokjoA1wFHA58FTpX02bxs3wDejYg9gV8CV1a7oWZmVlo5PfQDgfkR8XJEfAhMBI7Py3M88Id0fhJwhCRVr5lmZtYQRUTpDNIwYEhEfDNdPgP4fEScm5NnTppncbq8IM3zTt62RgAj0sW9gReLVLsj8E6RtGIaU6Yl62rr7WvJutp6+1qyrrbevpasq623ryXrKlWmV0TUFEyJiJITcBLw+5zlM4Df5uV5Htg9Z3kB0KOhbZeoc0ZLlGnJutp6+7wvvC9au6623r72sC/KGXJZDOyRs7w7sKRYHkkdgW7A8jK2bWZmVVJOQH8K2EtSb0mfAE4BpuTlmQKclc4PA6ZF+jFjZmYto8GnLUbEOknnAvcDHYCbI+J5SZeRfC2YAtwE3CZpPknP/JQmtmtcC5Vpybraevtasq623r6WrKutt68l62rr7WvJuhrVvgZPipqZWfvgO0XNzDLCAd3MLCMc0M3MMqJN/ASdpD4kd5vuBgTJZZFTImJuM9SzGzA9ItbkrB8SEfeVKHcgEBHxVPrYgyHAvIi4p4K6b42IMyts72CSO3XnRMTUInk+D8yNiFWStgFGAgOAF4CfRcRmv4Um6TxgckQsqrA9G65yWhIRD0o6DTgImAuMi4iPipT7NHACyaWt64CXgAmF2mZmIOlTEfF2peVavYcu6YckjxMQ8CTJZZICJhR6EFgZ2zu7yPrzgL8C3wPmSMp9fMHPSmxvNPAb4AZJPweuBbYDRkr6UZEyU/Kmu4H/vmG5RF1P5sx/K62rKzC6xL64GXgvnf81yT0AV6brbilS5n8B0yX9Q9I5kgrfdba5W4BjgfMl3UZy09l04ADg90Ve03nAjUDnNN82JIH9cUmHl1lvpkn6VAvV06Ml6mkukrpJGitpnqRl6TQ3Xbd9I7d5b5H1n5T0c0m3pR2X3LTrS2xvZ0k3SLpOUg9JYyQ9J+kOSbsUKdM9b+oBPClpB0ndK3pBjbkbqZoT8C+gU4H1nwBeasT2Xiuy/jlgu3S+FpgBnJ8uP1Nie8+RXK7ZBVgFfDJdvw0wu0iZp4E/AocDh6V/30jnDytR1zM5808BNen8tsBzRcrMza03L21WsXpIPsy/THLJ6VLgPpJ7CbqWaN/s9G9H4C2gQ7qsEvviuZx8XYCH0/meDez3bsBYYB6wLJ3mpuu2b8T74t4SaZ8Efg7cBpyWl3Z9kTI7AzeQPLiuBzAmfa13ALuUqKt73tQDWAjsAHQvUmZI3n65CZgN3A7sVKTMWGDHdL4eeBmYD7zawHvwaeB/Ap+uYN/WAw+l7/k9gAeAlel7eL8iZbYDLiO5y3xl+h58Ahheop77gR8CO+f9H34IPFCi3IAi0/7AG0XK3Jnuw6+S3GdzJ7B1oeMsr9x9JJ3Gken/6Ifpe/17wF+LlPkYeCVv+ij9+3JF7/NKD4xqT+kB26vA+l7Ai0XKzC4yPQd8UKTMCwXeUPcB11Ak8KX5nik0ny4XC5hbARemb+y6dF2D/xjg2fTA7kHerb/5dees/7/A2en8LUB9Ov8Z4KkiZfIDfydgKDABWFqifXNIPmh3AFaTBiCS3vfcImWeyzkQdgBm5m6vRF0VH7yNOXDTchUfvI05cNNyFR+8uW0g+SZ0eXp8XAjcVWy/58w/BByQ874oelt52o6rgddIvjFfCOzawPv2SZKnsZ4KLAKGpeuPAB4vUuavwHCSO88vAn4M7EXykL+fFSlTMB6UkbYemJbuh/xpbZEys/KWfwQ8SnJslgroufHitVLbzFn/g/T91C/3/1BqnxetvzGFqjmRjEfPB+4luZh+XPri5pPTM8kr8xZQl76pc6dakvHdQmWmkQbXnHUdgVuB9SXaNx3oks5vlbO+W6l/bJpnd5KAe23+P7dI/oUkPalX0r87p+u3K/Fm6AaMJ3l+znSS4PAy8J9A/4bedAXStimRdmG67VeB84D/B/yOJGiPLlLmfJKAN47kw3vDh08N8EiJuio+eBtz4KblKj54G3PgpmkVH7xsGtDz21rsfTEP6JjOP5GXVvDbXoG6DgGuB95M9+GIRuyLYh2RZ/OWn0r/bkVyfqpQmanAJeR8KwF2IvkwfbDEa5oD7FUkbVGR9XPJOd7TdWeRfKN4tURdz+bMX17Bft8QK64hGWatqGe+cTuNKVTtKf0nDgROJHl0wEDSr+lF8t8EDC6SdnuJHbZzkbSDS9S1dZH1O+YelA28vmMp0usos3wXoHcDeboC/Ul6owW/hufk/UwT2rIraY8N2D79fx3YQJnPpfn6VFBPxQdvYw7cNK3ig7exB27Oe7Hsg5fkWUkXAd8n+UBVTlqxoa7vpfvwiyTDQb8CDgV+CtxWoq7NPsBIhhyHALcUKfM4yfDdSSQf9l9N1x9GkW8DwGMbjmHgK8D9OWnFPrB3IDk/NA94l+Su9LnpuoLDVWm5YcDeRdK+WmT9VcCRBdYPocRQMMkw0nYF1u8JTCrjff8VkqGnNxvKW7B8Ywp58tTcU97Buzzv4N2hSJmKD9w0reKDt6kHbpq3rIMXGJ03bTi3sjNwa4lyhwN/Jjln8hxwD8njqzuWKDOxEf+r/iRDZPcCfUhOzq8g+UA8qEiZfUmGalYA/yTtZJB8czuvRF19gCPz9z1Fvs3nlTuiknIlyhzdnHWRnJ/rW87r2mw7lf7zPHlq7Yl02Ka5y7REXXkHb4u8rra6LxoqQzLM9yJwF8nw5PE5aaXGtSsuR/INpzF1VVyusa+r4LYa84/15Kk1J8o4H1GNMlmtq722j6ZdqVZRufZQV6GpTdxYZJZP0uxiSSRj6VUpk9W6Mtq+DpHeEBgRC9P7GCZJ6pWWK6Yx5fsauwsAAACLSURBVNpDXZtxQLe2aifgKJKTX7lEckKtWmWyWlcW2/empLqImAUQEWskHUdyc12/ImUaW6491LUZB3Rrq/5G8jV0Vn6CpIerWCardWWxfWeSPDpio4hYB5wp6f8UKdPYcu2hrs34eehmZhnR6s9yMTOz6nBANzPLCAd0M7OMcEA3M8sIB3Qzs4z4L2rJ3t2+vstR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818" y="1119188"/>
            <a:ext cx="1914525"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3449" y="1209675"/>
            <a:ext cx="3862183" cy="3486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65053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6866" y="-203063"/>
            <a:ext cx="6283782" cy="725349"/>
          </a:xfrm>
        </p:spPr>
        <p:txBody>
          <a:bodyPr/>
          <a:lstStyle/>
          <a:p>
            <a:endParaRPr lang="en-IN" dirty="0"/>
          </a:p>
        </p:txBody>
      </p:sp>
      <p:sp>
        <p:nvSpPr>
          <p:cNvPr id="3" name="Content Placeholder 2"/>
          <p:cNvSpPr>
            <a:spLocks noGrp="1"/>
          </p:cNvSpPr>
          <p:nvPr>
            <p:ph idx="1"/>
          </p:nvPr>
        </p:nvSpPr>
        <p:spPr>
          <a:xfrm>
            <a:off x="2034540" y="399680"/>
            <a:ext cx="6957060" cy="4621900"/>
          </a:xfrm>
        </p:spPr>
        <p:txBody>
          <a:bodyPr>
            <a:normAutofit/>
          </a:bodyPr>
          <a:lstStyle/>
          <a:p>
            <a:pPr marL="0" indent="0">
              <a:buNone/>
            </a:pPr>
            <a:r>
              <a:rPr lang="en-US" sz="2000" dirty="0" smtClean="0"/>
              <a:t>Calculating the intercept and coefficients of the equation.</a:t>
            </a:r>
          </a:p>
          <a:p>
            <a:pPr marL="0" indent="0">
              <a:buNone/>
            </a:pPr>
            <a:endParaRPr lang="en-US" sz="2000" baseline="-25000" dirty="0"/>
          </a:p>
          <a:p>
            <a:pPr marL="0" indent="0">
              <a:buNone/>
            </a:pPr>
            <a:endParaRPr lang="en-US" sz="2000" baseline="-25000" dirty="0" smtClean="0"/>
          </a:p>
          <a:p>
            <a:pPr marL="0" indent="0">
              <a:buNone/>
            </a:pPr>
            <a:endParaRPr lang="en-US" sz="2000" baseline="-25000" dirty="0"/>
          </a:p>
          <a:p>
            <a:pPr marL="0" indent="0">
              <a:buNone/>
            </a:pPr>
            <a:endParaRPr lang="en-US" sz="2000" baseline="-25000" dirty="0" smtClean="0"/>
          </a:p>
          <a:p>
            <a:pPr marL="0" indent="0">
              <a:buNone/>
            </a:pPr>
            <a:endParaRPr lang="en-US" sz="2000" baseline="-25000" dirty="0"/>
          </a:p>
          <a:p>
            <a:pPr marL="0" indent="0">
              <a:buNone/>
            </a:pPr>
            <a:endParaRPr lang="en-US" sz="2000" baseline="-25000" dirty="0" smtClean="0"/>
          </a:p>
          <a:p>
            <a:pPr marL="0" indent="0">
              <a:buNone/>
            </a:pPr>
            <a:endParaRPr lang="en-US" sz="2000" baseline="-25000" dirty="0"/>
          </a:p>
          <a:p>
            <a:pPr marL="0" indent="0">
              <a:buNone/>
            </a:pPr>
            <a:endParaRPr lang="en-US" sz="2000" baseline="-25000" dirty="0" smtClean="0"/>
          </a:p>
          <a:p>
            <a:pPr marL="0" indent="0">
              <a:buNone/>
            </a:pPr>
            <a:endParaRPr lang="en-US" sz="2000" baseline="-25000" dirty="0"/>
          </a:p>
          <a:p>
            <a:pPr marL="0" indent="0">
              <a:buNone/>
            </a:pPr>
            <a:endParaRPr lang="en-US" sz="2000" baseline="-25000" dirty="0" smtClean="0"/>
          </a:p>
          <a:p>
            <a:pPr marL="0" indent="0">
              <a:buNone/>
            </a:pPr>
            <a:endParaRPr lang="en-US" sz="2000" baseline="-25000" dirty="0"/>
          </a:p>
          <a:p>
            <a:pPr marL="0" indent="0">
              <a:buNone/>
            </a:pPr>
            <a:r>
              <a:rPr lang="es-ES" sz="2000" baseline="-25000" dirty="0" smtClean="0"/>
              <a:t> </a:t>
            </a: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IN" sz="20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7045" y="782954"/>
            <a:ext cx="3945255" cy="394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59495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 </a:t>
            </a:r>
            <a:r>
              <a:rPr lang="en-US" sz="2800" dirty="0" smtClean="0"/>
              <a:t>DECISION TREE</a:t>
            </a:r>
            <a:endParaRPr lang="en-IN" sz="2800" dirty="0"/>
          </a:p>
        </p:txBody>
      </p:sp>
      <p:sp>
        <p:nvSpPr>
          <p:cNvPr id="4" name="Content Placeholder 3"/>
          <p:cNvSpPr>
            <a:spLocks noGrp="1"/>
          </p:cNvSpPr>
          <p:nvPr>
            <p:ph idx="1"/>
          </p:nvPr>
        </p:nvSpPr>
        <p:spPr>
          <a:xfrm>
            <a:off x="0" y="1312606"/>
            <a:ext cx="9144000" cy="3830894"/>
          </a:xfrm>
        </p:spPr>
        <p:txBody>
          <a:bodyPr>
            <a:normAutofit/>
          </a:bodyPr>
          <a:lstStyle/>
          <a:p>
            <a:pPr marL="0" indent="0">
              <a:buNone/>
            </a:pPr>
            <a:r>
              <a:rPr lang="en-US" sz="1800" dirty="0"/>
              <a:t> </a:t>
            </a:r>
            <a:r>
              <a:rPr lang="en-US" sz="1800" dirty="0" smtClean="0"/>
              <a:t>                                                                    Importing all the packages and modules.</a:t>
            </a:r>
          </a:p>
          <a:p>
            <a:pPr marL="0" indent="0">
              <a:buNone/>
            </a:pPr>
            <a:endParaRPr lang="en-US" sz="1800" dirty="0"/>
          </a:p>
          <a:p>
            <a:pPr marL="0" indent="0">
              <a:buNone/>
            </a:pPr>
            <a:endParaRPr lang="en-US" sz="1800" dirty="0" smtClean="0"/>
          </a:p>
          <a:p>
            <a:pPr marL="0" indent="0">
              <a:buNone/>
            </a:pPr>
            <a:r>
              <a:rPr lang="en-US" sz="1800" dirty="0"/>
              <a:t> </a:t>
            </a:r>
            <a:r>
              <a:rPr lang="en-US" sz="1800" dirty="0" smtClean="0"/>
              <a:t>  </a:t>
            </a:r>
          </a:p>
          <a:p>
            <a:pPr marL="0" indent="0">
              <a:buNone/>
            </a:pPr>
            <a:r>
              <a:rPr lang="en-US" sz="1800" dirty="0" smtClean="0"/>
              <a:t> Loading the dataset.</a:t>
            </a:r>
          </a:p>
          <a:p>
            <a:pPr marL="0" indent="0">
              <a:buNone/>
            </a:pP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1" y="1281113"/>
            <a:ext cx="2197412" cy="913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239" y="2400533"/>
            <a:ext cx="5829935" cy="247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eft Arrow 4"/>
          <p:cNvSpPr/>
          <p:nvPr/>
        </p:nvSpPr>
        <p:spPr>
          <a:xfrm>
            <a:off x="2880360" y="1569720"/>
            <a:ext cx="548640" cy="1681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5"/>
          <p:cNvSpPr/>
          <p:nvPr/>
        </p:nvSpPr>
        <p:spPr>
          <a:xfrm>
            <a:off x="2240280" y="2743200"/>
            <a:ext cx="556260" cy="236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9660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2106" y="114301"/>
            <a:ext cx="6283782" cy="99059"/>
          </a:xfrm>
        </p:spPr>
        <p:txBody>
          <a:bodyPr>
            <a:normAutofit fontScale="90000"/>
          </a:bodyPr>
          <a:lstStyle/>
          <a:p>
            <a:endParaRPr lang="en-IN" dirty="0"/>
          </a:p>
        </p:txBody>
      </p:sp>
      <p:sp>
        <p:nvSpPr>
          <p:cNvPr id="5" name="Content Placeholder 4"/>
          <p:cNvSpPr>
            <a:spLocks noGrp="1"/>
          </p:cNvSpPr>
          <p:nvPr>
            <p:ph idx="1"/>
          </p:nvPr>
        </p:nvSpPr>
        <p:spPr>
          <a:xfrm>
            <a:off x="1950720" y="434340"/>
            <a:ext cx="7040880" cy="4602480"/>
          </a:xfrm>
        </p:spPr>
        <p:txBody>
          <a:bodyPr>
            <a:normAutofit/>
          </a:bodyPr>
          <a:lstStyle/>
          <a:p>
            <a:pPr marL="0" indent="0">
              <a:buNone/>
            </a:pPr>
            <a:endParaRPr lang="en-US" sz="1800" dirty="0" smtClean="0"/>
          </a:p>
          <a:p>
            <a:pPr marL="0" indent="0">
              <a:buNone/>
            </a:pPr>
            <a:endParaRPr lang="en-US" sz="1800" dirty="0"/>
          </a:p>
          <a:p>
            <a:pPr marL="0" indent="0">
              <a:buNone/>
            </a:pPr>
            <a:endParaRPr lang="en-US" sz="1600" dirty="0" smtClean="0"/>
          </a:p>
          <a:p>
            <a:pPr marL="0" indent="0">
              <a:buNone/>
            </a:pPr>
            <a:r>
              <a:rPr lang="en-US" sz="1600" dirty="0" smtClean="0"/>
              <a:t>Declaring the dependent variable and independent variables. Here “</a:t>
            </a:r>
            <a:r>
              <a:rPr lang="en-US" sz="1600" dirty="0" smtClean="0"/>
              <a:t>x2” </a:t>
            </a:r>
            <a:r>
              <a:rPr lang="en-US" sz="1600" dirty="0" smtClean="0"/>
              <a:t>contains all the independent variables (</a:t>
            </a:r>
            <a:r>
              <a:rPr lang="en-US" sz="1600" dirty="0" err="1" smtClean="0"/>
              <a:t>battery_power</a:t>
            </a:r>
            <a:r>
              <a:rPr lang="en-US" sz="1600" dirty="0" smtClean="0"/>
              <a:t>, blue, </a:t>
            </a:r>
            <a:r>
              <a:rPr lang="en-US" sz="1600" dirty="0" err="1" smtClean="0"/>
              <a:t>wifi</a:t>
            </a:r>
            <a:r>
              <a:rPr lang="en-US" sz="1600" dirty="0" smtClean="0"/>
              <a:t>, etc.) and “</a:t>
            </a:r>
            <a:r>
              <a:rPr lang="en-US" sz="1600" dirty="0" smtClean="0"/>
              <a:t>y2” </a:t>
            </a:r>
            <a:r>
              <a:rPr lang="en-US" sz="1600" dirty="0" smtClean="0"/>
              <a:t>contains dependent variable (</a:t>
            </a:r>
            <a:r>
              <a:rPr lang="en-US" sz="1600" dirty="0" err="1" smtClean="0"/>
              <a:t>price_range</a:t>
            </a:r>
            <a:r>
              <a:rPr lang="en-US" sz="1600" dirty="0" smtClean="0"/>
              <a:t>). </a:t>
            </a:r>
          </a:p>
          <a:p>
            <a:pPr marL="0" indent="0">
              <a:buNone/>
            </a:pPr>
            <a:endParaRPr lang="en-US" sz="1600" dirty="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a:p>
          <a:p>
            <a:pPr marL="0" indent="0">
              <a:buNone/>
            </a:pPr>
            <a:r>
              <a:rPr lang="en-US" sz="1600" dirty="0" smtClean="0"/>
              <a:t>Splitting the dataset into test and train data. </a:t>
            </a:r>
            <a:r>
              <a:rPr lang="en-US" sz="1600" dirty="0" err="1"/>
              <a:t>t</a:t>
            </a:r>
            <a:r>
              <a:rPr lang="en-US" sz="1600" dirty="0" err="1" smtClean="0"/>
              <a:t>est_size</a:t>
            </a:r>
            <a:r>
              <a:rPr lang="en-US" sz="1600" dirty="0" smtClean="0"/>
              <a:t> is an attribute used to determine the size of the test dataset. Here </a:t>
            </a:r>
            <a:r>
              <a:rPr lang="en-US" sz="1600" dirty="0" err="1" smtClean="0"/>
              <a:t>test_size</a:t>
            </a:r>
            <a:r>
              <a:rPr lang="en-US" sz="1600" dirty="0" smtClean="0"/>
              <a:t> = 0.2 means that 20% data is used for testing and 80% is used for training our model. </a:t>
            </a:r>
            <a:r>
              <a:rPr lang="en-US" sz="1600" dirty="0" err="1"/>
              <a:t>r</a:t>
            </a:r>
            <a:r>
              <a:rPr lang="en-US" sz="1600" dirty="0" err="1" smtClean="0"/>
              <a:t>andom_state</a:t>
            </a:r>
            <a:r>
              <a:rPr lang="en-US" sz="1600" dirty="0" smtClean="0"/>
              <a:t> is a feature which is used to ensure that the split we generate are reproducible.</a:t>
            </a:r>
          </a:p>
          <a:p>
            <a:pPr marL="0" indent="0">
              <a:buNone/>
            </a:pPr>
            <a:r>
              <a:rPr lang="en-US" sz="1600" dirty="0" smtClean="0"/>
              <a:t>                                                                    </a:t>
            </a:r>
          </a:p>
          <a:p>
            <a:pPr marL="0" indent="0">
              <a:buNone/>
            </a:pPr>
            <a:endParaRPr lang="en-IN"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8828" y="562928"/>
            <a:ext cx="6830851" cy="648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827" y="2515234"/>
            <a:ext cx="6740525" cy="669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64666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106" y="1"/>
            <a:ext cx="6283782" cy="68579"/>
          </a:xfrm>
        </p:spPr>
        <p:txBody>
          <a:bodyPr>
            <a:normAutofit fontScale="90000"/>
          </a:bodyPr>
          <a:lstStyle/>
          <a:p>
            <a:endParaRPr lang="en-IN" dirty="0"/>
          </a:p>
        </p:txBody>
      </p:sp>
      <p:sp>
        <p:nvSpPr>
          <p:cNvPr id="3" name="Content Placeholder 2"/>
          <p:cNvSpPr>
            <a:spLocks noGrp="1"/>
          </p:cNvSpPr>
          <p:nvPr>
            <p:ph idx="1"/>
          </p:nvPr>
        </p:nvSpPr>
        <p:spPr>
          <a:xfrm>
            <a:off x="1996440" y="228600"/>
            <a:ext cx="7002780" cy="4800600"/>
          </a:xfrm>
        </p:spPr>
        <p:txBody>
          <a:bodyPr>
            <a:normAutofit/>
          </a:bodyPr>
          <a:lstStyle/>
          <a:p>
            <a:pPr marL="0" indent="0">
              <a:buNone/>
            </a:pPr>
            <a:r>
              <a:rPr lang="en-US" sz="1600" dirty="0" smtClean="0"/>
              <a:t>Building a multiple regression model </a:t>
            </a:r>
          </a:p>
          <a:p>
            <a:pPr marL="0" indent="0">
              <a:buNone/>
            </a:pPr>
            <a:r>
              <a:rPr lang="en-US" sz="1600" dirty="0" smtClean="0"/>
              <a:t>and fitting our training dataset to train</a:t>
            </a:r>
          </a:p>
          <a:p>
            <a:pPr marL="0" indent="0">
              <a:buNone/>
            </a:pPr>
            <a:r>
              <a:rPr lang="en-US" sz="1600" dirty="0" smtClean="0"/>
              <a:t>our model.</a:t>
            </a:r>
          </a:p>
          <a:p>
            <a:pPr marL="0" indent="0">
              <a:buNone/>
            </a:pPr>
            <a:endParaRPr lang="en-US" sz="1600" dirty="0"/>
          </a:p>
          <a:p>
            <a:pPr marL="0" indent="0">
              <a:buNone/>
            </a:pPr>
            <a:r>
              <a:rPr lang="en-US" sz="1600" dirty="0" smtClean="0"/>
              <a:t>                                                                            Predicting the results by putting in the </a:t>
            </a:r>
          </a:p>
          <a:p>
            <a:pPr marL="0" indent="0">
              <a:buNone/>
            </a:pPr>
            <a:r>
              <a:rPr lang="en-US" sz="1600" dirty="0"/>
              <a:t> </a:t>
            </a:r>
            <a:r>
              <a:rPr lang="en-US" sz="1600" dirty="0" smtClean="0"/>
              <a:t>                                                                           test dataset.</a:t>
            </a:r>
          </a:p>
          <a:p>
            <a:pPr marL="0" indent="0">
              <a:buNone/>
            </a:pPr>
            <a:r>
              <a:rPr lang="en-US" sz="1600" dirty="0" smtClean="0"/>
              <a:t>Calculating the error by subtracting predicted value from actual value.</a:t>
            </a:r>
          </a:p>
          <a:p>
            <a:pPr marL="0" indent="0">
              <a:buNone/>
            </a:pPr>
            <a:endParaRPr lang="en-US" sz="1600" dirty="0" smtClean="0"/>
          </a:p>
          <a:p>
            <a:pPr marL="0" indent="0">
              <a:buNone/>
            </a:pPr>
            <a:endParaRPr lang="en-US" sz="16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0669" y="294323"/>
            <a:ext cx="3551872" cy="77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9794" y="1328738"/>
            <a:ext cx="319087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1984" y="2271395"/>
            <a:ext cx="4102960" cy="2811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32973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106" y="1"/>
            <a:ext cx="6283782" cy="213359"/>
          </a:xfrm>
        </p:spPr>
        <p:txBody>
          <a:bodyPr>
            <a:normAutofit fontScale="90000"/>
          </a:bodyPr>
          <a:lstStyle/>
          <a:p>
            <a:endParaRPr lang="en-IN" dirty="0"/>
          </a:p>
        </p:txBody>
      </p:sp>
      <p:sp>
        <p:nvSpPr>
          <p:cNvPr id="3" name="Content Placeholder 2"/>
          <p:cNvSpPr>
            <a:spLocks noGrp="1"/>
          </p:cNvSpPr>
          <p:nvPr>
            <p:ph idx="1"/>
          </p:nvPr>
        </p:nvSpPr>
        <p:spPr>
          <a:xfrm>
            <a:off x="1958340" y="320040"/>
            <a:ext cx="7109460" cy="4701540"/>
          </a:xfrm>
        </p:spPr>
        <p:txBody>
          <a:bodyPr>
            <a:normAutofit/>
          </a:bodyPr>
          <a:lstStyle/>
          <a:p>
            <a:pPr marL="0" indent="0">
              <a:buNone/>
            </a:pPr>
            <a:r>
              <a:rPr lang="en-US" sz="1600" dirty="0" smtClean="0"/>
              <a:t>Comparison between the predicted value and test value through </a:t>
            </a:r>
            <a:r>
              <a:rPr lang="en-US" sz="1600" dirty="0" err="1" smtClean="0"/>
              <a:t>dataframe</a:t>
            </a:r>
            <a:r>
              <a:rPr lang="en-US" sz="1600" dirty="0" smtClean="0"/>
              <a:t> and graph. The graph shows the first 10 comparisons of predicted </a:t>
            </a:r>
            <a:r>
              <a:rPr lang="en-US" sz="1600" dirty="0" err="1" smtClean="0"/>
              <a:t>vs</a:t>
            </a:r>
            <a:r>
              <a:rPr lang="en-US" sz="1600" dirty="0" smtClean="0"/>
              <a:t> actual values.</a:t>
            </a:r>
            <a:endParaRPr lang="en-IN" sz="1600" dirty="0"/>
          </a:p>
        </p:txBody>
      </p:sp>
      <p:sp>
        <p:nvSpPr>
          <p:cNvPr id="4" name="AutoShape 5" descr="data:image/png;base64,iVBORw0KGgoAAAANSUhEUgAAAXQAAAELCAYAAADJF31HAAAABHNCSVQICAgIfAhkiAAAAAlwSFlzAAALEgAACxIB0t1+/AAAADh0RVh0U29mdHdhcmUAbWF0cGxvdGxpYiB2ZXJzaW9uMy4xLjMsIGh0dHA6Ly9tYXRwbG90bGliLm9yZy+AADFEAAAgAElEQVR4nO3debxVdf3v8ddbIBElFDw5w+GmiQVyxKOB4lBa4hDmFXNKxVtRPzOn0sBuQV4tNK9NTpdSSUvIi2FYDuhFf5YDCoqIggmKgjggyJQ4gJ/fH2vB3Wz23mfvc/aZFu/n47EeZ631/X7X97vX2euzv/u7hq2IwMzM2r+tWrsBZmZWHQ7oZmYZ4YBuZpYRDuhmZhnhgG5mlhEO6GZmGeGAbu2WpMMlLW7tdjSFpIWSjkznL5X0+xaos93vNyvMAd0aTdLDkt6VtHWZ+WslhaSOzd22apE0XtKHktZIWi7pAUl9mqOuiPhZRHyzzDZd3hxtsPbNAd0aRVItcAgQwNBWbUzzuyoitgN2B94GxhfK1J4+qCybHNCtsc4EniAJbmflJkjaRtL/lvSqpJWS/ilpG+CRNMuKtMc7SNIYSX/MKbtJL17S2ZLmSlot6WVJ3y6ncZJulHR13rq/Sroonf+hpNfT7b4o6YiGthkR7wG3A33TbYyRNEnSHyWtAoZL2krSSEkLJC2TdIek7jltOCPdL8sk/Sivffn7YrCkxyStkLRI0nBJI4DTgUvSfXh3mndXSXdKWirpFUnn5f0/xqffpl4ADihnH1r744BujXUm8Kd0OkrSTjlpVwP7AwcB3YFLgI+BQ9P07SNiu4h4vIx63gaOAz4JnA38UtKAMsrdDpwsSQCSdgC+DEyUtDdwLnBARHQFjgIWNrRBSduRBNNnclYfD0wCtifZF+cBXwUOA3YF3gWuS8t/FrgBOCNN60HS6y9UV0/gXuC3QA1QB8yKiHFpPVel+/ArkrYC7gaeBXYDjgAukHRUurnRwKfT6SjyPoAtOxzQrWKSBgO9gDsiYiawADgtTdsK+B/A+RHxekSsj4jHIuKDxtQVEX+PiAWR+E9gKslQT0P+QTIctCHvMODxiFgCrAe2Bj4rqVNELIyIBSW29QNJK4D5wHbA8Jy0xyPiroj4OCLWAt8GfhQRi9PXPAYYln7jGAb8LSIeSdN+TPJBV8jpwIMRMSEiPoqIZRExq0jeA4CaiLgsIj6MiJeB3wGnpOlfA66IiOURsQj4TYnXau2YA7o1xlnA1Ih4J12+nf/f69sR6EwS5JtM0tGSnkhPSK4AjknrKCmSp85NBE5NV51G0rMlIuYDF5AE27clTZS0a4nNXR0R20fEzhExNC/4L8rL2wuYnA6TrADmknyA7ETSK9+YPyL+DSwrUucelL8PewG7bqgzrffStE7y6wVeLXO71s44oFtF0rHwrwGHSXpT0pvAhUB/Sf2Bd4D3Sb7e5yv0aM9/A11ylnfOqWtr4E6SIZydImJ74B5AZTZ3AknvuBfw+XRbSUMibo+IDd80AriyzG3my39Ni4Cj0w+ADVPniHgdeIMkUAMgqQvJsEshiyi8D4vV+UpenV0j4pg0fZN6gZ5lvC5rhxzQrVJfJelxfpZkXLcO2IdkiOPMiPgYuBm4Jj1R1yE9+bk1sJRkiOG/5WxvFnCopJ6SugGjctI+QTI0shRYJ+loknHwskTEM2nZ3wP3R8QKAEl7S/pi2qb3gbXpa6qGG4Er0g8RJNVIOj5NmwQcl57s/ARwGcWPwT8BR0r6mqSOknpIqkvT3mLTffgksCo90btNus/7Stpw8vMOYJSkHSTtDnyvSq/V2hgHdKvUWcAtEfFaRLy5YQKuBU5Px4p/ADwHPAUsJ+n9bpVeJXIF8Gg6NDAwIh4A/gzMBmYCf9tQUUSsJjnJeAfJycXTgCkVtncCcCTJsNAGWwNjSb5NvAl8imSIohp+TdLGqZJWk1wJ9HmAiHge+G7aljdIXlPBG3wi4jWS4aXvk+zDWUD/NPkmkvH/FZLuioj1wFdIPlxfSV/X74Fuaf6fkgyzvEJyDuK2Kr1Wa2PkH7gwM8sG99DNzDLCAd3MLCMc0M3MMsIB3cwsIxzQzcwyotWeDrfjjjtGbW1ta1VvZtYuzZw5852IqCmU1moBvba2lhkzZrRW9WZm7ZKkoo9uaHDIRVJnSU9KelbS85J+WiDP8PSxnbPSqcGH9JuZWXWV00P/APhiRKyR1An4p6R7I+KJvHx/johzq99EMzMrR4MBPX1q3Zp0sVM6+fZSM7M2pqwxdEkdSJ6zsSdwXURML5DtREmHAv8CLkyfu5y/nRHACICePf3Aty3RRx99xOLFi3n//fdbuyntWufOndl9993p1KlTazfF2pCKnuUiaXtgMvC9iJiTs74HsCYiPpD0HeBrEfHFUtuqr68PnxTd8rzyyit07dqVHj16kP6YkFUoIli2bBmrV6+md+/erd0ca2GSZkZEfaG0iq5DTx8/+jAwJG/9spxfpPkdyc+PmW3m/fffdzBvIkn06NHD33JsM+Vc5VKT9sw3/LjBkcC8vDy75CwOJfmVFrOCHMybzvvQCimnh74L8JCk2STPt34gIv4m6TJJQ9M856WXND5L8vzq4c3TXLPqmDx5MpKYN29eyXzjx49nyZIlja7n4Ycf5rjjjmt0ebNKlHOVy2xgvwLrf5IzP4pNf2nGqmVMt5z5la3XjmZSO/LvVd3ewrHHlpVvwoQJDB48mIkTJzJmzJii+caPH0/fvn3ZdddSPzlq1jb4WS62xVmzZg2PPvooN910ExMnTty4/qqrrqJfv37079+fkSNHMmnSJGbMmMHpp59OXV0da9eupba2lnfeSX4be8aMGRx++OEAPPnkkxx00EHst99+HHTQQbz44out8dJsC9dqt/6btZa77rqLIUOG8JnPfIbu3bvz9NNP89Zbb3HXXXcxffp0unTpwvLly+nevTvXXnstV199NfX1BS8q2KhPnz488sgjdOzYkQcffJBLL72UO++8s2QZs2pzQLctzoQJE7jgggsAOOWUU5gwYQIff/wxZ599Nl26dAGge/fuFW1z5cqVnHXWWbz00ktI4qOPPqp6u80a4oBuW5Rly5Yxbdo05syZgyTWr1+PJE488cSyrhzp2LEjH3/8McAmlw3++Mc/5gtf+AKTJ09m4cKFG4dizFqSx9BtizJp0iTOPPNMXn31VRYuXMiiRYvo3bs33bt35+abb+a9994DYPny5QB07dqV1atXbyxfW1vLzJkzATYZUlm5ciW77bYbkJxINWsNDui2RZkwYQInnHDCJutOPPFElixZwtChQ6mvr6euro6rr74agOHDh/Od73xn40nR0aNHc/7553PIIYfQoUOHjdu45JJLGDVqFAcffDDr169v0ddktkFFt/5Xk2/9L1PGLlucO3cu++yzT2s3IxO8L5ugHR9XVbv138zM2i4HdDOzjHBAN2uPljwDK17bdOjAtngO6GZmGeGAbmaWEQ7oZmYZ4YBuW5wOHTpQV1dH3759OemkkzbeTNQYuY/HnTJlCmPHji2ad8WKFVx//fUV1zFmzJiN18WbleJb/611VfukXhnXFG+zzTbMmjULgNNPP50bb7yRiy66aGN6RBARbLVVZf2doUOHMnTo0KLpGwL6OeecU9F2zcrlHrpt0Q455BDmz5/PwoUL2WeffTjnnHMYMGAAixYtYurUqQwaNIgBAwZw0kknsWbNGgDuu+8++vTpw+DBg/nLX/6ycVvjx4/n3HPPBeCtt97ihBNOoH///vTv35/HHnuMkSNHsmDBAurq6rj44osB+MUvfsEBBxzAvvvuy+jRozdu64orrmDvvffmyCOP9KN4rWzuodsWa926ddx7770MGZL8RO6LL77ILbfcwvXXX88777zD5ZdfzoMPPsi2227LlVdeyTXXXMMll1zCt771LaZNm8aee+7JySefXHDb5513HocddhiTJ09m/fr1rFmzhrFjxzJnzpyN3w6mTp3KSy+9xJNPPklEMHToUB555BG23XZbJk6cyDPPPMO6desYMGAA++/vn+ktqh3f9VltDui2xVm7di11dXVA0kP/xje+wZIlS+jVqxcDBw4E4IknnuCFF17g4IMPBuDDDz9k0KBBzJs3j969e7PXXnsB8PWvf51x48ZtVse0adO49dZbgWTMvlu3brz77rub5Jk6dSpTp05lv/2SHwRbs2YNL730EqtXr+aEE07Y+CjfUsM4Zrkc0G2LkzuGnmvbbbfdOB8RfOlLX2LChAmb5Jk1a1bVfqA5Ihg1ahTf/va3N1n/q1/9yj8CbY3iMXSzAgYOHMijjz7K/PnzAXjvvff417/+RZ8+fXjllVdYsGABwGYBf4MjjjiCG264AYD169ezatWqzR7Fe9RRR3HzzTdvHJt//fXXefvttzn00EOZPHkya9euZfXq1dx9993N+VItQxzQzQqoqalh/PjxnHrqqey7774MHDiQefPm0blzZ8aNG8exxx7L4MGD6dWrV8Hyv/71r3nooYfo168f+++/P88//zw9evTg4IMPpm/fvlx88cV8+ctf5rTTTmPQoEH069ePYcOGsXr1agYMGMDJJ59MXV0dJ554IoccckgLv3prrxp8fK6kzsAjwNYkQzSTImJ0Xp6tgVuB/YFlwMkRsbDUdv343DJl7ISPH/laJUueYe6rb7PP/V/LxPuiSRpzjLTj46qpj8/9APhiRPQH6oAhkgbm5fkG8G5E7An8EriyKQ02M7PKNRjQI7EmXeyUTvnd+uOBP6Tzk4Aj5LM6ZmYtqqyrXCR1AGYCewLXRcT0vCy7AYsAImKdpJVAD+CdKra1ebTjr15mZrnKCugRsR6ok7Q9MFlS34iYk5OlUG98s8F5SSOAEQA9e/ZsRHObrnbk3zdZXti5VZpRUm4by23fJmXGHltxmcaWq7TMuKE70yfCl+VVaPbiFZss91NQ4BBrVY15XzS1HmjkMdIGj/tqqOgql4hYATwMDMlLWgzsASCpI9ANWF6g/LiIqI+I+pqamkY12Nq3V1d8xLJly2it37LNgohg2b/X0Xnly63dFGtjGuyhS6oBPoqIFZK2AY5k85OeU4CzgMeBYcC08BFrBfx2+rscuc9qli5d2tpNaVfeenftxvkg+OSqGez+tK89sE2VM+SyC/CHdBx9K+COiPibpMuAGRExBbgJuE3SfJKe+SnN1mJr11Z98DG9e/du7Wa0O0dvNswwqpVaYm1ZgwE9ImYD+xVY/5Oc+feBk6rbNDMzq4TvFDUzywgHdDOzjHBANzPLCAd0M7OMcEA3M8sIB3Qzs4xwQDczywgHdDOzjHBANzPLCAd0M7OMcEA3M8sIB3Qzs4xwQDczy4iyfrHIrKpyf/YP/NN/ZlXiHrqZWUY4oJuZZYQDuplZRjigm5llhAO6mVlGOKCbmWWEA7qZWUY0GNAl7SHpIUlzJT0v6fwCeQ6XtFLSrHT6SfM018zMiinnxqJ1wPcj4mlJXYGZkh6IiBfy8v0jIo6rfhPNzKwcDfbQI+KNiHg6nV8NzAV2a+6GmZlZZSoaQ5dUC+wHTC+QPEjSs5LulfS5KrTNzMwqUPazXCRtB9wJXBARq/KSnwZ6RcQaSccAdwF7FdjGCGAEQM+ePRvdaGsmuc9Y8fNVzNqdsnrokjqRBPM/RcRf8tMjYlVErEnn7wE6SdqxQL5xEVEfEfU1NTVNbLqZmeUq5yoXATcBcyPimiJ5dk7zIenAdLvLqtlQMzMrrZwhl4OBM4DnJM1K110K9ASIiBuBYcB/SFoHrAVOiYhohvaamVkRDQb0iPgnoAbyXAtcW61GmZlZ5fwDF1nkH5Cw1uYT7K3Ct/6bmWWEe+jWNO6JmbUZ7qGbmWWEA7qZWUY4oJuZZYQDuplZRjigm5llhAO6mVlGOKCbmWWEA7qZWUY4oJuZZYQDuplZRjigm5llhJ/lYral8FM4M889dDOzjHBANzPLCAd0M7OMcEA3M8sIB3Qzs4xwQDczywgHdDOzjGgwoEvaQ9JDkuZKel7S+QXySNJvJM2XNFvSgOZprpmZFVPOjUXrgO9HxNOSugIzJT0QES/k5Dka2CudPg/ckP41M7MW0mAPPSLeiIin0/nVwFxgt7xsxwO3RuIJYHtJu1S9tWZmVlRFt/5LqgX2A6bnJe0GLMpZXpyueyOv/AhgBEDPnj0ra2kBtSP/vnF+4dhjm7y9tlKXJXL3OXi/N8Ym79vOrdiQdqq9vQfLPikqaTvgTuCCiFiVn1ygSGy2ImJcRNRHRH1NTU1lLTUzs5LKCuiSOpEE8z9FxF8KZFkM7JGzvDuwpOnNMzOzcpVzlYuAm4C5EXFNkWxTgDPTq10GAisj4o0iec3MrBmUM4Z+MHAG8JykWem6S4GeABFxI3APcAwwH3gPOLv6TTUzs1IaDOgR8U8Kj5Hn5gngu9VqlJmZVc53ipqZZYQDuplZRjigm5llhAO6mVlGOKCbmWWEA7qZWUY4oJuZZYQDuplZRlT0tMU2bUy3vOWVrdMOM7NW4h66mVlGOKCbmWWEA7qZWUY4oJuZZYQDuplZRjigm5llRHYuW7Tsy7001Zelmm3GPXQzs4xwQDczywgPuTSGv/qbbZna+LHvHrqZWUY4oJuZZUSDAV3SzZLeljSnSPrhklZKmpVOP6l+M83MrCHljKGPB64Fbi2R5x8RcVxVWmRmZo3SYA89Ih4BlrdAW8zMrAmqNYY+SNKzku6V9LlimSSNkDRD0oylS5dWqWozM4PqXLb4NNArItZIOga4C9irUMaIGAeMA6ivr48q1N1++Ac4zKyZNbmHHhGrImJNOn8P0EnSjk1umZmZVaTJAV3SzpKUzh+YbnNZU7drZmaVaXDIRdIE4HBgR0mLgdFAJ4CIuBEYBvyHpHXAWuCUiNiyhlPMzNqABgN6RJzaQPq1JJc1mplZK/KdomZmGeGAbmaWEQ7oZmYZ4YBuZpYRDuhmZhnhH7gwM2tOLfijGO6hm5llhHvolm1+ho5tQdxDNzPLCAd0M7OMcEA3M8sIB3Qzs4xwQDczywgHdDOzjGibly224IX4Zq3Kl1VaFbmHbmaWEQ7oZmYZ4YBuZpYRDuhmZhnhgG5mlhEO6GZmGdFgQJd0s6S3Jc0pki5Jv5E0X9JsSQOq30wzM2tIOT308cCQEulHA3ul0wjghqY3y8zMKtVgQI+IR4DlJbIcD9waiSeA7SXtUq0GmplZeaoxhr4bsChneXG6zszMWlA1bv1XgXVRMKM0gmRYhp49e26SVjvy7xvnF3auQqvagCy+pvagre/3tt6+lrTJvhh7bCu2pLpa639cjR76YmCPnOXdgSWFMkbEuIioj4j6mpqaKlRtZmYbVCOgTwHOTK92GQisjIg3qrBdMzOrQINDLpImAIcDO0paDIwGOgFExI3APcAxwHzgPeDs5mqsmZkV12BAj4hTG0gP4LtVa5GZmTWK7xQ1M8sIB3Qzs4xwQDczywgHdDOzjHBANzPLCAd0M7OMcEA3M8sIB3Qzs4xwQDczy4hqPG3RzKzpxnTLW17ZOu1ox9xDNzPLCAd0M7OMcEA3M8sIB3Qzs4xwQDczywgHdDOzjHBANzPLCAd0M7OMcEA3M8sI3ylqVkjuXYu+Y9HaCffQzcwyoqyALmmIpBclzZc0skD6cElLJc1Kp29Wv6lmZlZKg0MukjoA1wFfAhYDT0maEhEv5GX9c0Sc2wxtNDOzMpTTQz8QmB8RL0fEh8BE4PjmbZaZmVWqnIC+G7AoZ3lxui7fiZJmS5okaY+qtM7MzMpWTkBXgXWRt3w3UBsR+wIPAn8ouCFphKQZkmYsXbq0spaamVlJ5QT0xUBuj3t3YEluhohYFhEfpIu/A/YvtKGIGBcR9RFRX1NT05j2mplZEeUE9KeAvST1lvQJ4BRgSm4GSbvkLA4F5laviWZmVo4Gr3KJiHWSzgXuBzoAN0fE85IuA2ZExBTgPElDgXXAcmB4M7bZzMwKKOtO0Yi4B7gnb91PcuZHAaOq2zQzM6uE7xQ1M8sIB3Qzs4xwQDczywgHdDOzjHBANzPLCAd0M7OM8A9cmFlp/rGPdsM9dDOzjHBANzPLCAd0M7OMcEA3M8sInxQ1M2trck9EQ9kno91DNzPLCAd0M7OMcEA3M8sIj6GbVYtvwLFW5h66mVlGOKCbmWWEA7qZWUY4oJuZZYQDuplZRjigm5llRFkBXdIQSS9Kmi9pZIH0rSX9OU2fLqm22g01M7PSGgzokjoA1wFHA58FTpX02bxs3wDejYg9gV8CV1a7oWZmVlo5PfQDgfkR8XJEfAhMBI7Py3M88Id0fhJwhCRVr5lmZtYQRUTpDNIwYEhEfDNdPgP4fEScm5NnTppncbq8IM3zTt62RgAj0sW9gReLVLsj8E6RtGIaU6Yl62rr7WvJutp6+1qyrrbevpasq623ryXrKlWmV0TUFEyJiJITcBLw+5zlM4Df5uV5Htg9Z3kB0KOhbZeoc0ZLlGnJutp6+7wvvC9au6623r72sC/KGXJZDOyRs7w7sKRYHkkdgW7A8jK2bWZmVVJOQH8K2EtSb0mfAE4BpuTlmQKclc4PA6ZF+jFjZmYto8GnLUbEOknnAvcDHYCbI+J5SZeRfC2YAtwE3CZpPknP/JQmtmtcC5Vpybraevtasq623r6WrKutt68l62rr7WvJuhrVvgZPipqZWfvgO0XNzDLCAd3MLCMc0M3MMqJN/ASdpD4kd5vuBgTJZZFTImJuM9SzGzA9ItbkrB8SEfeVKHcgEBHxVPrYgyHAvIi4p4K6b42IMyts72CSO3XnRMTUInk+D8yNiFWStgFGAgOAF4CfRcRmv4Um6TxgckQsqrA9G65yWhIRD0o6DTgImAuMi4iPipT7NHACyaWt64CXgAmF2mZmIOlTEfF2peVavYcu6YckjxMQ8CTJZZICJhR6EFgZ2zu7yPrzgL8C3wPmSMp9fMHPSmxvNPAb4AZJPweuBbYDRkr6UZEyU/Kmu4H/vmG5RF1P5sx/K62rKzC6xL64GXgvnf81yT0AV6brbilS5n8B0yX9Q9I5kgrfdba5W4BjgfMl3UZy09l04ADg90Ve03nAjUDnNN82JIH9cUmHl1lvpkn6VAvV06Ml6mkukrpJGitpnqRl6TQ3Xbd9I7d5b5H1n5T0c0m3pR2X3LTrS2xvZ0k3SLpOUg9JYyQ9J+kOSbsUKdM9b+oBPClpB0ndK3pBjbkbqZoT8C+gU4H1nwBeasT2Xiuy/jlgu3S+FpgBnJ8uP1Nie8+RXK7ZBVgFfDJdvw0wu0iZp4E/AocDh6V/30jnDytR1zM5808BNen8tsBzRcrMza03L21WsXpIPsy/THLJ6VLgPpJ7CbqWaN/s9G9H4C2gQ7qsEvviuZx8XYCH0/meDez3bsBYYB6wLJ3mpuu2b8T74t4SaZ8Efg7cBpyWl3Z9kTI7AzeQPLiuBzAmfa13ALuUqKt73tQDWAjsAHQvUmZI3n65CZgN3A7sVKTMWGDHdL4eeBmYD7zawHvwaeB/Ap+uYN/WAw+l7/k9gAeAlel7eL8iZbYDLiO5y3xl+h58Ahheop77gR8CO+f9H34IPFCi3IAi0/7AG0XK3Jnuw6+S3GdzJ7B1oeMsr9x9JJ3Gken/6Ifpe/17wF+LlPkYeCVv+ij9+3JF7/NKD4xqT+kB26vA+l7Ai0XKzC4yPQd8UKTMCwXeUPcB11Ak8KX5nik0ny4XC5hbARemb+y6dF2D/xjg2fTA7kHerb/5dees/7/A2en8LUB9Ov8Z4KkiZfIDfydgKDABWFqifXNIPmh3AFaTBiCS3vfcImWeyzkQdgBm5m6vRF0VH7yNOXDTchUfvI05cNNyFR+8uW0g+SZ0eXp8XAjcVWy/58w/BByQ874oelt52o6rgddIvjFfCOzawPv2SZKnsZ4KLAKGpeuPAB4vUuavwHCSO88vAn4M7EXykL+fFSlTMB6UkbYemJbuh/xpbZEys/KWfwQ8SnJslgroufHitVLbzFn/g/T91C/3/1BqnxetvzGFqjmRjEfPB+4luZh+XPri5pPTM8kr8xZQl76pc6dakvHdQmWmkQbXnHUdgVuB9SXaNx3oks5vlbO+W6l/bJpnd5KAe23+P7dI/oUkPalX0r87p+u3K/Fm6AaMJ3l+znSS4PAy8J9A/4bedAXStimRdmG67VeB84D/B/yOJGiPLlLmfJKAN47kw3vDh08N8EiJuio+eBtz4KblKj54G3PgpmkVH7xsGtDz21rsfTEP6JjOP5GXVvDbXoG6DgGuB95M9+GIRuyLYh2RZ/OWn0r/bkVyfqpQmanAJeR8KwF2IvkwfbDEa5oD7FUkbVGR9XPJOd7TdWeRfKN4tURdz+bMX17Bft8QK64hGWatqGe+cTuNKVTtKf0nDgROJHl0wEDSr+lF8t8EDC6SdnuJHbZzkbSDS9S1dZH1O+YelA28vmMp0usos3wXoHcDeboC/Ul6owW/hufk/UwT2rIraY8N2D79fx3YQJnPpfn6VFBPxQdvYw7cNK3ig7exB27Oe7Hsg5fkWUkXAd8n+UBVTlqxoa7vpfvwiyTDQb8CDgV+CtxWoq7NPsBIhhyHALcUKfM4yfDdSSQf9l9N1x9GkW8DwGMbjmHgK8D9OWnFPrB3IDk/NA94l+Su9LnpuoLDVWm5YcDeRdK+WmT9VcCRBdYPocRQMMkw0nYF1u8JTCrjff8VkqGnNxvKW7B8Ywp58tTcU97Buzzv4N2hSJmKD9w0reKDt6kHbpq3rIMXGJ03bTi3sjNwa4lyhwN/Jjln8hxwD8njqzuWKDOxEf+r/iRDZPcCfUhOzq8g+UA8qEiZfUmGalYA/yTtZJB8czuvRF19gCPz9z1Fvs3nlTuiknIlyhzdnHWRnJ/rW87r2mw7lf7zPHlq7Yl02Ka5y7REXXkHb4u8rra6LxoqQzLM9yJwF8nw5PE5aaXGtSsuR/INpzF1VVyusa+r4LYa84/15Kk1J8o4H1GNMlmtq722j6ZdqVZRufZQV6GpTdxYZJZP0uxiSSRj6VUpk9W6Mtq+DpHeEBgRC9P7GCZJ6pWWK6Yx5fsauwsAAACLSURBVNpDXZtxQLe2aifgKJKTX7lEckKtWmWyWlcW2/empLqImAUQEWskHUdyc12/ImUaW6491LUZB3Rrq/5G8jV0Vn6CpIerWCardWWxfWeSPDpio4hYB5wp6f8UKdPYcu2hrs34eehmZhnR6s9yMTOz6nBANzPLCAd0M7OMcEA3M8sIB3Qzs4z4L2rJ3t2+vstR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428" y="1161099"/>
            <a:ext cx="1691793" cy="334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089" y="1214439"/>
            <a:ext cx="3359320" cy="310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96373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2692" y="271648"/>
            <a:ext cx="8339846" cy="763525"/>
          </a:xfrm>
        </p:spPr>
        <p:txBody>
          <a:bodyPr>
            <a:normAutofit/>
          </a:bodyPr>
          <a:lstStyle/>
          <a:p>
            <a:r>
              <a:rPr lang="en-US" sz="2400" dirty="0" smtClean="0">
                <a:solidFill>
                  <a:schemeClr val="tx1"/>
                </a:solidFill>
              </a:rPr>
              <a:t>Comparison of </a:t>
            </a:r>
            <a:r>
              <a:rPr lang="en-US" sz="2400" dirty="0" smtClean="0">
                <a:solidFill>
                  <a:schemeClr val="tx1"/>
                </a:solidFill>
              </a:rPr>
              <a:t>Accuracy of both model</a:t>
            </a:r>
            <a:endParaRPr lang="en-IN" sz="2000" dirty="0">
              <a:solidFill>
                <a:schemeClr val="tx1"/>
              </a:solidFill>
            </a:endParaRPr>
          </a:p>
        </p:txBody>
      </p:sp>
      <p:sp>
        <p:nvSpPr>
          <p:cNvPr id="5" name="Text Placeholder 4"/>
          <p:cNvSpPr>
            <a:spLocks noGrp="1"/>
          </p:cNvSpPr>
          <p:nvPr>
            <p:ph type="body" idx="1"/>
          </p:nvPr>
        </p:nvSpPr>
        <p:spPr>
          <a:xfrm>
            <a:off x="522131" y="1310641"/>
            <a:ext cx="4040188" cy="350520"/>
          </a:xfrm>
        </p:spPr>
        <p:txBody>
          <a:bodyPr>
            <a:normAutofit fontScale="85000" lnSpcReduction="20000"/>
          </a:bodyPr>
          <a:lstStyle/>
          <a:p>
            <a:r>
              <a:rPr lang="en-US" dirty="0" smtClean="0"/>
              <a:t>Decision Tree</a:t>
            </a:r>
            <a:endParaRPr lang="en-IN" dirty="0"/>
          </a:p>
        </p:txBody>
      </p:sp>
      <p:sp>
        <p:nvSpPr>
          <p:cNvPr id="3" name="Content Placeholder 2"/>
          <p:cNvSpPr>
            <a:spLocks noGrp="1"/>
          </p:cNvSpPr>
          <p:nvPr>
            <p:ph sz="half" idx="2"/>
          </p:nvPr>
        </p:nvSpPr>
        <p:spPr>
          <a:xfrm>
            <a:off x="76200" y="1706880"/>
            <a:ext cx="4486119" cy="3345180"/>
          </a:xfrm>
        </p:spPr>
        <p:txBody>
          <a:bodyPr>
            <a:normAutofit/>
          </a:bodyPr>
          <a:lstStyle/>
          <a:p>
            <a:pPr marL="0" indent="0">
              <a:buNone/>
            </a:pPr>
            <a:endParaRPr lang="en-US" sz="1600" dirty="0"/>
          </a:p>
          <a:p>
            <a:pPr>
              <a:buFont typeface="+mj-lt"/>
              <a:buAutoNum type="arabicPeriod"/>
            </a:pPr>
            <a:endParaRPr lang="en-US" sz="1600" dirty="0" smtClean="0"/>
          </a:p>
          <a:p>
            <a:pPr>
              <a:buFont typeface="+mj-lt"/>
              <a:buAutoNum type="arabicPeriod"/>
            </a:pPr>
            <a:endParaRPr lang="en-US" sz="1600" dirty="0"/>
          </a:p>
          <a:p>
            <a:pPr marL="0" indent="0" algn="l">
              <a:buNone/>
            </a:pPr>
            <a:endParaRPr lang="en-US" sz="1600" dirty="0"/>
          </a:p>
          <a:p>
            <a:pPr marL="0" indent="0" algn="l">
              <a:buNone/>
            </a:pPr>
            <a:endParaRPr lang="en-US" sz="1600" dirty="0" smtClean="0"/>
          </a:p>
          <a:p>
            <a:pPr marL="0" indent="0" algn="l">
              <a:buNone/>
            </a:pPr>
            <a:r>
              <a:rPr lang="en-US" sz="1600" dirty="0" smtClean="0"/>
              <a:t>ACCURACY = 82.90%</a:t>
            </a:r>
            <a:endParaRPr lang="en-US" sz="1600" dirty="0" smtClean="0"/>
          </a:p>
          <a:p>
            <a:pPr marL="0" indent="0">
              <a:buNone/>
            </a:pPr>
            <a:r>
              <a:rPr lang="en-US" sz="1600" dirty="0" smtClean="0"/>
              <a:t>   </a:t>
            </a:r>
          </a:p>
        </p:txBody>
      </p:sp>
      <p:sp>
        <p:nvSpPr>
          <p:cNvPr id="6" name="Text Placeholder 5"/>
          <p:cNvSpPr>
            <a:spLocks noGrp="1"/>
          </p:cNvSpPr>
          <p:nvPr>
            <p:ph type="body" sz="quarter" idx="3"/>
          </p:nvPr>
        </p:nvSpPr>
        <p:spPr>
          <a:xfrm>
            <a:off x="4557252" y="1310641"/>
            <a:ext cx="4041775" cy="358139"/>
          </a:xfrm>
        </p:spPr>
        <p:txBody>
          <a:bodyPr>
            <a:normAutofit fontScale="85000" lnSpcReduction="20000"/>
          </a:bodyPr>
          <a:lstStyle/>
          <a:p>
            <a:r>
              <a:rPr lang="en-US" dirty="0" smtClean="0"/>
              <a:t>Logistic Regression</a:t>
            </a:r>
            <a:endParaRPr lang="en-IN" dirty="0"/>
          </a:p>
        </p:txBody>
      </p:sp>
      <p:sp>
        <p:nvSpPr>
          <p:cNvPr id="7" name="Content Placeholder 6"/>
          <p:cNvSpPr>
            <a:spLocks noGrp="1"/>
          </p:cNvSpPr>
          <p:nvPr>
            <p:ph sz="quarter" idx="4"/>
          </p:nvPr>
        </p:nvSpPr>
        <p:spPr>
          <a:xfrm>
            <a:off x="4557252" y="1714500"/>
            <a:ext cx="4441968" cy="3322320"/>
          </a:xfrm>
        </p:spPr>
        <p:txBody>
          <a:bodyPr/>
          <a:lstStyle/>
          <a:p>
            <a:endParaRPr lang="en-US" dirty="0" smtClean="0"/>
          </a:p>
          <a:p>
            <a:endParaRPr lang="en-US" dirty="0"/>
          </a:p>
          <a:p>
            <a:endParaRPr lang="en-US" dirty="0" smtClean="0"/>
          </a:p>
          <a:p>
            <a:pPr marL="0" indent="0" algn="l">
              <a:buNone/>
            </a:pPr>
            <a:r>
              <a:rPr lang="en-US" sz="1600" dirty="0" smtClean="0"/>
              <a:t>ACCURACY = 63.77%</a:t>
            </a:r>
          </a:p>
          <a:p>
            <a:pPr marL="0" indent="0" algn="l">
              <a:buNone/>
            </a:pPr>
            <a:r>
              <a:rPr lang="en-US" sz="1600" dirty="0"/>
              <a:t> </a:t>
            </a:r>
            <a:r>
              <a:rPr lang="en-US" sz="1600" dirty="0" smtClean="0"/>
              <a:t>          </a:t>
            </a:r>
          </a:p>
          <a:p>
            <a:pPr marL="0" indent="0" algn="l">
              <a:buNone/>
            </a:pPr>
            <a:r>
              <a:rPr lang="en-US" sz="1600" dirty="0"/>
              <a:t> </a:t>
            </a:r>
            <a:r>
              <a:rPr lang="en-US" sz="1600" dirty="0" smtClean="0"/>
              <a:t>                  </a:t>
            </a:r>
            <a:r>
              <a:rPr lang="en-US" sz="1200" dirty="0" smtClean="0">
                <a:solidFill>
                  <a:srgbClr val="9EFF29"/>
                </a:solidFill>
              </a:rPr>
              <a:t>Accuracy of Decision Tree &gt; Accuracy of Logistic </a:t>
            </a:r>
            <a:r>
              <a:rPr lang="en-US" sz="1200" dirty="0" smtClean="0"/>
              <a:t>Regression</a:t>
            </a:r>
            <a:endParaRPr lang="en-US" sz="1600" dirty="0" smtClean="0"/>
          </a:p>
          <a:p>
            <a:pPr marL="0" indent="0">
              <a:buNone/>
            </a:pPr>
            <a:endParaRPr lang="en-US" sz="1600" dirty="0" smtClean="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58" y="1953578"/>
            <a:ext cx="374332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57" y="1886902"/>
            <a:ext cx="37433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820228"/>
            <a:ext cx="37242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9874" y="3338554"/>
            <a:ext cx="2564606" cy="1732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a:off x="4572000" y="1432560"/>
            <a:ext cx="0" cy="1752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322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PROBLEM STATEMENT</a:t>
            </a:r>
            <a:endParaRPr lang="en-US" dirty="0"/>
          </a:p>
        </p:txBody>
      </p:sp>
      <p:sp>
        <p:nvSpPr>
          <p:cNvPr id="5" name="Content Placeholder 4"/>
          <p:cNvSpPr>
            <a:spLocks noGrp="1"/>
          </p:cNvSpPr>
          <p:nvPr>
            <p:ph idx="1"/>
          </p:nvPr>
        </p:nvSpPr>
        <p:spPr/>
        <p:txBody>
          <a:bodyPr>
            <a:normAutofit fontScale="62500" lnSpcReduction="20000"/>
          </a:bodyPr>
          <a:lstStyle/>
          <a:p>
            <a:r>
              <a:rPr lang="en-US" dirty="0" smtClean="0"/>
              <a:t>A person wants to establish a new mobile company in India. He wants this company would give tough competition to the other tech giants in the market. But he does not know how to estimate the price of mobiles that his company will create.</a:t>
            </a:r>
          </a:p>
          <a:p>
            <a:r>
              <a:rPr lang="en-US" dirty="0" smtClean="0"/>
              <a:t>Basically in this market, we cannot simply assume the prices of the mobile phones so he needs a way to calculate the price of mobile phones that his company will create.</a:t>
            </a:r>
          </a:p>
          <a:p>
            <a:r>
              <a:rPr lang="en-US" dirty="0" smtClean="0"/>
              <a:t>If this task is performed manually, it would take months to research the market and come up with the price for a certain mobile phone.</a:t>
            </a:r>
          </a:p>
          <a:p>
            <a:r>
              <a:rPr lang="en-US" dirty="0" smtClean="0"/>
              <a:t>So  he needs a way to get this work done with the help of Machine Learning.</a:t>
            </a:r>
            <a:endParaRPr lang="en-US" dirty="0"/>
          </a:p>
        </p:txBody>
      </p:sp>
    </p:spTree>
    <p:extLst>
      <p:ext uri="{BB962C8B-B14F-4D97-AF65-F5344CB8AC3E}">
        <p14:creationId xmlns:p14="http://schemas.microsoft.com/office/powerpoint/2010/main" val="3259691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tx1"/>
                </a:solidFill>
              </a:rPr>
              <a:t>OUTPUT OF DECISION TREE</a:t>
            </a:r>
            <a:endParaRPr lang="en-IN" dirty="0">
              <a:solidFill>
                <a:schemeClr val="tx1"/>
              </a:solidFill>
            </a:endParaRPr>
          </a:p>
        </p:txBody>
      </p:sp>
      <p:sp>
        <p:nvSpPr>
          <p:cNvPr id="7" name="Content Placeholder 6"/>
          <p:cNvSpPr>
            <a:spLocks noGrp="1"/>
          </p:cNvSpPr>
          <p:nvPr>
            <p:ph idx="1"/>
          </p:nvPr>
        </p:nvSpPr>
        <p:spPr>
          <a:xfrm>
            <a:off x="60960" y="1312606"/>
            <a:ext cx="9014460" cy="3777554"/>
          </a:xfrm>
        </p:spPr>
        <p:txBody>
          <a:bodyPr>
            <a:normAutofit/>
          </a:bodyPr>
          <a:lstStyle/>
          <a:p>
            <a:pPr marL="0" indent="0">
              <a:buNone/>
            </a:pPr>
            <a:r>
              <a:rPr lang="en-US" sz="2000" dirty="0" smtClean="0"/>
              <a:t>Since the accuracy of Decision Tree model is higher than logistic regression so we take Decision Tree for classification of price of mobile prices.</a:t>
            </a:r>
          </a:p>
          <a:p>
            <a:pPr marL="0" indent="0">
              <a:buNone/>
            </a:pPr>
            <a:r>
              <a:rPr lang="en-US" sz="2000" dirty="0" smtClean="0"/>
              <a:t>Te</a:t>
            </a:r>
            <a:r>
              <a:rPr lang="en-US" sz="2000" dirty="0" smtClean="0"/>
              <a:t>sting our model on User provided data.</a:t>
            </a:r>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sz="2000" dirty="0" smtClean="0"/>
              <a:t>On providing the demo data from the user we see the prediction of our model</a:t>
            </a:r>
            <a:r>
              <a:rPr lang="en-US" sz="2400" dirty="0"/>
              <a:t>.</a:t>
            </a:r>
            <a:endParaRPr lang="en-US" sz="24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23" y="2450783"/>
            <a:ext cx="5603557" cy="97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56814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1882140"/>
            <a:ext cx="8229600" cy="1569719"/>
          </a:xfrm>
        </p:spPr>
        <p:txBody>
          <a:bodyPr/>
          <a:lstStyle/>
          <a:p>
            <a:r>
              <a:rPr lang="en-US" dirty="0" smtClean="0">
                <a:solidFill>
                  <a:schemeClr val="bg1"/>
                </a:solidFill>
              </a:rPr>
              <a:t>THANK YOU</a:t>
            </a:r>
            <a:endParaRPr lang="en-IN" dirty="0">
              <a:solidFill>
                <a:schemeClr val="bg1"/>
              </a:solidFill>
            </a:endParaRPr>
          </a:p>
        </p:txBody>
      </p:sp>
    </p:spTree>
    <p:extLst>
      <p:ext uri="{BB962C8B-B14F-4D97-AF65-F5344CB8AC3E}">
        <p14:creationId xmlns:p14="http://schemas.microsoft.com/office/powerpoint/2010/main" val="1894863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DESCRIPTION</a:t>
            </a: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US" sz="2900" dirty="0" smtClean="0"/>
              <a:t>The dataset which is being used in this project is taken from </a:t>
            </a:r>
            <a:r>
              <a:rPr lang="en-US" sz="2900" dirty="0" err="1" smtClean="0"/>
              <a:t>kaggle</a:t>
            </a:r>
            <a:r>
              <a:rPr lang="en-US" sz="2900" dirty="0" smtClean="0"/>
              <a:t> which contains attributes as the data of the mobile phones which are already present in the market.</a:t>
            </a:r>
          </a:p>
          <a:p>
            <a:pPr marL="0" indent="0">
              <a:buNone/>
            </a:pPr>
            <a:r>
              <a:rPr lang="en-US" sz="2900" dirty="0" smtClean="0"/>
              <a:t>The attributes of this dataset are basically the specifications of the mobile phones which are listed below.</a:t>
            </a:r>
          </a:p>
          <a:p>
            <a:pPr marL="0" indent="0">
              <a:buNone/>
            </a:pPr>
            <a:endParaRPr lang="en-US" sz="2900" dirty="0" smtClean="0"/>
          </a:p>
          <a:p>
            <a:r>
              <a:rPr lang="en-US" dirty="0" smtClean="0"/>
              <a:t>Battery- Battery in </a:t>
            </a:r>
            <a:r>
              <a:rPr lang="en-US" dirty="0" err="1" smtClean="0"/>
              <a:t>mAh</a:t>
            </a:r>
            <a:r>
              <a:rPr lang="en-US" dirty="0" smtClean="0"/>
              <a:t>                                </a:t>
            </a:r>
          </a:p>
          <a:p>
            <a:r>
              <a:rPr lang="en-US" dirty="0" smtClean="0"/>
              <a:t>Clock Speed- Clock speed of the processor</a:t>
            </a:r>
          </a:p>
          <a:p>
            <a:r>
              <a:rPr lang="en-US" dirty="0" smtClean="0"/>
              <a:t>Dual </a:t>
            </a:r>
            <a:r>
              <a:rPr lang="en-US" dirty="0" err="1" smtClean="0"/>
              <a:t>sim</a:t>
            </a:r>
            <a:r>
              <a:rPr lang="en-US" dirty="0" smtClean="0"/>
              <a:t>- Dual </a:t>
            </a:r>
            <a:r>
              <a:rPr lang="en-US" dirty="0" err="1" smtClean="0"/>
              <a:t>sim</a:t>
            </a:r>
            <a:r>
              <a:rPr lang="en-US" dirty="0" smtClean="0"/>
              <a:t> availability (</a:t>
            </a:r>
            <a:r>
              <a:rPr lang="en-US" dirty="0"/>
              <a:t>y</a:t>
            </a:r>
            <a:r>
              <a:rPr lang="en-US" dirty="0" smtClean="0"/>
              <a:t>es or no)</a:t>
            </a:r>
            <a:endParaRPr lang="en-US" dirty="0"/>
          </a:p>
          <a:p>
            <a:r>
              <a:rPr lang="en-US" dirty="0" smtClean="0"/>
              <a:t>Front camera- Front camera in megapixels</a:t>
            </a:r>
          </a:p>
          <a:p>
            <a:r>
              <a:rPr lang="en-US" dirty="0" smtClean="0"/>
              <a:t>Internal memory- Internal Memory in GB</a:t>
            </a:r>
          </a:p>
          <a:p>
            <a:r>
              <a:rPr lang="en-US" dirty="0" smtClean="0"/>
              <a:t>4G- 4G facility (yes or no)</a:t>
            </a:r>
          </a:p>
          <a:p>
            <a:r>
              <a:rPr lang="en-US" dirty="0" smtClean="0"/>
              <a:t>Mobile depth- width of mobile (in cm)</a:t>
            </a:r>
          </a:p>
          <a:p>
            <a:r>
              <a:rPr lang="en-US" dirty="0" smtClean="0"/>
              <a:t>Mobile weight- Weight of mobile in grams</a:t>
            </a:r>
          </a:p>
          <a:p>
            <a:r>
              <a:rPr lang="en-US" dirty="0" smtClean="0"/>
              <a:t>Primary camera- Primary camera in megapixels</a:t>
            </a:r>
          </a:p>
          <a:p>
            <a:pPr marL="0" indent="0">
              <a:buNone/>
            </a:pPr>
            <a:endParaRPr lang="en-US" dirty="0" smtClean="0"/>
          </a:p>
          <a:p>
            <a:endParaRPr lang="en-IN" dirty="0"/>
          </a:p>
        </p:txBody>
      </p:sp>
    </p:spTree>
    <p:extLst>
      <p:ext uri="{BB962C8B-B14F-4D97-AF65-F5344CB8AC3E}">
        <p14:creationId xmlns:p14="http://schemas.microsoft.com/office/powerpoint/2010/main" val="34385007"/>
      </p:ext>
    </p:extLst>
  </p:cSld>
  <p:clrMapOvr>
    <a:masterClrMapping/>
  </p:clrMapOvr>
  <mc:AlternateContent xmlns:mc="http://schemas.openxmlformats.org/markup-compatibility/2006" xmlns:p14="http://schemas.microsoft.com/office/powerpoint/2010/main">
    <mc:Choice Requires="p14">
      <p:transition spd="slow" p14:dur="2000" advTm="126625"/>
    </mc:Choice>
    <mc:Fallback xmlns="">
      <p:transition spd="slow" advTm="12662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85000" lnSpcReduction="10000"/>
          </a:bodyPr>
          <a:lstStyle/>
          <a:p>
            <a:r>
              <a:rPr lang="en-US" sz="1800" dirty="0" smtClean="0"/>
              <a:t>RAM- Ram of the mobile set in MB</a:t>
            </a:r>
          </a:p>
          <a:p>
            <a:r>
              <a:rPr lang="en-US" sz="1800" dirty="0" smtClean="0"/>
              <a:t>Screen resolution- contains two subpart height and width in pixels</a:t>
            </a:r>
          </a:p>
          <a:p>
            <a:r>
              <a:rPr lang="en-US" sz="1800" dirty="0" smtClean="0"/>
              <a:t>Number of cores- Number of cores present in the processor</a:t>
            </a:r>
          </a:p>
          <a:p>
            <a:r>
              <a:rPr lang="en-US" sz="1800" dirty="0" smtClean="0"/>
              <a:t>Screen height and width- height and width in cm. </a:t>
            </a:r>
          </a:p>
          <a:p>
            <a:r>
              <a:rPr lang="en-US" sz="1800" dirty="0" smtClean="0"/>
              <a:t>Talk time- Total talk time (in </a:t>
            </a:r>
            <a:r>
              <a:rPr lang="en-US" sz="1800" dirty="0" err="1" smtClean="0"/>
              <a:t>hrs</a:t>
            </a:r>
            <a:r>
              <a:rPr lang="en-US" sz="1800" dirty="0" smtClean="0"/>
              <a:t>)</a:t>
            </a:r>
          </a:p>
          <a:p>
            <a:r>
              <a:rPr lang="en-US" sz="1800" dirty="0" smtClean="0"/>
              <a:t>3G- 3G facility (yes or no)</a:t>
            </a:r>
          </a:p>
          <a:p>
            <a:r>
              <a:rPr lang="en-US" sz="1800" dirty="0" smtClean="0"/>
              <a:t>Touch screen- touch screen facility (yes or no)</a:t>
            </a:r>
          </a:p>
          <a:p>
            <a:r>
              <a:rPr lang="en-US" sz="1800" dirty="0" smtClean="0"/>
              <a:t>Wi-Fi- Wi-Fi facility (yes or no)</a:t>
            </a:r>
          </a:p>
          <a:p>
            <a:r>
              <a:rPr lang="en-US" sz="1800" dirty="0" smtClean="0"/>
              <a:t>Price range- used as output (0,1,2,3)</a:t>
            </a:r>
          </a:p>
          <a:p>
            <a:pPr marL="0" indent="0">
              <a:buNone/>
            </a:pPr>
            <a:r>
              <a:rPr lang="en-US" sz="1800" dirty="0" smtClean="0"/>
              <a:t>There are in total 2000 mobile phones data present in the dataset, based on these data we are going to predict the price range of our mobile phone.</a:t>
            </a:r>
          </a:p>
          <a:p>
            <a:pPr marL="0" indent="0">
              <a:buNone/>
            </a:pPr>
            <a:r>
              <a:rPr lang="en-US" sz="1800" dirty="0" smtClean="0"/>
              <a:t>OUTPUT-  The output for this dataset and our model will be in integer as 0,1,2,3</a:t>
            </a:r>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3388042553"/>
      </p:ext>
    </p:extLst>
  </p:cSld>
  <p:clrMapOvr>
    <a:masterClrMapping/>
  </p:clrMapOvr>
  <mc:AlternateContent xmlns:mc="http://schemas.openxmlformats.org/markup-compatibility/2006" xmlns:p14="http://schemas.microsoft.com/office/powerpoint/2010/main">
    <mc:Choice Requires="p14">
      <p:transition spd="slow" p14:dur="2000" advTm="77419"/>
    </mc:Choice>
    <mc:Fallback xmlns="">
      <p:transition spd="slow" advTm="77419"/>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DATASET PREPROCESSING</a:t>
            </a:r>
            <a:endParaRPr lang="en-IN" dirty="0"/>
          </a:p>
        </p:txBody>
      </p:sp>
      <p:sp>
        <p:nvSpPr>
          <p:cNvPr id="6" name="Content Placeholder 5"/>
          <p:cNvSpPr>
            <a:spLocks noGrp="1"/>
          </p:cNvSpPr>
          <p:nvPr>
            <p:ph idx="1"/>
          </p:nvPr>
        </p:nvSpPr>
        <p:spPr>
          <a:xfrm>
            <a:off x="0" y="1312606"/>
            <a:ext cx="9144000" cy="3777554"/>
          </a:xfrm>
        </p:spPr>
        <p:txBody>
          <a:bodyPr/>
          <a:lstStyle/>
          <a:p>
            <a:pPr marL="0" indent="0">
              <a:buNone/>
            </a:pPr>
            <a:r>
              <a:rPr lang="en-US" dirty="0" smtClean="0"/>
              <a:t>                            </a:t>
            </a:r>
            <a:r>
              <a:rPr lang="en-US" sz="2000" dirty="0" smtClean="0"/>
              <a:t>Importing the modules/packages required for preprocessing of </a:t>
            </a:r>
          </a:p>
          <a:p>
            <a:pPr marL="0" indent="0">
              <a:buNone/>
            </a:pPr>
            <a:r>
              <a:rPr lang="en-US" sz="2000" dirty="0"/>
              <a:t> </a:t>
            </a:r>
            <a:r>
              <a:rPr lang="en-US" sz="2000" dirty="0" smtClean="0"/>
              <a:t>                                      the data.</a:t>
            </a:r>
          </a:p>
          <a:p>
            <a:pPr marL="0" indent="0">
              <a:buNone/>
            </a:pPr>
            <a:r>
              <a:rPr lang="en-US" dirty="0" smtClean="0"/>
              <a:t>                                                </a:t>
            </a:r>
            <a:r>
              <a:rPr lang="en-US" sz="2000" dirty="0" smtClean="0"/>
              <a:t>Loading the dataset .</a:t>
            </a:r>
          </a:p>
          <a:p>
            <a:pPr marL="0" indent="0">
              <a:buNone/>
            </a:pPr>
            <a:endParaRPr lang="en-US" sz="2000" dirty="0"/>
          </a:p>
          <a:p>
            <a:pPr marL="0" indent="0">
              <a:buNone/>
            </a:pPr>
            <a:r>
              <a:rPr lang="en-US" dirty="0" smtClean="0"/>
              <a:t>                                                                                 </a:t>
            </a:r>
            <a:r>
              <a:rPr lang="en-US" sz="2000" dirty="0" smtClean="0"/>
              <a:t>showing the first five</a:t>
            </a:r>
          </a:p>
          <a:p>
            <a:pPr marL="0" indent="0">
              <a:buNone/>
            </a:pPr>
            <a:r>
              <a:rPr lang="en-US" sz="2000" dirty="0"/>
              <a:t> </a:t>
            </a:r>
            <a:r>
              <a:rPr lang="en-US" sz="2000" dirty="0" smtClean="0"/>
              <a:t>                                                                                                                 rows of our </a:t>
            </a:r>
            <a:r>
              <a:rPr lang="en-US" sz="2000" dirty="0" err="1" smtClean="0"/>
              <a:t>dataframe</a:t>
            </a:r>
            <a:r>
              <a:rPr lang="en-US" sz="2000" dirty="0" smtClean="0"/>
              <a:t>.</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 y="1337310"/>
            <a:ext cx="221932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 y="2328863"/>
            <a:ext cx="38862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 y="3224530"/>
            <a:ext cx="6420159" cy="152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9055168"/>
      </p:ext>
    </p:extLst>
  </p:cSld>
  <p:clrMapOvr>
    <a:masterClrMapping/>
  </p:clrMapOvr>
  <mc:AlternateContent xmlns:mc="http://schemas.openxmlformats.org/markup-compatibility/2006" xmlns:p14="http://schemas.microsoft.com/office/powerpoint/2010/main">
    <mc:Choice Requires="p14">
      <p:transition spd="slow" p14:dur="2000" advTm="84701"/>
    </mc:Choice>
    <mc:Fallback xmlns="">
      <p:transition spd="slow" advTm="8470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smtClean="0">
                <a:solidFill>
                  <a:schemeClr val="tx1"/>
                </a:solidFill>
              </a:rPr>
              <a:t>Describing data in multiple way</a:t>
            </a:r>
            <a:endParaRPr lang="en-IN" sz="2800" dirty="0">
              <a:solidFill>
                <a:schemeClr val="tx1"/>
              </a:solidFill>
            </a:endParaRPr>
          </a:p>
        </p:txBody>
      </p:sp>
      <p:sp>
        <p:nvSpPr>
          <p:cNvPr id="5" name="Text Placeholder 4"/>
          <p:cNvSpPr>
            <a:spLocks noGrp="1"/>
          </p:cNvSpPr>
          <p:nvPr>
            <p:ph type="body" idx="1"/>
          </p:nvPr>
        </p:nvSpPr>
        <p:spPr>
          <a:xfrm>
            <a:off x="144781" y="1196340"/>
            <a:ext cx="2423159" cy="419101"/>
          </a:xfrm>
        </p:spPr>
        <p:txBody>
          <a:bodyPr>
            <a:normAutofit fontScale="92500" lnSpcReduction="10000"/>
          </a:bodyPr>
          <a:lstStyle/>
          <a:p>
            <a:r>
              <a:rPr lang="en-US" dirty="0" smtClean="0"/>
              <a:t>Using info method</a:t>
            </a:r>
            <a:endParaRPr lang="en-IN" dirty="0"/>
          </a:p>
        </p:txBody>
      </p:sp>
      <p:sp>
        <p:nvSpPr>
          <p:cNvPr id="3" name="Content Placeholder 2"/>
          <p:cNvSpPr>
            <a:spLocks noGrp="1"/>
          </p:cNvSpPr>
          <p:nvPr>
            <p:ph sz="half" idx="2"/>
          </p:nvPr>
        </p:nvSpPr>
        <p:spPr>
          <a:xfrm>
            <a:off x="114301" y="1592580"/>
            <a:ext cx="2392680" cy="3497580"/>
          </a:xfrm>
        </p:spPr>
        <p:txBody>
          <a:bodyPr>
            <a:normAutofit/>
          </a:bodyPr>
          <a:lstStyle/>
          <a:p>
            <a:pPr marL="0" indent="0">
              <a:buNone/>
            </a:pPr>
            <a:r>
              <a:rPr lang="en-US" sz="1400" dirty="0" smtClean="0"/>
              <a:t>Info method tells us the basic information of our dataset</a:t>
            </a:r>
          </a:p>
        </p:txBody>
      </p:sp>
      <p:sp>
        <p:nvSpPr>
          <p:cNvPr id="6" name="Text Placeholder 5"/>
          <p:cNvSpPr>
            <a:spLocks noGrp="1"/>
          </p:cNvSpPr>
          <p:nvPr>
            <p:ph type="body" sz="quarter" idx="3"/>
          </p:nvPr>
        </p:nvSpPr>
        <p:spPr>
          <a:xfrm>
            <a:off x="4557252" y="1325880"/>
            <a:ext cx="4041775" cy="480059"/>
          </a:xfrm>
        </p:spPr>
        <p:txBody>
          <a:bodyPr>
            <a:normAutofit/>
          </a:bodyPr>
          <a:lstStyle/>
          <a:p>
            <a:r>
              <a:rPr lang="en-US" dirty="0" smtClean="0"/>
              <a:t>Using describe method</a:t>
            </a:r>
            <a:endParaRPr lang="en-IN" dirty="0"/>
          </a:p>
        </p:txBody>
      </p:sp>
      <p:sp>
        <p:nvSpPr>
          <p:cNvPr id="7" name="Content Placeholder 6"/>
          <p:cNvSpPr>
            <a:spLocks noGrp="1"/>
          </p:cNvSpPr>
          <p:nvPr>
            <p:ph sz="quarter" idx="4"/>
          </p:nvPr>
        </p:nvSpPr>
        <p:spPr>
          <a:xfrm>
            <a:off x="2567940" y="1752600"/>
            <a:ext cx="6031087" cy="3337560"/>
          </a:xfrm>
        </p:spPr>
        <p:txBody>
          <a:bodyPr>
            <a:normAutofit/>
          </a:bodyPr>
          <a:lstStyle/>
          <a:p>
            <a:pPr algn="l"/>
            <a:r>
              <a:rPr lang="en-US" sz="1800" dirty="0" smtClean="0"/>
              <a:t>Describe method tells the statistical information about our dataset like mean, median, mode, min, max etc.</a:t>
            </a:r>
            <a:endParaRPr lang="en-IN"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6" y="2092806"/>
            <a:ext cx="1960245" cy="2951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6675" y="2527300"/>
            <a:ext cx="6438265" cy="2517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208545"/>
      </p:ext>
    </p:extLst>
  </p:cSld>
  <p:clrMapOvr>
    <a:masterClrMapping/>
  </p:clrMapOvr>
  <mc:AlternateContent xmlns:mc="http://schemas.openxmlformats.org/markup-compatibility/2006" xmlns:p14="http://schemas.microsoft.com/office/powerpoint/2010/main">
    <mc:Choice Requires="p14">
      <p:transition spd="slow" p14:dur="2000" advTm="76955"/>
    </mc:Choice>
    <mc:Fallback xmlns="">
      <p:transition spd="slow" advTm="7695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800" dirty="0" smtClean="0">
                <a:solidFill>
                  <a:schemeClr val="tx1"/>
                </a:solidFill>
              </a:rPr>
              <a:t>Formatting of the dataset.</a:t>
            </a:r>
            <a:endParaRPr lang="en-IN" sz="2800" dirty="0">
              <a:solidFill>
                <a:schemeClr val="tx1"/>
              </a:solidFill>
            </a:endParaRPr>
          </a:p>
        </p:txBody>
      </p:sp>
      <p:sp>
        <p:nvSpPr>
          <p:cNvPr id="8" name="Content Placeholder 7"/>
          <p:cNvSpPr>
            <a:spLocks noGrp="1"/>
          </p:cNvSpPr>
          <p:nvPr>
            <p:ph idx="1"/>
          </p:nvPr>
        </p:nvSpPr>
        <p:spPr/>
        <p:txBody>
          <a:bodyPr/>
          <a:lstStyle/>
          <a:p>
            <a:pPr marL="0" indent="0">
              <a:buNone/>
            </a:pPr>
            <a:r>
              <a:rPr lang="en-US" dirty="0" smtClean="0"/>
              <a:t>                          </a:t>
            </a:r>
            <a:r>
              <a:rPr lang="en-US" sz="2000" dirty="0" smtClean="0"/>
              <a:t>Formatting of the dataset is not </a:t>
            </a:r>
          </a:p>
          <a:p>
            <a:pPr marL="0" indent="0">
              <a:buNone/>
            </a:pPr>
            <a:r>
              <a:rPr lang="en-US" sz="2000" dirty="0"/>
              <a:t> </a:t>
            </a:r>
            <a:r>
              <a:rPr lang="en-US" sz="2000" dirty="0" smtClean="0"/>
              <a:t>                                    required since all the values are</a:t>
            </a:r>
          </a:p>
          <a:p>
            <a:pPr marL="0" indent="0">
              <a:buNone/>
            </a:pPr>
            <a:r>
              <a:rPr lang="en-US" sz="2000" dirty="0"/>
              <a:t> </a:t>
            </a:r>
            <a:r>
              <a:rPr lang="en-US" sz="2000" dirty="0" smtClean="0"/>
              <a:t>                                    compatible with each other.</a:t>
            </a:r>
            <a:endParaRPr lang="en-US" dirty="0" smtClean="0"/>
          </a:p>
          <a:p>
            <a:pPr marL="0" indent="0">
              <a:buNone/>
            </a:pPr>
            <a:endParaRPr lang="en-IN"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455" y="1391766"/>
            <a:ext cx="1960245" cy="2951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9067209"/>
      </p:ext>
    </p:extLst>
  </p:cSld>
  <p:clrMapOvr>
    <a:masterClrMapping/>
  </p:clrMapOvr>
  <mc:AlternateContent xmlns:mc="http://schemas.openxmlformats.org/markup-compatibility/2006" xmlns:p14="http://schemas.microsoft.com/office/powerpoint/2010/main">
    <mc:Choice Requires="p14">
      <p:transition spd="slow" p14:dur="2000" advTm="59157"/>
    </mc:Choice>
    <mc:Fallback xmlns="">
      <p:transition spd="slow" advTm="5915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99726" y="368437"/>
            <a:ext cx="6283782" cy="45719"/>
          </a:xfrm>
        </p:spPr>
        <p:txBody>
          <a:bodyPr>
            <a:normAutofit fontScale="90000"/>
          </a:bodyPr>
          <a:lstStyle/>
          <a:p>
            <a:endParaRPr lang="en-IN" dirty="0"/>
          </a:p>
        </p:txBody>
      </p:sp>
      <p:sp>
        <p:nvSpPr>
          <p:cNvPr id="10" name="Content Placeholder 9"/>
          <p:cNvSpPr>
            <a:spLocks noGrp="1"/>
          </p:cNvSpPr>
          <p:nvPr>
            <p:ph idx="1"/>
          </p:nvPr>
        </p:nvSpPr>
        <p:spPr>
          <a:xfrm>
            <a:off x="1927860" y="251460"/>
            <a:ext cx="7078980" cy="4800600"/>
          </a:xfrm>
        </p:spPr>
        <p:txBody>
          <a:bodyPr>
            <a:normAutofit/>
          </a:bodyPr>
          <a:lstStyle/>
          <a:p>
            <a:pPr marL="0" indent="0">
              <a:buNone/>
            </a:pPr>
            <a:endParaRPr lang="en-US" sz="2000" dirty="0" smtClean="0"/>
          </a:p>
          <a:p>
            <a:pPr marL="0" indent="0">
              <a:buNone/>
            </a:pPr>
            <a:r>
              <a:rPr lang="en-US" sz="2000" dirty="0" smtClean="0"/>
              <a:t>Checking for the null values.</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There are no null values in our dataset.</a:t>
            </a:r>
          </a:p>
          <a:p>
            <a:pPr marL="0" indent="0">
              <a:buNone/>
            </a:pPr>
            <a:endParaRPr lang="en-IN"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918" y="1001395"/>
            <a:ext cx="6826885"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833820"/>
      </p:ext>
    </p:extLst>
  </p:cSld>
  <p:clrMapOvr>
    <a:masterClrMapping/>
  </p:clrMapOvr>
  <mc:AlternateContent xmlns:mc="http://schemas.openxmlformats.org/markup-compatibility/2006" xmlns:p14="http://schemas.microsoft.com/office/powerpoint/2010/main">
    <mc:Choice Requires="p14">
      <p:transition spd="slow" p14:dur="2000" advTm="42759"/>
    </mc:Choice>
    <mc:Fallback xmlns="">
      <p:transition spd="slow" advTm="42759"/>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1511</Words>
  <Application>Microsoft Office PowerPoint</Application>
  <PresentationFormat>On-screen Show (16:9)</PresentationFormat>
  <Paragraphs>252</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DATA ANALYSIS AND MACHINE LEARNING  USING PYTHON INTERNSHIP  MOBILE PRICE CLASSIFICATION  BY TEAM PRAJJWAL CODES </vt:lpstr>
      <vt:lpstr>OVERVIEW</vt:lpstr>
      <vt:lpstr>PROBLEM STATEMENT</vt:lpstr>
      <vt:lpstr>DATASET DESCRIPTION</vt:lpstr>
      <vt:lpstr>PowerPoint Presentation</vt:lpstr>
      <vt:lpstr>DATASET PREPROCESSING</vt:lpstr>
      <vt:lpstr>Describing data in multiple way</vt:lpstr>
      <vt:lpstr>Formatting of the dataset.</vt:lpstr>
      <vt:lpstr>PowerPoint Presentation</vt:lpstr>
      <vt:lpstr>Summary of preprocessing of data.</vt:lpstr>
      <vt:lpstr>DATA VISUALIZATION Following is the graphical analysis of every attribute.</vt:lpstr>
      <vt:lpstr>PowerPoint Presentation</vt:lpstr>
      <vt:lpstr>PowerPoint Presentation</vt:lpstr>
      <vt:lpstr>PowerPoint Presentation</vt:lpstr>
      <vt:lpstr>PowerPoint Presentation</vt:lpstr>
      <vt:lpstr>CORRELATION</vt:lpstr>
      <vt:lpstr>PowerPoint Presentation</vt:lpstr>
      <vt:lpstr>PowerPoint Presentation</vt:lpstr>
      <vt:lpstr>MACHINE LEARNING MODEL</vt:lpstr>
      <vt:lpstr> LOGISTIC REGRESSION</vt:lpstr>
      <vt:lpstr>PowerPoint Presentation</vt:lpstr>
      <vt:lpstr>PowerPoint Presentation</vt:lpstr>
      <vt:lpstr>PowerPoint Presentation</vt:lpstr>
      <vt:lpstr>PowerPoint Presentation</vt:lpstr>
      <vt:lpstr> DECISION TREE</vt:lpstr>
      <vt:lpstr>PowerPoint Presentation</vt:lpstr>
      <vt:lpstr>PowerPoint Presentation</vt:lpstr>
      <vt:lpstr>PowerPoint Presentation</vt:lpstr>
      <vt:lpstr>Comparison of Accuracy of both model</vt:lpstr>
      <vt:lpstr>OUTPUT OF DECISION TREE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2020-07-07T20:47:26Z</dcterms:modified>
</cp:coreProperties>
</file>