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Lst>
  <p:sldIdLst>
    <p:sldId id="259" r:id="rId4"/>
    <p:sldId id="261" r:id="rId5"/>
    <p:sldId id="260" r:id="rId6"/>
    <p:sldId id="257" r:id="rId7"/>
    <p:sldId id="263" r:id="rId8"/>
    <p:sldId id="262"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Project" id="{FAA30FB7-213B-4D54-9C57-A2C4DBA49CDC}">
          <p14:sldIdLst>
            <p14:sldId id="259"/>
            <p14:sldId id="261"/>
            <p14:sldId id="260"/>
          </p14:sldIdLst>
        </p14:section>
        <p14:section name="Implementation Work Done" id="{834FE553-FE3D-4ABC-A6C7-ED752FFD227C}">
          <p14:sldIdLst>
            <p14:sldId id="257"/>
            <p14:sldId id="263"/>
            <p14:sldId id="262"/>
          </p14:sldIdLst>
        </p14:section>
        <p14:section name="ESC101 concepts" id="{4FCEC0B8-06A6-4CD7-AEDC-CDA35D3625A2}">
          <p14:sldIdLst>
            <p14:sldId id="264"/>
          </p14:sldIdLst>
        </p14:section>
        <p14:section name="Software testing" id="{7C0C0F77-E8F4-442F-8D43-44585A05ABE1}">
          <p14:sldIdLst>
            <p14:sldId id="265"/>
            <p14:sldId id="266"/>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0B0AFA5-8A4C-4698-9411-E55B8B3C0F7D}" type="datetimeFigureOut">
              <a:rPr lang="en-IN" smtClean="0"/>
              <a:t>25-11-2017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C5364D-9305-4919-8515-B86DCEE8D03C}" type="slidenum">
              <a:rPr lang="en-IN" smtClean="0"/>
              <a:t>‹#›</a:t>
            </a:fld>
            <a:endParaRPr lang="en-IN"/>
          </a:p>
        </p:txBody>
      </p:sp>
    </p:spTree>
    <p:extLst>
      <p:ext uri="{BB962C8B-B14F-4D97-AF65-F5344CB8AC3E}">
        <p14:creationId xmlns:p14="http://schemas.microsoft.com/office/powerpoint/2010/main" val="99508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0B0AFA5-8A4C-4698-9411-E55B8B3C0F7D}" type="datetimeFigureOut">
              <a:rPr lang="en-IN" smtClean="0"/>
              <a:t>25-11-2017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C5364D-9305-4919-8515-B86DCEE8D03C}" type="slidenum">
              <a:rPr lang="en-IN" smtClean="0"/>
              <a:t>‹#›</a:t>
            </a:fld>
            <a:endParaRPr lang="en-IN"/>
          </a:p>
        </p:txBody>
      </p:sp>
    </p:spTree>
    <p:extLst>
      <p:ext uri="{BB962C8B-B14F-4D97-AF65-F5344CB8AC3E}">
        <p14:creationId xmlns:p14="http://schemas.microsoft.com/office/powerpoint/2010/main" val="4174387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0B0AFA5-8A4C-4698-9411-E55B8B3C0F7D}" type="datetimeFigureOut">
              <a:rPr lang="en-IN" smtClean="0"/>
              <a:t>25-11-2017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C5364D-9305-4919-8515-B86DCEE8D03C}" type="slidenum">
              <a:rPr lang="en-IN" smtClean="0"/>
              <a:t>‹#›</a:t>
            </a:fld>
            <a:endParaRPr lang="en-IN"/>
          </a:p>
        </p:txBody>
      </p:sp>
    </p:spTree>
    <p:extLst>
      <p:ext uri="{BB962C8B-B14F-4D97-AF65-F5344CB8AC3E}">
        <p14:creationId xmlns:p14="http://schemas.microsoft.com/office/powerpoint/2010/main" val="1092877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0B0AFA5-8A4C-4698-9411-E55B8B3C0F7D}" type="datetimeFigureOut">
              <a:rPr lang="en-IN" smtClean="0"/>
              <a:t>25-11-2017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C5364D-9305-4919-8515-B86DCEE8D03C}" type="slidenum">
              <a:rPr lang="en-IN" smtClean="0"/>
              <a:t>‹#›</a:t>
            </a:fld>
            <a:endParaRPr lang="en-IN"/>
          </a:p>
        </p:txBody>
      </p:sp>
    </p:spTree>
    <p:extLst>
      <p:ext uri="{BB962C8B-B14F-4D97-AF65-F5344CB8AC3E}">
        <p14:creationId xmlns:p14="http://schemas.microsoft.com/office/powerpoint/2010/main" val="1320035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B0AFA5-8A4C-4698-9411-E55B8B3C0F7D}" type="datetimeFigureOut">
              <a:rPr lang="en-IN" smtClean="0"/>
              <a:t>25-11-2017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C5364D-9305-4919-8515-B86DCEE8D03C}" type="slidenum">
              <a:rPr lang="en-IN" smtClean="0"/>
              <a:t>‹#›</a:t>
            </a:fld>
            <a:endParaRPr lang="en-IN"/>
          </a:p>
        </p:txBody>
      </p:sp>
    </p:spTree>
    <p:extLst>
      <p:ext uri="{BB962C8B-B14F-4D97-AF65-F5344CB8AC3E}">
        <p14:creationId xmlns:p14="http://schemas.microsoft.com/office/powerpoint/2010/main" val="432406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B0AFA5-8A4C-4698-9411-E55B8B3C0F7D}" type="datetimeFigureOut">
              <a:rPr lang="en-IN" smtClean="0"/>
              <a:t>25-11-2017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C5364D-9305-4919-8515-B86DCEE8D03C}" type="slidenum">
              <a:rPr lang="en-IN" smtClean="0"/>
              <a:t>‹#›</a:t>
            </a:fld>
            <a:endParaRPr lang="en-IN"/>
          </a:p>
        </p:txBody>
      </p:sp>
    </p:spTree>
    <p:extLst>
      <p:ext uri="{BB962C8B-B14F-4D97-AF65-F5344CB8AC3E}">
        <p14:creationId xmlns:p14="http://schemas.microsoft.com/office/powerpoint/2010/main" val="3983189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0B0AFA5-8A4C-4698-9411-E55B8B3C0F7D}" type="datetimeFigureOut">
              <a:rPr lang="en-IN" smtClean="0"/>
              <a:t>25-11-2017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C5364D-9305-4919-8515-B86DCEE8D03C}" type="slidenum">
              <a:rPr lang="en-IN" smtClean="0"/>
              <a:t>‹#›</a:t>
            </a:fld>
            <a:endParaRPr lang="en-IN"/>
          </a:p>
        </p:txBody>
      </p:sp>
    </p:spTree>
    <p:extLst>
      <p:ext uri="{BB962C8B-B14F-4D97-AF65-F5344CB8AC3E}">
        <p14:creationId xmlns:p14="http://schemas.microsoft.com/office/powerpoint/2010/main" val="1984118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0B0AFA5-8A4C-4698-9411-E55B8B3C0F7D}" type="datetimeFigureOut">
              <a:rPr lang="en-IN" smtClean="0"/>
              <a:t>25-11-2017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C5364D-9305-4919-8515-B86DCEE8D03C}" type="slidenum">
              <a:rPr lang="en-IN" smtClean="0"/>
              <a:t>‹#›</a:t>
            </a:fld>
            <a:endParaRPr lang="en-IN"/>
          </a:p>
        </p:txBody>
      </p:sp>
    </p:spTree>
    <p:extLst>
      <p:ext uri="{BB962C8B-B14F-4D97-AF65-F5344CB8AC3E}">
        <p14:creationId xmlns:p14="http://schemas.microsoft.com/office/powerpoint/2010/main" val="3460817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0B0AFA5-8A4C-4698-9411-E55B8B3C0F7D}" type="datetimeFigureOut">
              <a:rPr lang="en-IN" smtClean="0"/>
              <a:t>25-11-2017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C5364D-9305-4919-8515-B86DCEE8D03C}" type="slidenum">
              <a:rPr lang="en-IN" smtClean="0"/>
              <a:t>‹#›</a:t>
            </a:fld>
            <a:endParaRPr lang="en-IN"/>
          </a:p>
        </p:txBody>
      </p:sp>
    </p:spTree>
    <p:extLst>
      <p:ext uri="{BB962C8B-B14F-4D97-AF65-F5344CB8AC3E}">
        <p14:creationId xmlns:p14="http://schemas.microsoft.com/office/powerpoint/2010/main" val="19528055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B0AFA5-8A4C-4698-9411-E55B8B3C0F7D}" type="datetimeFigureOut">
              <a:rPr lang="en-IN" smtClean="0"/>
              <a:t>25-11-2017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C5364D-9305-4919-8515-B86DCEE8D03C}" type="slidenum">
              <a:rPr lang="en-IN" smtClean="0"/>
              <a:t>‹#›</a:t>
            </a:fld>
            <a:endParaRPr lang="en-IN"/>
          </a:p>
        </p:txBody>
      </p:sp>
    </p:spTree>
    <p:extLst>
      <p:ext uri="{BB962C8B-B14F-4D97-AF65-F5344CB8AC3E}">
        <p14:creationId xmlns:p14="http://schemas.microsoft.com/office/powerpoint/2010/main" val="15593989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B0AFA5-8A4C-4698-9411-E55B8B3C0F7D}" type="datetimeFigureOut">
              <a:rPr lang="en-IN" smtClean="0"/>
              <a:t>25-11-2017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C5364D-9305-4919-8515-B86DCEE8D03C}" type="slidenum">
              <a:rPr lang="en-IN" smtClean="0"/>
              <a:t>‹#›</a:t>
            </a:fld>
            <a:endParaRPr lang="en-IN"/>
          </a:p>
        </p:txBody>
      </p:sp>
    </p:spTree>
    <p:extLst>
      <p:ext uri="{BB962C8B-B14F-4D97-AF65-F5344CB8AC3E}">
        <p14:creationId xmlns:p14="http://schemas.microsoft.com/office/powerpoint/2010/main" val="2726082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0B0AFA5-8A4C-4698-9411-E55B8B3C0F7D}" type="datetimeFigureOut">
              <a:rPr lang="en-IN" smtClean="0"/>
              <a:t>25-11-2017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C5364D-9305-4919-8515-B86DCEE8D03C}" type="slidenum">
              <a:rPr lang="en-IN" smtClean="0"/>
              <a:t>‹#›</a:t>
            </a:fld>
            <a:endParaRPr lang="en-IN"/>
          </a:p>
        </p:txBody>
      </p:sp>
    </p:spTree>
    <p:extLst>
      <p:ext uri="{BB962C8B-B14F-4D97-AF65-F5344CB8AC3E}">
        <p14:creationId xmlns:p14="http://schemas.microsoft.com/office/powerpoint/2010/main" val="12514234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B0AFA5-8A4C-4698-9411-E55B8B3C0F7D}" type="datetimeFigureOut">
              <a:rPr lang="en-IN" smtClean="0"/>
              <a:t>25-11-2017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C5364D-9305-4919-8515-B86DCEE8D03C}" type="slidenum">
              <a:rPr lang="en-IN" smtClean="0"/>
              <a:t>‹#›</a:t>
            </a:fld>
            <a:endParaRPr lang="en-IN"/>
          </a:p>
        </p:txBody>
      </p:sp>
    </p:spTree>
    <p:extLst>
      <p:ext uri="{BB962C8B-B14F-4D97-AF65-F5344CB8AC3E}">
        <p14:creationId xmlns:p14="http://schemas.microsoft.com/office/powerpoint/2010/main" val="13152788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B0AFA5-8A4C-4698-9411-E55B8B3C0F7D}" type="datetimeFigureOut">
              <a:rPr lang="en-IN" smtClean="0"/>
              <a:t>25-11-2017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C5364D-9305-4919-8515-B86DCEE8D03C}" type="slidenum">
              <a:rPr lang="en-IN" smtClean="0"/>
              <a:t>‹#›</a:t>
            </a:fld>
            <a:endParaRPr lang="en-IN"/>
          </a:p>
        </p:txBody>
      </p:sp>
    </p:spTree>
    <p:extLst>
      <p:ext uri="{BB962C8B-B14F-4D97-AF65-F5344CB8AC3E}">
        <p14:creationId xmlns:p14="http://schemas.microsoft.com/office/powerpoint/2010/main" val="8930046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B0AFA5-8A4C-4698-9411-E55B8B3C0F7D}" type="datetimeFigureOut">
              <a:rPr lang="en-IN" smtClean="0"/>
              <a:t>25-11-2017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C5364D-9305-4919-8515-B86DCEE8D03C}" type="slidenum">
              <a:rPr lang="en-IN" smtClean="0"/>
              <a:t>‹#›</a:t>
            </a:fld>
            <a:endParaRPr lang="en-IN"/>
          </a:p>
        </p:txBody>
      </p:sp>
    </p:spTree>
    <p:extLst>
      <p:ext uri="{BB962C8B-B14F-4D97-AF65-F5344CB8AC3E}">
        <p14:creationId xmlns:p14="http://schemas.microsoft.com/office/powerpoint/2010/main" val="36342838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0B0AFA5-8A4C-4698-9411-E55B8B3C0F7D}" type="datetimeFigureOut">
              <a:rPr lang="en-IN" smtClean="0"/>
              <a:t>25-11-2017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C5364D-9305-4919-8515-B86DCEE8D03C}" type="slidenum">
              <a:rPr lang="en-IN" smtClean="0"/>
              <a:t>‹#›</a:t>
            </a:fld>
            <a:endParaRPr lang="en-IN"/>
          </a:p>
        </p:txBody>
      </p:sp>
    </p:spTree>
    <p:extLst>
      <p:ext uri="{BB962C8B-B14F-4D97-AF65-F5344CB8AC3E}">
        <p14:creationId xmlns:p14="http://schemas.microsoft.com/office/powerpoint/2010/main" val="9899698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B0AFA5-8A4C-4698-9411-E55B8B3C0F7D}" type="datetimeFigureOut">
              <a:rPr lang="en-IN" smtClean="0"/>
              <a:t>25-11-2017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C5364D-9305-4919-8515-B86DCEE8D03C}" type="slidenum">
              <a:rPr lang="en-IN" smtClean="0"/>
              <a:t>‹#›</a:t>
            </a:fld>
            <a:endParaRPr lang="en-IN"/>
          </a:p>
        </p:txBody>
      </p:sp>
    </p:spTree>
    <p:extLst>
      <p:ext uri="{BB962C8B-B14F-4D97-AF65-F5344CB8AC3E}">
        <p14:creationId xmlns:p14="http://schemas.microsoft.com/office/powerpoint/2010/main" val="17602510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B0AFA5-8A4C-4698-9411-E55B8B3C0F7D}" type="datetimeFigureOut">
              <a:rPr lang="en-IN" smtClean="0"/>
              <a:t>25-11-2017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C5364D-9305-4919-8515-B86DCEE8D03C}" type="slidenum">
              <a:rPr lang="en-IN" smtClean="0"/>
              <a:t>‹#›</a:t>
            </a:fld>
            <a:endParaRPr lang="en-IN"/>
          </a:p>
        </p:txBody>
      </p:sp>
    </p:spTree>
    <p:extLst>
      <p:ext uri="{BB962C8B-B14F-4D97-AF65-F5344CB8AC3E}">
        <p14:creationId xmlns:p14="http://schemas.microsoft.com/office/powerpoint/2010/main" val="6994681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0B0AFA5-8A4C-4698-9411-E55B8B3C0F7D}" type="datetimeFigureOut">
              <a:rPr lang="en-IN" smtClean="0"/>
              <a:t>25-11-2017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C5364D-9305-4919-8515-B86DCEE8D03C}" type="slidenum">
              <a:rPr lang="en-IN" smtClean="0"/>
              <a:t>‹#›</a:t>
            </a:fld>
            <a:endParaRPr lang="en-IN"/>
          </a:p>
        </p:txBody>
      </p:sp>
    </p:spTree>
    <p:extLst>
      <p:ext uri="{BB962C8B-B14F-4D97-AF65-F5344CB8AC3E}">
        <p14:creationId xmlns:p14="http://schemas.microsoft.com/office/powerpoint/2010/main" val="14084391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0B0AFA5-8A4C-4698-9411-E55B8B3C0F7D}" type="datetimeFigureOut">
              <a:rPr lang="en-IN" smtClean="0"/>
              <a:t>25-11-2017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C5364D-9305-4919-8515-B86DCEE8D03C}" type="slidenum">
              <a:rPr lang="en-IN" smtClean="0"/>
              <a:t>‹#›</a:t>
            </a:fld>
            <a:endParaRPr lang="en-IN"/>
          </a:p>
        </p:txBody>
      </p:sp>
    </p:spTree>
    <p:extLst>
      <p:ext uri="{BB962C8B-B14F-4D97-AF65-F5344CB8AC3E}">
        <p14:creationId xmlns:p14="http://schemas.microsoft.com/office/powerpoint/2010/main" val="28990933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0B0AFA5-8A4C-4698-9411-E55B8B3C0F7D}" type="datetimeFigureOut">
              <a:rPr lang="en-IN" smtClean="0"/>
              <a:t>25-11-2017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C5364D-9305-4919-8515-B86DCEE8D03C}" type="slidenum">
              <a:rPr lang="en-IN" smtClean="0"/>
              <a:t>‹#›</a:t>
            </a:fld>
            <a:endParaRPr lang="en-IN"/>
          </a:p>
        </p:txBody>
      </p:sp>
    </p:spTree>
    <p:extLst>
      <p:ext uri="{BB962C8B-B14F-4D97-AF65-F5344CB8AC3E}">
        <p14:creationId xmlns:p14="http://schemas.microsoft.com/office/powerpoint/2010/main" val="3080753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B0AFA5-8A4C-4698-9411-E55B8B3C0F7D}" type="datetimeFigureOut">
              <a:rPr lang="en-IN" smtClean="0"/>
              <a:t>25-11-2017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C5364D-9305-4919-8515-B86DCEE8D03C}" type="slidenum">
              <a:rPr lang="en-IN" smtClean="0"/>
              <a:t>‹#›</a:t>
            </a:fld>
            <a:endParaRPr lang="en-IN"/>
          </a:p>
        </p:txBody>
      </p:sp>
    </p:spTree>
    <p:extLst>
      <p:ext uri="{BB962C8B-B14F-4D97-AF65-F5344CB8AC3E}">
        <p14:creationId xmlns:p14="http://schemas.microsoft.com/office/powerpoint/2010/main" val="2778242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B0AFA5-8A4C-4698-9411-E55B8B3C0F7D}" type="datetimeFigureOut">
              <a:rPr lang="en-IN" smtClean="0"/>
              <a:t>25-11-2017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C5364D-9305-4919-8515-B86DCEE8D03C}" type="slidenum">
              <a:rPr lang="en-IN" smtClean="0"/>
              <a:t>‹#›</a:t>
            </a:fld>
            <a:endParaRPr lang="en-IN"/>
          </a:p>
        </p:txBody>
      </p:sp>
    </p:spTree>
    <p:extLst>
      <p:ext uri="{BB962C8B-B14F-4D97-AF65-F5344CB8AC3E}">
        <p14:creationId xmlns:p14="http://schemas.microsoft.com/office/powerpoint/2010/main" val="38746651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B0AFA5-8A4C-4698-9411-E55B8B3C0F7D}" type="datetimeFigureOut">
              <a:rPr lang="en-IN" smtClean="0"/>
              <a:t>25-11-2017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C5364D-9305-4919-8515-B86DCEE8D03C}" type="slidenum">
              <a:rPr lang="en-IN" smtClean="0"/>
              <a:t>‹#›</a:t>
            </a:fld>
            <a:endParaRPr lang="en-IN"/>
          </a:p>
        </p:txBody>
      </p:sp>
    </p:spTree>
    <p:extLst>
      <p:ext uri="{BB962C8B-B14F-4D97-AF65-F5344CB8AC3E}">
        <p14:creationId xmlns:p14="http://schemas.microsoft.com/office/powerpoint/2010/main" val="3722670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B0AFA5-8A4C-4698-9411-E55B8B3C0F7D}" type="datetimeFigureOut">
              <a:rPr lang="en-IN" smtClean="0"/>
              <a:t>25-11-2017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C5364D-9305-4919-8515-B86DCEE8D03C}" type="slidenum">
              <a:rPr lang="en-IN" smtClean="0"/>
              <a:t>‹#›</a:t>
            </a:fld>
            <a:endParaRPr lang="en-IN"/>
          </a:p>
        </p:txBody>
      </p:sp>
    </p:spTree>
    <p:extLst>
      <p:ext uri="{BB962C8B-B14F-4D97-AF65-F5344CB8AC3E}">
        <p14:creationId xmlns:p14="http://schemas.microsoft.com/office/powerpoint/2010/main" val="33702523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B0AFA5-8A4C-4698-9411-E55B8B3C0F7D}" type="datetimeFigureOut">
              <a:rPr lang="en-IN" smtClean="0"/>
              <a:t>25-11-2017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C5364D-9305-4919-8515-B86DCEE8D03C}" type="slidenum">
              <a:rPr lang="en-IN" smtClean="0"/>
              <a:t>‹#›</a:t>
            </a:fld>
            <a:endParaRPr lang="en-IN"/>
          </a:p>
        </p:txBody>
      </p:sp>
    </p:spTree>
    <p:extLst>
      <p:ext uri="{BB962C8B-B14F-4D97-AF65-F5344CB8AC3E}">
        <p14:creationId xmlns:p14="http://schemas.microsoft.com/office/powerpoint/2010/main" val="33077982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B0AFA5-8A4C-4698-9411-E55B8B3C0F7D}" type="datetimeFigureOut">
              <a:rPr lang="en-IN" smtClean="0"/>
              <a:t>25-11-2017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C5364D-9305-4919-8515-B86DCEE8D03C}" type="slidenum">
              <a:rPr lang="en-IN" smtClean="0"/>
              <a:t>‹#›</a:t>
            </a:fld>
            <a:endParaRPr lang="en-IN"/>
          </a:p>
        </p:txBody>
      </p:sp>
    </p:spTree>
    <p:extLst>
      <p:ext uri="{BB962C8B-B14F-4D97-AF65-F5344CB8AC3E}">
        <p14:creationId xmlns:p14="http://schemas.microsoft.com/office/powerpoint/2010/main" val="1797281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0B0AFA5-8A4C-4698-9411-E55B8B3C0F7D}" type="datetimeFigureOut">
              <a:rPr lang="en-IN" smtClean="0"/>
              <a:t>25-11-2017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C5364D-9305-4919-8515-B86DCEE8D03C}" type="slidenum">
              <a:rPr lang="en-IN" smtClean="0"/>
              <a:t>‹#›</a:t>
            </a:fld>
            <a:endParaRPr lang="en-IN"/>
          </a:p>
        </p:txBody>
      </p:sp>
    </p:spTree>
    <p:extLst>
      <p:ext uri="{BB962C8B-B14F-4D97-AF65-F5344CB8AC3E}">
        <p14:creationId xmlns:p14="http://schemas.microsoft.com/office/powerpoint/2010/main" val="1991474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0B0AFA5-8A4C-4698-9411-E55B8B3C0F7D}" type="datetimeFigureOut">
              <a:rPr lang="en-IN" smtClean="0"/>
              <a:t>25-11-2017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C5364D-9305-4919-8515-B86DCEE8D03C}" type="slidenum">
              <a:rPr lang="en-IN" smtClean="0"/>
              <a:t>‹#›</a:t>
            </a:fld>
            <a:endParaRPr lang="en-IN"/>
          </a:p>
        </p:txBody>
      </p:sp>
    </p:spTree>
    <p:extLst>
      <p:ext uri="{BB962C8B-B14F-4D97-AF65-F5344CB8AC3E}">
        <p14:creationId xmlns:p14="http://schemas.microsoft.com/office/powerpoint/2010/main" val="375148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0B0AFA5-8A4C-4698-9411-E55B8B3C0F7D}" type="datetimeFigureOut">
              <a:rPr lang="en-IN" smtClean="0"/>
              <a:t>25-11-2017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C5364D-9305-4919-8515-B86DCEE8D03C}" type="slidenum">
              <a:rPr lang="en-IN" smtClean="0"/>
              <a:t>‹#›</a:t>
            </a:fld>
            <a:endParaRPr lang="en-IN"/>
          </a:p>
        </p:txBody>
      </p:sp>
    </p:spTree>
    <p:extLst>
      <p:ext uri="{BB962C8B-B14F-4D97-AF65-F5344CB8AC3E}">
        <p14:creationId xmlns:p14="http://schemas.microsoft.com/office/powerpoint/2010/main" val="581411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B0AFA5-8A4C-4698-9411-E55B8B3C0F7D}" type="datetimeFigureOut">
              <a:rPr lang="en-IN" smtClean="0"/>
              <a:t>25-11-2017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C5364D-9305-4919-8515-B86DCEE8D03C}" type="slidenum">
              <a:rPr lang="en-IN" smtClean="0"/>
              <a:t>‹#›</a:t>
            </a:fld>
            <a:endParaRPr lang="en-IN"/>
          </a:p>
        </p:txBody>
      </p:sp>
    </p:spTree>
    <p:extLst>
      <p:ext uri="{BB962C8B-B14F-4D97-AF65-F5344CB8AC3E}">
        <p14:creationId xmlns:p14="http://schemas.microsoft.com/office/powerpoint/2010/main" val="627390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B0AFA5-8A4C-4698-9411-E55B8B3C0F7D}" type="datetimeFigureOut">
              <a:rPr lang="en-IN" smtClean="0"/>
              <a:t>25-11-2017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C5364D-9305-4919-8515-B86DCEE8D03C}" type="slidenum">
              <a:rPr lang="en-IN" smtClean="0"/>
              <a:t>‹#›</a:t>
            </a:fld>
            <a:endParaRPr lang="en-IN"/>
          </a:p>
        </p:txBody>
      </p:sp>
    </p:spTree>
    <p:extLst>
      <p:ext uri="{BB962C8B-B14F-4D97-AF65-F5344CB8AC3E}">
        <p14:creationId xmlns:p14="http://schemas.microsoft.com/office/powerpoint/2010/main" val="646700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B0AFA5-8A4C-4698-9411-E55B8B3C0F7D}" type="datetimeFigureOut">
              <a:rPr lang="en-IN" smtClean="0"/>
              <a:t>25-11-2017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C5364D-9305-4919-8515-B86DCEE8D03C}" type="slidenum">
              <a:rPr lang="en-IN" smtClean="0"/>
              <a:t>‹#›</a:t>
            </a:fld>
            <a:endParaRPr lang="en-IN"/>
          </a:p>
        </p:txBody>
      </p:sp>
    </p:spTree>
    <p:extLst>
      <p:ext uri="{BB962C8B-B14F-4D97-AF65-F5344CB8AC3E}">
        <p14:creationId xmlns:p14="http://schemas.microsoft.com/office/powerpoint/2010/main" val="1456123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B0AFA5-8A4C-4698-9411-E55B8B3C0F7D}" type="datetimeFigureOut">
              <a:rPr lang="en-IN" smtClean="0"/>
              <a:t>25-11-2017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5364D-9305-4919-8515-B86DCEE8D03C}" type="slidenum">
              <a:rPr lang="en-IN" smtClean="0"/>
              <a:t>‹#›</a:t>
            </a:fld>
            <a:endParaRPr lang="en-IN"/>
          </a:p>
        </p:txBody>
      </p:sp>
    </p:spTree>
    <p:extLst>
      <p:ext uri="{BB962C8B-B14F-4D97-AF65-F5344CB8AC3E}">
        <p14:creationId xmlns:p14="http://schemas.microsoft.com/office/powerpoint/2010/main" val="486832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B0AFA5-8A4C-4698-9411-E55B8B3C0F7D}" type="datetimeFigureOut">
              <a:rPr lang="en-IN" smtClean="0"/>
              <a:t>25-11-2017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5364D-9305-4919-8515-B86DCEE8D03C}" type="slidenum">
              <a:rPr lang="en-IN" smtClean="0"/>
              <a:t>‹#›</a:t>
            </a:fld>
            <a:endParaRPr lang="en-IN"/>
          </a:p>
        </p:txBody>
      </p:sp>
    </p:spTree>
    <p:extLst>
      <p:ext uri="{BB962C8B-B14F-4D97-AF65-F5344CB8AC3E}">
        <p14:creationId xmlns:p14="http://schemas.microsoft.com/office/powerpoint/2010/main" val="4184120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B0AFA5-8A4C-4698-9411-E55B8B3C0F7D}" type="datetimeFigureOut">
              <a:rPr lang="en-IN" smtClean="0"/>
              <a:t>25-11-2017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5364D-9305-4919-8515-B86DCEE8D03C}" type="slidenum">
              <a:rPr lang="en-IN" smtClean="0"/>
              <a:t>‹#›</a:t>
            </a:fld>
            <a:endParaRPr lang="en-IN"/>
          </a:p>
        </p:txBody>
      </p:sp>
    </p:spTree>
    <p:extLst>
      <p:ext uri="{BB962C8B-B14F-4D97-AF65-F5344CB8AC3E}">
        <p14:creationId xmlns:p14="http://schemas.microsoft.com/office/powerpoint/2010/main" val="943954155"/>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8000" dirty="0" smtClean="0">
                <a:ln w="0"/>
                <a:solidFill>
                  <a:schemeClr val="accent1"/>
                </a:solidFill>
                <a:effectLst>
                  <a:outerShdw blurRad="38100" dist="25400" dir="5400000" algn="ctr" rotWithShape="0">
                    <a:srgbClr val="6E747A">
                      <a:alpha val="43000"/>
                    </a:srgbClr>
                  </a:outerShdw>
                </a:effectLst>
              </a:rPr>
              <a:t>Conway’s Game of Life</a:t>
            </a:r>
            <a:endParaRPr lang="en-IN" sz="8000" dirty="0">
              <a:ln w="0"/>
              <a:solidFill>
                <a:schemeClr val="accent1"/>
              </a:solidFill>
              <a:effectLst>
                <a:outerShdw blurRad="38100" dist="25400" dir="5400000" algn="ctr" rotWithShape="0">
                  <a:srgbClr val="6E747A">
                    <a:alpha val="43000"/>
                  </a:srgbClr>
                </a:outerShdw>
              </a:effectLst>
            </a:endParaRPr>
          </a:p>
        </p:txBody>
      </p:sp>
      <p:sp>
        <p:nvSpPr>
          <p:cNvPr id="4" name="TextBox 3"/>
          <p:cNvSpPr txBox="1"/>
          <p:nvPr/>
        </p:nvSpPr>
        <p:spPr>
          <a:xfrm>
            <a:off x="6819545" y="4349810"/>
            <a:ext cx="4717278" cy="1200329"/>
          </a:xfrm>
          <a:prstGeom prst="rect">
            <a:avLst/>
          </a:prstGeom>
          <a:noFill/>
        </p:spPr>
        <p:txBody>
          <a:bodyPr wrap="square" rtlCol="0">
            <a:spAutoFit/>
          </a:bodyPr>
          <a:lstStyle/>
          <a:p>
            <a:pPr algn="r"/>
            <a:r>
              <a:rPr lang="en-IN" sz="3600" i="1" dirty="0" smtClean="0"/>
              <a:t>Prajjwal Mishra</a:t>
            </a:r>
          </a:p>
          <a:p>
            <a:pPr algn="r"/>
            <a:r>
              <a:rPr lang="en-IN" sz="3600" i="1" dirty="0" smtClean="0"/>
              <a:t>170480</a:t>
            </a:r>
            <a:endParaRPr lang="en-IN" sz="3600" i="1" dirty="0"/>
          </a:p>
        </p:txBody>
      </p:sp>
      <p:pic>
        <p:nvPicPr>
          <p:cNvPr id="4098" name="Picture 2" descr="Related image"/>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l="16031" t="8823" b="13156"/>
          <a:stretch/>
        </p:blipFill>
        <p:spPr bwMode="auto">
          <a:xfrm>
            <a:off x="786212" y="2662015"/>
            <a:ext cx="6033331" cy="4204531"/>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25602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ln w="0"/>
                <a:effectLst>
                  <a:outerShdw blurRad="38100" dist="19050" dir="2700000" algn="tl" rotWithShape="0">
                    <a:schemeClr val="dk1">
                      <a:alpha val="40000"/>
                    </a:schemeClr>
                  </a:outerShdw>
                </a:effectLst>
              </a:rPr>
              <a:t>Conclusion and Future </a:t>
            </a:r>
            <a:endParaRPr lang="en-IN">
              <a:ln w="0"/>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lstStyle/>
          <a:p>
            <a:pPr marL="0" indent="0" algn="just">
              <a:buNone/>
            </a:pPr>
            <a:r>
              <a:rPr lang="en-IN" smtClean="0"/>
              <a:t>	I was glad to be given the opportunity to explore programming in a much greater depth than I had ever done in the past. My coding skills have considerably improved since I started to work on this. My knowledge of classes, namespaces, etc. has increased a lot. I have also learnt several new things such as error handling etc.</a:t>
            </a:r>
          </a:p>
          <a:p>
            <a:pPr marL="0" indent="0" algn="just">
              <a:buNone/>
            </a:pPr>
            <a:r>
              <a:rPr lang="en-IN" smtClean="0"/>
              <a:t>	Also I feel much more confident now in using the libraries taken from the net and can therefore write much larger programs than before.</a:t>
            </a:r>
          </a:p>
        </p:txBody>
      </p:sp>
    </p:spTree>
    <p:extLst>
      <p:ext uri="{BB962C8B-B14F-4D97-AF65-F5344CB8AC3E}">
        <p14:creationId xmlns:p14="http://schemas.microsoft.com/office/powerpoint/2010/main" val="634061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47481"/>
          </a:xfrm>
        </p:spPr>
        <p:txBody>
          <a:bodyPr>
            <a:normAutofit/>
          </a:bodyPr>
          <a:lstStyle/>
          <a:p>
            <a:r>
              <a:rPr lang="en-IN" sz="5400" smtClean="0">
                <a:ln w="0"/>
                <a:effectLst>
                  <a:outerShdw blurRad="38100" dist="19050" dir="2700000" algn="tl" rotWithShape="0">
                    <a:schemeClr val="dk1">
                      <a:alpha val="40000"/>
                    </a:schemeClr>
                  </a:outerShdw>
                </a:effectLst>
              </a:rPr>
              <a:t>About the game</a:t>
            </a:r>
            <a:endParaRPr lang="en-IN" sz="5400">
              <a:ln w="0"/>
              <a:effectLst>
                <a:outerShdw blurRad="38100" dist="19050" dir="2700000" algn="tl" rotWithShape="0">
                  <a:schemeClr val="dk1">
                    <a:alpha val="40000"/>
                  </a:schemeClr>
                </a:outerShdw>
              </a:effectLst>
            </a:endParaRPr>
          </a:p>
        </p:txBody>
      </p:sp>
      <p:sp>
        <p:nvSpPr>
          <p:cNvPr id="4" name="Content Placeholder 2"/>
          <p:cNvSpPr txBox="1">
            <a:spLocks/>
          </p:cNvSpPr>
          <p:nvPr/>
        </p:nvSpPr>
        <p:spPr>
          <a:xfrm>
            <a:off x="990600" y="1512606"/>
            <a:ext cx="10640226" cy="51445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i="1" smtClean="0"/>
              <a:t>The game is actually a simulation with cells in living or dead states in an infinite orthogonal grid whose rules </a:t>
            </a:r>
            <a:r>
              <a:rPr lang="en-GB" i="1"/>
              <a:t>comprise </a:t>
            </a:r>
            <a:r>
              <a:rPr lang="en-GB" i="1" smtClean="0"/>
              <a:t>of the following:</a:t>
            </a:r>
          </a:p>
          <a:p>
            <a:pPr marL="0" indent="0">
              <a:buNone/>
            </a:pPr>
            <a:endParaRPr lang="en-GB" i="1" smtClean="0"/>
          </a:p>
          <a:p>
            <a:r>
              <a:rPr lang="en-GB" i="1" smtClean="0"/>
              <a:t> Any cell with fewer than 2 live neighbours dies, </a:t>
            </a:r>
            <a:endParaRPr lang="en-IN" smtClean="0"/>
          </a:p>
          <a:p>
            <a:r>
              <a:rPr lang="en-GB" i="1" smtClean="0"/>
              <a:t>Any cell with 2 or 3 live neighbours lives to the next generation,</a:t>
            </a:r>
            <a:endParaRPr lang="en-IN" smtClean="0"/>
          </a:p>
          <a:p>
            <a:r>
              <a:rPr lang="en-GB" i="1" smtClean="0"/>
              <a:t>Any cell with more than 3 neighbours dies,</a:t>
            </a:r>
            <a:endParaRPr lang="en-IN" smtClean="0"/>
          </a:p>
          <a:p>
            <a:r>
              <a:rPr lang="en-GB" i="1" smtClean="0"/>
              <a:t>Any dead cell with exactly 3 live neighbours comes to life.</a:t>
            </a:r>
          </a:p>
          <a:p>
            <a:pPr marL="0" indent="0">
              <a:buFont typeface="Arial" panose="020B0604020202020204" pitchFamily="34" charset="0"/>
              <a:buNone/>
            </a:pPr>
            <a:endParaRPr lang="en-GB" sz="2400" i="1" smtClean="0"/>
          </a:p>
          <a:p>
            <a:pPr marL="0" indent="0">
              <a:buFont typeface="Arial" panose="020B0604020202020204" pitchFamily="34" charset="0"/>
              <a:buNone/>
            </a:pPr>
            <a:r>
              <a:rPr lang="en-GB" i="1" smtClean="0"/>
              <a:t>	The next generation is generated from the previous by these rules at a discrete moment, and by generating generation after generation we observe the evolution of various interesting patterns.</a:t>
            </a:r>
            <a:endParaRPr lang="en-IN" dirty="0"/>
          </a:p>
        </p:txBody>
      </p:sp>
    </p:spTree>
    <p:extLst>
      <p:ext uri="{BB962C8B-B14F-4D97-AF65-F5344CB8AC3E}">
        <p14:creationId xmlns:p14="http://schemas.microsoft.com/office/powerpoint/2010/main" val="22033298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smtClean="0">
                <a:ln w="0"/>
                <a:effectLst>
                  <a:outerShdw blurRad="38100" dist="19050" dir="2700000" algn="tl" rotWithShape="0">
                    <a:schemeClr val="dk1">
                      <a:alpha val="40000"/>
                    </a:schemeClr>
                  </a:outerShdw>
                </a:effectLst>
              </a:rPr>
              <a:t>The Problem Statement</a:t>
            </a:r>
            <a:endParaRPr lang="en-IN" sz="5400">
              <a:ln w="0"/>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1811708" y="1825625"/>
            <a:ext cx="9542092" cy="1173949"/>
          </a:xfrm>
        </p:spPr>
        <p:txBody>
          <a:bodyPr>
            <a:normAutofit/>
          </a:bodyPr>
          <a:lstStyle/>
          <a:p>
            <a:pPr marL="0" lvl="0" indent="0">
              <a:buNone/>
            </a:pPr>
            <a:r>
              <a:rPr lang="en-IN" sz="2400" smtClean="0"/>
              <a:t>Implementation of the Conway’s game of life, where </a:t>
            </a:r>
            <a:r>
              <a:rPr lang="en-GB" sz="2400" i="1" smtClean="0"/>
              <a:t>to avoid the complexity of the infinite nature of the grid of the game, </a:t>
            </a:r>
            <a:r>
              <a:rPr lang="en-GB" sz="2400" i="1"/>
              <a:t>the region outside </a:t>
            </a:r>
            <a:r>
              <a:rPr lang="en-GB" sz="2400" i="1"/>
              <a:t>a </a:t>
            </a:r>
            <a:r>
              <a:rPr lang="en-GB" sz="2400" i="1" smtClean="0"/>
              <a:t>grid of finite size (a 2D array of 100x100) is </a:t>
            </a:r>
            <a:r>
              <a:rPr lang="en-GB" sz="2400" i="1"/>
              <a:t>considered </a:t>
            </a:r>
            <a:r>
              <a:rPr lang="en-GB" sz="2400" i="1" smtClean="0"/>
              <a:t>dead permanently.</a:t>
            </a:r>
            <a:endParaRPr lang="en-GB" sz="2400" i="1"/>
          </a:p>
          <a:p>
            <a:endParaRPr lang="en-IN" sz="2400" smtClean="0"/>
          </a:p>
        </p:txBody>
      </p:sp>
      <p:sp>
        <p:nvSpPr>
          <p:cNvPr id="4" name="Title 1"/>
          <p:cNvSpPr txBox="1">
            <a:spLocks/>
          </p:cNvSpPr>
          <p:nvPr/>
        </p:nvSpPr>
        <p:spPr>
          <a:xfrm>
            <a:off x="838200" y="313451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5400" smtClean="0">
                <a:ln w="0"/>
                <a:effectLst>
                  <a:outerShdw blurRad="38100" dist="19050" dir="2700000" algn="tl" rotWithShape="0">
                    <a:schemeClr val="dk1">
                      <a:alpha val="40000"/>
                    </a:schemeClr>
                  </a:outerShdw>
                </a:effectLst>
              </a:rPr>
              <a:t>The Scope of the work</a:t>
            </a:r>
            <a:endParaRPr lang="en-IN" sz="5400">
              <a:ln w="0"/>
              <a:effectLst>
                <a:outerShdw blurRad="38100" dist="19050" dir="2700000" algn="tl" rotWithShape="0">
                  <a:schemeClr val="dk1">
                    <a:alpha val="40000"/>
                  </a:schemeClr>
                </a:outerShdw>
              </a:effectLst>
            </a:endParaRPr>
          </a:p>
        </p:txBody>
      </p:sp>
      <p:sp>
        <p:nvSpPr>
          <p:cNvPr id="5" name="Content Placeholder 2"/>
          <p:cNvSpPr txBox="1">
            <a:spLocks/>
          </p:cNvSpPr>
          <p:nvPr/>
        </p:nvSpPr>
        <p:spPr>
          <a:xfrm>
            <a:off x="1811708" y="4595011"/>
            <a:ext cx="9542092" cy="117394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smtClean="0"/>
              <a:t>Implementing the Conway’s game of life with a user friendly interface. </a:t>
            </a:r>
          </a:p>
          <a:p>
            <a:r>
              <a:rPr lang="en-IN" sz="2400" smtClean="0"/>
              <a:t>Incorporating advanced features like simulation of logic gates, storing the grid for later replay. </a:t>
            </a:r>
          </a:p>
          <a:p>
            <a:pPr marL="0" indent="0">
              <a:buFont typeface="Arial" panose="020B0604020202020204" pitchFamily="34" charset="0"/>
              <a:buNone/>
            </a:pPr>
            <a:endParaRPr lang="en-IN" sz="2400" smtClean="0"/>
          </a:p>
        </p:txBody>
      </p:sp>
    </p:spTree>
    <p:extLst>
      <p:ext uri="{BB962C8B-B14F-4D97-AF65-F5344CB8AC3E}">
        <p14:creationId xmlns:p14="http://schemas.microsoft.com/office/powerpoint/2010/main" val="1729518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TextBox 155"/>
          <p:cNvSpPr txBox="1"/>
          <p:nvPr/>
        </p:nvSpPr>
        <p:spPr>
          <a:xfrm>
            <a:off x="837488" y="410199"/>
            <a:ext cx="8998721" cy="923330"/>
          </a:xfrm>
          <a:prstGeom prst="rect">
            <a:avLst/>
          </a:prstGeom>
          <a:noFill/>
        </p:spPr>
        <p:txBody>
          <a:bodyPr wrap="square" rtlCol="0">
            <a:spAutoFit/>
          </a:bodyPr>
          <a:lstStyle/>
          <a:p>
            <a:r>
              <a:rPr lang="en-IN" sz="5400" smtClean="0"/>
              <a:t>Work Done</a:t>
            </a:r>
            <a:endParaRPr lang="en-IN" sz="5400"/>
          </a:p>
        </p:txBody>
      </p:sp>
      <p:sp>
        <p:nvSpPr>
          <p:cNvPr id="157" name="TextBox 156"/>
          <p:cNvSpPr txBox="1"/>
          <p:nvPr/>
        </p:nvSpPr>
        <p:spPr>
          <a:xfrm>
            <a:off x="1615156" y="1581357"/>
            <a:ext cx="9220912" cy="4893647"/>
          </a:xfrm>
          <a:prstGeom prst="rect">
            <a:avLst/>
          </a:prstGeom>
          <a:noFill/>
        </p:spPr>
        <p:txBody>
          <a:bodyPr wrap="square" rtlCol="0">
            <a:spAutoFit/>
          </a:bodyPr>
          <a:lstStyle/>
          <a:p>
            <a:r>
              <a:rPr lang="en-IN" sz="2400" smtClean="0"/>
              <a:t>The language </a:t>
            </a:r>
            <a:r>
              <a:rPr lang="en-IN" sz="2400" b="1" i="1" smtClean="0"/>
              <a:t>C++ </a:t>
            </a:r>
            <a:r>
              <a:rPr lang="en-IN" sz="2400" smtClean="0"/>
              <a:t>has been used for preparing the project with the aid of </a:t>
            </a:r>
            <a:r>
              <a:rPr lang="en-IN" sz="2400" b="1" i="1" smtClean="0"/>
              <a:t>sfml</a:t>
            </a:r>
            <a:r>
              <a:rPr lang="en-IN" sz="2400" smtClean="0"/>
              <a:t> for graphics…</a:t>
            </a:r>
          </a:p>
          <a:p>
            <a:endParaRPr lang="en-IN" sz="2400" smtClean="0"/>
          </a:p>
          <a:p>
            <a:pPr marL="285750" indent="-285750">
              <a:buFont typeface="Arial" panose="020B0604020202020204" pitchFamily="34" charset="0"/>
              <a:buChar char="•"/>
            </a:pPr>
            <a:r>
              <a:rPr lang="en-IN" sz="2400" smtClean="0"/>
              <a:t>A basic but user friendly interface has been developed that provides a simulation of the game of life.</a:t>
            </a:r>
          </a:p>
          <a:p>
            <a:endParaRPr lang="en-IN" sz="2400"/>
          </a:p>
          <a:p>
            <a:pPr marL="285750" indent="-285750">
              <a:buFont typeface="Arial" panose="020B0604020202020204" pitchFamily="34" charset="0"/>
              <a:buChar char="•"/>
            </a:pPr>
            <a:r>
              <a:rPr lang="en-IN" sz="2400" smtClean="0"/>
              <a:t>Also a simulation of logic gates has been implemented.</a:t>
            </a:r>
          </a:p>
          <a:p>
            <a:pPr marL="285750" indent="-285750">
              <a:buFont typeface="Arial" panose="020B0604020202020204" pitchFamily="34" charset="0"/>
              <a:buChar char="•"/>
            </a:pPr>
            <a:endParaRPr lang="en-IN" sz="2400"/>
          </a:p>
          <a:p>
            <a:pPr marL="285750" indent="-285750">
              <a:buFont typeface="Arial" panose="020B0604020202020204" pitchFamily="34" charset="0"/>
              <a:buChar char="•"/>
            </a:pPr>
            <a:r>
              <a:rPr lang="en-IN" sz="2400" smtClean="0"/>
              <a:t>And unit testing code has been written using self made code that tests the major backend functions, i.e. the functions responsible for generation of the next generation.</a:t>
            </a:r>
          </a:p>
          <a:p>
            <a:pPr marL="285750" indent="-285750">
              <a:buFont typeface="Arial" panose="020B0604020202020204" pitchFamily="34" charset="0"/>
              <a:buChar char="•"/>
            </a:pPr>
            <a:endParaRPr lang="en-IN" sz="2400"/>
          </a:p>
          <a:p>
            <a:r>
              <a:rPr lang="en-IN" sz="2400" i="1" smtClean="0"/>
              <a:t>(the directory structure used is presented in the next page)</a:t>
            </a:r>
            <a:endParaRPr lang="en-IN" sz="2400" i="1"/>
          </a:p>
        </p:txBody>
      </p:sp>
    </p:spTree>
    <p:extLst>
      <p:ext uri="{BB962C8B-B14F-4D97-AF65-F5344CB8AC3E}">
        <p14:creationId xmlns:p14="http://schemas.microsoft.com/office/powerpoint/2010/main" val="2929965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Title 1"/>
          <p:cNvSpPr>
            <a:spLocks noGrp="1"/>
          </p:cNvSpPr>
          <p:nvPr>
            <p:ph type="title"/>
          </p:nvPr>
        </p:nvSpPr>
        <p:spPr>
          <a:xfrm>
            <a:off x="838200" y="365125"/>
            <a:ext cx="10515600" cy="1325563"/>
          </a:xfrm>
        </p:spPr>
        <p:txBody>
          <a:bodyPr/>
          <a:lstStyle/>
          <a:p>
            <a:r>
              <a:rPr lang="en-IN" dirty="0" smtClean="0">
                <a:ln w="0"/>
                <a:effectLst>
                  <a:outerShdw blurRad="38100" dist="19050" dir="2700000" algn="tl" rotWithShape="0">
                    <a:schemeClr val="dk1">
                      <a:alpha val="40000"/>
                    </a:schemeClr>
                  </a:outerShdw>
                </a:effectLst>
              </a:rPr>
              <a:t>Approach followed…</a:t>
            </a:r>
            <a:endParaRPr lang="en-IN" dirty="0">
              <a:ln w="0"/>
              <a:effectLst>
                <a:outerShdw blurRad="38100" dist="19050" dir="2700000" algn="tl" rotWithShape="0">
                  <a:schemeClr val="dk1">
                    <a:alpha val="40000"/>
                  </a:schemeClr>
                </a:outerShdw>
              </a:effectLst>
            </a:endParaRPr>
          </a:p>
        </p:txBody>
      </p:sp>
      <p:sp>
        <p:nvSpPr>
          <p:cNvPr id="30" name="Content Placeholder 2"/>
          <p:cNvSpPr>
            <a:spLocks noGrp="1"/>
          </p:cNvSpPr>
          <p:nvPr>
            <p:ph idx="1"/>
          </p:nvPr>
        </p:nvSpPr>
        <p:spPr>
          <a:xfrm>
            <a:off x="838200" y="1508754"/>
            <a:ext cx="10515600" cy="5127436"/>
          </a:xfrm>
        </p:spPr>
        <p:txBody>
          <a:bodyPr>
            <a:noAutofit/>
          </a:bodyPr>
          <a:lstStyle/>
          <a:p>
            <a:pPr marL="0" indent="0" algn="just">
              <a:lnSpc>
                <a:spcPct val="100000"/>
              </a:lnSpc>
              <a:buNone/>
            </a:pPr>
            <a:r>
              <a:rPr lang="en-IN" sz="2000" dirty="0" smtClean="0"/>
              <a:t>The game has been divided into the following </a:t>
            </a:r>
            <a:r>
              <a:rPr lang="en-IN" sz="2000" smtClean="0"/>
              <a:t>modules</a:t>
            </a:r>
            <a:r>
              <a:rPr lang="en-IN" sz="2000" smtClean="0"/>
              <a:t>…</a:t>
            </a:r>
          </a:p>
          <a:p>
            <a:pPr marL="0" indent="0" algn="just">
              <a:lnSpc>
                <a:spcPct val="100000"/>
              </a:lnSpc>
              <a:buNone/>
            </a:pPr>
            <a:endParaRPr lang="en-IN" sz="2000" dirty="0" smtClean="0"/>
          </a:p>
          <a:p>
            <a:pPr marL="914400" lvl="1" indent="-457200" algn="just">
              <a:lnSpc>
                <a:spcPct val="100000"/>
              </a:lnSpc>
              <a:buFont typeface="+mj-lt"/>
              <a:buAutoNum type="arabicPeriod"/>
            </a:pPr>
            <a:r>
              <a:rPr lang="en-IN" sz="1800" b="1" i="1" dirty="0" smtClean="0">
                <a:solidFill>
                  <a:schemeClr val="accent1"/>
                </a:solidFill>
              </a:rPr>
              <a:t>renderer</a:t>
            </a:r>
            <a:r>
              <a:rPr lang="en-IN" sz="1800" dirty="0" smtClean="0">
                <a:solidFill>
                  <a:schemeClr val="accent1"/>
                </a:solidFill>
              </a:rPr>
              <a:t> (namespace):</a:t>
            </a:r>
            <a:r>
              <a:rPr lang="en-IN" sz="1800" dirty="0" smtClean="0"/>
              <a:t> provides most of the </a:t>
            </a:r>
            <a:r>
              <a:rPr lang="en-IN" sz="1800" smtClean="0"/>
              <a:t>User </a:t>
            </a:r>
            <a:r>
              <a:rPr lang="en-IN" sz="1800" smtClean="0"/>
              <a:t>Interface</a:t>
            </a:r>
          </a:p>
          <a:p>
            <a:pPr marL="914400" lvl="1" indent="-457200" algn="just">
              <a:lnSpc>
                <a:spcPct val="100000"/>
              </a:lnSpc>
              <a:buFont typeface="+mj-lt"/>
              <a:buAutoNum type="arabicPeriod"/>
            </a:pPr>
            <a:endParaRPr lang="en-IN" sz="1800" smtClean="0"/>
          </a:p>
          <a:p>
            <a:pPr marL="914400" lvl="1" indent="-457200" algn="just">
              <a:lnSpc>
                <a:spcPct val="100000"/>
              </a:lnSpc>
              <a:buFont typeface="+mj-lt"/>
              <a:buAutoNum type="arabicPeriod"/>
            </a:pPr>
            <a:r>
              <a:rPr lang="en-IN" sz="1800" b="1" i="1" smtClean="0">
                <a:solidFill>
                  <a:schemeClr val="accent1"/>
                </a:solidFill>
              </a:rPr>
              <a:t>backend</a:t>
            </a:r>
            <a:r>
              <a:rPr lang="en-IN" sz="1800" smtClean="0">
                <a:solidFill>
                  <a:schemeClr val="accent1"/>
                </a:solidFill>
              </a:rPr>
              <a:t> </a:t>
            </a:r>
            <a:r>
              <a:rPr lang="en-IN" sz="1800" dirty="0" smtClean="0">
                <a:solidFill>
                  <a:schemeClr val="accent1"/>
                </a:solidFill>
              </a:rPr>
              <a:t>(namespace</a:t>
            </a:r>
            <a:r>
              <a:rPr lang="en-IN" sz="1800" smtClean="0">
                <a:solidFill>
                  <a:schemeClr val="accent1"/>
                </a:solidFill>
              </a:rPr>
              <a:t>): </a:t>
            </a:r>
            <a:r>
              <a:rPr lang="en-IN" sz="1800" smtClean="0"/>
              <a:t>responsible generating the successive generations, it uses the following…</a:t>
            </a:r>
            <a:endParaRPr lang="en-IN" sz="1800" dirty="0" smtClean="0"/>
          </a:p>
          <a:p>
            <a:pPr marL="1428750" lvl="2" indent="-514350" algn="just">
              <a:lnSpc>
                <a:spcPct val="100000"/>
              </a:lnSpc>
              <a:buFont typeface="+mj-lt"/>
              <a:buAutoNum type="romanLcPeriod"/>
            </a:pPr>
            <a:r>
              <a:rPr lang="en-IN" sz="1600" i="1" dirty="0">
                <a:solidFill>
                  <a:schemeClr val="accent1"/>
                </a:solidFill>
              </a:rPr>
              <a:t>c</a:t>
            </a:r>
            <a:r>
              <a:rPr lang="en-IN" sz="1600" i="1" dirty="0" smtClean="0">
                <a:solidFill>
                  <a:schemeClr val="accent1"/>
                </a:solidFill>
              </a:rPr>
              <a:t>ell (class</a:t>
            </a:r>
            <a:r>
              <a:rPr lang="en-IN" sz="1600" i="1" smtClean="0">
                <a:solidFill>
                  <a:schemeClr val="accent1"/>
                </a:solidFill>
              </a:rPr>
              <a:t>): </a:t>
            </a:r>
            <a:r>
              <a:rPr lang="en-IN" sz="1600" smtClean="0"/>
              <a:t>this </a:t>
            </a:r>
            <a:r>
              <a:rPr lang="en-IN" sz="1600" dirty="0" smtClean="0"/>
              <a:t>class’ </a:t>
            </a:r>
            <a:r>
              <a:rPr lang="en-IN" sz="1600" smtClean="0"/>
              <a:t>main </a:t>
            </a:r>
            <a:r>
              <a:rPr lang="en-IN" sz="1600" smtClean="0"/>
              <a:t>purpose is to derive </a:t>
            </a:r>
            <a:r>
              <a:rPr lang="en-IN" sz="1600" dirty="0" smtClean="0"/>
              <a:t>the current </a:t>
            </a:r>
            <a:r>
              <a:rPr lang="en-IN" sz="1600" smtClean="0"/>
              <a:t>state </a:t>
            </a:r>
            <a:r>
              <a:rPr lang="en-IN" sz="1600" smtClean="0"/>
              <a:t>given the previous and no. of live neighbours</a:t>
            </a:r>
            <a:endParaRPr lang="en-IN" sz="1600" dirty="0"/>
          </a:p>
          <a:p>
            <a:pPr marL="1428750" lvl="2" indent="-514350" algn="just">
              <a:lnSpc>
                <a:spcPct val="100000"/>
              </a:lnSpc>
              <a:buFont typeface="+mj-lt"/>
              <a:buAutoNum type="romanLcPeriod"/>
            </a:pPr>
            <a:r>
              <a:rPr lang="en-IN" sz="1600" i="1" dirty="0" smtClean="0">
                <a:solidFill>
                  <a:schemeClr val="accent1"/>
                </a:solidFill>
              </a:rPr>
              <a:t>universe (class): </a:t>
            </a:r>
            <a:r>
              <a:rPr lang="en-IN" sz="1600" dirty="0" smtClean="0"/>
              <a:t>manipulates the entire grid as </a:t>
            </a:r>
            <a:r>
              <a:rPr lang="en-IN" sz="1600" smtClean="0"/>
              <a:t>a </a:t>
            </a:r>
            <a:r>
              <a:rPr lang="en-IN" sz="1600" smtClean="0"/>
              <a:t>whole and gives </a:t>
            </a:r>
            <a:r>
              <a:rPr lang="en-IN" sz="1600" dirty="0" smtClean="0"/>
              <a:t>the current matrix given the </a:t>
            </a:r>
            <a:r>
              <a:rPr lang="en-IN" sz="1600" smtClean="0"/>
              <a:t>previous</a:t>
            </a:r>
            <a:r>
              <a:rPr lang="en-IN" sz="1600" smtClean="0"/>
              <a:t>.</a:t>
            </a:r>
          </a:p>
          <a:p>
            <a:pPr marL="1428750" lvl="2" indent="-514350" algn="just">
              <a:lnSpc>
                <a:spcPct val="100000"/>
              </a:lnSpc>
              <a:buFont typeface="+mj-lt"/>
              <a:buAutoNum type="romanLcPeriod"/>
            </a:pPr>
            <a:endParaRPr lang="en-IN" sz="1600" dirty="0" smtClean="0"/>
          </a:p>
          <a:p>
            <a:pPr marL="971550" lvl="1" indent="-514350" algn="just">
              <a:lnSpc>
                <a:spcPct val="100000"/>
              </a:lnSpc>
              <a:buFont typeface="+mj-lt"/>
              <a:buAutoNum type="arabicPeriod"/>
            </a:pPr>
            <a:r>
              <a:rPr lang="en-IN" sz="1800" b="1" i="1" dirty="0" smtClean="0">
                <a:solidFill>
                  <a:schemeClr val="accent1"/>
                </a:solidFill>
              </a:rPr>
              <a:t>control</a:t>
            </a:r>
            <a:r>
              <a:rPr lang="en-IN" sz="1800" dirty="0" smtClean="0">
                <a:solidFill>
                  <a:schemeClr val="accent1"/>
                </a:solidFill>
              </a:rPr>
              <a:t> (</a:t>
            </a:r>
            <a:r>
              <a:rPr lang="en-IN" sz="1800" smtClean="0">
                <a:solidFill>
                  <a:schemeClr val="accent1"/>
                </a:solidFill>
              </a:rPr>
              <a:t>namespace</a:t>
            </a:r>
            <a:r>
              <a:rPr lang="en-IN" sz="1800" smtClean="0">
                <a:solidFill>
                  <a:schemeClr val="accent1"/>
                </a:solidFill>
              </a:rPr>
              <a:t>):</a:t>
            </a:r>
            <a:r>
              <a:rPr lang="en-IN" sz="1600" i="1" smtClean="0">
                <a:solidFill>
                  <a:schemeClr val="accent1"/>
                </a:solidFill>
              </a:rPr>
              <a:t> </a:t>
            </a:r>
            <a:r>
              <a:rPr lang="en-IN" sz="1800" dirty="0" smtClean="0"/>
              <a:t>responsible for providing the game </a:t>
            </a:r>
            <a:r>
              <a:rPr lang="en-IN" sz="1800" smtClean="0"/>
              <a:t>a </a:t>
            </a:r>
            <a:r>
              <a:rPr lang="en-IN" sz="1800" smtClean="0"/>
              <a:t>seed and running it accordingly by 	making use of the above, with special modifications for logic gates</a:t>
            </a:r>
          </a:p>
          <a:p>
            <a:pPr marL="971550" lvl="1" indent="-514350" algn="just">
              <a:lnSpc>
                <a:spcPct val="100000"/>
              </a:lnSpc>
              <a:buFont typeface="+mj-lt"/>
              <a:buAutoNum type="arabicPeriod"/>
            </a:pPr>
            <a:endParaRPr lang="en-IN" sz="1600" dirty="0" smtClean="0"/>
          </a:p>
          <a:p>
            <a:pPr marL="971550" lvl="1" indent="-514350" algn="just">
              <a:lnSpc>
                <a:spcPct val="100000"/>
              </a:lnSpc>
              <a:buFont typeface="+mj-lt"/>
              <a:buAutoNum type="arabicPeriod"/>
            </a:pPr>
            <a:r>
              <a:rPr lang="en-IN" sz="2000" b="1" i="1" dirty="0" smtClean="0">
                <a:solidFill>
                  <a:schemeClr val="accent1"/>
                </a:solidFill>
              </a:rPr>
              <a:t>file </a:t>
            </a:r>
            <a:r>
              <a:rPr lang="en-IN" sz="2000" dirty="0" smtClean="0">
                <a:solidFill>
                  <a:schemeClr val="accent1"/>
                </a:solidFill>
              </a:rPr>
              <a:t>(namespace):</a:t>
            </a:r>
            <a:r>
              <a:rPr lang="en-IN" sz="1800" dirty="0" smtClean="0">
                <a:solidFill>
                  <a:schemeClr val="accent1"/>
                </a:solidFill>
              </a:rPr>
              <a:t> </a:t>
            </a:r>
            <a:r>
              <a:rPr lang="en-IN" sz="1800" dirty="0" smtClean="0"/>
              <a:t> loads a seed form a text file to the program, and was used to store the </a:t>
            </a:r>
            <a:r>
              <a:rPr lang="en-IN" sz="1800" smtClean="0"/>
              <a:t>seeds </a:t>
            </a:r>
            <a:r>
              <a:rPr lang="en-IN" sz="1800" smtClean="0"/>
              <a:t>	into </a:t>
            </a:r>
            <a:r>
              <a:rPr lang="en-IN" sz="1800" smtClean="0"/>
              <a:t>the </a:t>
            </a:r>
            <a:r>
              <a:rPr lang="en-IN" sz="1800" smtClean="0"/>
              <a:t>file</a:t>
            </a:r>
          </a:p>
          <a:p>
            <a:pPr marL="971550" lvl="1" indent="-514350" algn="just">
              <a:lnSpc>
                <a:spcPct val="100000"/>
              </a:lnSpc>
              <a:buFont typeface="+mj-lt"/>
              <a:buAutoNum type="arabicPeriod"/>
            </a:pPr>
            <a:endParaRPr lang="en-IN" sz="1800" dirty="0"/>
          </a:p>
          <a:p>
            <a:pPr marL="971550" lvl="1" indent="-514350" algn="just">
              <a:lnSpc>
                <a:spcPct val="100000"/>
              </a:lnSpc>
              <a:buFont typeface="+mj-lt"/>
              <a:buAutoNum type="arabicPeriod"/>
            </a:pPr>
            <a:r>
              <a:rPr lang="en-IN" sz="1800" b="1" smtClean="0">
                <a:solidFill>
                  <a:schemeClr val="accent1"/>
                </a:solidFill>
              </a:rPr>
              <a:t>test</a:t>
            </a:r>
            <a:r>
              <a:rPr lang="en-IN" sz="1800" smtClean="0">
                <a:solidFill>
                  <a:schemeClr val="accent1"/>
                </a:solidFill>
              </a:rPr>
              <a:t> (namespace):</a:t>
            </a:r>
            <a:r>
              <a:rPr lang="en-IN" sz="1800" smtClean="0"/>
              <a:t> provides unit testing</a:t>
            </a:r>
            <a:endParaRPr lang="en-IN" sz="1800" dirty="0" smtClean="0"/>
          </a:p>
        </p:txBody>
      </p:sp>
    </p:spTree>
    <p:extLst>
      <p:ext uri="{BB962C8B-B14F-4D97-AF65-F5344CB8AC3E}">
        <p14:creationId xmlns:p14="http://schemas.microsoft.com/office/powerpoint/2010/main" val="26853051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ounded Rectangle 4"/>
          <p:cNvSpPr/>
          <p:nvPr/>
        </p:nvSpPr>
        <p:spPr>
          <a:xfrm>
            <a:off x="1233854" y="803031"/>
            <a:ext cx="2373923" cy="3600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IN" sz="1600" err="1" smtClean="0"/>
              <a:t>src</a:t>
            </a:r>
            <a:endParaRPr lang="en-IN" sz="1600" smtClean="0"/>
          </a:p>
        </p:txBody>
      </p:sp>
      <p:sp>
        <p:nvSpPr>
          <p:cNvPr id="6" name="Rounded Rectangle 5"/>
          <p:cNvSpPr/>
          <p:nvPr/>
        </p:nvSpPr>
        <p:spPr>
          <a:xfrm>
            <a:off x="1233853" y="3215054"/>
            <a:ext cx="2373923" cy="3600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IN" sz="1600" smtClean="0"/>
              <a:t>debug</a:t>
            </a:r>
          </a:p>
        </p:txBody>
      </p:sp>
      <p:sp>
        <p:nvSpPr>
          <p:cNvPr id="7" name="Rounded Rectangle 6"/>
          <p:cNvSpPr/>
          <p:nvPr/>
        </p:nvSpPr>
        <p:spPr>
          <a:xfrm>
            <a:off x="1233852" y="5407269"/>
            <a:ext cx="4885593" cy="3600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lvl="0"/>
            <a:r>
              <a:rPr lang="en-IN" sz="1600" smtClean="0"/>
              <a:t>Relevant images as </a:t>
            </a:r>
            <a:r>
              <a:rPr lang="en-IN" sz="1600" err="1" smtClean="0"/>
              <a:t>png</a:t>
            </a:r>
            <a:r>
              <a:rPr lang="en-IN" sz="1600" smtClean="0"/>
              <a:t> files (created manually)</a:t>
            </a:r>
            <a:endParaRPr lang="en-IN" sz="1600"/>
          </a:p>
        </p:txBody>
      </p:sp>
      <p:sp>
        <p:nvSpPr>
          <p:cNvPr id="8" name="Rounded Rectangle 7"/>
          <p:cNvSpPr/>
          <p:nvPr/>
        </p:nvSpPr>
        <p:spPr>
          <a:xfrm>
            <a:off x="1233852" y="5892311"/>
            <a:ext cx="4885593" cy="3600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lvl="0"/>
            <a:r>
              <a:rPr lang="en-IN" sz="1600" smtClean="0"/>
              <a:t>Relevant fonts as </a:t>
            </a:r>
            <a:r>
              <a:rPr lang="en-IN" sz="1600" err="1" smtClean="0"/>
              <a:t>ttf</a:t>
            </a:r>
            <a:r>
              <a:rPr lang="en-IN" sz="1600" smtClean="0"/>
              <a:t> files (copied from systems fonts)</a:t>
            </a:r>
            <a:endParaRPr lang="en-IN" sz="1600"/>
          </a:p>
        </p:txBody>
      </p:sp>
      <p:sp>
        <p:nvSpPr>
          <p:cNvPr id="10" name="Rounded Rectangle 9"/>
          <p:cNvSpPr/>
          <p:nvPr/>
        </p:nvSpPr>
        <p:spPr>
          <a:xfrm>
            <a:off x="1233852" y="6377353"/>
            <a:ext cx="4885593" cy="3600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lvl="0"/>
            <a:r>
              <a:rPr lang="en-IN" sz="1600" smtClean="0"/>
              <a:t>Relevant seeds as text files (generated by code)</a:t>
            </a:r>
            <a:endParaRPr lang="en-IN" sz="1600"/>
          </a:p>
        </p:txBody>
      </p:sp>
      <p:grpSp>
        <p:nvGrpSpPr>
          <p:cNvPr id="42" name="Group 41"/>
          <p:cNvGrpSpPr/>
          <p:nvPr/>
        </p:nvGrpSpPr>
        <p:grpSpPr>
          <a:xfrm>
            <a:off x="418744" y="156490"/>
            <a:ext cx="2373923" cy="475615"/>
            <a:chOff x="395654" y="184639"/>
            <a:chExt cx="2373923" cy="475615"/>
          </a:xfrm>
        </p:grpSpPr>
        <p:sp>
          <p:nvSpPr>
            <p:cNvPr id="4" name="Rounded Rectangle 3"/>
            <p:cNvSpPr/>
            <p:nvPr/>
          </p:nvSpPr>
          <p:spPr>
            <a:xfrm>
              <a:off x="395654" y="184639"/>
              <a:ext cx="2373923" cy="43961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err="1" smtClean="0"/>
                <a:t>game_of_life</a:t>
              </a:r>
              <a:endParaRPr lang="en-IN"/>
            </a:p>
          </p:txBody>
        </p:sp>
        <p:sp>
          <p:nvSpPr>
            <p:cNvPr id="12" name="Oval 11"/>
            <p:cNvSpPr/>
            <p:nvPr/>
          </p:nvSpPr>
          <p:spPr>
            <a:xfrm>
              <a:off x="659423" y="624254"/>
              <a:ext cx="36000" cy="360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grpSp>
      <p:cxnSp>
        <p:nvCxnSpPr>
          <p:cNvPr id="17" name="Elbow Connector 16"/>
          <p:cNvCxnSpPr>
            <a:stCxn id="12" idx="4"/>
            <a:endCxn id="5" idx="1"/>
          </p:cNvCxnSpPr>
          <p:nvPr/>
        </p:nvCxnSpPr>
        <p:spPr>
          <a:xfrm rot="16200000" flipH="1">
            <a:off x="791720" y="540897"/>
            <a:ext cx="350926" cy="533341"/>
          </a:xfrm>
          <a:prstGeom prst="bentConnector2">
            <a:avLst/>
          </a:prstGeom>
        </p:spPr>
        <p:style>
          <a:lnRef idx="3">
            <a:schemeClr val="dk1"/>
          </a:lnRef>
          <a:fillRef idx="0">
            <a:schemeClr val="dk1"/>
          </a:fillRef>
          <a:effectRef idx="2">
            <a:schemeClr val="dk1"/>
          </a:effectRef>
          <a:fontRef idx="minor">
            <a:schemeClr val="tx1"/>
          </a:fontRef>
        </p:style>
      </p:cxnSp>
      <p:cxnSp>
        <p:nvCxnSpPr>
          <p:cNvPr id="18" name="Elbow Connector 17"/>
          <p:cNvCxnSpPr>
            <a:stCxn id="12" idx="4"/>
            <a:endCxn id="6" idx="1"/>
          </p:cNvCxnSpPr>
          <p:nvPr/>
        </p:nvCxnSpPr>
        <p:spPr>
          <a:xfrm rot="16200000" flipH="1">
            <a:off x="-414291" y="1746909"/>
            <a:ext cx="2762949" cy="533340"/>
          </a:xfrm>
          <a:prstGeom prst="bentConnector2">
            <a:avLst/>
          </a:prstGeom>
        </p:spPr>
        <p:style>
          <a:lnRef idx="3">
            <a:schemeClr val="dk1"/>
          </a:lnRef>
          <a:fillRef idx="0">
            <a:schemeClr val="dk1"/>
          </a:fillRef>
          <a:effectRef idx="2">
            <a:schemeClr val="dk1"/>
          </a:effectRef>
          <a:fontRef idx="minor">
            <a:schemeClr val="tx1"/>
          </a:fontRef>
        </p:style>
      </p:cxnSp>
      <p:cxnSp>
        <p:nvCxnSpPr>
          <p:cNvPr id="22" name="Elbow Connector 21"/>
          <p:cNvCxnSpPr>
            <a:stCxn id="12" idx="4"/>
            <a:endCxn id="7" idx="1"/>
          </p:cNvCxnSpPr>
          <p:nvPr/>
        </p:nvCxnSpPr>
        <p:spPr>
          <a:xfrm rot="16200000" flipH="1">
            <a:off x="-1510400" y="2843017"/>
            <a:ext cx="4955164" cy="533339"/>
          </a:xfrm>
          <a:prstGeom prst="bentConnector2">
            <a:avLst/>
          </a:prstGeom>
        </p:spPr>
        <p:style>
          <a:lnRef idx="3">
            <a:schemeClr val="dk1"/>
          </a:lnRef>
          <a:fillRef idx="0">
            <a:schemeClr val="dk1"/>
          </a:fillRef>
          <a:effectRef idx="2">
            <a:schemeClr val="dk1"/>
          </a:effectRef>
          <a:fontRef idx="minor">
            <a:schemeClr val="tx1"/>
          </a:fontRef>
        </p:style>
      </p:cxnSp>
      <p:cxnSp>
        <p:nvCxnSpPr>
          <p:cNvPr id="25" name="Elbow Connector 24"/>
          <p:cNvCxnSpPr>
            <a:stCxn id="12" idx="4"/>
            <a:endCxn id="8" idx="1"/>
          </p:cNvCxnSpPr>
          <p:nvPr/>
        </p:nvCxnSpPr>
        <p:spPr>
          <a:xfrm rot="16200000" flipH="1">
            <a:off x="-1752921" y="3085538"/>
            <a:ext cx="5440206" cy="533339"/>
          </a:xfrm>
          <a:prstGeom prst="bentConnector2">
            <a:avLst/>
          </a:prstGeom>
        </p:spPr>
        <p:style>
          <a:lnRef idx="3">
            <a:schemeClr val="dk1"/>
          </a:lnRef>
          <a:fillRef idx="0">
            <a:schemeClr val="dk1"/>
          </a:fillRef>
          <a:effectRef idx="2">
            <a:schemeClr val="dk1"/>
          </a:effectRef>
          <a:fontRef idx="minor">
            <a:schemeClr val="tx1"/>
          </a:fontRef>
        </p:style>
      </p:cxnSp>
      <p:cxnSp>
        <p:nvCxnSpPr>
          <p:cNvPr id="29" name="Elbow Connector 28"/>
          <p:cNvCxnSpPr>
            <a:stCxn id="12" idx="4"/>
            <a:endCxn id="10" idx="1"/>
          </p:cNvCxnSpPr>
          <p:nvPr/>
        </p:nvCxnSpPr>
        <p:spPr>
          <a:xfrm rot="16200000" flipH="1">
            <a:off x="-1995442" y="3328059"/>
            <a:ext cx="5925248" cy="533339"/>
          </a:xfrm>
          <a:prstGeom prst="bentConnector2">
            <a:avLst/>
          </a:prstGeom>
        </p:spPr>
        <p:style>
          <a:lnRef idx="3">
            <a:schemeClr val="dk1"/>
          </a:lnRef>
          <a:fillRef idx="0">
            <a:schemeClr val="dk1"/>
          </a:fillRef>
          <a:effectRef idx="2">
            <a:schemeClr val="dk1"/>
          </a:effectRef>
          <a:fontRef idx="minor">
            <a:schemeClr val="tx1"/>
          </a:fontRef>
        </p:style>
      </p:cxnSp>
      <p:sp>
        <p:nvSpPr>
          <p:cNvPr id="60" name="Rounded Rectangle 59"/>
          <p:cNvSpPr/>
          <p:nvPr/>
        </p:nvSpPr>
        <p:spPr>
          <a:xfrm>
            <a:off x="1692067" y="1281869"/>
            <a:ext cx="2153540" cy="1820254"/>
          </a:xfrm>
          <a:prstGeom prst="roundRect">
            <a:avLst>
              <a:gd name="adj" fmla="val 6338"/>
            </a:avLst>
          </a:prstGeom>
        </p:spPr>
        <p:style>
          <a:lnRef idx="0">
            <a:schemeClr val="accent1"/>
          </a:lnRef>
          <a:fillRef idx="3">
            <a:schemeClr val="accent1"/>
          </a:fillRef>
          <a:effectRef idx="3">
            <a:schemeClr val="accent1"/>
          </a:effectRef>
          <a:fontRef idx="minor">
            <a:schemeClr val="lt1"/>
          </a:fontRef>
        </p:style>
        <p:txBody>
          <a:bodyPr rtlCol="0" anchor="ctr"/>
          <a:lstStyle/>
          <a:p>
            <a:pPr lvl="0"/>
            <a:r>
              <a:rPr lang="en-IN" sz="900" smtClean="0"/>
              <a:t>globalvar.hpp</a:t>
            </a:r>
          </a:p>
          <a:p>
            <a:pPr lvl="0"/>
            <a:r>
              <a:rPr lang="en-IN" sz="900" smtClean="0"/>
              <a:t>backend.cpp</a:t>
            </a:r>
          </a:p>
          <a:p>
            <a:pPr lvl="0"/>
            <a:r>
              <a:rPr lang="en-IN" sz="900" smtClean="0"/>
              <a:t>backend.hpp</a:t>
            </a:r>
          </a:p>
          <a:p>
            <a:pPr lvl="0"/>
            <a:r>
              <a:rPr lang="en-IN" sz="900" smtClean="0"/>
              <a:t>control.cpp</a:t>
            </a:r>
          </a:p>
          <a:p>
            <a:pPr lvl="0"/>
            <a:r>
              <a:rPr lang="en-IN" sz="900" smtClean="0"/>
              <a:t>control.hpp</a:t>
            </a:r>
          </a:p>
          <a:p>
            <a:pPr lvl="0"/>
            <a:r>
              <a:rPr lang="en-IN" sz="900" smtClean="0"/>
              <a:t>renderer.cpp</a:t>
            </a:r>
          </a:p>
          <a:p>
            <a:pPr lvl="0"/>
            <a:r>
              <a:rPr lang="en-IN" sz="900" smtClean="0"/>
              <a:t>renderer.hpp</a:t>
            </a:r>
          </a:p>
          <a:p>
            <a:pPr lvl="0"/>
            <a:r>
              <a:rPr lang="en-IN" sz="900" smtClean="0"/>
              <a:t>logic.cpp</a:t>
            </a:r>
          </a:p>
          <a:p>
            <a:pPr lvl="0"/>
            <a:r>
              <a:rPr lang="en-IN" sz="900" smtClean="0"/>
              <a:t>logic.hpp</a:t>
            </a:r>
          </a:p>
          <a:p>
            <a:pPr lvl="0"/>
            <a:r>
              <a:rPr lang="en-IN" sz="900" smtClean="0"/>
              <a:t>test.cpp</a:t>
            </a:r>
          </a:p>
          <a:p>
            <a:pPr lvl="0"/>
            <a:r>
              <a:rPr lang="en-IN" sz="900" smtClean="0"/>
              <a:t>test.hpp</a:t>
            </a:r>
          </a:p>
          <a:p>
            <a:pPr lvl="0"/>
            <a:r>
              <a:rPr lang="en-IN" sz="900" smtClean="0"/>
              <a:t>main.cpp</a:t>
            </a:r>
          </a:p>
          <a:p>
            <a:pPr lvl="0"/>
            <a:r>
              <a:rPr lang="en-IN" sz="900" smtClean="0"/>
              <a:t>testmain.cpp</a:t>
            </a:r>
            <a:endParaRPr lang="en-IN" sz="900"/>
          </a:p>
        </p:txBody>
      </p:sp>
      <p:sp>
        <p:nvSpPr>
          <p:cNvPr id="62" name="Rounded Rectangle 61"/>
          <p:cNvSpPr/>
          <p:nvPr/>
        </p:nvSpPr>
        <p:spPr>
          <a:xfrm>
            <a:off x="1692067" y="3714696"/>
            <a:ext cx="2153540" cy="360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IN" sz="1600" smtClean="0"/>
              <a:t>Sfml related </a:t>
            </a:r>
            <a:r>
              <a:rPr lang="en-IN" sz="1600" err="1" smtClean="0"/>
              <a:t>dll</a:t>
            </a:r>
            <a:r>
              <a:rPr lang="en-IN" sz="1600" smtClean="0"/>
              <a:t> files</a:t>
            </a:r>
          </a:p>
        </p:txBody>
      </p:sp>
      <p:sp>
        <p:nvSpPr>
          <p:cNvPr id="63" name="Rounded Rectangle 62"/>
          <p:cNvSpPr/>
          <p:nvPr/>
        </p:nvSpPr>
        <p:spPr>
          <a:xfrm>
            <a:off x="1692067" y="4193877"/>
            <a:ext cx="2153540" cy="360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IN"/>
              <a:t>game_of_life.exe</a:t>
            </a:r>
          </a:p>
        </p:txBody>
      </p:sp>
      <p:sp>
        <p:nvSpPr>
          <p:cNvPr id="65" name="Rounded Rectangle 64"/>
          <p:cNvSpPr/>
          <p:nvPr/>
        </p:nvSpPr>
        <p:spPr>
          <a:xfrm>
            <a:off x="1692067" y="4673058"/>
            <a:ext cx="2153540" cy="360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IN" err="1" smtClean="0"/>
              <a:t>src</a:t>
            </a:r>
            <a:endParaRPr lang="en-IN" smtClean="0"/>
          </a:p>
        </p:txBody>
      </p:sp>
      <p:sp>
        <p:nvSpPr>
          <p:cNvPr id="66" name="Rounded Rectangle 65"/>
          <p:cNvSpPr/>
          <p:nvPr/>
        </p:nvSpPr>
        <p:spPr>
          <a:xfrm>
            <a:off x="4750036" y="3637305"/>
            <a:ext cx="2153540" cy="1473144"/>
          </a:xfrm>
          <a:prstGeom prst="roundRect">
            <a:avLst>
              <a:gd name="adj" fmla="val 6338"/>
            </a:avLst>
          </a:prstGeom>
        </p:spPr>
        <p:style>
          <a:lnRef idx="1">
            <a:schemeClr val="accent1"/>
          </a:lnRef>
          <a:fillRef idx="3">
            <a:schemeClr val="accent1"/>
          </a:fillRef>
          <a:effectRef idx="2">
            <a:schemeClr val="accent1"/>
          </a:effectRef>
          <a:fontRef idx="minor">
            <a:schemeClr val="lt1"/>
          </a:fontRef>
        </p:style>
        <p:txBody>
          <a:bodyPr rtlCol="0" anchor="ctr"/>
          <a:lstStyle/>
          <a:p>
            <a:pPr lvl="0"/>
            <a:r>
              <a:rPr lang="en-IN" sz="1200" err="1" smtClean="0"/>
              <a:t>backend.o</a:t>
            </a:r>
            <a:endParaRPr lang="en-IN" sz="1200" smtClean="0"/>
          </a:p>
          <a:p>
            <a:pPr lvl="0"/>
            <a:r>
              <a:rPr lang="en-IN" sz="1200" err="1" smtClean="0"/>
              <a:t>control.o</a:t>
            </a:r>
            <a:endParaRPr lang="en-IN" sz="1200" smtClean="0"/>
          </a:p>
          <a:p>
            <a:pPr lvl="0"/>
            <a:r>
              <a:rPr lang="en-IN" sz="1200" err="1" smtClean="0"/>
              <a:t>renderer.o</a:t>
            </a:r>
            <a:endParaRPr lang="en-IN" sz="1200" smtClean="0"/>
          </a:p>
          <a:p>
            <a:pPr lvl="0"/>
            <a:r>
              <a:rPr lang="en-IN" sz="1200" err="1" smtClean="0"/>
              <a:t>logic.o</a:t>
            </a:r>
            <a:endParaRPr lang="en-IN" sz="1200" smtClean="0"/>
          </a:p>
          <a:p>
            <a:pPr lvl="0"/>
            <a:r>
              <a:rPr lang="en-IN" sz="1200" err="1" smtClean="0"/>
              <a:t>test.o</a:t>
            </a:r>
            <a:endParaRPr lang="en-IN" sz="1200" smtClean="0"/>
          </a:p>
          <a:p>
            <a:pPr lvl="0"/>
            <a:r>
              <a:rPr lang="en-IN" sz="1200" err="1" smtClean="0"/>
              <a:t>main.o</a:t>
            </a:r>
            <a:endParaRPr lang="en-IN" sz="1200" smtClean="0"/>
          </a:p>
          <a:p>
            <a:pPr lvl="0"/>
            <a:r>
              <a:rPr lang="en-IN" sz="1200" err="1" smtClean="0"/>
              <a:t>testmain.o</a:t>
            </a:r>
            <a:endParaRPr lang="en-IN" sz="1200"/>
          </a:p>
        </p:txBody>
      </p:sp>
      <p:sp>
        <p:nvSpPr>
          <p:cNvPr id="67" name="Oval 66"/>
          <p:cNvSpPr/>
          <p:nvPr/>
        </p:nvSpPr>
        <p:spPr>
          <a:xfrm>
            <a:off x="1492942" y="115015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8" name="Oval 67"/>
          <p:cNvSpPr/>
          <p:nvPr/>
        </p:nvSpPr>
        <p:spPr>
          <a:xfrm>
            <a:off x="1448786" y="3558650"/>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70" name="Elbow Connector 69"/>
          <p:cNvCxnSpPr>
            <a:stCxn id="67" idx="4"/>
            <a:endCxn id="60" idx="1"/>
          </p:cNvCxnSpPr>
          <p:nvPr/>
        </p:nvCxnSpPr>
        <p:spPr>
          <a:xfrm rot="16200000" flipH="1">
            <a:off x="1098585" y="1598513"/>
            <a:ext cx="1005839" cy="181125"/>
          </a:xfrm>
          <a:prstGeom prst="bentConnector2">
            <a:avLst/>
          </a:prstGeom>
        </p:spPr>
        <p:style>
          <a:lnRef idx="2">
            <a:schemeClr val="dk1"/>
          </a:lnRef>
          <a:fillRef idx="0">
            <a:schemeClr val="dk1"/>
          </a:fillRef>
          <a:effectRef idx="1">
            <a:schemeClr val="dk1"/>
          </a:effectRef>
          <a:fontRef idx="minor">
            <a:schemeClr val="tx1"/>
          </a:fontRef>
        </p:style>
      </p:cxnSp>
      <p:cxnSp>
        <p:nvCxnSpPr>
          <p:cNvPr id="71" name="Elbow Connector 70"/>
          <p:cNvCxnSpPr>
            <a:stCxn id="68" idx="4"/>
            <a:endCxn id="62" idx="1"/>
          </p:cNvCxnSpPr>
          <p:nvPr/>
        </p:nvCxnSpPr>
        <p:spPr>
          <a:xfrm rot="16200000" flipH="1">
            <a:off x="1429403" y="3632032"/>
            <a:ext cx="300046" cy="225281"/>
          </a:xfrm>
          <a:prstGeom prst="bentConnector2">
            <a:avLst/>
          </a:prstGeom>
        </p:spPr>
        <p:style>
          <a:lnRef idx="2">
            <a:schemeClr val="dk1"/>
          </a:lnRef>
          <a:fillRef idx="0">
            <a:schemeClr val="dk1"/>
          </a:fillRef>
          <a:effectRef idx="1">
            <a:schemeClr val="dk1"/>
          </a:effectRef>
          <a:fontRef idx="minor">
            <a:schemeClr val="tx1"/>
          </a:fontRef>
        </p:style>
      </p:cxnSp>
      <p:cxnSp>
        <p:nvCxnSpPr>
          <p:cNvPr id="74" name="Elbow Connector 73"/>
          <p:cNvCxnSpPr>
            <a:stCxn id="68" idx="4"/>
            <a:endCxn id="63" idx="1"/>
          </p:cNvCxnSpPr>
          <p:nvPr/>
        </p:nvCxnSpPr>
        <p:spPr>
          <a:xfrm rot="16200000" flipH="1">
            <a:off x="1189813" y="3871622"/>
            <a:ext cx="779227" cy="225281"/>
          </a:xfrm>
          <a:prstGeom prst="bentConnector2">
            <a:avLst/>
          </a:prstGeom>
        </p:spPr>
        <p:style>
          <a:lnRef idx="2">
            <a:schemeClr val="dk1"/>
          </a:lnRef>
          <a:fillRef idx="0">
            <a:schemeClr val="dk1"/>
          </a:fillRef>
          <a:effectRef idx="1">
            <a:schemeClr val="dk1"/>
          </a:effectRef>
          <a:fontRef idx="minor">
            <a:schemeClr val="tx1"/>
          </a:fontRef>
        </p:style>
      </p:cxnSp>
      <p:cxnSp>
        <p:nvCxnSpPr>
          <p:cNvPr id="79" name="Elbow Connector 78"/>
          <p:cNvCxnSpPr>
            <a:stCxn id="68" idx="4"/>
            <a:endCxn id="65" idx="1"/>
          </p:cNvCxnSpPr>
          <p:nvPr/>
        </p:nvCxnSpPr>
        <p:spPr>
          <a:xfrm rot="16200000" flipH="1">
            <a:off x="950222" y="4111213"/>
            <a:ext cx="1258408" cy="225281"/>
          </a:xfrm>
          <a:prstGeom prst="bentConnector2">
            <a:avLst/>
          </a:prstGeom>
        </p:spPr>
        <p:style>
          <a:lnRef idx="2">
            <a:schemeClr val="dk1"/>
          </a:lnRef>
          <a:fillRef idx="0">
            <a:schemeClr val="dk1"/>
          </a:fillRef>
          <a:effectRef idx="1">
            <a:schemeClr val="dk1"/>
          </a:effectRef>
          <a:fontRef idx="minor">
            <a:schemeClr val="tx1"/>
          </a:fontRef>
        </p:style>
      </p:cxnSp>
      <p:cxnSp>
        <p:nvCxnSpPr>
          <p:cNvPr id="84" name="Elbow Connector 83"/>
          <p:cNvCxnSpPr>
            <a:stCxn id="65" idx="3"/>
            <a:endCxn id="66" idx="1"/>
          </p:cNvCxnSpPr>
          <p:nvPr/>
        </p:nvCxnSpPr>
        <p:spPr>
          <a:xfrm flipV="1">
            <a:off x="3845607" y="4373877"/>
            <a:ext cx="904429" cy="479181"/>
          </a:xfrm>
          <a:prstGeom prst="bentConnector3">
            <a:avLst/>
          </a:prstGeom>
        </p:spPr>
        <p:style>
          <a:lnRef idx="1">
            <a:schemeClr val="dk1"/>
          </a:lnRef>
          <a:fillRef idx="0">
            <a:schemeClr val="dk1"/>
          </a:fillRef>
          <a:effectRef idx="0">
            <a:schemeClr val="dk1"/>
          </a:effectRef>
          <a:fontRef idx="minor">
            <a:schemeClr val="tx1"/>
          </a:fontRef>
        </p:style>
      </p:cxnSp>
      <p:sp>
        <p:nvSpPr>
          <p:cNvPr id="155" name="TextBox 154"/>
          <p:cNvSpPr txBox="1"/>
          <p:nvPr/>
        </p:nvSpPr>
        <p:spPr>
          <a:xfrm>
            <a:off x="6119445" y="156490"/>
            <a:ext cx="3743058" cy="646331"/>
          </a:xfrm>
          <a:prstGeom prst="rect">
            <a:avLst/>
          </a:prstGeom>
          <a:noFill/>
        </p:spPr>
        <p:txBody>
          <a:bodyPr wrap="square" rtlCol="0">
            <a:spAutoFit/>
          </a:bodyPr>
          <a:lstStyle/>
          <a:p>
            <a:r>
              <a:rPr lang="en-IN" sz="3600" smtClean="0">
                <a:ln w="0"/>
                <a:effectLst>
                  <a:outerShdw blurRad="38100" dist="19050" dir="2700000" algn="tl" rotWithShape="0">
                    <a:schemeClr val="dk1">
                      <a:alpha val="40000"/>
                    </a:schemeClr>
                  </a:outerShdw>
                </a:effectLst>
              </a:rPr>
              <a:t>Directory Structure</a:t>
            </a:r>
            <a:endParaRPr lang="en-IN" sz="360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083776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ln w="0"/>
                <a:effectLst>
                  <a:outerShdw blurRad="38100" dist="19050" dir="2700000" algn="tl" rotWithShape="0">
                    <a:schemeClr val="dk1">
                      <a:alpha val="40000"/>
                    </a:schemeClr>
                  </a:outerShdw>
                </a:effectLst>
              </a:rPr>
              <a:t>Relevance to ESC101</a:t>
            </a:r>
            <a:endParaRPr lang="en-IN">
              <a:ln w="0"/>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noAutofit/>
          </a:bodyPr>
          <a:lstStyle/>
          <a:p>
            <a:pPr marL="0" indent="0">
              <a:lnSpc>
                <a:spcPct val="100000"/>
              </a:lnSpc>
              <a:buNone/>
            </a:pPr>
            <a:r>
              <a:rPr lang="en-IN" sz="1800" smtClean="0"/>
              <a:t>The following concepts relating to ESC101 have been used …</a:t>
            </a:r>
          </a:p>
          <a:p>
            <a:pPr marL="514350" indent="-514350">
              <a:lnSpc>
                <a:spcPct val="100000"/>
              </a:lnSpc>
              <a:buFont typeface="+mj-lt"/>
              <a:buAutoNum type="arabicPeriod"/>
            </a:pPr>
            <a:r>
              <a:rPr lang="en-IN" sz="1800" smtClean="0"/>
              <a:t>The project relies on </a:t>
            </a:r>
            <a:r>
              <a:rPr lang="en-IN" sz="1800" i="1" smtClean="0"/>
              <a:t>file handling </a:t>
            </a:r>
            <a:r>
              <a:rPr lang="en-IN" sz="1800" smtClean="0"/>
              <a:t>code for retrieving and the initial storage of seeds in text files.</a:t>
            </a:r>
          </a:p>
          <a:p>
            <a:pPr marL="514350" indent="-514350">
              <a:lnSpc>
                <a:spcPct val="100000"/>
              </a:lnSpc>
              <a:buFont typeface="+mj-lt"/>
              <a:buAutoNum type="arabicPeriod"/>
            </a:pPr>
            <a:r>
              <a:rPr lang="en-IN" sz="1800" smtClean="0"/>
              <a:t>There is </a:t>
            </a:r>
            <a:r>
              <a:rPr lang="en-IN" sz="1800" i="1" smtClean="0"/>
              <a:t>modularization</a:t>
            </a:r>
            <a:r>
              <a:rPr lang="en-IN" sz="1800" smtClean="0"/>
              <a:t> of the code into </a:t>
            </a:r>
            <a:r>
              <a:rPr lang="en-IN" sz="1800" i="1" smtClean="0"/>
              <a:t>structures</a:t>
            </a:r>
            <a:r>
              <a:rPr lang="en-IN" sz="1800" smtClean="0"/>
              <a:t>, classes and namespaces so that every function belongs to some or the other module reflecting the logical structure of the program.</a:t>
            </a:r>
          </a:p>
          <a:p>
            <a:pPr marL="514350" indent="-514350">
              <a:lnSpc>
                <a:spcPct val="100000"/>
              </a:lnSpc>
              <a:buFont typeface="+mj-lt"/>
              <a:buAutoNum type="arabicPeriod"/>
            </a:pPr>
            <a:r>
              <a:rPr lang="en-IN" sz="1800" smtClean="0"/>
              <a:t>The unit testing functions generate test cases during runtime using </a:t>
            </a:r>
            <a:r>
              <a:rPr lang="en-IN" sz="1800" i="1" smtClean="0"/>
              <a:t>dynamic alloction of memory </a:t>
            </a:r>
            <a:r>
              <a:rPr lang="en-IN" sz="1800" smtClean="0"/>
              <a:t>handled through </a:t>
            </a:r>
            <a:r>
              <a:rPr lang="en-IN" sz="1800" i="1" smtClean="0"/>
              <a:t>pointers</a:t>
            </a:r>
            <a:r>
              <a:rPr lang="en-IN" sz="1800" smtClean="0"/>
              <a:t>.</a:t>
            </a:r>
          </a:p>
          <a:p>
            <a:pPr marL="514350" indent="-514350">
              <a:lnSpc>
                <a:spcPct val="100000"/>
              </a:lnSpc>
              <a:buFont typeface="+mj-lt"/>
              <a:buAutoNum type="arabicPeriod"/>
            </a:pPr>
            <a:r>
              <a:rPr lang="en-IN" sz="1800" smtClean="0"/>
              <a:t>Proper use of </a:t>
            </a:r>
            <a:r>
              <a:rPr lang="en-IN" sz="1800" i="1" smtClean="0"/>
              <a:t>enumerations and constant variables </a:t>
            </a:r>
            <a:r>
              <a:rPr lang="en-IN" sz="1800" smtClean="0"/>
              <a:t>ensures that these constants have easily recognizable names that reflect their intended use and allow easy modification.</a:t>
            </a:r>
          </a:p>
          <a:p>
            <a:pPr marL="514350" indent="-514350">
              <a:lnSpc>
                <a:spcPct val="100000"/>
              </a:lnSpc>
              <a:buFont typeface="+mj-lt"/>
              <a:buAutoNum type="arabicPeriod"/>
            </a:pPr>
            <a:r>
              <a:rPr lang="en-IN" sz="1800" smtClean="0"/>
              <a:t>There is plenty of use of </a:t>
            </a:r>
            <a:r>
              <a:rPr lang="en-IN" sz="1800" i="1" smtClean="0"/>
              <a:t>strings </a:t>
            </a:r>
            <a:r>
              <a:rPr lang="en-IN" sz="1800" smtClean="0"/>
              <a:t>and standard library functions relating to them.</a:t>
            </a:r>
          </a:p>
          <a:p>
            <a:pPr marL="514350" indent="-514350">
              <a:lnSpc>
                <a:spcPct val="100000"/>
              </a:lnSpc>
              <a:buFont typeface="+mj-lt"/>
              <a:buAutoNum type="arabicPeriod"/>
            </a:pPr>
            <a:r>
              <a:rPr lang="en-IN" sz="1800" smtClean="0"/>
              <a:t>The macros #ifndef, #define and #endif have been used to prevent redeclaration of self made header files.</a:t>
            </a:r>
          </a:p>
          <a:p>
            <a:pPr marL="514350" indent="-514350">
              <a:lnSpc>
                <a:spcPct val="100000"/>
              </a:lnSpc>
              <a:buFont typeface="+mj-lt"/>
              <a:buAutoNum type="arabicPeriod"/>
            </a:pPr>
            <a:endParaRPr lang="en-IN" sz="1800"/>
          </a:p>
        </p:txBody>
      </p:sp>
    </p:spTree>
    <p:extLst>
      <p:ext uri="{BB962C8B-B14F-4D97-AF65-F5344CB8AC3E}">
        <p14:creationId xmlns:p14="http://schemas.microsoft.com/office/powerpoint/2010/main" val="37703948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ln w="0"/>
                <a:effectLst>
                  <a:outerShdw blurRad="38100" dist="19050" dir="2700000" algn="tl" rotWithShape="0">
                    <a:schemeClr val="dk1">
                      <a:alpha val="40000"/>
                    </a:schemeClr>
                  </a:outerShdw>
                </a:effectLst>
              </a:rPr>
              <a:t>Software testing</a:t>
            </a:r>
            <a:endParaRPr lang="en-IN">
              <a:ln w="0"/>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normAutofit/>
          </a:bodyPr>
          <a:lstStyle/>
          <a:p>
            <a:pPr>
              <a:lnSpc>
                <a:spcPct val="100000"/>
              </a:lnSpc>
            </a:pPr>
            <a:r>
              <a:rPr lang="en-IN" sz="2000" smtClean="0"/>
              <a:t>Unit testing code involving the equality of matrices and a few other simple types and the assertion of Boolean statements have been written,</a:t>
            </a:r>
          </a:p>
          <a:p>
            <a:pPr>
              <a:lnSpc>
                <a:spcPct val="100000"/>
              </a:lnSpc>
            </a:pPr>
            <a:r>
              <a:rPr lang="en-IN" sz="2000" smtClean="0"/>
              <a:t>Assertion statements are written so as to throw an exception should any test expression evaluate to false, these exceptions are caught by the caller function,</a:t>
            </a:r>
          </a:p>
          <a:p>
            <a:pPr>
              <a:lnSpc>
                <a:spcPct val="100000"/>
              </a:lnSpc>
            </a:pPr>
            <a:r>
              <a:rPr lang="en-IN" sz="2000" smtClean="0"/>
              <a:t>Testing functions are written individually for 3 major backend functions to compare the output produced with that expected in a certain number of cases (ranging from 3 to 5, depending upon the size of the output) using assert statements which would send a message to the user that the function in question passed all tests or failed some, as the case may be.</a:t>
            </a:r>
          </a:p>
          <a:p>
            <a:pPr>
              <a:lnSpc>
                <a:spcPct val="100000"/>
              </a:lnSpc>
            </a:pPr>
            <a:endParaRPr lang="en-IN" sz="2000"/>
          </a:p>
        </p:txBody>
      </p:sp>
    </p:spTree>
    <p:extLst>
      <p:ext uri="{BB962C8B-B14F-4D97-AF65-F5344CB8AC3E}">
        <p14:creationId xmlns:p14="http://schemas.microsoft.com/office/powerpoint/2010/main" val="41858375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ln w="0"/>
                <a:effectLst>
                  <a:outerShdw blurRad="38100" dist="19050" dir="2700000" algn="tl" rotWithShape="0">
                    <a:schemeClr val="dk1">
                      <a:alpha val="40000"/>
                    </a:schemeClr>
                  </a:outerShdw>
                </a:effectLst>
              </a:rPr>
              <a:t>Issues faced</a:t>
            </a:r>
            <a:endParaRPr lang="en-IN">
              <a:ln w="0"/>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lstStyle/>
          <a:p>
            <a:r>
              <a:rPr lang="en-IN" smtClean="0"/>
              <a:t>The major difficulty that occurred time and again during the development of the project was that of setting up the software, i.e. downloading and linking and setting up the appropriate file paths.</a:t>
            </a:r>
          </a:p>
          <a:p>
            <a:endParaRPr lang="en-IN"/>
          </a:p>
          <a:p>
            <a:r>
              <a:rPr lang="en-IN" smtClean="0"/>
              <a:t>Also setting up the User Interface was much harder than seemed, and required a lot of lines of code.</a:t>
            </a:r>
            <a:endParaRPr lang="en-IN"/>
          </a:p>
        </p:txBody>
      </p:sp>
    </p:spTree>
    <p:extLst>
      <p:ext uri="{BB962C8B-B14F-4D97-AF65-F5344CB8AC3E}">
        <p14:creationId xmlns:p14="http://schemas.microsoft.com/office/powerpoint/2010/main" val="2107956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470</TotalTime>
  <Words>737</Words>
  <Application>Microsoft Office PowerPoint</Application>
  <PresentationFormat>Widescreen</PresentationFormat>
  <Paragraphs>90</Paragraphs>
  <Slides>10</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10</vt:i4>
      </vt:variant>
    </vt:vector>
  </HeadingPairs>
  <TitlesOfParts>
    <vt:vector size="16" baseType="lpstr">
      <vt:lpstr>Arial</vt:lpstr>
      <vt:lpstr>Calibri</vt:lpstr>
      <vt:lpstr>Calibri Light</vt:lpstr>
      <vt:lpstr>Office Theme</vt:lpstr>
      <vt:lpstr>1_Office Theme</vt:lpstr>
      <vt:lpstr>2_Office Theme</vt:lpstr>
      <vt:lpstr>Conway’s Game of Life</vt:lpstr>
      <vt:lpstr>About the game</vt:lpstr>
      <vt:lpstr>The Problem Statement</vt:lpstr>
      <vt:lpstr>PowerPoint Presentation</vt:lpstr>
      <vt:lpstr>Approach followed…</vt:lpstr>
      <vt:lpstr>PowerPoint Presentation</vt:lpstr>
      <vt:lpstr>Relevance to ESC101</vt:lpstr>
      <vt:lpstr>Software testing</vt:lpstr>
      <vt:lpstr>Issues faced</vt:lpstr>
      <vt:lpstr>Conclusion and Future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Prajjwal Mishra</dc:creator>
  <cp:lastModifiedBy>Prajjwal Mishra</cp:lastModifiedBy>
  <cp:revision>41</cp:revision>
  <dcterms:created xsi:type="dcterms:W3CDTF">2017-11-25T04:40:16Z</dcterms:created>
  <dcterms:modified xsi:type="dcterms:W3CDTF">2017-11-25T12:30:44Z</dcterms:modified>
</cp:coreProperties>
</file>