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87" r:id="rId2"/>
  </p:sldMasterIdLst>
  <p:sldIdLst>
    <p:sldId id="256" r:id="rId3"/>
    <p:sldId id="257" r:id="rId4"/>
    <p:sldId id="313" r:id="rId5"/>
    <p:sldId id="294" r:id="rId6"/>
    <p:sldId id="291" r:id="rId7"/>
    <p:sldId id="292" r:id="rId8"/>
    <p:sldId id="290" r:id="rId9"/>
    <p:sldId id="295" r:id="rId10"/>
    <p:sldId id="302" r:id="rId11"/>
    <p:sldId id="314" r:id="rId12"/>
    <p:sldId id="273" r:id="rId13"/>
    <p:sldId id="274" r:id="rId14"/>
    <p:sldId id="277" r:id="rId15"/>
    <p:sldId id="278" r:id="rId16"/>
    <p:sldId id="281" r:id="rId17"/>
    <p:sldId id="282" r:id="rId18"/>
    <p:sldId id="298" r:id="rId19"/>
    <p:sldId id="299" r:id="rId20"/>
    <p:sldId id="300" r:id="rId21"/>
    <p:sldId id="261" r:id="rId22"/>
    <p:sldId id="305" r:id="rId23"/>
    <p:sldId id="307" r:id="rId24"/>
    <p:sldId id="289" r:id="rId25"/>
    <p:sldId id="308" r:id="rId26"/>
    <p:sldId id="309" r:id="rId27"/>
    <p:sldId id="301" r:id="rId28"/>
    <p:sldId id="287" r:id="rId29"/>
    <p:sldId id="3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p:nvPicPr>
        <p:blipFill>
          <a:blip r:embed="rId9" cstate="print"/>
          <a:srcRect b="6147"/>
          <a:stretch>
            <a:fillRect/>
          </a:stretch>
        </p:blipFill>
        <p:spPr>
          <a:xfrm>
            <a:off x="0" y="972966"/>
            <a:ext cx="12192000" cy="5885035"/>
          </a:xfrm>
          <a:prstGeom prst="rect">
            <a:avLst/>
          </a:prstGeom>
          <a:noFill/>
          <a:ln>
            <a:noFill/>
          </a:ln>
        </p:spPr>
      </p:pic>
      <p:sp>
        <p:nvSpPr>
          <p:cNvPr id="18" name="Rectangle 17"/>
          <p:cNvSpPr/>
          <p:nvPr>
            <p:custDataLst>
              <p:tags r:id="rId2"/>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1"/>
            <a:ext cx="12192392"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905464" y="658705"/>
            <a:ext cx="384048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2065"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tretch>
            <a:fillRect/>
          </a:stretch>
        </p:blipFill>
        <p:spPr bwMode="auto">
          <a:xfrm>
            <a:off x="7880053" y="6509495"/>
            <a:ext cx="3852768" cy="239889"/>
          </a:xfrm>
          <a:prstGeom prst="rect">
            <a:avLst/>
          </a:prstGeom>
          <a:noFill/>
          <a:ln>
            <a:noFill/>
          </a:ln>
        </p:spPr>
      </p:pic>
      <p:sp>
        <p:nvSpPr>
          <p:cNvPr id="2" name="Title 1"/>
          <p:cNvSpPr>
            <a:spLocks noGrp="1"/>
          </p:cNvSpPr>
          <p:nvPr>
            <p:ph type="ctrTitle" hasCustomPrompt="1"/>
            <p:custDataLst>
              <p:tags r:id="rId6"/>
            </p:custDataLst>
          </p:nvPr>
        </p:nvSpPr>
        <p:spPr>
          <a:xfrm>
            <a:off x="1" y="2959927"/>
            <a:ext cx="6713516"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5988819" y="4949634"/>
            <a:ext cx="6203183"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07094901"/>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718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6181955" y="2208394"/>
            <a:ext cx="5541093"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9562233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545055"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545055"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6355014"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6355014"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545055"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545055" y="4375489"/>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6355014"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6355014" y="4375489"/>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57937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2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801016623"/>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923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824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76C0EF2-9919-473B-8215-8616BAF10692}" type="datetimeFigureOut">
              <a:rPr lang="en-US" smtClean="0"/>
              <a:t>5/23/2020</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smtClean="0"/>
              <a:t>
              </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04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7" name="Rectangle 6"/>
          <p:cNvSpPr/>
          <p:nvPr/>
        </p:nvSpPr>
        <p:spPr>
          <a:xfrm>
            <a:off x="0" y="1"/>
            <a:ext cx="12192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6"/>
            <a:ext cx="12192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6374" y="5770562"/>
            <a:ext cx="222461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17" y="6246813"/>
            <a:ext cx="2885016"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9606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266"/>
            <a:ext cx="109728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7CD3BC1-A2FE-477B-BC4B-91440EEA7D51}" type="datetimeFigureOut">
              <a:rPr lang="en-US" smtClean="0"/>
              <a:pPr/>
              <a:t>5/23/2020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41569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6"/>
            <a:ext cx="12192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6374" y="5770562"/>
            <a:ext cx="222461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17" y="6246813"/>
            <a:ext cx="2885016"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083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7CD3BC1-A2FE-477B-BC4B-91440EEA7D51}" type="datetimeFigureOut">
              <a:rPr lang="en-US" smtClean="0"/>
              <a:pPr/>
              <a:t>5/23/2020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39085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266"/>
            <a:ext cx="109728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7CD3BC1-A2FE-477B-BC4B-91440EEA7D51}" type="datetimeFigureOut">
              <a:rPr lang="en-US" smtClean="0"/>
              <a:pPr/>
              <a:t>5/23/2020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34415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0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p:nvSpPr>
        <p:spPr bwMode="auto">
          <a:xfrm flipH="1">
            <a:off x="0" y="0"/>
            <a:ext cx="4900184"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86864" y="962025"/>
            <a:ext cx="3845169"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5095386" y="1512000"/>
            <a:ext cx="6469185"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11709555"/>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7CD3BC1-A2FE-477B-BC4B-91440EEA7D51}" type="datetimeFigureOut">
              <a:rPr lang="en-US" smtClean="0"/>
              <a:pPr/>
              <a:t>5/23/2020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44695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12191999" cy="1002135"/>
          </a:xfrm>
          <a:prstGeom prst="rect">
            <a:avLst/>
          </a:prstGeom>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058352"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022932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12191999" cy="1002135"/>
          </a:xfrm>
          <a:prstGeom prst="rect">
            <a:avLst/>
          </a:prstGeom>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233659"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25300822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12191999" cy="1002135"/>
          </a:xfrm>
          <a:prstGeom prst="rect">
            <a:avLst/>
          </a:prstGeom>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3463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12115247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a:xfrm>
            <a:off x="2" y="1"/>
            <a:ext cx="12191999" cy="1002135"/>
          </a:xfrm>
          <a:prstGeom prst="rect">
            <a:avLst/>
          </a:prstGeom>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2" y="1494767"/>
            <a:ext cx="8962341"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8800"/>
            <a:ext cx="3048000" cy="1646126"/>
          </a:xfrm>
          <a:prstGeom prst="rect">
            <a:avLst/>
          </a:prstGeom>
        </p:spPr>
      </p:pic>
    </p:spTree>
    <p:extLst>
      <p:ext uri="{BB962C8B-B14F-4D97-AF65-F5344CB8AC3E}">
        <p14:creationId xmlns:p14="http://schemas.microsoft.com/office/powerpoint/2010/main" val="2870710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25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 y="1"/>
            <a:ext cx="12191999" cy="1002135"/>
          </a:xfrm>
          <a:prstGeom prst="rect">
            <a:avLst/>
          </a:prstGeom>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598737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1" y="2959927"/>
            <a:ext cx="6713516" cy="1098157"/>
          </a:xfrm>
          <a:prstGeom prst="rect">
            <a:avLst/>
          </a:prstGeo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5988819" y="4949634"/>
            <a:ext cx="6203183" cy="874227"/>
          </a:xfrm>
          <a:prstGeom prst="rect">
            <a:avLst/>
          </a:prstGeo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7398431"/>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945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41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84733633"/>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295315004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2046839265"/>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40035295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98022" y="1494767"/>
            <a:ext cx="8962341"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828800"/>
            <a:ext cx="3048000" cy="1646126"/>
          </a:xfrm>
          <a:prstGeom prst="rect">
            <a:avLst/>
          </a:prstGeom>
        </p:spPr>
      </p:pic>
    </p:spTree>
    <p:extLst>
      <p:ext uri="{BB962C8B-B14F-4D97-AF65-F5344CB8AC3E}">
        <p14:creationId xmlns:p14="http://schemas.microsoft.com/office/powerpoint/2010/main" val="4077881699"/>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51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98138" y="1495447"/>
            <a:ext cx="11813715"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43419625"/>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1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19374599"/>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12.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1041"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2" y="1"/>
            <a:ext cx="12191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2" y="1501977"/>
            <a:ext cx="11616153"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11788137"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3"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sp>
        <p:nvSpPr>
          <p:cNvPr id="12" name="Rectangle 11"/>
          <p:cNvSpPr>
            <a:spLocks noChangeArrowheads="1"/>
          </p:cNvSpPr>
          <p:nvPr>
            <p:custDataLst>
              <p:tags r:id="rId23"/>
            </p:custDataLst>
          </p:nvPr>
        </p:nvSpPr>
        <p:spPr bwMode="auto">
          <a:xfrm>
            <a:off x="8297638" y="6623405"/>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4"/>
            </p:custDataLst>
          </p:nvPr>
        </p:nvCxnSpPr>
        <p:spPr>
          <a:xfrm flipH="1">
            <a:off x="3"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360618" y="6439028"/>
            <a:ext cx="1917469" cy="344978"/>
          </a:xfrm>
          <a:prstGeom prst="rect">
            <a:avLst/>
          </a:prstGeom>
          <a:noFill/>
          <a:ln>
            <a:noFill/>
          </a:ln>
        </p:spPr>
      </p:pic>
    </p:spTree>
    <p:extLst>
      <p:ext uri="{BB962C8B-B14F-4D97-AF65-F5344CB8AC3E}">
        <p14:creationId xmlns:p14="http://schemas.microsoft.com/office/powerpoint/2010/main" val="382298794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iming>
    <p:tnLst>
      <p:par>
        <p:cTn id="1" dur="indefinite" restart="never" nodeType="tmRoot"/>
      </p:par>
    </p:tnLst>
  </p:timing>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1"/>
            <a:ext cx="12192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p>
        </p:txBody>
      </p:sp>
      <p:pic>
        <p:nvPicPr>
          <p:cNvPr id="17" name="Picture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5165726"/>
            <a:ext cx="12192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D:\Temlates\Capgemini_logo_pm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456374" y="5770562"/>
            <a:ext cx="222461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217" y="6246813"/>
            <a:ext cx="2885016"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a:off x="9626364" y="5240339"/>
            <a:ext cx="17972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spTree>
    <p:extLst>
      <p:ext uri="{BB962C8B-B14F-4D97-AF65-F5344CB8AC3E}">
        <p14:creationId xmlns:p14="http://schemas.microsoft.com/office/powerpoint/2010/main" val="6142546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8466" y="323567"/>
            <a:ext cx="6353427" cy="1737252"/>
          </a:xfrm>
        </p:spPr>
        <p:txBody>
          <a:bodyPr/>
          <a:lstStyle/>
          <a:p>
            <a:r>
              <a:rPr lang="en-US" sz="4800" b="1" dirty="0"/>
              <a:t>Order Management App</a:t>
            </a:r>
            <a:endParaRPr lang="en-US" sz="4800" dirty="0"/>
          </a:p>
        </p:txBody>
      </p:sp>
      <p:sp>
        <p:nvSpPr>
          <p:cNvPr id="3" name="Subtitle 2"/>
          <p:cNvSpPr>
            <a:spLocks noGrp="1"/>
          </p:cNvSpPr>
          <p:nvPr>
            <p:ph type="subTitle" idx="1"/>
          </p:nvPr>
        </p:nvSpPr>
        <p:spPr>
          <a:xfrm>
            <a:off x="-587423" y="5996580"/>
            <a:ext cx="8825658" cy="861420"/>
          </a:xfrm>
        </p:spPr>
        <p:txBody>
          <a:bodyPr/>
          <a:lstStyle/>
          <a:p>
            <a:r>
              <a:rPr lang="en-US" dirty="0" smtClean="0"/>
              <a:t>MADE BY-</a:t>
            </a:r>
          </a:p>
          <a:p>
            <a:r>
              <a:rPr lang="en-US" dirty="0" smtClean="0"/>
              <a:t>Prajjwal Pandey</a:t>
            </a:r>
            <a:endParaRPr lang="en-US" dirty="0"/>
          </a:p>
        </p:txBody>
      </p:sp>
      <p:pic>
        <p:nvPicPr>
          <p:cNvPr id="5" name="Picture 4"/>
          <p:cNvPicPr>
            <a:picLocks noChangeAspect="1"/>
          </p:cNvPicPr>
          <p:nvPr/>
        </p:nvPicPr>
        <p:blipFill>
          <a:blip r:embed="rId2"/>
          <a:stretch>
            <a:fillRect/>
          </a:stretch>
        </p:blipFill>
        <p:spPr>
          <a:xfrm>
            <a:off x="7504239" y="978993"/>
            <a:ext cx="1467992" cy="1467992"/>
          </a:xfrm>
          <a:prstGeom prst="rect">
            <a:avLst/>
          </a:prstGeom>
        </p:spPr>
      </p:pic>
    </p:spTree>
    <p:extLst>
      <p:ext uri="{BB962C8B-B14F-4D97-AF65-F5344CB8AC3E}">
        <p14:creationId xmlns:p14="http://schemas.microsoft.com/office/powerpoint/2010/main" val="506321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082" y="-23731"/>
            <a:ext cx="1176271" cy="646331"/>
          </a:xfrm>
          <a:prstGeom prst="rect">
            <a:avLst/>
          </a:prstGeom>
        </p:spPr>
        <p:txBody>
          <a:bodyPr wrap="square">
            <a:spAutoFit/>
          </a:bodyPr>
          <a:lstStyle/>
          <a:p>
            <a:pPr algn="ctr"/>
            <a:r>
              <a:rPr lang="en-US" dirty="0">
                <a:ln w="0"/>
              </a:rPr>
              <a:t>Class </a:t>
            </a:r>
          </a:p>
          <a:p>
            <a:pPr algn="ctr"/>
            <a:r>
              <a:rPr lang="en-US" dirty="0">
                <a:ln w="0"/>
              </a:rPr>
              <a:t>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 y="0"/>
            <a:ext cx="12214894" cy="6870879"/>
          </a:xfrm>
          <a:prstGeom prst="rect">
            <a:avLst/>
          </a:prstGeom>
        </p:spPr>
      </p:pic>
      <p:sp>
        <p:nvSpPr>
          <p:cNvPr id="6" name="Rectangle 5"/>
          <p:cNvSpPr/>
          <p:nvPr/>
        </p:nvSpPr>
        <p:spPr>
          <a:xfrm>
            <a:off x="109279" y="99379"/>
            <a:ext cx="1867819"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rPr>
              <a:t>Class Diagram</a:t>
            </a:r>
            <a:endParaRPr lang="en-US" sz="2000" b="0" cap="none" spc="0" dirty="0">
              <a:ln w="0"/>
              <a:solidFill>
                <a:schemeClr val="tx1"/>
              </a:solidFill>
            </a:endParaRPr>
          </a:p>
        </p:txBody>
      </p:sp>
    </p:spTree>
    <p:extLst>
      <p:ext uri="{BB962C8B-B14F-4D97-AF65-F5344CB8AC3E}">
        <p14:creationId xmlns:p14="http://schemas.microsoft.com/office/powerpoint/2010/main" val="427865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890230" cy="400110"/>
          </a:xfrm>
          <a:prstGeom prst="rect">
            <a:avLst/>
          </a:prstGeom>
          <a:noFill/>
        </p:spPr>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Order Creation Page</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38" y="605307"/>
            <a:ext cx="11666419" cy="5975797"/>
          </a:xfrm>
          <a:prstGeom prst="rect">
            <a:avLst/>
          </a:prstGeom>
        </p:spPr>
      </p:pic>
    </p:spTree>
    <p:extLst>
      <p:ext uri="{BB962C8B-B14F-4D97-AF65-F5344CB8AC3E}">
        <p14:creationId xmlns:p14="http://schemas.microsoft.com/office/powerpoint/2010/main" val="3286310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4365938"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Fill Details &amp; Click Create Order</a:t>
            </a:r>
            <a:endParaRPr lang="en-US"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2" y="592428"/>
            <a:ext cx="11552349" cy="6065948"/>
          </a:xfrm>
          <a:prstGeom prst="rect">
            <a:avLst/>
          </a:prstGeom>
        </p:spPr>
      </p:pic>
    </p:spTree>
    <p:extLst>
      <p:ext uri="{BB962C8B-B14F-4D97-AF65-F5344CB8AC3E}">
        <p14:creationId xmlns:p14="http://schemas.microsoft.com/office/powerpoint/2010/main" val="24103915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903085"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Search By Price</a:t>
            </a:r>
            <a:endParaRPr lang="en-US"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4" y="611163"/>
            <a:ext cx="11603864" cy="6008577"/>
          </a:xfrm>
          <a:prstGeom prst="rect">
            <a:avLst/>
          </a:prstGeom>
        </p:spPr>
      </p:pic>
    </p:spTree>
    <p:extLst>
      <p:ext uri="{BB962C8B-B14F-4D97-AF65-F5344CB8AC3E}">
        <p14:creationId xmlns:p14="http://schemas.microsoft.com/office/powerpoint/2010/main" val="225658109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291286"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Search By Product Or Brand</a:t>
            </a:r>
            <a:endParaRPr lang="en-US"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 y="540240"/>
            <a:ext cx="11642502" cy="6092379"/>
          </a:xfrm>
          <a:prstGeom prst="rect">
            <a:avLst/>
          </a:prstGeom>
        </p:spPr>
      </p:pic>
    </p:spTree>
    <p:extLst>
      <p:ext uri="{BB962C8B-B14F-4D97-AF65-F5344CB8AC3E}">
        <p14:creationId xmlns:p14="http://schemas.microsoft.com/office/powerpoint/2010/main" val="16408020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602"/>
            <a:ext cx="4468969" cy="646331"/>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Select Items, then Add Quantity &amp; </a:t>
            </a:r>
          </a:p>
          <a:p>
            <a:pPr algn="ctr"/>
            <a:r>
              <a:rPr lang="en-US" dirty="0">
                <a:ln w="0"/>
                <a:effectLst>
                  <a:outerShdw blurRad="38100" dist="19050" dir="2700000" algn="tl" rotWithShape="0">
                    <a:schemeClr val="dk1">
                      <a:alpha val="40000"/>
                    </a:schemeClr>
                  </a:outerShdw>
                </a:effectLst>
              </a:rPr>
              <a:t>Discounts, Click “SAVE”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2" y="667933"/>
            <a:ext cx="11771291" cy="6101744"/>
          </a:xfrm>
          <a:prstGeom prst="rect">
            <a:avLst/>
          </a:prstGeom>
        </p:spPr>
      </p:pic>
    </p:spTree>
    <p:extLst>
      <p:ext uri="{BB962C8B-B14F-4D97-AF65-F5344CB8AC3E}">
        <p14:creationId xmlns:p14="http://schemas.microsoft.com/office/powerpoint/2010/main" val="9653196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6" y="90153"/>
            <a:ext cx="4829577" cy="369332"/>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Click Confirm And Products are added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 y="631065"/>
            <a:ext cx="11436439" cy="6034004"/>
          </a:xfrm>
          <a:prstGeom prst="rect">
            <a:avLst/>
          </a:prstGeom>
        </p:spPr>
      </p:pic>
    </p:spTree>
    <p:extLst>
      <p:ext uri="{BB962C8B-B14F-4D97-AF65-F5344CB8AC3E}">
        <p14:creationId xmlns:p14="http://schemas.microsoft.com/office/powerpoint/2010/main" val="264856703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031"/>
            <a:ext cx="320989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View Order Page</a:t>
            </a:r>
            <a:endParaRPr lang="en-US"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3" y="662188"/>
            <a:ext cx="11565229" cy="5918915"/>
          </a:xfrm>
          <a:prstGeom prst="rect">
            <a:avLst/>
          </a:prstGeom>
        </p:spPr>
      </p:pic>
    </p:spTree>
    <p:extLst>
      <p:ext uri="{BB962C8B-B14F-4D97-AF65-F5344CB8AC3E}">
        <p14:creationId xmlns:p14="http://schemas.microsoft.com/office/powerpoint/2010/main" val="38097089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031"/>
            <a:ext cx="320989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Edit Order Page</a:t>
            </a:r>
            <a:endParaRPr lang="en-US"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 y="605309"/>
            <a:ext cx="11526592" cy="6020874"/>
          </a:xfrm>
          <a:prstGeom prst="rect">
            <a:avLst/>
          </a:prstGeom>
        </p:spPr>
      </p:pic>
    </p:spTree>
    <p:extLst>
      <p:ext uri="{BB962C8B-B14F-4D97-AF65-F5344CB8AC3E}">
        <p14:creationId xmlns:p14="http://schemas.microsoft.com/office/powerpoint/2010/main" val="25153102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3031"/>
            <a:ext cx="3209890" cy="369332"/>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View Edited Order Page</a:t>
            </a:r>
            <a:endParaRPr lang="en-US" dirty="0">
              <a:ln w="0"/>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9" y="646531"/>
            <a:ext cx="11603864" cy="5998967"/>
          </a:xfrm>
          <a:prstGeom prst="rect">
            <a:avLst/>
          </a:prstGeom>
        </p:spPr>
      </p:pic>
    </p:spTree>
    <p:extLst>
      <p:ext uri="{BB962C8B-B14F-4D97-AF65-F5344CB8AC3E}">
        <p14:creationId xmlns:p14="http://schemas.microsoft.com/office/powerpoint/2010/main" val="369554495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677" y="391560"/>
            <a:ext cx="2005677"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Abstract:</a:t>
            </a:r>
            <a:endParaRPr lang="en-US" sz="36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Subtitle 2"/>
          <p:cNvSpPr txBox="1">
            <a:spLocks/>
          </p:cNvSpPr>
          <p:nvPr/>
        </p:nvSpPr>
        <p:spPr>
          <a:xfrm>
            <a:off x="781467" y="1184857"/>
            <a:ext cx="9405722" cy="531897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a:t>The Order Management App is to save the time by making the process of order creation, products and invoice management easy for the user. It allows the users to create order with user friendly User Interface. After creating the order they are able to add products to that order, they can add the quantity and discount given on the products. After Order Creation users are allowed to create invoices based on the approved order, and notification would be sent to the associated people about the order status automatically. It also allows the manager of sales users to view the whole data in a simplified and attractive way.</a:t>
            </a:r>
          </a:p>
        </p:txBody>
      </p:sp>
      <p:pic>
        <p:nvPicPr>
          <p:cNvPr id="12290" name="Picture 2" descr="Magento 2 Order Management | Magento 2 Delete Order exten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971" y="3844344"/>
            <a:ext cx="2492285" cy="227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73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373" y="2967335"/>
            <a:ext cx="434926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ADMIN PART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390" name="Picture 6" descr="Admin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73" y="1532586"/>
            <a:ext cx="3314700" cy="369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81481"/>
      </p:ext>
    </p:extLst>
  </p:cSld>
  <p:clrMapOvr>
    <a:masterClrMapping/>
  </p:clrMapOvr>
  <mc:AlternateContent xmlns:mc="http://schemas.openxmlformats.org/markup-compatibility/2006" xmlns:p14="http://schemas.microsoft.com/office/powerpoint/2010/main">
    <mc:Choice Requires="p14">
      <p:transition spd="slow" p14:dur="1400">
        <p14:prism dir="u"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72" y="103031"/>
            <a:ext cx="2472985"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Invoice Creation</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7" y="1210614"/>
            <a:ext cx="10367493" cy="4997003"/>
          </a:xfrm>
          <a:prstGeom prst="rect">
            <a:avLst/>
          </a:prstGeom>
        </p:spPr>
      </p:pic>
    </p:spTree>
    <p:extLst>
      <p:ext uri="{BB962C8B-B14F-4D97-AF65-F5344CB8AC3E}">
        <p14:creationId xmlns:p14="http://schemas.microsoft.com/office/powerpoint/2010/main" val="42138982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195943"/>
            <a:ext cx="2808013"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Invoice Auto Fields</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42" y="1223493"/>
            <a:ext cx="10509161" cy="4997004"/>
          </a:xfrm>
          <a:prstGeom prst="rect">
            <a:avLst/>
          </a:prstGeom>
        </p:spPr>
      </p:pic>
    </p:spTree>
    <p:extLst>
      <p:ext uri="{BB962C8B-B14F-4D97-AF65-F5344CB8AC3E}">
        <p14:creationId xmlns:p14="http://schemas.microsoft.com/office/powerpoint/2010/main" val="715638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6687" y="228587"/>
            <a:ext cx="6366661" cy="523220"/>
          </a:xfrm>
          <a:prstGeom prst="rect">
            <a:avLst/>
          </a:prstGeom>
        </p:spPr>
        <p:txBody>
          <a:bodyPr wrap="square">
            <a:spAutoFit/>
          </a:bodyPr>
          <a:lstStyle/>
          <a:p>
            <a:pPr algn="ctr"/>
            <a:r>
              <a:rPr lang="en-US" sz="2800" dirty="0" smtClean="0">
                <a:ln w="0"/>
                <a:effectLst>
                  <a:outerShdw blurRad="38100" dist="19050" dir="2700000" algn="tl" rotWithShape="0">
                    <a:schemeClr val="dk1">
                      <a:alpha val="40000"/>
                    </a:schemeClr>
                  </a:outerShdw>
                </a:effectLst>
              </a:rPr>
              <a:t>Dashboard For support team</a:t>
            </a:r>
            <a:endParaRPr lang="en-US" sz="2800"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8" y="1184857"/>
            <a:ext cx="10599312" cy="5003442"/>
          </a:xfrm>
          <a:prstGeom prst="rect">
            <a:avLst/>
          </a:prstGeom>
        </p:spPr>
      </p:pic>
    </p:spTree>
    <p:extLst>
      <p:ext uri="{BB962C8B-B14F-4D97-AF65-F5344CB8AC3E}">
        <p14:creationId xmlns:p14="http://schemas.microsoft.com/office/powerpoint/2010/main" val="1196686"/>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2987" y="177787"/>
            <a:ext cx="6366661" cy="523220"/>
          </a:xfrm>
          <a:prstGeom prst="rect">
            <a:avLst/>
          </a:prstGeom>
        </p:spPr>
        <p:txBody>
          <a:bodyPr wrap="square">
            <a:spAutoFit/>
          </a:bodyPr>
          <a:lstStyle/>
          <a:p>
            <a:pPr algn="ctr"/>
            <a:r>
              <a:rPr lang="en-US" sz="2800" dirty="0" smtClean="0">
                <a:ln w="0"/>
                <a:effectLst>
                  <a:outerShdw blurRad="38100" dist="19050" dir="2700000" algn="tl" rotWithShape="0">
                    <a:schemeClr val="dk1">
                      <a:alpha val="40000"/>
                    </a:schemeClr>
                  </a:outerShdw>
                </a:effectLst>
              </a:rPr>
              <a:t>Dashboard For Business User</a:t>
            </a:r>
            <a:endParaRPr lang="en-US" sz="2800"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142619"/>
            <a:ext cx="10985500" cy="5169281"/>
          </a:xfrm>
          <a:prstGeom prst="rect">
            <a:avLst/>
          </a:prstGeom>
        </p:spPr>
      </p:pic>
    </p:spTree>
    <p:extLst>
      <p:ext uri="{BB962C8B-B14F-4D97-AF65-F5344CB8AC3E}">
        <p14:creationId xmlns:p14="http://schemas.microsoft.com/office/powerpoint/2010/main" val="95198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2087" y="0"/>
            <a:ext cx="6366661" cy="523220"/>
          </a:xfrm>
          <a:prstGeom prst="rect">
            <a:avLst/>
          </a:prstGeom>
        </p:spPr>
        <p:txBody>
          <a:bodyPr wrap="square">
            <a:spAutoFit/>
          </a:bodyPr>
          <a:lstStyle/>
          <a:p>
            <a:pPr algn="ctr"/>
            <a:r>
              <a:rPr lang="en-US" sz="2800" dirty="0" smtClean="0">
                <a:ln w="0"/>
                <a:effectLst>
                  <a:outerShdw blurRad="38100" dist="19050" dir="2700000" algn="tl" rotWithShape="0">
                    <a:schemeClr val="dk1">
                      <a:alpha val="40000"/>
                    </a:schemeClr>
                  </a:outerShdw>
                </a:effectLst>
              </a:rPr>
              <a:t>Dashboard For Sales Users</a:t>
            </a:r>
            <a:endParaRPr lang="en-US" sz="2800" dirty="0">
              <a:ln w="0"/>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809032"/>
            <a:ext cx="5651500" cy="5829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74" y="809032"/>
            <a:ext cx="5696526" cy="5796364"/>
          </a:xfrm>
          <a:prstGeom prst="rect">
            <a:avLst/>
          </a:prstGeom>
        </p:spPr>
      </p:pic>
      <p:sp>
        <p:nvSpPr>
          <p:cNvPr id="6" name="Rectangle 5"/>
          <p:cNvSpPr/>
          <p:nvPr/>
        </p:nvSpPr>
        <p:spPr>
          <a:xfrm>
            <a:off x="114300" y="1214735"/>
            <a:ext cx="2308016" cy="261610"/>
          </a:xfrm>
          <a:prstGeom prst="rect">
            <a:avLst/>
          </a:prstGeom>
          <a:noFill/>
        </p:spPr>
        <p:txBody>
          <a:bodyPr wrap="square" lIns="91440" tIns="45720" rIns="91440" bIns="45720">
            <a:spAutoFit/>
          </a:bodyPr>
          <a:lstStyle/>
          <a:p>
            <a:pPr algn="ctr"/>
            <a:r>
              <a:rPr lang="en-US" sz="1100" b="0" cap="none" spc="0" dirty="0" smtClean="0">
                <a:ln w="0"/>
                <a:solidFill>
                  <a:schemeClr val="tx1"/>
                </a:solidFill>
              </a:rPr>
              <a:t>Sales User 1</a:t>
            </a:r>
            <a:endParaRPr lang="en-US" sz="1100" b="0" cap="none" spc="0" dirty="0">
              <a:ln w="0"/>
              <a:solidFill>
                <a:schemeClr val="tx1"/>
              </a:solidFill>
            </a:endParaRPr>
          </a:p>
        </p:txBody>
      </p:sp>
      <p:sp>
        <p:nvSpPr>
          <p:cNvPr id="8" name="Rectangle 7"/>
          <p:cNvSpPr/>
          <p:nvPr/>
        </p:nvSpPr>
        <p:spPr>
          <a:xfrm>
            <a:off x="6884102" y="1214735"/>
            <a:ext cx="992579" cy="261610"/>
          </a:xfrm>
          <a:prstGeom prst="rect">
            <a:avLst/>
          </a:prstGeom>
          <a:noFill/>
        </p:spPr>
        <p:txBody>
          <a:bodyPr wrap="none" lIns="91440" tIns="45720" rIns="91440" bIns="45720">
            <a:spAutoFit/>
          </a:bodyPr>
          <a:lstStyle/>
          <a:p>
            <a:pPr algn="ctr"/>
            <a:r>
              <a:rPr lang="en-US" sz="1100" b="0" cap="none" spc="0" dirty="0" smtClean="0">
                <a:ln w="0"/>
                <a:solidFill>
                  <a:schemeClr val="tx1"/>
                </a:solidFill>
              </a:rPr>
              <a:t>Sales User 2</a:t>
            </a:r>
            <a:endParaRPr lang="en-US" sz="1100" b="0" cap="none" spc="0" dirty="0">
              <a:ln w="0"/>
              <a:solidFill>
                <a:schemeClr val="tx1"/>
              </a:solidFill>
            </a:endParaRPr>
          </a:p>
        </p:txBody>
      </p:sp>
    </p:spTree>
    <p:extLst>
      <p:ext uri="{BB962C8B-B14F-4D97-AF65-F5344CB8AC3E}">
        <p14:creationId xmlns:p14="http://schemas.microsoft.com/office/powerpoint/2010/main" val="3577713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952514"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Process Builder &amp; Validation Rules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Text Placeholder 9"/>
          <p:cNvSpPr>
            <a:spLocks noGrp="1"/>
          </p:cNvSpPr>
          <p:nvPr>
            <p:ph type="body" idx="1"/>
          </p:nvPr>
        </p:nvSpPr>
        <p:spPr/>
        <p:txBody>
          <a:bodyPr/>
          <a:lstStyle/>
          <a:p>
            <a:r>
              <a:rPr lang="en-US" b="0" dirty="0">
                <a:ln w="0"/>
                <a:solidFill>
                  <a:schemeClr val="tx1"/>
                </a:solidFill>
                <a:effectLst>
                  <a:outerShdw blurRad="38100" dist="19050" dir="2700000" algn="tl" rotWithShape="0">
                    <a:schemeClr val="dk1">
                      <a:alpha val="40000"/>
                    </a:schemeClr>
                  </a:outerShdw>
                </a:effectLst>
              </a:rPr>
              <a:t>Process Builder</a:t>
            </a:r>
          </a:p>
        </p:txBody>
      </p:sp>
      <p:sp>
        <p:nvSpPr>
          <p:cNvPr id="6" name="Content Placeholder 5"/>
          <p:cNvSpPr>
            <a:spLocks noGrp="1"/>
          </p:cNvSpPr>
          <p:nvPr>
            <p:ph sz="half" idx="2"/>
          </p:nvPr>
        </p:nvSpPr>
        <p:spPr>
          <a:xfrm>
            <a:off x="545055" y="1984894"/>
            <a:ext cx="5320621" cy="3031243"/>
          </a:xfrm>
        </p:spPr>
        <p:txBody>
          <a:bodyPr/>
          <a:lstStyle/>
          <a:p>
            <a:pPr marL="342900" indent="-342900">
              <a:buFont typeface="+mj-lt"/>
              <a:buAutoNum type="arabicPeriod"/>
            </a:pPr>
            <a:r>
              <a:rPr lang="en-US" dirty="0">
                <a:ln w="0"/>
                <a:solidFill>
                  <a:schemeClr val="tx1"/>
                </a:solidFill>
                <a:effectLst>
                  <a:outerShdw blurRad="38100" dist="38100" dir="2700000" algn="tl">
                    <a:srgbClr val="000000">
                      <a:alpha val="43137"/>
                    </a:srgbClr>
                  </a:outerShdw>
                </a:effectLst>
              </a:rPr>
              <a:t>To send to approval by business user if amount is greater than $10000.</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To send email to the sales user on stage change</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To update the stage if payment received is checked in invoice record and update stage to “Delivery in Plan” after one day of receiving payment.</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Process Builder for sending in app notification to business users and support team about stage update.</a:t>
            </a:r>
            <a:endParaRPr lang="en-US" dirty="0">
              <a:ln w="0"/>
              <a:solidFill>
                <a:schemeClr val="tx1"/>
              </a:solidFill>
            </a:endParaRPr>
          </a:p>
        </p:txBody>
      </p:sp>
      <p:sp>
        <p:nvSpPr>
          <p:cNvPr id="11" name="Text Placeholder 10"/>
          <p:cNvSpPr>
            <a:spLocks noGrp="1"/>
          </p:cNvSpPr>
          <p:nvPr>
            <p:ph type="body" sz="quarter" idx="3"/>
          </p:nvPr>
        </p:nvSpPr>
        <p:spPr/>
        <p:txBody>
          <a:bodyPr/>
          <a:lstStyle/>
          <a:p>
            <a:pPr algn="ctr"/>
            <a:r>
              <a:rPr lang="en-US" b="0" dirty="0">
                <a:ln w="0"/>
                <a:solidFill>
                  <a:schemeClr val="tx1"/>
                </a:solidFill>
                <a:effectLst>
                  <a:outerShdw blurRad="38100" dist="19050" dir="2700000" algn="tl" rotWithShape="0">
                    <a:schemeClr val="dk1">
                      <a:alpha val="40000"/>
                    </a:schemeClr>
                  </a:outerShdw>
                </a:effectLst>
              </a:rPr>
              <a:t>Validation Rules</a:t>
            </a:r>
          </a:p>
        </p:txBody>
      </p:sp>
      <p:sp>
        <p:nvSpPr>
          <p:cNvPr id="7" name="Content Placeholder 6"/>
          <p:cNvSpPr>
            <a:spLocks noGrp="1"/>
          </p:cNvSpPr>
          <p:nvPr>
            <p:ph sz="quarter" idx="4"/>
          </p:nvPr>
        </p:nvSpPr>
        <p:spPr>
          <a:xfrm>
            <a:off x="6355014" y="1984895"/>
            <a:ext cx="5320621" cy="3031242"/>
          </a:xfrm>
        </p:spPr>
        <p:txBody>
          <a:bodyPr/>
          <a:lstStyle/>
          <a:p>
            <a:pPr marL="342900" indent="-342900">
              <a:buFont typeface="+mj-lt"/>
              <a:buAutoNum type="arabicPeriod"/>
            </a:pPr>
            <a:r>
              <a:rPr lang="en-US" dirty="0" smtClean="0">
                <a:ln w="0"/>
                <a:solidFill>
                  <a:schemeClr val="tx1"/>
                </a:solidFill>
                <a:effectLst>
                  <a:outerShdw blurRad="38100" dist="19050" dir="2700000" algn="tl" rotWithShape="0">
                    <a:schemeClr val="dk1">
                      <a:alpha val="40000"/>
                    </a:schemeClr>
                  </a:outerShdw>
                </a:effectLst>
              </a:rPr>
              <a:t>Order’s </a:t>
            </a:r>
            <a:r>
              <a:rPr lang="en-US" dirty="0">
                <a:ln w="0"/>
                <a:solidFill>
                  <a:schemeClr val="tx1"/>
                </a:solidFill>
                <a:effectLst>
                  <a:outerShdw blurRad="38100" dist="19050" dir="2700000" algn="tl" rotWithShape="0">
                    <a:schemeClr val="dk1">
                      <a:alpha val="40000"/>
                    </a:schemeClr>
                  </a:outerShdw>
                </a:effectLst>
              </a:rPr>
              <a:t>End Date can’t be less than order’s start date</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Order’s stage can’t go back to the previous stage (INACTIVE)</a:t>
            </a:r>
          </a:p>
          <a:p>
            <a:pPr marL="342900" indent="-342900">
              <a:buFont typeface="+mj-lt"/>
              <a:buAutoNum type="arabicPeriod"/>
            </a:pPr>
            <a:r>
              <a:rPr lang="en-US" dirty="0">
                <a:ln w="0"/>
                <a:effectLst>
                  <a:outerShdw blurRad="38100" dist="19050" dir="2700000" algn="tl" rotWithShape="0">
                    <a:schemeClr val="dk1">
                      <a:alpha val="40000"/>
                    </a:schemeClr>
                  </a:outerShdw>
                </a:effectLst>
              </a:rPr>
              <a:t>Order remarks should be there if the stage is cancelled</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Product stock quantity can not be less than 0</a:t>
            </a:r>
            <a:endParaRPr lang="en-US" dirty="0">
              <a:ln w="0"/>
              <a:effectLst>
                <a:outerShdw blurRad="38100" dist="19050" dir="2700000" algn="tl" rotWithShape="0">
                  <a:schemeClr val="dk1">
                    <a:alpha val="40000"/>
                  </a:schemeClr>
                </a:outerShdw>
              </a:effectLst>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Invoice Start Date can’t be less than order start date.</a:t>
            </a: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rPr>
              <a:t>Payment Due Date in Invoice should not be less than Invoice Start Date </a:t>
            </a:r>
          </a:p>
          <a:p>
            <a:pPr marL="0" indent="0" algn="ctr">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lgn="ctr">
              <a:buNone/>
            </a:pP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1969194"/>
      </p:ext>
    </p:extLst>
  </p:cSld>
  <p:clrMapOvr>
    <a:masterClrMapping/>
  </p:clrMapOvr>
  <mc:AlternateContent xmlns:mc="http://schemas.openxmlformats.org/markup-compatibility/2006" xmlns:p14="http://schemas.microsoft.com/office/powerpoint/2010/main">
    <mc:Choice Requires="p14">
      <p:transition spd="med" p14:dur="700">
        <p14:reveal/>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0731"/>
            <a:ext cx="3209890" cy="646331"/>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Approval If order Amount&gt;100000</a:t>
            </a:r>
            <a:endParaRPr lang="en-US"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173" y="411904"/>
            <a:ext cx="8982110" cy="2411569"/>
          </a:xfrm>
          <a:prstGeom prst="rect">
            <a:avLst/>
          </a:prstGeom>
        </p:spPr>
      </p:pic>
      <p:sp>
        <p:nvSpPr>
          <p:cNvPr id="11" name="Rectangle 10"/>
          <p:cNvSpPr/>
          <p:nvPr/>
        </p:nvSpPr>
        <p:spPr>
          <a:xfrm>
            <a:off x="203200" y="4128931"/>
            <a:ext cx="4043966" cy="923330"/>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In app notification For</a:t>
            </a:r>
          </a:p>
          <a:p>
            <a:pPr algn="ctr"/>
            <a:r>
              <a:rPr lang="en-US" dirty="0" smtClean="0">
                <a:ln w="0"/>
                <a:effectLst>
                  <a:outerShdw blurRad="38100" dist="19050" dir="2700000" algn="tl" rotWithShape="0">
                    <a:schemeClr val="dk1">
                      <a:alpha val="40000"/>
                    </a:schemeClr>
                  </a:outerShdw>
                </a:effectLst>
              </a:rPr>
              <a:t>Business and support team on stage change</a:t>
            </a:r>
            <a:endParaRPr lang="en-US" dirty="0">
              <a:ln w="0"/>
              <a:effectLst>
                <a:outerShdw blurRad="38100" dist="19050" dir="2700000" algn="tl" rotWithShape="0">
                  <a:schemeClr val="dk1">
                    <a:alpha val="40000"/>
                  </a:schemeClr>
                </a:outerShdw>
              </a:effectLst>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65459" t="4376" r="222" b="1750"/>
          <a:stretch/>
        </p:blipFill>
        <p:spPr>
          <a:xfrm>
            <a:off x="4537656" y="3052011"/>
            <a:ext cx="6181144" cy="3543300"/>
          </a:xfrm>
          <a:prstGeom prst="rect">
            <a:avLst/>
          </a:prstGeom>
        </p:spPr>
      </p:pic>
    </p:spTree>
    <p:extLst>
      <p:ext uri="{BB962C8B-B14F-4D97-AF65-F5344CB8AC3E}">
        <p14:creationId xmlns:p14="http://schemas.microsoft.com/office/powerpoint/2010/main" val="27283849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8777" y="3004457"/>
            <a:ext cx="5009391"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614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277"/>
            <a:ext cx="12192000" cy="6858000"/>
          </a:xfrm>
          <a:prstGeom prst="rect">
            <a:avLst/>
          </a:prstGeom>
        </p:spPr>
      </p:pic>
      <p:sp>
        <p:nvSpPr>
          <p:cNvPr id="4" name="Rectangle 3"/>
          <p:cNvSpPr/>
          <p:nvPr/>
        </p:nvSpPr>
        <p:spPr>
          <a:xfrm>
            <a:off x="0" y="4618335"/>
            <a:ext cx="1396536" cy="261610"/>
          </a:xfrm>
          <a:prstGeom prst="rect">
            <a:avLst/>
          </a:prstGeom>
          <a:noFill/>
        </p:spPr>
        <p:txBody>
          <a:bodyPr wrap="none" lIns="91440" tIns="45720" rIns="91440" bIns="45720">
            <a:spAutoFit/>
          </a:bodyPr>
          <a:lstStyle/>
          <a:p>
            <a:pPr algn="ctr"/>
            <a:r>
              <a:rPr lang="en-US" sz="1100" dirty="0" smtClean="0">
                <a:ln w="0"/>
                <a:effectLst>
                  <a:outerShdw blurRad="38100" dist="19050" dir="2700000" algn="tl" rotWithShape="0">
                    <a:schemeClr val="dk1">
                      <a:alpha val="40000"/>
                    </a:schemeClr>
                  </a:outerShdw>
                </a:effectLst>
              </a:rPr>
              <a:t>[</a:t>
            </a:r>
            <a:r>
              <a:rPr lang="en-US" sz="1100" dirty="0" err="1" smtClean="0">
                <a:ln w="0"/>
                <a:effectLst>
                  <a:outerShdw blurRad="38100" dist="19050" dir="2700000" algn="tl" rotWithShape="0">
                    <a:schemeClr val="dk1">
                      <a:alpha val="40000"/>
                    </a:schemeClr>
                  </a:outerShdw>
                </a:effectLst>
              </a:rPr>
              <a:t>confirmProducts</a:t>
            </a:r>
            <a:r>
              <a:rPr lang="en-US" sz="1100" dirty="0" smtClean="0">
                <a:ln w="0"/>
                <a:effectLst>
                  <a:outerShdw blurRad="38100" dist="19050" dir="2700000" algn="tl" rotWithShape="0">
                    <a:schemeClr val="dk1">
                      <a:alpha val="40000"/>
                    </a:schemeClr>
                  </a:outerShdw>
                </a:effectLst>
              </a:rPr>
              <a:t>]</a:t>
            </a:r>
            <a:endParaRPr lang="en-US" sz="110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0" y="39757"/>
            <a:ext cx="1805302" cy="338554"/>
          </a:xfrm>
          <a:prstGeom prst="rect">
            <a:avLst/>
          </a:prstGeom>
          <a:noFill/>
        </p:spPr>
        <p:txBody>
          <a:bodyPr wrap="none" lIns="91440" tIns="45720" rIns="91440" bIns="45720">
            <a:spAutoFit/>
          </a:bodyPr>
          <a:lstStyle/>
          <a:p>
            <a:pPr algn="ctr"/>
            <a:r>
              <a:rPr lang="en-US" sz="1600" b="1" cap="none" spc="0" dirty="0" smtClean="0">
                <a:ln w="0"/>
                <a:solidFill>
                  <a:schemeClr val="tx1"/>
                </a:solidFill>
              </a:rPr>
              <a:t>Activity Diagram</a:t>
            </a:r>
            <a:endParaRPr lang="en-US" sz="1600" b="1" cap="none" spc="0" dirty="0">
              <a:ln w="0"/>
              <a:solidFill>
                <a:schemeClr val="tx1"/>
              </a:solidFill>
            </a:endParaRPr>
          </a:p>
        </p:txBody>
      </p:sp>
    </p:spTree>
    <p:extLst>
      <p:ext uri="{BB962C8B-B14F-4D97-AF65-F5344CB8AC3E}">
        <p14:creationId xmlns:p14="http://schemas.microsoft.com/office/powerpoint/2010/main" val="1776754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4332" y="2967335"/>
            <a:ext cx="588334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DEVELOPER PART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1266" name="Picture 2" descr="Web Developer Roadmaps: All In One Place - Level Up!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733" y="256405"/>
            <a:ext cx="6066941" cy="271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204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2525" y="2967335"/>
            <a:ext cx="268695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Triggers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3314" name="Picture 2" descr="TRIGGER | meaning in the Cambridge English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668" y="930923"/>
            <a:ext cx="4210363" cy="181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4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win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dell\Pictures\Screenshots\Screenshot (119).png"/>
          <p:cNvPicPr/>
          <p:nvPr/>
        </p:nvPicPr>
        <p:blipFill>
          <a:blip r:embed="rId2">
            <a:extLst>
              <a:ext uri="{28A0092B-C50C-407E-A947-70E740481C1C}">
                <a14:useLocalDpi xmlns:a14="http://schemas.microsoft.com/office/drawing/2010/main" val="0"/>
              </a:ext>
            </a:extLst>
          </a:blip>
          <a:srcRect/>
          <a:stretch>
            <a:fillRect/>
          </a:stretch>
        </p:blipFill>
        <p:spPr bwMode="auto">
          <a:xfrm>
            <a:off x="1416318" y="1305542"/>
            <a:ext cx="9221631" cy="4966469"/>
          </a:xfrm>
          <a:prstGeom prst="rect">
            <a:avLst/>
          </a:prstGeom>
          <a:noFill/>
          <a:ln>
            <a:noFill/>
          </a:ln>
        </p:spPr>
      </p:pic>
      <p:sp>
        <p:nvSpPr>
          <p:cNvPr id="3" name="Rectangle 2"/>
          <p:cNvSpPr/>
          <p:nvPr/>
        </p:nvSpPr>
        <p:spPr>
          <a:xfrm>
            <a:off x="3473422" y="459156"/>
            <a:ext cx="9040796" cy="523220"/>
          </a:xfrm>
          <a:prstGeom prst="rect">
            <a:avLst/>
          </a:prstGeom>
          <a:noFill/>
        </p:spPr>
        <p:txBody>
          <a:bodyPr wrap="square" lIns="91440" tIns="45720" rIns="91440" bIns="45720">
            <a:spAutoFit/>
          </a:bodyPr>
          <a:lstStyle/>
          <a:p>
            <a:r>
              <a:rPr lang="en-US" sz="1400" dirty="0" smtClean="0"/>
              <a:t>Done </a:t>
            </a:r>
            <a:r>
              <a:rPr lang="en-US" sz="1400" dirty="0"/>
              <a:t>with the help of trigger on </a:t>
            </a:r>
            <a:r>
              <a:rPr lang="en-US" sz="1400" dirty="0" smtClean="0"/>
              <a:t>account and using before insert and before update triggers. Getting all the accounts in a list and if the size of the list greater than 5 add error.</a:t>
            </a:r>
            <a:endParaRPr lang="en-US" sz="1400" dirty="0"/>
          </a:p>
        </p:txBody>
      </p:sp>
      <p:sp>
        <p:nvSpPr>
          <p:cNvPr id="4" name="Rectangle 3"/>
          <p:cNvSpPr/>
          <p:nvPr/>
        </p:nvSpPr>
        <p:spPr>
          <a:xfrm>
            <a:off x="-360610" y="12880"/>
            <a:ext cx="5293217" cy="646331"/>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1.To allow Sales User to manage at most 5 accounts.</a:t>
            </a:r>
          </a:p>
        </p:txBody>
      </p:sp>
    </p:spTree>
    <p:extLst>
      <p:ext uri="{BB962C8B-B14F-4D97-AF65-F5344CB8AC3E}">
        <p14:creationId xmlns:p14="http://schemas.microsoft.com/office/powerpoint/2010/main" val="2908104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078" y="1172391"/>
            <a:ext cx="5628067" cy="5048105"/>
          </a:xfrm>
          <a:prstGeom prst="rect">
            <a:avLst/>
          </a:prstGeom>
        </p:spPr>
      </p:pic>
      <p:sp>
        <p:nvSpPr>
          <p:cNvPr id="3" name="Rectangle 2"/>
          <p:cNvSpPr/>
          <p:nvPr/>
        </p:nvSpPr>
        <p:spPr>
          <a:xfrm>
            <a:off x="0" y="64395"/>
            <a:ext cx="3209890" cy="923330"/>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2.Email to those contact </a:t>
            </a:r>
          </a:p>
          <a:p>
            <a:pPr algn="ctr"/>
            <a:r>
              <a:rPr lang="en-US" dirty="0" smtClean="0">
                <a:ln w="0"/>
                <a:effectLst>
                  <a:outerShdw blurRad="38100" dist="19050" dir="2700000" algn="tl" rotWithShape="0">
                    <a:schemeClr val="dk1">
                      <a:alpha val="40000"/>
                    </a:schemeClr>
                  </a:outerShdw>
                </a:effectLst>
              </a:rPr>
              <a:t>With email opt out field True</a:t>
            </a:r>
            <a:endParaRPr lang="en-US" dirty="0">
              <a:ln w="0"/>
              <a:effectLst>
                <a:outerShdw blurRad="38100" dist="19050" dir="2700000" algn="tl" rotWithShape="0">
                  <a:schemeClr val="dk1">
                    <a:alpha val="40000"/>
                  </a:schemeClr>
                </a:outerShdw>
              </a:effectLst>
            </a:endParaRPr>
          </a:p>
        </p:txBody>
      </p:sp>
      <p:sp>
        <p:nvSpPr>
          <p:cNvPr id="4" name="Rectangle 3"/>
          <p:cNvSpPr/>
          <p:nvPr/>
        </p:nvSpPr>
        <p:spPr>
          <a:xfrm>
            <a:off x="3105386" y="369888"/>
            <a:ext cx="6221493" cy="523220"/>
          </a:xfrm>
          <a:prstGeom prst="rect">
            <a:avLst/>
          </a:prstGeom>
          <a:noFill/>
        </p:spPr>
        <p:txBody>
          <a:bodyPr wrap="square" lIns="91440" tIns="45720" rIns="91440" bIns="45720">
            <a:spAutoFit/>
          </a:bodyPr>
          <a:lstStyle/>
          <a:p>
            <a:r>
              <a:rPr lang="en-US" sz="1400" dirty="0" smtClean="0"/>
              <a:t>Getting list of accounts and contacts list of related account and sending message on stage change with the help of </a:t>
            </a:r>
            <a:r>
              <a:rPr lang="en-US" sz="1400" dirty="0" err="1" smtClean="0"/>
              <a:t>SingleEmailMessage</a:t>
            </a:r>
            <a:endParaRPr lang="en-US" sz="1400" dirty="0"/>
          </a:p>
        </p:txBody>
      </p:sp>
      <p:pic>
        <p:nvPicPr>
          <p:cNvPr id="14346" name="Picture 10" descr="How do I get new incoming Gmail email no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161" y="159012"/>
            <a:ext cx="1760113" cy="7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962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395"/>
            <a:ext cx="3209890" cy="646331"/>
          </a:xfrm>
          <a:prstGeom prst="rect">
            <a:avLst/>
          </a:prstGeom>
        </p:spPr>
        <p:txBody>
          <a:bodyPr wrap="square">
            <a:spAutoFit/>
          </a:bodyPr>
          <a:lstStyle/>
          <a:p>
            <a:pPr algn="ctr"/>
            <a:r>
              <a:rPr lang="en-US" dirty="0" smtClean="0">
                <a:ln w="0"/>
                <a:effectLst>
                  <a:outerShdw blurRad="38100" dist="19050" dir="2700000" algn="tl" rotWithShape="0">
                    <a:schemeClr val="dk1">
                      <a:alpha val="40000"/>
                    </a:schemeClr>
                  </a:outerShdw>
                </a:effectLst>
              </a:rPr>
              <a:t>3.Stage can’t go back to previous state</a:t>
            </a:r>
            <a:endParaRPr lang="en-US"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073" y="1162039"/>
            <a:ext cx="10844011" cy="2882076"/>
          </a:xfrm>
          <a:prstGeom prst="rect">
            <a:avLst/>
          </a:prstGeom>
        </p:spPr>
      </p:pic>
      <p:sp>
        <p:nvSpPr>
          <p:cNvPr id="4" name="Rectangle 3"/>
          <p:cNvSpPr/>
          <p:nvPr/>
        </p:nvSpPr>
        <p:spPr>
          <a:xfrm>
            <a:off x="3491079" y="259210"/>
            <a:ext cx="6096000" cy="369332"/>
          </a:xfrm>
          <a:prstGeom prst="rect">
            <a:avLst/>
          </a:prstGeom>
        </p:spPr>
        <p:txBody>
          <a:bodyPr>
            <a:spAutoFit/>
          </a:bodyPr>
          <a:lstStyle/>
          <a:p>
            <a:r>
              <a:rPr lang="en-US" dirty="0" smtClean="0"/>
              <a:t>Trigger on order when there is change in stage.</a:t>
            </a:r>
            <a:endParaRPr lang="en-US" dirty="0"/>
          </a:p>
        </p:txBody>
      </p:sp>
      <p:sp>
        <p:nvSpPr>
          <p:cNvPr id="5" name="Rectangle 4"/>
          <p:cNvSpPr/>
          <p:nvPr/>
        </p:nvSpPr>
        <p:spPr>
          <a:xfrm>
            <a:off x="281189" y="4577613"/>
            <a:ext cx="3209890" cy="923330"/>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4</a:t>
            </a:r>
            <a:r>
              <a:rPr lang="en-US" dirty="0" smtClean="0">
                <a:ln w="0"/>
                <a:effectLst>
                  <a:outerShdw blurRad="38100" dist="19050" dir="2700000" algn="tl" rotWithShape="0">
                    <a:schemeClr val="dk1">
                      <a:alpha val="40000"/>
                    </a:schemeClr>
                  </a:outerShdw>
                </a:effectLst>
              </a:rPr>
              <a:t>.One Business User can manage at most 2 sales user </a:t>
            </a:r>
            <a:endParaRPr lang="en-US" dirty="0">
              <a:ln w="0"/>
              <a:effectLst>
                <a:outerShdw blurRad="38100" dist="19050" dir="2700000" algn="tl" rotWithShape="0">
                  <a:schemeClr val="dk1">
                    <a:alpha val="40000"/>
                  </a:schemeClr>
                </a:outerShdw>
              </a:effectLst>
            </a:endParaRPr>
          </a:p>
        </p:txBody>
      </p:sp>
      <p:sp>
        <p:nvSpPr>
          <p:cNvPr id="6" name="Rectangle 5"/>
          <p:cNvSpPr/>
          <p:nvPr/>
        </p:nvSpPr>
        <p:spPr>
          <a:xfrm>
            <a:off x="443079" y="5496387"/>
            <a:ext cx="6096000" cy="923330"/>
          </a:xfrm>
          <a:prstGeom prst="rect">
            <a:avLst/>
          </a:prstGeom>
        </p:spPr>
        <p:txBody>
          <a:bodyPr>
            <a:spAutoFit/>
          </a:bodyPr>
          <a:lstStyle/>
          <a:p>
            <a:r>
              <a:rPr lang="en-US" dirty="0" smtClean="0"/>
              <a:t>Trigger on User checking </a:t>
            </a:r>
          </a:p>
          <a:p>
            <a:r>
              <a:rPr lang="en-US" dirty="0" smtClean="0"/>
              <a:t>Manager Id Size.</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056" y="4867442"/>
            <a:ext cx="7740203" cy="1267002"/>
          </a:xfrm>
          <a:prstGeom prst="rect">
            <a:avLst/>
          </a:prstGeom>
        </p:spPr>
      </p:pic>
    </p:spTree>
    <p:extLst>
      <p:ext uri="{BB962C8B-B14F-4D97-AF65-F5344CB8AC3E}">
        <p14:creationId xmlns:p14="http://schemas.microsoft.com/office/powerpoint/2010/main" val="246112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7053" y="2967335"/>
            <a:ext cx="425789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LWC &amp; Aura</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364" name="Picture 4" descr="Working with Aura and Lightning Web Components: Interoperabil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778" y="480467"/>
            <a:ext cx="2486868" cy="248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334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Theme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Theme1" id="{D13AB0BF-FC1D-46EE-AEE3-F204BE6EF8DB}" vid="{E1C184F4-B235-4169-B010-EF351C838DB7}"/>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3191</TotalTime>
  <Words>485</Words>
  <Application>Microsoft Office PowerPoint</Application>
  <PresentationFormat>Widescreen</PresentationFormat>
  <Paragraphs>58</Paragraphs>
  <Slides>28</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Candara</vt:lpstr>
      <vt:lpstr>Helvetica Light</vt:lpstr>
      <vt:lpstr>Wingdings</vt:lpstr>
      <vt:lpstr>Wingdings 3</vt:lpstr>
      <vt:lpstr>Theme1</vt:lpstr>
      <vt:lpstr>3_Office Theme</vt:lpstr>
      <vt:lpstr>think-cell Slide</vt:lpstr>
      <vt:lpstr>Order Management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Management App</dc:title>
  <dc:creator>Prajjwal Pandey</dc:creator>
  <cp:lastModifiedBy>Prajjwal Pandey</cp:lastModifiedBy>
  <cp:revision>152</cp:revision>
  <dcterms:created xsi:type="dcterms:W3CDTF">2020-04-26T08:18:54Z</dcterms:created>
  <dcterms:modified xsi:type="dcterms:W3CDTF">2020-05-23T05:58:16Z</dcterms:modified>
</cp:coreProperties>
</file>