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ppt\data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ppt\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ppt\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Before</a:t>
            </a:r>
            <a:r>
              <a:rPr lang="en-US" baseline="0" dirty="0"/>
              <a:t> </a:t>
            </a:r>
            <a:r>
              <a:rPr lang="en-US" dirty="0"/>
              <a:t>5G</a:t>
            </a:r>
          </a:p>
        </c:rich>
      </c:tx>
      <c:layout>
        <c:manualLayout>
          <c:xMode val="edge"/>
          <c:yMode val="edge"/>
          <c:x val="0.7127354596979727"/>
          <c:y val="0.309376104545314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498041005743853"/>
          <c:y val="5.0547440810160001E-2"/>
          <c:w val="0.28375908174521663"/>
          <c:h val="0.68574240842701717"/>
        </c:manualLayout>
      </c:layout>
      <c:doughnutChart>
        <c:varyColors val="0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83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Before</a:t>
            </a:r>
            <a:r>
              <a:rPr lang="en-US" baseline="0" dirty="0"/>
              <a:t> </a:t>
            </a:r>
            <a:r>
              <a:rPr lang="en-US" dirty="0"/>
              <a:t>5G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0"/>
        <c:ser>
          <c:idx val="0"/>
          <c:order val="0"/>
          <c:tx>
            <c:strRef>
              <c:f>data!$C$1</c:f>
              <c:strCache>
                <c:ptCount val="1"/>
                <c:pt idx="0">
                  <c:v>Before_5G</c:v>
                </c:pt>
              </c:strCache>
            </c:strRef>
          </c:tx>
          <c:spPr>
            <a:solidFill>
              <a:srgbClr val="6727F2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814E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B5-4185-B6BA-A0C462980F0A}"/>
              </c:ext>
            </c:extLst>
          </c:dPt>
          <c:dPt>
            <c:idx val="1"/>
            <c:bubble3D val="0"/>
            <c:spPr>
              <a:solidFill>
                <a:srgbClr val="986EF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B5-4185-B6BA-A0C462980F0A}"/>
              </c:ext>
            </c:extLst>
          </c:dPt>
          <c:dPt>
            <c:idx val="2"/>
            <c:bubble3D val="0"/>
            <c:spPr>
              <a:solidFill>
                <a:srgbClr val="BCA1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B5-4185-B6BA-A0C462980F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data!$B$2:$B$5</c:f>
              <c:strCache>
                <c:ptCount val="4"/>
                <c:pt idx="0">
                  <c:v>Jan/Jun</c:v>
                </c:pt>
                <c:pt idx="1">
                  <c:v>Feb/Jul</c:v>
                </c:pt>
                <c:pt idx="2">
                  <c:v>Mar/Aug</c:v>
                </c:pt>
                <c:pt idx="3">
                  <c:v>Apr/Sep</c:v>
                </c:pt>
              </c:strCache>
            </c:strRef>
          </c:cat>
          <c:val>
            <c:numRef>
              <c:f>data!$C$2:$C$5</c:f>
              <c:numCache>
                <c:formatCode>#,,\ "M"</c:formatCode>
                <c:ptCount val="4"/>
                <c:pt idx="0">
                  <c:v>3543700000</c:v>
                </c:pt>
                <c:pt idx="1">
                  <c:v>4256900000</c:v>
                </c:pt>
                <c:pt idx="2">
                  <c:v>4104500000</c:v>
                </c:pt>
                <c:pt idx="3">
                  <c:v>4071900000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5-4185-B6BA-A0C462980F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3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97782686080672"/>
          <c:y val="0.18179640504872299"/>
          <c:w val="0.22022173139193268"/>
          <c:h val="0.588473762743921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After</a:t>
            </a:r>
            <a:r>
              <a:rPr lang="en-US" baseline="0" dirty="0"/>
              <a:t> </a:t>
            </a:r>
            <a:r>
              <a:rPr lang="en-US" dirty="0"/>
              <a:t>5G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0"/>
        <c:ser>
          <c:idx val="0"/>
          <c:order val="0"/>
          <c:tx>
            <c:strRef>
              <c:f>data!$A$1</c:f>
              <c:strCache>
                <c:ptCount val="1"/>
                <c:pt idx="0">
                  <c:v>After_5G</c:v>
                </c:pt>
              </c:strCache>
            </c:strRef>
          </c:tx>
          <c:spPr>
            <a:solidFill>
              <a:srgbClr val="6727F2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814E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87-4389-A956-CD2B085D7D5A}"/>
              </c:ext>
            </c:extLst>
          </c:dPt>
          <c:dPt>
            <c:idx val="1"/>
            <c:bubble3D val="0"/>
            <c:spPr>
              <a:solidFill>
                <a:srgbClr val="986EF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87-4389-A956-CD2B085D7D5A}"/>
              </c:ext>
            </c:extLst>
          </c:dPt>
          <c:dPt>
            <c:idx val="2"/>
            <c:bubble3D val="0"/>
            <c:spPr>
              <a:solidFill>
                <a:srgbClr val="BCA1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87-4389-A956-CD2B085D7D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data!$B$2:$B$5</c:f>
              <c:strCache>
                <c:ptCount val="4"/>
                <c:pt idx="0">
                  <c:v>Jan/Jun</c:v>
                </c:pt>
                <c:pt idx="1">
                  <c:v>Feb/Jul</c:v>
                </c:pt>
                <c:pt idx="2">
                  <c:v>Mar/Aug</c:v>
                </c:pt>
                <c:pt idx="3">
                  <c:v>Apr/Sep</c:v>
                </c:pt>
              </c:strCache>
            </c:strRef>
          </c:cat>
          <c:val>
            <c:numRef>
              <c:f>data!$A$2:$A$5</c:f>
              <c:numCache>
                <c:formatCode>#,,\ "M"</c:formatCode>
                <c:ptCount val="4"/>
                <c:pt idx="0">
                  <c:v>3575600000</c:v>
                </c:pt>
                <c:pt idx="1">
                  <c:v>4127600000</c:v>
                </c:pt>
                <c:pt idx="2">
                  <c:v>4190800000</c:v>
                </c:pt>
                <c:pt idx="3">
                  <c:v>4002600000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87-4389-A956-CD2B085D7D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3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4E41E-3C11-435F-89A1-E34CD37C2A7A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FF1C97-D80C-4C09-BF29-E5EB94133B5D}">
      <dgm:prSet/>
      <dgm:spPr/>
      <dgm:t>
        <a:bodyPr/>
        <a:lstStyle/>
        <a:p>
          <a:r>
            <a:rPr lang="en-US" dirty="0" err="1"/>
            <a:t>Wavecon</a:t>
          </a:r>
          <a:r>
            <a:rPr lang="en-US" dirty="0"/>
            <a:t> is a prominent telecommunication provider in India.</a:t>
          </a:r>
        </a:p>
      </dgm:t>
    </dgm:pt>
    <dgm:pt modelId="{01986D22-6439-4FB7-9C4D-88D5522D8553}" type="parTrans" cxnId="{1EE9A451-ECA4-4F0E-A512-DA61F176FCD0}">
      <dgm:prSet/>
      <dgm:spPr/>
      <dgm:t>
        <a:bodyPr/>
        <a:lstStyle/>
        <a:p>
          <a:endParaRPr lang="en-US"/>
        </a:p>
      </dgm:t>
    </dgm:pt>
    <dgm:pt modelId="{2EE4AA3F-2619-4ACA-B5F5-F6EC35F12281}" type="sibTrans" cxnId="{1EE9A451-ECA4-4F0E-A512-DA61F176FCD0}">
      <dgm:prSet/>
      <dgm:spPr/>
      <dgm:t>
        <a:bodyPr/>
        <a:lstStyle/>
        <a:p>
          <a:endParaRPr lang="en-US"/>
        </a:p>
      </dgm:t>
    </dgm:pt>
    <dgm:pt modelId="{B557A105-0854-4EBE-8E84-19C41FEF7A53}">
      <dgm:prSet/>
      <dgm:spPr/>
      <dgm:t>
        <a:bodyPr/>
        <a:lstStyle/>
        <a:p>
          <a:r>
            <a:rPr lang="en-US" dirty="0" err="1"/>
            <a:t>Wavecon</a:t>
          </a:r>
          <a:r>
            <a:rPr lang="en-US" dirty="0"/>
            <a:t> operates across 15 major cities in </a:t>
          </a:r>
          <a:r>
            <a:rPr lang="en-US" dirty="0" err="1"/>
            <a:t>india</a:t>
          </a:r>
          <a:r>
            <a:rPr lang="en-US" dirty="0"/>
            <a:t>.</a:t>
          </a:r>
        </a:p>
      </dgm:t>
    </dgm:pt>
    <dgm:pt modelId="{3465D12E-39CF-47D9-93D4-C286B2FFD097}" type="parTrans" cxnId="{8C7BCD91-45BE-4FFD-97D5-5C2B1CEFC7FA}">
      <dgm:prSet/>
      <dgm:spPr/>
      <dgm:t>
        <a:bodyPr/>
        <a:lstStyle/>
        <a:p>
          <a:endParaRPr lang="en-US"/>
        </a:p>
      </dgm:t>
    </dgm:pt>
    <dgm:pt modelId="{74F48388-51CA-4090-95DC-A6C9E0E696CE}" type="sibTrans" cxnId="{8C7BCD91-45BE-4FFD-97D5-5C2B1CEFC7FA}">
      <dgm:prSet/>
      <dgm:spPr/>
      <dgm:t>
        <a:bodyPr/>
        <a:lstStyle/>
        <a:p>
          <a:endParaRPr lang="en-US"/>
        </a:p>
      </dgm:t>
    </dgm:pt>
    <dgm:pt modelId="{594AB59E-8E05-4347-95FF-48DE1C0E9B3D}">
      <dgm:prSet/>
      <dgm:spPr/>
      <dgm:t>
        <a:bodyPr/>
        <a:lstStyle/>
        <a:p>
          <a:r>
            <a:rPr lang="en-US" dirty="0"/>
            <a:t>In May 2022, </a:t>
          </a:r>
          <a:r>
            <a:rPr lang="en-US" dirty="0" err="1"/>
            <a:t>wavecon</a:t>
          </a:r>
          <a:r>
            <a:rPr lang="en-US" dirty="0"/>
            <a:t> achieved a significant milestone by introducing  its latest 5G services aiming to offer fast and reliable connectivity to customer.</a:t>
          </a:r>
        </a:p>
      </dgm:t>
    </dgm:pt>
    <dgm:pt modelId="{07BBF639-43CA-4439-BE49-DF965A61FBA1}" type="parTrans" cxnId="{49B8F2AC-2E2D-42FD-861D-401558571378}">
      <dgm:prSet/>
      <dgm:spPr/>
      <dgm:t>
        <a:bodyPr/>
        <a:lstStyle/>
        <a:p>
          <a:endParaRPr lang="en-US"/>
        </a:p>
      </dgm:t>
    </dgm:pt>
    <dgm:pt modelId="{49722A28-746C-40DF-8C92-5CE5294C3C92}" type="sibTrans" cxnId="{49B8F2AC-2E2D-42FD-861D-401558571378}">
      <dgm:prSet/>
      <dgm:spPr/>
      <dgm:t>
        <a:bodyPr/>
        <a:lstStyle/>
        <a:p>
          <a:endParaRPr lang="en-US"/>
        </a:p>
      </dgm:t>
    </dgm:pt>
    <dgm:pt modelId="{1B384B8F-0DB3-4E4A-BD36-5466FCAFCD08}" type="pres">
      <dgm:prSet presAssocID="{C584E41E-3C11-435F-89A1-E34CD37C2A7A}" presName="vert0" presStyleCnt="0">
        <dgm:presLayoutVars>
          <dgm:dir/>
          <dgm:animOne val="branch"/>
          <dgm:animLvl val="lvl"/>
        </dgm:presLayoutVars>
      </dgm:prSet>
      <dgm:spPr/>
    </dgm:pt>
    <dgm:pt modelId="{22E21057-B1FC-4BB8-8453-72A7E4B48A04}" type="pres">
      <dgm:prSet presAssocID="{3EFF1C97-D80C-4C09-BF29-E5EB94133B5D}" presName="thickLine" presStyleLbl="alignNode1" presStyleIdx="0" presStyleCnt="3"/>
      <dgm:spPr/>
    </dgm:pt>
    <dgm:pt modelId="{C43A2884-A178-4488-9EF2-D9ADFDD3EFF0}" type="pres">
      <dgm:prSet presAssocID="{3EFF1C97-D80C-4C09-BF29-E5EB94133B5D}" presName="horz1" presStyleCnt="0"/>
      <dgm:spPr/>
    </dgm:pt>
    <dgm:pt modelId="{B6624220-A3A5-4165-96E8-A05CEE546D33}" type="pres">
      <dgm:prSet presAssocID="{3EFF1C97-D80C-4C09-BF29-E5EB94133B5D}" presName="tx1" presStyleLbl="revTx" presStyleIdx="0" presStyleCnt="3"/>
      <dgm:spPr/>
    </dgm:pt>
    <dgm:pt modelId="{10F3CBFB-0B74-4313-ADA8-F43DAC892AE9}" type="pres">
      <dgm:prSet presAssocID="{3EFF1C97-D80C-4C09-BF29-E5EB94133B5D}" presName="vert1" presStyleCnt="0"/>
      <dgm:spPr/>
    </dgm:pt>
    <dgm:pt modelId="{B3796229-0DE7-4DB6-81DB-779284F613F3}" type="pres">
      <dgm:prSet presAssocID="{B557A105-0854-4EBE-8E84-19C41FEF7A53}" presName="thickLine" presStyleLbl="alignNode1" presStyleIdx="1" presStyleCnt="3"/>
      <dgm:spPr/>
    </dgm:pt>
    <dgm:pt modelId="{E2AA7A97-9E4E-47B7-ABEB-2CA5B071A24F}" type="pres">
      <dgm:prSet presAssocID="{B557A105-0854-4EBE-8E84-19C41FEF7A53}" presName="horz1" presStyleCnt="0"/>
      <dgm:spPr/>
    </dgm:pt>
    <dgm:pt modelId="{2C907EF7-1A04-422B-9FED-74557CB7579F}" type="pres">
      <dgm:prSet presAssocID="{B557A105-0854-4EBE-8E84-19C41FEF7A53}" presName="tx1" presStyleLbl="revTx" presStyleIdx="1" presStyleCnt="3"/>
      <dgm:spPr/>
    </dgm:pt>
    <dgm:pt modelId="{68477731-C188-4B0B-B240-40E932A9CE92}" type="pres">
      <dgm:prSet presAssocID="{B557A105-0854-4EBE-8E84-19C41FEF7A53}" presName="vert1" presStyleCnt="0"/>
      <dgm:spPr/>
    </dgm:pt>
    <dgm:pt modelId="{7AB24373-3EF2-484F-8557-D1DD75AE6BEF}" type="pres">
      <dgm:prSet presAssocID="{594AB59E-8E05-4347-95FF-48DE1C0E9B3D}" presName="thickLine" presStyleLbl="alignNode1" presStyleIdx="2" presStyleCnt="3"/>
      <dgm:spPr/>
    </dgm:pt>
    <dgm:pt modelId="{756A7FC4-48D6-472D-AE7E-6FDCF6819907}" type="pres">
      <dgm:prSet presAssocID="{594AB59E-8E05-4347-95FF-48DE1C0E9B3D}" presName="horz1" presStyleCnt="0"/>
      <dgm:spPr/>
    </dgm:pt>
    <dgm:pt modelId="{9CEBDB98-876F-45D1-B13B-022FB07C9412}" type="pres">
      <dgm:prSet presAssocID="{594AB59E-8E05-4347-95FF-48DE1C0E9B3D}" presName="tx1" presStyleLbl="revTx" presStyleIdx="2" presStyleCnt="3"/>
      <dgm:spPr/>
    </dgm:pt>
    <dgm:pt modelId="{90E7C692-9F79-46BD-9EC0-18FDB733340B}" type="pres">
      <dgm:prSet presAssocID="{594AB59E-8E05-4347-95FF-48DE1C0E9B3D}" presName="vert1" presStyleCnt="0"/>
      <dgm:spPr/>
    </dgm:pt>
  </dgm:ptLst>
  <dgm:cxnLst>
    <dgm:cxn modelId="{CBB3BE0D-1787-45CA-AD51-2C220E9BE1A2}" type="presOf" srcId="{C584E41E-3C11-435F-89A1-E34CD37C2A7A}" destId="{1B384B8F-0DB3-4E4A-BD36-5466FCAFCD08}" srcOrd="0" destOrd="0" presId="urn:microsoft.com/office/officeart/2008/layout/LinedList"/>
    <dgm:cxn modelId="{0836E945-B325-4A04-949E-C57C37F58251}" type="presOf" srcId="{594AB59E-8E05-4347-95FF-48DE1C0E9B3D}" destId="{9CEBDB98-876F-45D1-B13B-022FB07C9412}" srcOrd="0" destOrd="0" presId="urn:microsoft.com/office/officeart/2008/layout/LinedList"/>
    <dgm:cxn modelId="{91A47868-4208-4822-BE36-4F0147B48735}" type="presOf" srcId="{3EFF1C97-D80C-4C09-BF29-E5EB94133B5D}" destId="{B6624220-A3A5-4165-96E8-A05CEE546D33}" srcOrd="0" destOrd="0" presId="urn:microsoft.com/office/officeart/2008/layout/LinedList"/>
    <dgm:cxn modelId="{1EE9A451-ECA4-4F0E-A512-DA61F176FCD0}" srcId="{C584E41E-3C11-435F-89A1-E34CD37C2A7A}" destId="{3EFF1C97-D80C-4C09-BF29-E5EB94133B5D}" srcOrd="0" destOrd="0" parTransId="{01986D22-6439-4FB7-9C4D-88D5522D8553}" sibTransId="{2EE4AA3F-2619-4ACA-B5F5-F6EC35F12281}"/>
    <dgm:cxn modelId="{8C7BCD91-45BE-4FFD-97D5-5C2B1CEFC7FA}" srcId="{C584E41E-3C11-435F-89A1-E34CD37C2A7A}" destId="{B557A105-0854-4EBE-8E84-19C41FEF7A53}" srcOrd="1" destOrd="0" parTransId="{3465D12E-39CF-47D9-93D4-C286B2FFD097}" sibTransId="{74F48388-51CA-4090-95DC-A6C9E0E696CE}"/>
    <dgm:cxn modelId="{49B8F2AC-2E2D-42FD-861D-401558571378}" srcId="{C584E41E-3C11-435F-89A1-E34CD37C2A7A}" destId="{594AB59E-8E05-4347-95FF-48DE1C0E9B3D}" srcOrd="2" destOrd="0" parTransId="{07BBF639-43CA-4439-BE49-DF965A61FBA1}" sibTransId="{49722A28-746C-40DF-8C92-5CE5294C3C92}"/>
    <dgm:cxn modelId="{7E906CD5-5CBE-45A2-9FC8-14489B8DBE50}" type="presOf" srcId="{B557A105-0854-4EBE-8E84-19C41FEF7A53}" destId="{2C907EF7-1A04-422B-9FED-74557CB7579F}" srcOrd="0" destOrd="0" presId="urn:microsoft.com/office/officeart/2008/layout/LinedList"/>
    <dgm:cxn modelId="{F75B695B-0405-4563-B8CC-628F93BE7B8B}" type="presParOf" srcId="{1B384B8F-0DB3-4E4A-BD36-5466FCAFCD08}" destId="{22E21057-B1FC-4BB8-8453-72A7E4B48A04}" srcOrd="0" destOrd="0" presId="urn:microsoft.com/office/officeart/2008/layout/LinedList"/>
    <dgm:cxn modelId="{9A6B8AAA-9618-46B3-9D1A-DEBF763B7D96}" type="presParOf" srcId="{1B384B8F-0DB3-4E4A-BD36-5466FCAFCD08}" destId="{C43A2884-A178-4488-9EF2-D9ADFDD3EFF0}" srcOrd="1" destOrd="0" presId="urn:microsoft.com/office/officeart/2008/layout/LinedList"/>
    <dgm:cxn modelId="{30FC52F8-3568-4BE3-BCF1-9B1376890804}" type="presParOf" srcId="{C43A2884-A178-4488-9EF2-D9ADFDD3EFF0}" destId="{B6624220-A3A5-4165-96E8-A05CEE546D33}" srcOrd="0" destOrd="0" presId="urn:microsoft.com/office/officeart/2008/layout/LinedList"/>
    <dgm:cxn modelId="{03D8E675-7AD0-428E-8D39-0880891FDB60}" type="presParOf" srcId="{C43A2884-A178-4488-9EF2-D9ADFDD3EFF0}" destId="{10F3CBFB-0B74-4313-ADA8-F43DAC892AE9}" srcOrd="1" destOrd="0" presId="urn:microsoft.com/office/officeart/2008/layout/LinedList"/>
    <dgm:cxn modelId="{CF3F4EB9-F1D0-4CDF-AD13-07A332F2669A}" type="presParOf" srcId="{1B384B8F-0DB3-4E4A-BD36-5466FCAFCD08}" destId="{B3796229-0DE7-4DB6-81DB-779284F613F3}" srcOrd="2" destOrd="0" presId="urn:microsoft.com/office/officeart/2008/layout/LinedList"/>
    <dgm:cxn modelId="{D186561A-C3FE-49F9-87DB-6D328276847F}" type="presParOf" srcId="{1B384B8F-0DB3-4E4A-BD36-5466FCAFCD08}" destId="{E2AA7A97-9E4E-47B7-ABEB-2CA5B071A24F}" srcOrd="3" destOrd="0" presId="urn:microsoft.com/office/officeart/2008/layout/LinedList"/>
    <dgm:cxn modelId="{5A62B229-815B-4798-8837-512F6102BE5A}" type="presParOf" srcId="{E2AA7A97-9E4E-47B7-ABEB-2CA5B071A24F}" destId="{2C907EF7-1A04-422B-9FED-74557CB7579F}" srcOrd="0" destOrd="0" presId="urn:microsoft.com/office/officeart/2008/layout/LinedList"/>
    <dgm:cxn modelId="{CBB67680-C4CB-44CB-81C4-16916912D793}" type="presParOf" srcId="{E2AA7A97-9E4E-47B7-ABEB-2CA5B071A24F}" destId="{68477731-C188-4B0B-B240-40E932A9CE92}" srcOrd="1" destOrd="0" presId="urn:microsoft.com/office/officeart/2008/layout/LinedList"/>
    <dgm:cxn modelId="{F1F79832-9BCE-4576-92F9-1930A308158D}" type="presParOf" srcId="{1B384B8F-0DB3-4E4A-BD36-5466FCAFCD08}" destId="{7AB24373-3EF2-484F-8557-D1DD75AE6BEF}" srcOrd="4" destOrd="0" presId="urn:microsoft.com/office/officeart/2008/layout/LinedList"/>
    <dgm:cxn modelId="{50A19688-82DE-4764-B7D6-AE4B9E7027B2}" type="presParOf" srcId="{1B384B8F-0DB3-4E4A-BD36-5466FCAFCD08}" destId="{756A7FC4-48D6-472D-AE7E-6FDCF6819907}" srcOrd="5" destOrd="0" presId="urn:microsoft.com/office/officeart/2008/layout/LinedList"/>
    <dgm:cxn modelId="{D114404C-BA8D-4383-A5AF-79C611EA0D76}" type="presParOf" srcId="{756A7FC4-48D6-472D-AE7E-6FDCF6819907}" destId="{9CEBDB98-876F-45D1-B13B-022FB07C9412}" srcOrd="0" destOrd="0" presId="urn:microsoft.com/office/officeart/2008/layout/LinedList"/>
    <dgm:cxn modelId="{222CAB86-8060-47E0-B932-EADBAE401476}" type="presParOf" srcId="{756A7FC4-48D6-472D-AE7E-6FDCF6819907}" destId="{90E7C692-9F79-46BD-9EC0-18FDB73334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21057-B1FC-4BB8-8453-72A7E4B48A04}">
      <dsp:nvSpPr>
        <dsp:cNvPr id="0" name=""/>
        <dsp:cNvSpPr/>
      </dsp:nvSpPr>
      <dsp:spPr>
        <a:xfrm>
          <a:off x="0" y="1840"/>
          <a:ext cx="533419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624220-A3A5-4165-96E8-A05CEE546D33}">
      <dsp:nvSpPr>
        <dsp:cNvPr id="0" name=""/>
        <dsp:cNvSpPr/>
      </dsp:nvSpPr>
      <dsp:spPr>
        <a:xfrm>
          <a:off x="0" y="1840"/>
          <a:ext cx="5334197" cy="125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Wavecon</a:t>
          </a:r>
          <a:r>
            <a:rPr lang="en-US" sz="1900" kern="1200" dirty="0"/>
            <a:t> is a prominent telecommunication provider in India.</a:t>
          </a:r>
        </a:p>
      </dsp:txBody>
      <dsp:txXfrm>
        <a:off x="0" y="1840"/>
        <a:ext cx="5334197" cy="1255384"/>
      </dsp:txXfrm>
    </dsp:sp>
    <dsp:sp modelId="{B3796229-0DE7-4DB6-81DB-779284F613F3}">
      <dsp:nvSpPr>
        <dsp:cNvPr id="0" name=""/>
        <dsp:cNvSpPr/>
      </dsp:nvSpPr>
      <dsp:spPr>
        <a:xfrm>
          <a:off x="0" y="1257225"/>
          <a:ext cx="533419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907EF7-1A04-422B-9FED-74557CB7579F}">
      <dsp:nvSpPr>
        <dsp:cNvPr id="0" name=""/>
        <dsp:cNvSpPr/>
      </dsp:nvSpPr>
      <dsp:spPr>
        <a:xfrm>
          <a:off x="0" y="1257225"/>
          <a:ext cx="5334197" cy="125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Wavecon</a:t>
          </a:r>
          <a:r>
            <a:rPr lang="en-US" sz="1900" kern="1200" dirty="0"/>
            <a:t> operates across 15 major cities in </a:t>
          </a:r>
          <a:r>
            <a:rPr lang="en-US" sz="1900" kern="1200" dirty="0" err="1"/>
            <a:t>india</a:t>
          </a:r>
          <a:r>
            <a:rPr lang="en-US" sz="1900" kern="1200" dirty="0"/>
            <a:t>.</a:t>
          </a:r>
        </a:p>
      </dsp:txBody>
      <dsp:txXfrm>
        <a:off x="0" y="1257225"/>
        <a:ext cx="5334197" cy="1255384"/>
      </dsp:txXfrm>
    </dsp:sp>
    <dsp:sp modelId="{7AB24373-3EF2-484F-8557-D1DD75AE6BEF}">
      <dsp:nvSpPr>
        <dsp:cNvPr id="0" name=""/>
        <dsp:cNvSpPr/>
      </dsp:nvSpPr>
      <dsp:spPr>
        <a:xfrm>
          <a:off x="0" y="2512609"/>
          <a:ext cx="5334197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EBDB98-876F-45D1-B13B-022FB07C9412}">
      <dsp:nvSpPr>
        <dsp:cNvPr id="0" name=""/>
        <dsp:cNvSpPr/>
      </dsp:nvSpPr>
      <dsp:spPr>
        <a:xfrm>
          <a:off x="0" y="2512609"/>
          <a:ext cx="5334197" cy="125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May 2022, </a:t>
          </a:r>
          <a:r>
            <a:rPr lang="en-US" sz="1900" kern="1200" dirty="0" err="1"/>
            <a:t>wavecon</a:t>
          </a:r>
          <a:r>
            <a:rPr lang="en-US" sz="1900" kern="1200" dirty="0"/>
            <a:t> achieved a significant milestone by introducing  its latest 5G services aiming to offer fast and reliable connectivity to customer.</a:t>
          </a:r>
        </a:p>
      </dsp:txBody>
      <dsp:txXfrm>
        <a:off x="0" y="2512609"/>
        <a:ext cx="5334197" cy="1255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0.84818</cdr:x>
      <cdr:y>0.25918</cdr:y>
    </cdr:to>
    <cdr:pic>
      <cdr:nvPicPr>
        <cdr:cNvPr id="3" name="Picture 2" descr="A close up of symbols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39849F19-BC65-3580-1154-78B4DB4BEDA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919089" cy="11277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0.28471</cdr:y>
    </cdr:from>
    <cdr:to>
      <cdr:x>0.4252</cdr:x>
      <cdr:y>1</cdr:y>
    </cdr:to>
    <cdr:pic>
      <cdr:nvPicPr>
        <cdr:cNvPr id="5" name="Picture 4" descr="A blue and white stairs&#10;&#10;Description automatically generated with medium confidence">
          <a:extLst xmlns:a="http://schemas.openxmlformats.org/drawingml/2006/main">
            <a:ext uri="{FF2B5EF4-FFF2-40B4-BE49-F238E27FC236}">
              <a16:creationId xmlns:a16="http://schemas.microsoft.com/office/drawing/2014/main" id="{5E03B462-9CDF-2528-5FBC-C58A51B8BB3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1238864"/>
          <a:ext cx="4471219" cy="311247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0.45652</cdr:x>
      <cdr:y>0.39493</cdr:y>
    </cdr:from>
    <cdr:to>
      <cdr:x>0.54348</cdr:x>
      <cdr:y>0.60507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5DF9269B-B4DD-1B5B-1DAD-4E66B717562A}"/>
            </a:ext>
          </a:extLst>
        </cdr:cNvPr>
        <cdr:cNvSpPr txBox="1"/>
      </cdr:nvSpPr>
      <cdr:spPr>
        <a:xfrm xmlns:a="http://schemas.openxmlformats.org/drawingml/2006/main">
          <a:off x="4800600" y="171846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0.86185</cdr:x>
      <cdr:y>0.5</cdr:y>
    </cdr:from>
    <cdr:to>
      <cdr:x>0.94881</cdr:x>
      <cdr:y>0.71014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922356B9-D9C2-2AC1-0AFA-B0E06D8AF7F1}"/>
            </a:ext>
          </a:extLst>
        </cdr:cNvPr>
        <cdr:cNvSpPr txBox="1"/>
      </cdr:nvSpPr>
      <cdr:spPr>
        <a:xfrm xmlns:a="http://schemas.openxmlformats.org/drawingml/2006/main">
          <a:off x="9062884" y="217566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0.69939</cdr:x>
      <cdr:y>0.41649</cdr:y>
    </cdr:from>
    <cdr:to>
      <cdr:x>1</cdr:x>
      <cdr:y>0.91361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8F0023DE-0197-1924-7AAD-3E7EE9E84BEE}"/>
            </a:ext>
          </a:extLst>
        </cdr:cNvPr>
        <cdr:cNvSpPr txBox="1"/>
      </cdr:nvSpPr>
      <cdr:spPr>
        <a:xfrm xmlns:a="http://schemas.openxmlformats.org/drawingml/2006/main">
          <a:off x="7354529" y="1812309"/>
          <a:ext cx="3161071" cy="21630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dirty="0"/>
            <a:t>Insights:</a:t>
          </a:r>
        </a:p>
        <a:p xmlns:a="http://schemas.openxmlformats.org/drawingml/2006/main">
          <a:endParaRPr lang="en-US" sz="1100" b="1" dirty="0"/>
        </a:p>
        <a:p xmlns:a="http://schemas.openxmlformats.org/drawingml/2006/main">
          <a:r>
            <a:rPr lang="en-US" sz="1600" dirty="0"/>
            <a:t>1.Monthly average revenue </a:t>
          </a:r>
          <a:r>
            <a:rPr lang="en-US" sz="1600" b="1" dirty="0"/>
            <a:t>4.0bn</a:t>
          </a:r>
        </a:p>
        <a:p xmlns:a="http://schemas.openxmlformats.org/drawingml/2006/main">
          <a:r>
            <a:rPr lang="en-US" sz="1600" b="1" dirty="0"/>
            <a:t>2.Raipur </a:t>
          </a:r>
          <a:r>
            <a:rPr lang="en-US" sz="1600" dirty="0"/>
            <a:t>generate lowest revenue</a:t>
          </a:r>
        </a:p>
        <a:p xmlns:a="http://schemas.openxmlformats.org/drawingml/2006/main">
          <a:r>
            <a:rPr lang="en-US" sz="1600" dirty="0"/>
            <a:t>3.</a:t>
          </a:r>
          <a:r>
            <a:rPr lang="en-US" sz="1600" b="1" dirty="0"/>
            <a:t>Mumbai</a:t>
          </a:r>
          <a:r>
            <a:rPr lang="en-US" sz="1600" dirty="0"/>
            <a:t> generate highest revenue</a:t>
          </a:r>
        </a:p>
        <a:p xmlns:a="http://schemas.openxmlformats.org/drawingml/2006/main">
          <a:endParaRPr lang="en-US" sz="1600" dirty="0"/>
        </a:p>
        <a:p xmlns:a="http://schemas.openxmlformats.org/drawingml/2006/main">
          <a:endParaRPr lang="en-IN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D6F0-FF2E-9AC6-0174-C48DDCDA4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0F42C-9677-00D7-1501-F2DD7E801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F5AB-4210-856C-82B6-97869B3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2F23-D2A4-461D-B73F-F5F2233759D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C9039-A923-EB9B-934E-11FA5EF0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B4D0-A375-4C36-46D2-37489A8D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C241-8863-48B4-A559-40F659318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57C4-E751-89C8-E0E3-5B19764D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ECF4E-F873-8C27-2DA7-5396A922E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13CA-1F76-CF3A-F30F-40897D22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2F23-D2A4-461D-B73F-F5F2233759D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6209-07CC-4E99-8FB9-B2A488CA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6CE5-ED9B-4A5E-3862-ED132B18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C241-8863-48B4-A559-40F659318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6B380-A551-4561-E49F-F6C0E54A4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EEB40-F0C8-4C19-B956-ED365BCCA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55D6-3B03-E358-6905-E0654095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2F23-D2A4-461D-B73F-F5F2233759D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DDA7-A82C-1E74-57AF-068A231A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04F-3BFD-239B-D6A5-9475BF0C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C241-8863-48B4-A559-40F659318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0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D452-4DF2-ED56-0466-7DF741D7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BDAD-2198-7691-BC56-CFF72749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FA65-8822-DE20-FF96-9D074C69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2F23-D2A4-461D-B73F-F5F2233759D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9D52-2C27-50E5-39A4-9BEA8FCB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10D0-7AD4-D460-7FE8-93F46881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C241-8863-48B4-A559-40F659318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39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5CDD-C590-2BE3-C141-9B4B9720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FD7F-7CB3-F07C-003F-1F60A596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52BB-267F-89DA-9A68-531ED7F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2F23-D2A4-461D-B73F-F5F2233759D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F0B4-841F-85CB-6EC8-19D9D6F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1F52-871B-CDB7-36A8-F22F5998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C241-8863-48B4-A559-40F659318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40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ECE4-1A40-2078-57C6-FAEE6AF0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1C54-7CFA-41D6-BC45-C4857DDA2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795C4-3AF1-F657-5B19-648B05B7B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B35B1-BB4A-AB79-D468-6CF52571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2F23-D2A4-461D-B73F-F5F2233759D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FEDCA-0235-A2D7-21C6-FE60A256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E5789-60FE-C0AE-15F7-407C5331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C241-8863-48B4-A559-40F659318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18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985E-B5E7-31FE-2AD9-34D51660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C300A-772A-2B1A-F5BB-E11DE346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5C1C0-FF14-B7AD-7B16-059FC118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FE5F2-06EA-F71D-CBBB-96A5FB29C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D8D72-7028-BA6C-6332-A44152C7D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C54DA-4E90-E0D3-FDEE-28B549B2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2F23-D2A4-461D-B73F-F5F2233759D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5E72A-E9AE-406E-E221-4AB37A9C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9528A-5611-8DD8-1384-4D4090F2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C241-8863-48B4-A559-40F659318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8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6B03-2772-0843-941D-FC9CA278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6E40B-83D7-5A86-6205-92F89D93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2F23-D2A4-461D-B73F-F5F2233759D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D9C62-4451-A0EF-B445-54DF59AB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53EE2-076A-B8A3-49D4-932A2537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C241-8863-48B4-A559-40F659318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7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5CC4E-3D63-9B8E-1CF7-D2D86712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2F23-D2A4-461D-B73F-F5F2233759D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77182-05F3-532B-BC78-21560794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ECA7-8FCD-4F6C-2864-FA0F7480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C241-8863-48B4-A559-40F659318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8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43F4-2E34-3258-6BDB-2B133E33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F9C9-FA62-360A-049F-D93DBBEF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19A30-FC8E-D577-35AB-AFA482051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F913D-36CD-38FE-8FC1-E82A6D94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2F23-D2A4-461D-B73F-F5F2233759D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36B0-32E5-E579-5DBA-BE7410FB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A1B9-F9A7-AC7F-0D12-CB300E38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C241-8863-48B4-A559-40F659318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5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E045-3831-E17C-47F4-7B1F8745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4DE8E-65A2-F039-8BB6-3D2544D51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B3C80-95C3-A371-7759-76323747D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1EEF8-ADD0-2B9F-3C95-0F34AAAE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2F23-D2A4-461D-B73F-F5F2233759D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7226-4513-E48A-07AD-8C2AD83E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940D3-F072-75BE-88BF-1DCE6AA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C241-8863-48B4-A559-40F659318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2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6F6F2-5736-372A-7465-BBF0D7E3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9F98-9DE6-200A-A8D8-895AAAF64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36C73-06BC-269A-526A-63AA440CF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2B2F23-D2A4-461D-B73F-F5F2233759D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DAC0E-CA2D-2F5E-907A-4B4645C08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EB18-2167-F30D-A2A1-07C3AF0E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0C241-8863-48B4-A559-40F659318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FC6E-34BD-8082-220B-D5E730330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Wavecon</a:t>
            </a:r>
            <a:r>
              <a:rPr lang="en-US" dirty="0"/>
              <a:t> telecom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C313A-CC51-4B54-0475-40C08FE88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Presented by :Prajkta Hiwale.</a:t>
            </a:r>
            <a:endParaRPr lang="en-IN" dirty="0"/>
          </a:p>
        </p:txBody>
      </p:sp>
      <p:pic>
        <p:nvPicPr>
          <p:cNvPr id="9" name="Picture 8" descr="A logo with a circle and a letter&#10;&#10;Description automatically generated">
            <a:extLst>
              <a:ext uri="{FF2B5EF4-FFF2-40B4-BE49-F238E27FC236}">
                <a16:creationId xmlns:a16="http://schemas.microsoft.com/office/drawing/2014/main" id="{8F7E2D74-81C7-9731-C8F3-02E6D4E0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44" y="1600200"/>
            <a:ext cx="994742" cy="9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8A652-C0DA-6A6A-B15B-1123C1CD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About wavecon telecon</a:t>
            </a:r>
            <a:endParaRPr lang="en-IN" sz="4000"/>
          </a:p>
        </p:txBody>
      </p:sp>
      <p:pic>
        <p:nvPicPr>
          <p:cNvPr id="5" name="Picture 4" descr="A map of india with blue dots&#10;&#10;Description automatically generated">
            <a:extLst>
              <a:ext uri="{FF2B5EF4-FFF2-40B4-BE49-F238E27FC236}">
                <a16:creationId xmlns:a16="http://schemas.microsoft.com/office/drawing/2014/main" id="{FE64EE0F-CA3A-EB8B-2B98-6F35A8FE8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316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E981528-24E7-BCCB-CBF1-9591EA067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452277"/>
              </p:ext>
            </p:extLst>
          </p:nvPr>
        </p:nvGraphicFramePr>
        <p:xfrm>
          <a:off x="761800" y="2470244"/>
          <a:ext cx="5334197" cy="376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505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DB66-0E70-B24A-8A60-B4A0D5949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Agenda</a:t>
            </a:r>
            <a:br>
              <a:rPr lang="en-US" sz="3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DC3EF-A6BF-2E7B-79A6-48D8FD1FF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431765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Impact of the 5G launch on our revenue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KPI is under performing after 5G launch?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plan is performing well or not in terms of revenue?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Discontinued after the 5G launch and Reason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Review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4310-64DE-BAE6-9B26-C64A40D0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the 5G launch on our revenue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ED2A2F-BF0B-B80F-3036-66DA707C0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188119"/>
              </p:ext>
            </p:extLst>
          </p:nvPr>
        </p:nvGraphicFramePr>
        <p:xfrm>
          <a:off x="1032386" y="1440425"/>
          <a:ext cx="10933471" cy="4940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ED2A2F-BF0B-B80F-3036-66DA707C0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892381"/>
              </p:ext>
            </p:extLst>
          </p:nvPr>
        </p:nvGraphicFramePr>
        <p:xfrm>
          <a:off x="3403190" y="3175820"/>
          <a:ext cx="3264310" cy="2477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CED2A2F-BF0B-B80F-3036-66DA707C0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21938"/>
              </p:ext>
            </p:extLst>
          </p:nvPr>
        </p:nvGraphicFramePr>
        <p:xfrm>
          <a:off x="6667500" y="3175820"/>
          <a:ext cx="2005782" cy="2477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138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D7AF-4897-3D2B-6B86-9AF14D29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Underperforming after the 5G launch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5277" y="1597685"/>
            <a:ext cx="9488128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8C8E8-B258-683C-0C49-B41C61654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5277" y="2674365"/>
            <a:ext cx="9674941" cy="1154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A899E4-547E-B364-F2E6-7D5528FE35AB}"/>
              </a:ext>
            </a:extLst>
          </p:cNvPr>
          <p:cNvSpPr txBox="1"/>
          <p:nvPr/>
        </p:nvSpPr>
        <p:spPr>
          <a:xfrm>
            <a:off x="838201" y="4334363"/>
            <a:ext cx="6309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7 million user revenue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underperforming KPI post  5G launch is TAU  which saw a declined from 88.4m to 77.4m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TAU dropped by 8.28% making a significant negative shift in user engagement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TUsU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increased by23.50% after the 5G rollout. 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138C5D87-44C1-4D88-C3E6-504AC316B618}"/>
              </a:ext>
            </a:extLst>
          </p:cNvPr>
          <p:cNvSpPr txBox="1"/>
          <p:nvPr/>
        </p:nvSpPr>
        <p:spPr>
          <a:xfrm>
            <a:off x="993558" y="1959679"/>
            <a:ext cx="88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6727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TAU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138C5D87-44C1-4D88-C3E6-504AC316B618}"/>
              </a:ext>
            </a:extLst>
          </p:cNvPr>
          <p:cNvSpPr txBox="1"/>
          <p:nvPr/>
        </p:nvSpPr>
        <p:spPr>
          <a:xfrm>
            <a:off x="993557" y="2946966"/>
            <a:ext cx="88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6727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TUsU</a:t>
            </a:r>
            <a:endParaRPr lang="en-US" sz="2000" dirty="0">
              <a:solidFill>
                <a:srgbClr val="6727F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17CCD-6F25-BA68-2BCF-5FD1BD6FCBCE}"/>
              </a:ext>
            </a:extLst>
          </p:cNvPr>
          <p:cNvSpPr txBox="1"/>
          <p:nvPr/>
        </p:nvSpPr>
        <p:spPr>
          <a:xfrm>
            <a:off x="3136491" y="3829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TAU- Total Active User,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TUsU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Total Unsubscribe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70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2DF9-B9BE-7DC9-4809-2882F63C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After the 5G launch ,which plans are performing well in terms of revenue ? Which plans are not performing well?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5CBF-A53D-2BDE-E6C2-80F97FBF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well                                                Not Performing well</a:t>
            </a:r>
          </a:p>
          <a:p>
            <a:endParaRPr lang="en-IN" dirty="0"/>
          </a:p>
        </p:txBody>
      </p:sp>
      <p:pic>
        <p:nvPicPr>
          <p:cNvPr id="5" name="Picture 4" descr="A close up of a label&#10;&#10;Description automatically generated">
            <a:extLst>
              <a:ext uri="{FF2B5EF4-FFF2-40B4-BE49-F238E27FC236}">
                <a16:creationId xmlns:a16="http://schemas.microsoft.com/office/drawing/2014/main" id="{5FF5B8CC-8E98-BAAD-2B0F-D40F8B2AA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8697"/>
            <a:ext cx="5257800" cy="1592597"/>
          </a:xfrm>
          <a:prstGeom prst="rect">
            <a:avLst/>
          </a:prstGeom>
        </p:spPr>
      </p:pic>
      <p:pic>
        <p:nvPicPr>
          <p:cNvPr id="7" name="Picture 6" descr="A close up of a number&#10;&#10;Description automatically generated">
            <a:extLst>
              <a:ext uri="{FF2B5EF4-FFF2-40B4-BE49-F238E27FC236}">
                <a16:creationId xmlns:a16="http://schemas.microsoft.com/office/drawing/2014/main" id="{E66B0804-2394-02DB-A4FC-DC9807494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57" y="2408696"/>
            <a:ext cx="5496234" cy="1592597"/>
          </a:xfrm>
          <a:prstGeom prst="rect">
            <a:avLst/>
          </a:prstGeom>
        </p:spPr>
      </p:pic>
      <p:pic>
        <p:nvPicPr>
          <p:cNvPr id="9" name="Picture 8" descr="A close up of a label&#10;&#10;Description automatically generated">
            <a:extLst>
              <a:ext uri="{FF2B5EF4-FFF2-40B4-BE49-F238E27FC236}">
                <a16:creationId xmlns:a16="http://schemas.microsoft.com/office/drawing/2014/main" id="{0BBC3327-13E4-0D14-3D4E-7CB6C531B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3" y="4334800"/>
            <a:ext cx="5401114" cy="1408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6C51D3-BDA2-904F-36FF-5441348FA6EF}"/>
              </a:ext>
            </a:extLst>
          </p:cNvPr>
          <p:cNvSpPr txBox="1"/>
          <p:nvPr/>
        </p:nvSpPr>
        <p:spPr>
          <a:xfrm>
            <a:off x="6666271" y="4334800"/>
            <a:ext cx="5289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</a:t>
            </a:r>
          </a:p>
          <a:p>
            <a:r>
              <a:rPr lang="en-US" dirty="0"/>
              <a:t>Plan P1 and P11 shows strong performance. And p11 consistency generate highest revenue.</a:t>
            </a:r>
          </a:p>
          <a:p>
            <a:endParaRPr lang="en-US" dirty="0"/>
          </a:p>
          <a:p>
            <a:r>
              <a:rPr lang="en-US" dirty="0"/>
              <a:t>P7  plan shows lowest revenue compared to all plans.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02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2CC0-C175-49A4-B74D-E2866A4F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Discontinued after the 5G launch and Reason:</a:t>
            </a:r>
            <a:endParaRPr lang="en-IN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4C75F66-296E-7994-7458-EBE394B04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9163" y="1598581"/>
            <a:ext cx="4953572" cy="242281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BFB257-B252-D572-30F9-6F9608195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644" y="1598581"/>
            <a:ext cx="4953573" cy="1326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F3002A-ED89-A680-6CB6-ECDB1AED2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644" y="3142213"/>
            <a:ext cx="4812234" cy="1325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5DA760-EC95-C208-E2D5-0F81CEBF9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661" y="4731995"/>
            <a:ext cx="5205537" cy="1383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068D8F-29FC-552A-AF88-C1998E5C1512}"/>
              </a:ext>
            </a:extLst>
          </p:cNvPr>
          <p:cNvSpPr txBox="1"/>
          <p:nvPr/>
        </p:nvSpPr>
        <p:spPr>
          <a:xfrm>
            <a:off x="6263125" y="4274093"/>
            <a:ext cx="5643740" cy="2097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Plan P8 - Daily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Saviour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(1 GB/Day)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Discontinued due to short validity and inadequate data for 5G demands.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Plan P9 - Combo TopUp (14.95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Talktime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and 300 MB Data):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Discontinued as consumer preference shifted towards plans with more data and talk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Plan P10 - Big Combo Pack (6 GB/Day):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Discontinued because of its short 3-day validity not meeting customer expectations for flexibility in data usage.</a:t>
            </a:r>
          </a:p>
        </p:txBody>
      </p:sp>
    </p:spTree>
    <p:extLst>
      <p:ext uri="{BB962C8B-B14F-4D97-AF65-F5344CB8AC3E}">
        <p14:creationId xmlns:p14="http://schemas.microsoft.com/office/powerpoint/2010/main" val="149675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5315-09C4-4188-2941-A9BD7224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45D1-AE9F-6773-CC1B-3F61AFF3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Network improvement: Enhance the 5G network and increase the  </a:t>
            </a:r>
          </a:p>
          <a:p>
            <a:pPr marL="0" indent="0">
              <a:buNone/>
            </a:pPr>
            <a:r>
              <a:rPr lang="en-US" dirty="0"/>
              <a:t>Coverage to attract new users, focusing on data needs.</a:t>
            </a:r>
          </a:p>
          <a:p>
            <a:pPr marL="0" indent="0">
              <a:buNone/>
            </a:pPr>
            <a:r>
              <a:rPr lang="en-US" dirty="0"/>
              <a:t>Pricing: Offer transparent and competitive pricing plans to attract and retain customers.</a:t>
            </a:r>
          </a:p>
          <a:p>
            <a:pPr marL="0" indent="0">
              <a:buNone/>
            </a:pPr>
            <a:r>
              <a:rPr lang="en-US" dirty="0"/>
              <a:t>Customer Focus: Enhance customer service and support, resolving issues promptly and gathering feedback.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47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DEBEB-482F-DC85-704D-51BE4AB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945BEFB-E0EF-CC21-A0D2-AB9B5EA6E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970C5CF5-EB1C-4B17-AE04-F1D30D9BB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1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387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Segoe UI</vt:lpstr>
      <vt:lpstr>Segoe UI Semibold</vt:lpstr>
      <vt:lpstr>Office Theme</vt:lpstr>
      <vt:lpstr>Wavecon telecom Analysis</vt:lpstr>
      <vt:lpstr>About wavecon telecon</vt:lpstr>
      <vt:lpstr>Agenda </vt:lpstr>
      <vt:lpstr>Impact of the 5G launch on our revenue</vt:lpstr>
      <vt:lpstr>Underperforming after the 5G launch</vt:lpstr>
      <vt:lpstr>After the 5G launch ,which plans are performing well in terms of revenue ? Which plans are not performing well? </vt:lpstr>
      <vt:lpstr>Discontinued after the 5G launch and Reason:</vt:lpstr>
      <vt:lpstr>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prajkta akshay hiwale</dc:creator>
  <cp:lastModifiedBy>prajkta akshay hiwale</cp:lastModifiedBy>
  <cp:revision>4</cp:revision>
  <dcterms:created xsi:type="dcterms:W3CDTF">2024-11-13T09:00:34Z</dcterms:created>
  <dcterms:modified xsi:type="dcterms:W3CDTF">2024-11-14T09:57:45Z</dcterms:modified>
</cp:coreProperties>
</file>