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74" r:id="rId4"/>
    <p:sldId id="275" r:id="rId5"/>
    <p:sldId id="276" r:id="rId6"/>
    <p:sldId id="277" r:id="rId7"/>
    <p:sldId id="278" r:id="rId8"/>
    <p:sldId id="282" r:id="rId9"/>
    <p:sldId id="283" r:id="rId10"/>
    <p:sldId id="27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00EEF-635E-9C00-B2A4-BBF0EE58D757}" v="128" dt="2023-12-17T22:06:19.733"/>
    <p1510:client id="{F8CE53BC-C03A-51AF-017B-7C2B211787DA}" v="176" dt="2023-12-17T23:01:0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41" autoAdjust="0"/>
  </p:normalViewPr>
  <p:slideViewPr>
    <p:cSldViewPr snapToGrid="0">
      <p:cViewPr varScale="1">
        <p:scale>
          <a:sx n="78" d="100"/>
          <a:sy n="78" d="100"/>
        </p:scale>
        <p:origin x="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prakash chandraker" userId="e428486580842aa2" providerId="LiveId" clId="{231E1D2F-54C9-4595-A88F-2CC854B7ED9E}"/>
    <pc:docChg chg="custSel delSld modSld">
      <pc:chgData name="jaiprakash chandraker" userId="e428486580842aa2" providerId="LiveId" clId="{231E1D2F-54C9-4595-A88F-2CC854B7ED9E}" dt="2023-12-18T18:35:34.690" v="140" actId="20577"/>
      <pc:docMkLst>
        <pc:docMk/>
      </pc:docMkLst>
      <pc:sldChg chg="modSp mod">
        <pc:chgData name="jaiprakash chandraker" userId="e428486580842aa2" providerId="LiveId" clId="{231E1D2F-54C9-4595-A88F-2CC854B7ED9E}" dt="2023-12-18T13:21:08.875" v="133" actId="20577"/>
        <pc:sldMkLst>
          <pc:docMk/>
          <pc:sldMk cId="292208972" sldId="272"/>
        </pc:sldMkLst>
        <pc:spChg chg="mod">
          <ac:chgData name="jaiprakash chandraker" userId="e428486580842aa2" providerId="LiveId" clId="{231E1D2F-54C9-4595-A88F-2CC854B7ED9E}" dt="2023-12-18T13:21:08.875" v="133" actId="20577"/>
          <ac:spMkLst>
            <pc:docMk/>
            <pc:sldMk cId="292208972" sldId="272"/>
            <ac:spMk id="2" creationId="{00000000-0000-0000-0000-000000000000}"/>
          </ac:spMkLst>
        </pc:spChg>
      </pc:sldChg>
      <pc:sldChg chg="del">
        <pc:chgData name="jaiprakash chandraker" userId="e428486580842aa2" providerId="LiveId" clId="{231E1D2F-54C9-4595-A88F-2CC854B7ED9E}" dt="2023-12-18T13:22:48.723" v="139" actId="2696"/>
        <pc:sldMkLst>
          <pc:docMk/>
          <pc:sldMk cId="2327747019" sldId="273"/>
        </pc:sldMkLst>
      </pc:sldChg>
      <pc:sldChg chg="modSp mod">
        <pc:chgData name="jaiprakash chandraker" userId="e428486580842aa2" providerId="LiveId" clId="{231E1D2F-54C9-4595-A88F-2CC854B7ED9E}" dt="2023-12-18T13:22:37.935" v="138" actId="27636"/>
        <pc:sldMkLst>
          <pc:docMk/>
          <pc:sldMk cId="1378156744" sldId="274"/>
        </pc:sldMkLst>
        <pc:spChg chg="mod">
          <ac:chgData name="jaiprakash chandraker" userId="e428486580842aa2" providerId="LiveId" clId="{231E1D2F-54C9-4595-A88F-2CC854B7ED9E}" dt="2023-12-18T13:22:37.935" v="138" actId="27636"/>
          <ac:spMkLst>
            <pc:docMk/>
            <pc:sldMk cId="1378156744" sldId="274"/>
            <ac:spMk id="3" creationId="{00000000-0000-0000-0000-000000000000}"/>
          </ac:spMkLst>
        </pc:spChg>
      </pc:sldChg>
      <pc:sldChg chg="modSp mod">
        <pc:chgData name="jaiprakash chandraker" userId="e428486580842aa2" providerId="LiveId" clId="{231E1D2F-54C9-4595-A88F-2CC854B7ED9E}" dt="2023-12-18T18:35:34.690" v="140" actId="20577"/>
        <pc:sldMkLst>
          <pc:docMk/>
          <pc:sldMk cId="45831767" sldId="276"/>
        </pc:sldMkLst>
        <pc:spChg chg="mod">
          <ac:chgData name="jaiprakash chandraker" userId="e428486580842aa2" providerId="LiveId" clId="{231E1D2F-54C9-4595-A88F-2CC854B7ED9E}" dt="2023-12-18T18:35:34.690" v="140" actId="20577"/>
          <ac:spMkLst>
            <pc:docMk/>
            <pc:sldMk cId="45831767" sldId="27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12/18/2023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15276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0156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279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197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577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318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6913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224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009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310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12/18/2023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5342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12/18/2023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929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9" name="Straight Connector 7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
            <a:extLst>
              <a:ext uri="{FF2B5EF4-FFF2-40B4-BE49-F238E27FC236}">
                <a16:creationId xmlns:a16="http://schemas.microsoft.com/office/drawing/2014/main" id="{C8CC2660-F8D1-D448-5595-878B0D2D3825}"/>
              </a:ext>
            </a:extLst>
          </p:cNvPr>
          <p:cNvPicPr>
            <a:picLocks noGrp="1" noChangeAspect="1"/>
          </p:cNvPicPr>
          <p:nvPr>
            <p:ph idx="1"/>
          </p:nvPr>
        </p:nvPicPr>
        <p:blipFill rotWithShape="1">
          <a:blip r:embed="rId2">
            <a:alphaModFix amt="33000"/>
          </a:blip>
          <a:srcRect t="3676" b="6324"/>
          <a:stretch/>
        </p:blipFill>
        <p:spPr>
          <a:xfrm>
            <a:off x="20" y="10"/>
            <a:ext cx="12191980" cy="6857990"/>
          </a:xfrm>
          <a:prstGeom prst="rect">
            <a:avLst/>
          </a:prstGeom>
        </p:spPr>
      </p:pic>
      <p:sp>
        <p:nvSpPr>
          <p:cNvPr id="2" name="Title"/>
          <p:cNvSpPr>
            <a:spLocks noGrp="1"/>
          </p:cNvSpPr>
          <p:nvPr>
            <p:ph type="ctrTitle"/>
          </p:nvPr>
        </p:nvSpPr>
        <p:spPr>
          <a:xfrm>
            <a:off x="963566" y="1143000"/>
            <a:ext cx="9167986" cy="4333568"/>
          </a:xfrm>
        </p:spPr>
        <p:txBody>
          <a:bodyPr vert="horz" lIns="91440" tIns="45720" rIns="91440" bIns="45720" rtlCol="0" anchor="t">
            <a:normAutofit fontScale="90000"/>
          </a:bodyPr>
          <a:lstStyle/>
          <a:p>
            <a:r>
              <a:rPr lang="en-US" sz="6100" dirty="0"/>
              <a:t>A Project by</a:t>
            </a:r>
          </a:p>
          <a:p>
            <a:r>
              <a:rPr lang="en-US" sz="6100" dirty="0"/>
              <a:t>         Jaiprakash Chandraker </a:t>
            </a:r>
          </a:p>
          <a:p>
            <a:r>
              <a:rPr lang="en-US" sz="6100" dirty="0"/>
              <a:t>        Student No 22213546</a:t>
            </a:r>
            <a:br>
              <a:rPr lang="en-US" sz="6100" dirty="0"/>
            </a:br>
            <a:r>
              <a:rPr lang="en-US" sz="6100" dirty="0"/>
              <a:t>        Prajna Paramita Panda</a:t>
            </a:r>
            <a:br>
              <a:rPr lang="en-US" sz="6100" dirty="0"/>
            </a:br>
            <a:r>
              <a:rPr lang="en-US" sz="6100" dirty="0"/>
              <a:t>        Student No 22214453</a:t>
            </a:r>
            <a:br>
              <a:rPr lang="en-US" sz="6100" dirty="0"/>
            </a:br>
            <a:endParaRPr lang="en-US" sz="6100" dirty="0"/>
          </a:p>
          <a:p>
            <a:endParaRPr lang="en-US" sz="6100" dirty="0"/>
          </a:p>
        </p:txBody>
      </p:sp>
      <p:cxnSp>
        <p:nvCxnSpPr>
          <p:cNvPr id="83" name="Straight Connector 82">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220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63ABD883-E79A-EADA-018A-EDD507F6D2A5}"/>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8952" y="1201002"/>
            <a:ext cx="3831335" cy="4312829"/>
          </a:xfrm>
        </p:spPr>
        <p:txBody>
          <a:bodyPr>
            <a:normAutofit/>
          </a:bodyPr>
          <a:lstStyle/>
          <a:p>
            <a:r>
              <a:rPr lang="en-US" dirty="0"/>
              <a:t>Conclusion</a:t>
            </a:r>
          </a:p>
        </p:txBody>
      </p:sp>
      <p:cxnSp>
        <p:nvCxnSpPr>
          <p:cNvPr id="23" name="Straight Connector 2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4312829"/>
          </a:xfrm>
        </p:spPr>
        <p:txBody>
          <a:bodyPr vert="horz" lIns="91440" tIns="45720" rIns="91440" bIns="45720" rtlCol="0">
            <a:normAutofit/>
          </a:bodyPr>
          <a:lstStyle/>
          <a:p>
            <a:pPr marL="0" lvl="0" indent="0">
              <a:buNone/>
            </a:pPr>
            <a:endParaRPr lang="en-US" dirty="0"/>
          </a:p>
          <a:p>
            <a:r>
              <a:rPr lang="en-US" dirty="0"/>
              <a:t>In conclusion, This analysis offers a detailed examination of the temporal dynamics of stock prices for Adani Ports and Reliance Industries. We've uncovered unique insights into their performance, aiding investors and decision-makers.</a:t>
            </a:r>
          </a:p>
        </p:txBody>
      </p:sp>
      <p:sp>
        <p:nvSpPr>
          <p:cNvPr id="2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490528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id="{D9E4F126-265B-2205-EDDE-0CEFD226C976}"/>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8952" y="1201002"/>
            <a:ext cx="3831335" cy="4312829"/>
          </a:xfrm>
        </p:spPr>
        <p:txBody>
          <a:bodyPr>
            <a:normAutofit/>
          </a:bodyPr>
          <a:lstStyle/>
          <a:p>
            <a:r>
              <a:rPr lang="en-US" dirty="0"/>
              <a:t>Thank You</a:t>
            </a:r>
          </a:p>
        </p:txBody>
      </p:sp>
      <p:cxnSp>
        <p:nvCxnSpPr>
          <p:cNvPr id="23" name="Straight Connector 2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4312829"/>
          </a:xfrm>
        </p:spPr>
        <p:txBody>
          <a:bodyPr vert="horz" lIns="91440" tIns="45720" rIns="91440" bIns="45720" rtlCol="0">
            <a:normAutofit/>
          </a:bodyPr>
          <a:lstStyle/>
          <a:p>
            <a:pPr marL="0" lvl="0" indent="0">
              <a:buNone/>
            </a:pPr>
            <a:endParaRPr lang="en-US"/>
          </a:p>
          <a:p>
            <a:pPr>
              <a:buFont typeface="Arial"/>
              <a:buChar char="•"/>
            </a:pPr>
            <a:r>
              <a:rPr lang="en-US" dirty="0"/>
              <a:t>Thank you for your attention. If you have any questions or would like more details, feel free to ask. This analysis goal is to contribute to the conversation on investing strategies and provide practical insights for navigating the stock market.</a:t>
            </a:r>
            <a:endParaRPr lang="en-US"/>
          </a:p>
        </p:txBody>
      </p:sp>
      <p:sp>
        <p:nvSpPr>
          <p:cNvPr id="2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77851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77AC22-6C9D-81E7-801F-9CDE7FD147FD}"/>
              </a:ext>
            </a:extLst>
          </p:cNvPr>
          <p:cNvPicPr>
            <a:picLocks noChangeAspect="1"/>
          </p:cNvPicPr>
          <p:nvPr/>
        </p:nvPicPr>
        <p:blipFill rotWithShape="1">
          <a:blip r:embed="rId2">
            <a:alphaModFix amt="33000"/>
          </a:blip>
          <a:srcRect t="4998" b="5002"/>
          <a:stretch/>
        </p:blipFill>
        <p:spPr>
          <a:xfrm>
            <a:off x="20" y="10"/>
            <a:ext cx="12191980" cy="6857990"/>
          </a:xfrm>
          <a:prstGeom prst="rect">
            <a:avLst/>
          </a:prstGeom>
        </p:spPr>
      </p:pic>
      <p:sp>
        <p:nvSpPr>
          <p:cNvPr id="2" name="Title"/>
          <p:cNvSpPr>
            <a:spLocks noGrp="1"/>
          </p:cNvSpPr>
          <p:nvPr>
            <p:ph type="ctrTitle"/>
          </p:nvPr>
        </p:nvSpPr>
        <p:spPr>
          <a:xfrm>
            <a:off x="950204" y="1143000"/>
            <a:ext cx="10941460" cy="3546179"/>
          </a:xfrm>
        </p:spPr>
        <p:txBody>
          <a:bodyPr>
            <a:noAutofit/>
          </a:bodyPr>
          <a:lstStyle/>
          <a:p>
            <a:r>
              <a:rPr lang="en-US" sz="6000" i="0" dirty="0">
                <a:ea typeface="+mj-lt"/>
                <a:cs typeface="+mj-lt"/>
              </a:rPr>
              <a:t>Temporal Dynamics of Stock Prices: A Comparative Analysis</a:t>
            </a:r>
            <a:endParaRPr lang="en-US" sz="6000" dirty="0">
              <a:ea typeface="+mj-lt"/>
              <a:cs typeface="+mj-lt"/>
            </a:endParaRPr>
          </a:p>
        </p:txBody>
      </p:sp>
      <p:cxnSp>
        <p:nvCxnSpPr>
          <p:cNvPr id="20"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478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5C6060-CC10-C399-AC0D-902770336D7A}"/>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72586" y="1201002"/>
            <a:ext cx="4217701" cy="4312829"/>
          </a:xfrm>
        </p:spPr>
        <p:txBody>
          <a:bodyPr>
            <a:normAutofit/>
          </a:bodyPr>
          <a:lstStyle/>
          <a:p>
            <a:r>
              <a:rPr lang="en-US" sz="5600"/>
              <a:t> Introduction</a:t>
            </a:r>
          </a:p>
        </p:txBody>
      </p:sp>
      <p:cxnSp>
        <p:nvCxnSpPr>
          <p:cNvPr id="23" name="Straight Connector 2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5180133"/>
          </a:xfrm>
        </p:spPr>
        <p:txBody>
          <a:bodyPr vert="horz" lIns="91440" tIns="45720" rIns="91440" bIns="45720" rtlCol="0" anchor="t">
            <a:normAutofit/>
          </a:bodyPr>
          <a:lstStyle/>
          <a:p>
            <a:r>
              <a:rPr lang="en-US" dirty="0"/>
              <a:t>Financial markets play a crucial role in our global economy. The success of an investor depends on quality information and timely decision-making. This analysis focuses on how Adani and Reliance, as significant players in the Indian stock market, perform in this ever-changing landscape.</a:t>
            </a:r>
          </a:p>
          <a:p>
            <a:r>
              <a:rPr lang="en-US" dirty="0"/>
              <a:t>This Analysis involves a thorough examination using various methodologies, such as trend analysis, seasonality identification, and advanced statistical techniques like Seasonal Decomposition of Time Series. We aim to provide insights into the unique growth patterns and trajectories of these stocks.</a:t>
            </a:r>
          </a:p>
        </p:txBody>
      </p:sp>
      <p:sp>
        <p:nvSpPr>
          <p:cNvPr id="2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781567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bstract financial digital analysis">
            <a:extLst>
              <a:ext uri="{FF2B5EF4-FFF2-40B4-BE49-F238E27FC236}">
                <a16:creationId xmlns:a16="http://schemas.microsoft.com/office/drawing/2014/main" id="{D00C65A7-F03A-31CC-F116-C62194546F42}"/>
              </a:ext>
            </a:extLst>
          </p:cNvPr>
          <p:cNvPicPr>
            <a:picLocks noChangeAspect="1"/>
          </p:cNvPicPr>
          <p:nvPr/>
        </p:nvPicPr>
        <p:blipFill rotWithShape="1">
          <a:blip r:embed="rId2">
            <a:duotone>
              <a:schemeClr val="bg2">
                <a:shade val="45000"/>
                <a:satMod val="135000"/>
              </a:schemeClr>
              <a:prstClr val="white"/>
            </a:duotone>
            <a:alphaModFix amt="40000"/>
          </a:blip>
          <a:srcRect l="1333"/>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69178" y="1136608"/>
            <a:ext cx="4121109" cy="4377223"/>
          </a:xfrm>
        </p:spPr>
        <p:txBody>
          <a:bodyPr>
            <a:normAutofit/>
          </a:bodyPr>
          <a:lstStyle/>
          <a:p>
            <a:r>
              <a:rPr lang="en-US" sz="5600"/>
              <a:t> Research Question and Methodology</a:t>
            </a:r>
          </a:p>
        </p:txBody>
      </p:sp>
      <p:cxnSp>
        <p:nvCxnSpPr>
          <p:cNvPr id="34" name="Straight Connector 33">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4312829"/>
          </a:xfrm>
        </p:spPr>
        <p:txBody>
          <a:bodyPr vert="horz" lIns="91440" tIns="45720" rIns="91440" bIns="45720" rtlCol="0" anchor="t">
            <a:normAutofit/>
          </a:bodyPr>
          <a:lstStyle/>
          <a:p>
            <a:r>
              <a:rPr lang="en-US" dirty="0"/>
              <a:t>The research question revolves around comparing and analyzing the performance of Adani and Reliance stocks over overlapping periods. We're using a sophisticated approach, employing the Seasonal Decomposition of Time Series and visualizations like line charts and candlestick charts.</a:t>
            </a:r>
          </a:p>
        </p:txBody>
      </p:sp>
      <p:sp>
        <p:nvSpPr>
          <p:cNvPr id="36"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426164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a:extLst>
              <a:ext uri="{FF2B5EF4-FFF2-40B4-BE49-F238E27FC236}">
                <a16:creationId xmlns:a16="http://schemas.microsoft.com/office/drawing/2014/main" id="{B2552E79-8DD5-112E-8063-B72063132CAC}"/>
              </a:ext>
            </a:extLst>
          </p:cNvPr>
          <p:cNvPicPr>
            <a:picLocks noChangeAspect="1"/>
          </p:cNvPicPr>
          <p:nvPr/>
        </p:nvPicPr>
        <p:blipFill rotWithShape="1">
          <a:blip r:embed="rId2"/>
          <a:srcRect t="3676" b="6324"/>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8952" y="1201002"/>
            <a:ext cx="3831335" cy="4312829"/>
          </a:xfrm>
        </p:spPr>
        <p:txBody>
          <a:bodyPr>
            <a:normAutofit/>
          </a:bodyPr>
          <a:lstStyle/>
          <a:p>
            <a:r>
              <a:rPr lang="en-US"/>
              <a:t> About Datasets</a:t>
            </a:r>
          </a:p>
        </p:txBody>
      </p:sp>
      <p:cxnSp>
        <p:nvCxnSpPr>
          <p:cNvPr id="37" name="Straight Connector 36">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4312829"/>
          </a:xfrm>
        </p:spPr>
        <p:txBody>
          <a:bodyPr vert="horz" lIns="91440" tIns="45720" rIns="91440" bIns="45720" rtlCol="0" anchor="t">
            <a:normAutofit/>
          </a:bodyPr>
          <a:lstStyle/>
          <a:p>
            <a:pPr lvl="0"/>
            <a:r>
              <a:rPr lang="en-US" dirty="0"/>
              <a:t>Datasets Overview</a:t>
            </a:r>
          </a:p>
          <a:p>
            <a:r>
              <a:rPr lang="en-US" dirty="0"/>
              <a:t>Let's start by understanding data. This analysis has two datasets - one for Adani Ports covering 2007 to 2021 and another for Reliance Industries spanning 2005 to 2023. These datasets provide a comprehensive view of daily stock market activities.</a:t>
            </a:r>
          </a:p>
        </p:txBody>
      </p:sp>
      <p:sp>
        <p:nvSpPr>
          <p:cNvPr id="3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58317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D8B24D-DA6E-7C55-0993-8F2BFA4AC38F}"/>
              </a:ext>
            </a:extLst>
          </p:cNvPr>
          <p:cNvPicPr>
            <a:picLocks noChangeAspect="1"/>
          </p:cNvPicPr>
          <p:nvPr/>
        </p:nvPicPr>
        <p:blipFill rotWithShape="1">
          <a:blip r:embed="rId2">
            <a:duotone>
              <a:schemeClr val="bg2">
                <a:shade val="45000"/>
                <a:satMod val="135000"/>
              </a:schemeClr>
              <a:prstClr val="white"/>
            </a:duotone>
            <a:alphaModFix amt="40000"/>
          </a:blip>
          <a:srcRect b="625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8952" y="1201002"/>
            <a:ext cx="3831335" cy="4312829"/>
          </a:xfrm>
        </p:spPr>
        <p:txBody>
          <a:bodyPr>
            <a:normAutofit/>
          </a:bodyPr>
          <a:lstStyle/>
          <a:p>
            <a:r>
              <a:rPr lang="en-US" dirty="0"/>
              <a:t> Potential Insights</a:t>
            </a:r>
          </a:p>
        </p:txBody>
      </p:sp>
      <p:cxnSp>
        <p:nvCxnSpPr>
          <p:cNvPr id="23" name="Straight Connector 2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32992" y="1201002"/>
            <a:ext cx="6197007" cy="4312829"/>
          </a:xfrm>
        </p:spPr>
        <p:txBody>
          <a:bodyPr vert="horz" lIns="91440" tIns="45720" rIns="91440" bIns="45720" rtlCol="0" anchor="t">
            <a:normAutofit/>
          </a:bodyPr>
          <a:lstStyle/>
          <a:p>
            <a:pPr marL="0" lvl="0" indent="0">
              <a:buNone/>
            </a:pPr>
            <a:endParaRPr lang="en-US" dirty="0"/>
          </a:p>
          <a:p>
            <a:r>
              <a:rPr lang="en-US" dirty="0"/>
              <a:t>The datasets can reveal trends, patterns, and correlations in stock prices and trading volumes over specific time periods. In this analysis, will explore these insights and draw comparisons between Adani and Reliance.</a:t>
            </a:r>
          </a:p>
        </p:txBody>
      </p:sp>
      <p:sp>
        <p:nvSpPr>
          <p:cNvPr id="2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222016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8952" y="758951"/>
            <a:ext cx="4782039" cy="1980774"/>
          </a:xfrm>
        </p:spPr>
        <p:txBody>
          <a:bodyPr anchor="ctr">
            <a:normAutofit/>
          </a:bodyPr>
          <a:lstStyle/>
          <a:p>
            <a:r>
              <a:rPr lang="en-US"/>
              <a:t> Comparative Analysis</a:t>
            </a:r>
          </a:p>
        </p:txBody>
      </p:sp>
      <p:pic>
        <p:nvPicPr>
          <p:cNvPr id="6" name="Picture 5" descr="A line graph of different colored lines&#10;&#10;Description automatically generated">
            <a:extLst>
              <a:ext uri="{FF2B5EF4-FFF2-40B4-BE49-F238E27FC236}">
                <a16:creationId xmlns:a16="http://schemas.microsoft.com/office/drawing/2014/main" id="{5E74D32D-6B1E-1F06-2C3E-0C4C842E5CF5}"/>
              </a:ext>
            </a:extLst>
          </p:cNvPr>
          <p:cNvPicPr>
            <a:picLocks noChangeAspect="1"/>
          </p:cNvPicPr>
          <p:nvPr/>
        </p:nvPicPr>
        <p:blipFill rotWithShape="1">
          <a:blip r:embed="rId2"/>
          <a:srcRect t="1096"/>
          <a:stretch/>
        </p:blipFill>
        <p:spPr>
          <a:xfrm>
            <a:off x="6100636" y="1"/>
            <a:ext cx="6095998" cy="3158212"/>
          </a:xfrm>
          <a:prstGeom prst="rect">
            <a:avLst/>
          </a:prstGeom>
        </p:spPr>
      </p:pic>
      <p:cxnSp>
        <p:nvCxnSpPr>
          <p:cNvPr id="48" name="Straight Connector 47">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6833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58826" y="3196931"/>
            <a:ext cx="4782166" cy="2585158"/>
          </a:xfrm>
        </p:spPr>
        <p:txBody>
          <a:bodyPr vert="horz" lIns="91440" tIns="45720" rIns="91440" bIns="45720" rtlCol="0" anchor="t">
            <a:normAutofit/>
          </a:bodyPr>
          <a:lstStyle/>
          <a:p>
            <a:pPr lvl="0">
              <a:lnSpc>
                <a:spcPct val="100000"/>
              </a:lnSpc>
            </a:pPr>
            <a:r>
              <a:rPr lang="en-US" sz="1700" dirty="0"/>
              <a:t>Comparative Analysis of Time Series Decomposition</a:t>
            </a:r>
          </a:p>
          <a:p>
            <a:pPr lvl="0">
              <a:lnSpc>
                <a:spcPct val="100000"/>
              </a:lnSpc>
            </a:pPr>
            <a:r>
              <a:rPr lang="en-US" sz="1700" dirty="0"/>
              <a:t>The decomposition of time series data for Adani and Reliance. The breakdown into trend, seasonal, and residual components provides valuable insights into the historical performance of these stocks.</a:t>
            </a:r>
          </a:p>
        </p:txBody>
      </p:sp>
      <p:pic>
        <p:nvPicPr>
          <p:cNvPr id="4" name="Picture 3" descr="A graph of different colored lines&#10;&#10;Description automatically generated">
            <a:extLst>
              <a:ext uri="{FF2B5EF4-FFF2-40B4-BE49-F238E27FC236}">
                <a16:creationId xmlns:a16="http://schemas.microsoft.com/office/drawing/2014/main" id="{E9619152-26DB-6CCA-E5D4-0396818EBB50}"/>
              </a:ext>
            </a:extLst>
          </p:cNvPr>
          <p:cNvPicPr>
            <a:picLocks noChangeAspect="1"/>
          </p:cNvPicPr>
          <p:nvPr/>
        </p:nvPicPr>
        <p:blipFill rotWithShape="1">
          <a:blip r:embed="rId3"/>
          <a:srcRect l="14669" r="8814" b="1"/>
          <a:stretch/>
        </p:blipFill>
        <p:spPr>
          <a:xfrm>
            <a:off x="6096000" y="3319200"/>
            <a:ext cx="6095998" cy="3538799"/>
          </a:xfrm>
          <a:prstGeom prst="rect">
            <a:avLst/>
          </a:prstGeom>
        </p:spPr>
      </p:pic>
      <p:sp>
        <p:nvSpPr>
          <p:cNvPr id="4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9042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C4B721E-49A9-040A-BAB5-E62C921B1BF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C416FB6-18F9-5E09-8325-8E47D888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2EF61C48-6946-EB14-306D-5210C1EA22A5}"/>
              </a:ext>
            </a:extLst>
          </p:cNvPr>
          <p:cNvSpPr>
            <a:spLocks noGrp="1"/>
          </p:cNvSpPr>
          <p:nvPr>
            <p:ph type="ctrTitle"/>
          </p:nvPr>
        </p:nvSpPr>
        <p:spPr>
          <a:xfrm>
            <a:off x="758952" y="758951"/>
            <a:ext cx="4782039" cy="1980774"/>
          </a:xfrm>
        </p:spPr>
        <p:txBody>
          <a:bodyPr anchor="ctr">
            <a:normAutofit/>
          </a:bodyPr>
          <a:lstStyle/>
          <a:p>
            <a:r>
              <a:rPr lang="en-US"/>
              <a:t> Comparative Analysis</a:t>
            </a:r>
          </a:p>
        </p:txBody>
      </p:sp>
      <p:pic>
        <p:nvPicPr>
          <p:cNvPr id="6" name="Picture 5" descr="A graph with blue line&#10;&#10;Description automatically generated">
            <a:extLst>
              <a:ext uri="{FF2B5EF4-FFF2-40B4-BE49-F238E27FC236}">
                <a16:creationId xmlns:a16="http://schemas.microsoft.com/office/drawing/2014/main" id="{F6AC1A31-D32D-CB9E-DA4C-789DEBD99D5C}"/>
              </a:ext>
            </a:extLst>
          </p:cNvPr>
          <p:cNvPicPr>
            <a:picLocks noChangeAspect="1"/>
          </p:cNvPicPr>
          <p:nvPr/>
        </p:nvPicPr>
        <p:blipFill rotWithShape="1">
          <a:blip r:embed="rId2"/>
          <a:srcRect t="-1384" r="5960" b="1384"/>
          <a:stretch/>
        </p:blipFill>
        <p:spPr>
          <a:xfrm>
            <a:off x="6089904" y="1"/>
            <a:ext cx="6087570" cy="3104553"/>
          </a:xfrm>
          <a:prstGeom prst="rect">
            <a:avLst/>
          </a:prstGeom>
        </p:spPr>
      </p:pic>
      <p:cxnSp>
        <p:nvCxnSpPr>
          <p:cNvPr id="48" name="Straight Connector 47">
            <a:extLst>
              <a:ext uri="{FF2B5EF4-FFF2-40B4-BE49-F238E27FC236}">
                <a16:creationId xmlns:a16="http://schemas.microsoft.com/office/drawing/2014/main" id="{9D7DD549-BFEE-B21F-3D1C-BD760C9B8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6833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6C49A665-A95F-D3A6-C452-326E6EAEF3BC}"/>
              </a:ext>
            </a:extLst>
          </p:cNvPr>
          <p:cNvSpPr>
            <a:spLocks noGrp="1"/>
          </p:cNvSpPr>
          <p:nvPr>
            <p:ph idx="1"/>
          </p:nvPr>
        </p:nvSpPr>
        <p:spPr>
          <a:xfrm>
            <a:off x="469052" y="3196931"/>
            <a:ext cx="5082672" cy="3057382"/>
          </a:xfrm>
        </p:spPr>
        <p:txBody>
          <a:bodyPr vert="horz" lIns="91440" tIns="45720" rIns="91440" bIns="45720" rtlCol="0" anchor="t">
            <a:normAutofit/>
          </a:bodyPr>
          <a:lstStyle/>
          <a:p>
            <a:pPr>
              <a:lnSpc>
                <a:spcPct val="100000"/>
              </a:lnSpc>
            </a:pPr>
            <a:r>
              <a:rPr lang="en-US" sz="1700" dirty="0"/>
              <a:t>Comparative Analysis of</a:t>
            </a:r>
            <a:r>
              <a:rPr lang="en-US" sz="1700" b="1" dirty="0"/>
              <a:t> </a:t>
            </a:r>
            <a:r>
              <a:rPr lang="en-IE" sz="1700" dirty="0">
                <a:ea typeface="+mn-lt"/>
                <a:cs typeface="+mn-lt"/>
              </a:rPr>
              <a:t>Line Chart - High Prices</a:t>
            </a:r>
            <a:endParaRPr lang="en-US" sz="1700">
              <a:ea typeface="+mn-lt"/>
              <a:cs typeface="+mn-lt"/>
            </a:endParaRPr>
          </a:p>
          <a:p>
            <a:pPr>
              <a:lnSpc>
                <a:spcPct val="100000"/>
              </a:lnSpc>
            </a:pPr>
            <a:r>
              <a:rPr lang="en-IE" sz="1700" dirty="0">
                <a:ea typeface="+mn-lt"/>
                <a:cs typeface="+mn-lt"/>
              </a:rPr>
              <a:t>Both Adani and Reliance exhibit periods of stability, downturns, and subsequent recoveries. Adani experienced a notable surge around 2020, while Reliance showed consistent growth after 2016. Investors should consider these patterns when making investment decisions, taking into account the historical performance and potential future trends of these stocks.</a:t>
            </a:r>
          </a:p>
          <a:p>
            <a:pPr lvl="0">
              <a:lnSpc>
                <a:spcPct val="100000"/>
              </a:lnSpc>
            </a:pPr>
            <a:endParaRPr lang="en-US" sz="1700" dirty="0"/>
          </a:p>
        </p:txBody>
      </p:sp>
      <p:pic>
        <p:nvPicPr>
          <p:cNvPr id="4" name="Picture 3" descr="A graph with lines and numbers&#10;&#10;Description automatically generated">
            <a:extLst>
              <a:ext uri="{FF2B5EF4-FFF2-40B4-BE49-F238E27FC236}">
                <a16:creationId xmlns:a16="http://schemas.microsoft.com/office/drawing/2014/main" id="{7F46E6DF-C4FE-FE54-C732-24453C0369E9}"/>
              </a:ext>
            </a:extLst>
          </p:cNvPr>
          <p:cNvPicPr>
            <a:picLocks noChangeAspect="1"/>
          </p:cNvPicPr>
          <p:nvPr/>
        </p:nvPicPr>
        <p:blipFill rotWithShape="1">
          <a:blip r:embed="rId3"/>
          <a:srcRect l="252" t="-2047" r="28030" b="1754"/>
          <a:stretch/>
        </p:blipFill>
        <p:spPr>
          <a:xfrm>
            <a:off x="6085268" y="3104553"/>
            <a:ext cx="6100345" cy="3678290"/>
          </a:xfrm>
          <a:prstGeom prst="rect">
            <a:avLst/>
          </a:prstGeom>
        </p:spPr>
      </p:pic>
      <p:sp>
        <p:nvSpPr>
          <p:cNvPr id="49" name="Freeform 6">
            <a:extLst>
              <a:ext uri="{FF2B5EF4-FFF2-40B4-BE49-F238E27FC236}">
                <a16:creationId xmlns:a16="http://schemas.microsoft.com/office/drawing/2014/main" id="{35B7689D-DCF1-F9DB-9445-87E1C74C1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9200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84751D0-59C7-2B39-EDCA-41EA680CD3DC}"/>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8527259-540F-E093-96ED-52157D98C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CB0E16F3-9404-4B92-3978-08727C2C4323}"/>
              </a:ext>
            </a:extLst>
          </p:cNvPr>
          <p:cNvSpPr>
            <a:spLocks noGrp="1"/>
          </p:cNvSpPr>
          <p:nvPr>
            <p:ph type="ctrTitle"/>
          </p:nvPr>
        </p:nvSpPr>
        <p:spPr>
          <a:xfrm>
            <a:off x="758952" y="758951"/>
            <a:ext cx="4782039" cy="1980774"/>
          </a:xfrm>
        </p:spPr>
        <p:txBody>
          <a:bodyPr anchor="ctr">
            <a:normAutofit/>
          </a:bodyPr>
          <a:lstStyle/>
          <a:p>
            <a:r>
              <a:rPr lang="en-US"/>
              <a:t> Comparative Analysis</a:t>
            </a:r>
          </a:p>
        </p:txBody>
      </p:sp>
      <p:pic>
        <p:nvPicPr>
          <p:cNvPr id="6" name="Picture 5" descr="A graph with numbers and a green and red line&#10;&#10;Description automatically generated">
            <a:extLst>
              <a:ext uri="{FF2B5EF4-FFF2-40B4-BE49-F238E27FC236}">
                <a16:creationId xmlns:a16="http://schemas.microsoft.com/office/drawing/2014/main" id="{CDFD5EEE-401B-3F7F-E7EF-909BC5B8562B}"/>
              </a:ext>
            </a:extLst>
          </p:cNvPr>
          <p:cNvPicPr>
            <a:picLocks noChangeAspect="1"/>
          </p:cNvPicPr>
          <p:nvPr/>
        </p:nvPicPr>
        <p:blipFill rotWithShape="1">
          <a:blip r:embed="rId2"/>
          <a:srcRect l="474" t="346" r="9795" b="-346"/>
          <a:stretch/>
        </p:blipFill>
        <p:spPr>
          <a:xfrm>
            <a:off x="6089904" y="1"/>
            <a:ext cx="6095007" cy="3104556"/>
          </a:xfrm>
          <a:prstGeom prst="rect">
            <a:avLst/>
          </a:prstGeom>
        </p:spPr>
      </p:pic>
      <p:cxnSp>
        <p:nvCxnSpPr>
          <p:cNvPr id="48" name="Straight Connector 47">
            <a:extLst>
              <a:ext uri="{FF2B5EF4-FFF2-40B4-BE49-F238E27FC236}">
                <a16:creationId xmlns:a16="http://schemas.microsoft.com/office/drawing/2014/main" id="{B4E1DEB5-DBE5-9544-815A-7089D0203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6833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115A983C-2AC2-FD98-FB04-8DC9FBD0DF1F}"/>
              </a:ext>
            </a:extLst>
          </p:cNvPr>
          <p:cNvSpPr>
            <a:spLocks noGrp="1"/>
          </p:cNvSpPr>
          <p:nvPr>
            <p:ph idx="1"/>
          </p:nvPr>
        </p:nvSpPr>
        <p:spPr>
          <a:xfrm>
            <a:off x="469052" y="3196931"/>
            <a:ext cx="5082672" cy="3057382"/>
          </a:xfrm>
        </p:spPr>
        <p:txBody>
          <a:bodyPr vert="horz" lIns="91440" tIns="45720" rIns="91440" bIns="45720" rtlCol="0" anchor="t">
            <a:normAutofit lnSpcReduction="10000"/>
          </a:bodyPr>
          <a:lstStyle/>
          <a:p>
            <a:pPr>
              <a:lnSpc>
                <a:spcPct val="100000"/>
              </a:lnSpc>
            </a:pPr>
            <a:r>
              <a:rPr lang="en-US" sz="1700" dirty="0"/>
              <a:t>Comparative Analysis of</a:t>
            </a:r>
            <a:r>
              <a:rPr lang="en-US" sz="1700" b="1" dirty="0"/>
              <a:t> </a:t>
            </a:r>
            <a:r>
              <a:rPr lang="en-IE" sz="1700" dirty="0">
                <a:ea typeface="+mn-lt"/>
                <a:cs typeface="+mn-lt"/>
              </a:rPr>
              <a:t>Candlestick</a:t>
            </a:r>
            <a:r>
              <a:rPr lang="en-IE" sz="1700" b="1" dirty="0">
                <a:ea typeface="+mn-lt"/>
                <a:cs typeface="+mn-lt"/>
              </a:rPr>
              <a:t> </a:t>
            </a:r>
            <a:r>
              <a:rPr lang="en-IE" sz="1700" dirty="0">
                <a:ea typeface="+mn-lt"/>
                <a:cs typeface="+mn-lt"/>
              </a:rPr>
              <a:t> Chart </a:t>
            </a:r>
            <a:endParaRPr lang="en-IE" sz="1700">
              <a:ea typeface="+mn-lt"/>
              <a:cs typeface="+mn-lt"/>
            </a:endParaRPr>
          </a:p>
          <a:p>
            <a:pPr>
              <a:lnSpc>
                <a:spcPct val="100000"/>
              </a:lnSpc>
            </a:pPr>
            <a:r>
              <a:rPr lang="en-IE" sz="1700" dirty="0">
                <a:ea typeface="+mn-lt"/>
                <a:cs typeface="+mn-lt"/>
              </a:rPr>
              <a:t>Both Adani and Reliance exhibit distinctive patterns in their candlestick charts. While Reliance demonstrates a growth phase with sustained stability, Adani showcases a recovery period post-2008 and a notable upsurge in recent years. Investors should consider these trends and historical performances when making investment decisions, aligning their strategies with the unique characteristics of each stock.</a:t>
            </a:r>
          </a:p>
          <a:p>
            <a:pPr>
              <a:lnSpc>
                <a:spcPct val="100000"/>
              </a:lnSpc>
            </a:pPr>
            <a:endParaRPr lang="en-IE" sz="1700" dirty="0">
              <a:ea typeface="+mn-lt"/>
              <a:cs typeface="+mn-lt"/>
            </a:endParaRPr>
          </a:p>
          <a:p>
            <a:pPr lvl="0">
              <a:lnSpc>
                <a:spcPct val="100000"/>
              </a:lnSpc>
            </a:pPr>
            <a:endParaRPr lang="en-US" sz="1700" dirty="0"/>
          </a:p>
        </p:txBody>
      </p:sp>
      <p:pic>
        <p:nvPicPr>
          <p:cNvPr id="4" name="Picture 3">
            <a:extLst>
              <a:ext uri="{FF2B5EF4-FFF2-40B4-BE49-F238E27FC236}">
                <a16:creationId xmlns:a16="http://schemas.microsoft.com/office/drawing/2014/main" id="{A5FE17FD-28BD-A132-7629-4D8102F6B4C2}"/>
              </a:ext>
            </a:extLst>
          </p:cNvPr>
          <p:cNvPicPr>
            <a:picLocks noChangeAspect="1"/>
          </p:cNvPicPr>
          <p:nvPr/>
        </p:nvPicPr>
        <p:blipFill rotWithShape="1">
          <a:blip r:embed="rId3"/>
          <a:srcRect l="133" r="24335" b="-300"/>
          <a:stretch/>
        </p:blipFill>
        <p:spPr>
          <a:xfrm>
            <a:off x="6085268" y="3201144"/>
            <a:ext cx="6097277" cy="3592458"/>
          </a:xfrm>
          <a:prstGeom prst="rect">
            <a:avLst/>
          </a:prstGeom>
        </p:spPr>
      </p:pic>
      <p:sp>
        <p:nvSpPr>
          <p:cNvPr id="49" name="Freeform 6">
            <a:extLst>
              <a:ext uri="{FF2B5EF4-FFF2-40B4-BE49-F238E27FC236}">
                <a16:creationId xmlns:a16="http://schemas.microsoft.com/office/drawing/2014/main" id="{1ABFBB75-FCBF-3500-3C2D-55C9ADAAA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4512176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01B27"/>
      </a:dk2>
      <a:lt2>
        <a:srgbClr val="F0F2F3"/>
      </a:lt2>
      <a:accent1>
        <a:srgbClr val="D46C3B"/>
      </a:accent1>
      <a:accent2>
        <a:srgbClr val="C32A39"/>
      </a:accent2>
      <a:accent3>
        <a:srgbClr val="D43B8B"/>
      </a:accent3>
      <a:accent4>
        <a:srgbClr val="C32AB9"/>
      </a:accent4>
      <a:accent5>
        <a:srgbClr val="9F3BD4"/>
      </a:accent5>
      <a:accent6>
        <a:srgbClr val="5533C5"/>
      </a:accent6>
      <a:hlink>
        <a:srgbClr val="A73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5</TotalTime>
  <Words>516</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Sitka Banner</vt:lpstr>
      <vt:lpstr>HeadlinesVTI</vt:lpstr>
      <vt:lpstr>A Project by          Jaiprakash Chandraker          Student No 22213546         Prajna Paramita Panda         Student No 22214453  </vt:lpstr>
      <vt:lpstr>Temporal Dynamics of Stock Prices: A Comparative Analysis</vt:lpstr>
      <vt:lpstr> Introduction</vt:lpstr>
      <vt:lpstr> Research Question and Methodology</vt:lpstr>
      <vt:lpstr> About Datasets</vt:lpstr>
      <vt:lpstr> Potential Insights</vt:lpstr>
      <vt:lpstr> Comparative Analysis</vt:lpstr>
      <vt:lpstr> Comparative Analysis</vt:lpstr>
      <vt:lpstr> Comparative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jaiprakash chandraker</cp:lastModifiedBy>
  <cp:revision>209</cp:revision>
  <dcterms:created xsi:type="dcterms:W3CDTF">2023-12-17T21:36:53Z</dcterms:created>
  <dcterms:modified xsi:type="dcterms:W3CDTF">2023-12-18T18:35:44Z</dcterms:modified>
</cp:coreProperties>
</file>