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Oswald" pitchFamily="2" charset="77"/>
      <p:regular r:id="rId8"/>
      <p:bold r:id="rId9"/>
    </p:embeddedFon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e470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e470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33dbd8e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33dbd8e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9e470d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e470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6f9e470d_0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6f9e47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6f9e470d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265500" y="1007250"/>
            <a:ext cx="4045200" cy="156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latin typeface="Oswald"/>
                <a:ea typeface="Oswald"/>
                <a:cs typeface="Oswald"/>
                <a:sym typeface="Oswald"/>
              </a:rPr>
              <a:t>Computer Science Department</a:t>
            </a:r>
            <a:endParaRPr sz="3600">
              <a:latin typeface="Oswald"/>
              <a:ea typeface="Oswald"/>
              <a:cs typeface="Oswald"/>
              <a:sym typeface="Oswald"/>
            </a:endParaRPr>
          </a:p>
        </p:txBody>
      </p:sp>
      <p:sp>
        <p:nvSpPr>
          <p:cNvPr id="86" name="Google Shape;86;p13"/>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666666"/>
                </a:solidFill>
                <a:latin typeface="Oswald"/>
                <a:ea typeface="Oswald"/>
                <a:cs typeface="Oswald"/>
                <a:sym typeface="Oswald"/>
              </a:rPr>
              <a:t>Web Technology - II Laboratory</a:t>
            </a:r>
            <a:endParaRPr>
              <a:solidFill>
                <a:srgbClr val="666666"/>
              </a:solidFill>
              <a:latin typeface="Oswald"/>
              <a:ea typeface="Oswald"/>
              <a:cs typeface="Oswald"/>
              <a:sym typeface="Oswald"/>
            </a:endParaRPr>
          </a:p>
          <a:p>
            <a:pPr marL="0" lvl="0" indent="0" algn="ctr" rtl="0">
              <a:spcBef>
                <a:spcPts val="0"/>
              </a:spcBef>
              <a:spcAft>
                <a:spcPts val="0"/>
              </a:spcAft>
              <a:buNone/>
            </a:pPr>
            <a:r>
              <a:rPr lang="en">
                <a:solidFill>
                  <a:srgbClr val="666666"/>
                </a:solidFill>
                <a:latin typeface="Oswald"/>
                <a:ea typeface="Oswald"/>
                <a:cs typeface="Oswald"/>
                <a:sym typeface="Oswald"/>
              </a:rPr>
              <a:t>UE17CS355</a:t>
            </a:r>
            <a:endParaRPr>
              <a:solidFill>
                <a:srgbClr val="666666"/>
              </a:solidFill>
              <a:latin typeface="Oswald"/>
              <a:ea typeface="Oswald"/>
              <a:cs typeface="Oswald"/>
              <a:sym typeface="Oswald"/>
            </a:endParaRPr>
          </a:p>
          <a:p>
            <a:pPr marL="0" lvl="0" indent="0" algn="ctr" rtl="0">
              <a:spcBef>
                <a:spcPts val="0"/>
              </a:spcBef>
              <a:spcAft>
                <a:spcPts val="0"/>
              </a:spcAft>
              <a:buNone/>
            </a:pPr>
            <a:endParaRPr>
              <a:latin typeface="Oswald"/>
              <a:ea typeface="Oswald"/>
              <a:cs typeface="Oswald"/>
              <a:sym typeface="Oswald"/>
            </a:endParaRPr>
          </a:p>
        </p:txBody>
      </p:sp>
      <p:sp>
        <p:nvSpPr>
          <p:cNvPr id="87" name="Google Shape;87;p13"/>
          <p:cNvSpPr txBox="1">
            <a:spLocks noGrp="1"/>
          </p:cNvSpPr>
          <p:nvPr>
            <p:ph type="body" idx="2"/>
          </p:nvPr>
        </p:nvSpPr>
        <p:spPr>
          <a:xfrm>
            <a:off x="4961777" y="343201"/>
            <a:ext cx="3837000" cy="3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latin typeface="Oswald"/>
                <a:ea typeface="Oswald"/>
                <a:cs typeface="Oswald"/>
                <a:sym typeface="Oswald"/>
              </a:rPr>
              <a:t>Stock Market Website to predict stock behavior</a:t>
            </a:r>
            <a:endParaRPr sz="2400" dirty="0">
              <a:latin typeface="Oswald"/>
              <a:ea typeface="Oswald"/>
              <a:cs typeface="Oswald"/>
              <a:sym typeface="Oswald"/>
            </a:endParaRPr>
          </a:p>
          <a:p>
            <a:pPr marL="0" lvl="0" indent="0" algn="l" rtl="0">
              <a:spcBef>
                <a:spcPts val="1600"/>
              </a:spcBef>
              <a:spcAft>
                <a:spcPts val="0"/>
              </a:spcAft>
              <a:buNone/>
            </a:pPr>
            <a:endParaRPr dirty="0">
              <a:latin typeface="Oswald"/>
              <a:ea typeface="Oswald"/>
              <a:cs typeface="Oswald"/>
              <a:sym typeface="Oswald"/>
            </a:endParaRPr>
          </a:p>
          <a:p>
            <a:pPr marL="0" lvl="0" indent="0" algn="l" rtl="0">
              <a:spcBef>
                <a:spcPts val="0"/>
              </a:spcBef>
              <a:spcAft>
                <a:spcPts val="0"/>
              </a:spcAft>
              <a:buNone/>
            </a:pPr>
            <a:r>
              <a:rPr lang="en" dirty="0">
                <a:latin typeface="Oswald"/>
                <a:ea typeface="Oswald"/>
                <a:cs typeface="Oswald"/>
                <a:sym typeface="Oswald"/>
              </a:rPr>
              <a:t> </a:t>
            </a:r>
            <a:endParaRPr dirty="0">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a:p>
            <a:pPr marL="0" lvl="0" indent="0" algn="l" rtl="0">
              <a:spcBef>
                <a:spcPts val="0"/>
              </a:spcBef>
              <a:spcAft>
                <a:spcPts val="0"/>
              </a:spcAft>
              <a:buNone/>
            </a:pPr>
            <a:endParaRPr dirty="0">
              <a:latin typeface="Oswald"/>
              <a:ea typeface="Oswald"/>
              <a:cs typeface="Oswald"/>
              <a:sym typeface="Oswald"/>
            </a:endParaRPr>
          </a:p>
          <a:p>
            <a:pPr marL="0" lvl="0" indent="0" algn="just" rtl="0">
              <a:spcBef>
                <a:spcPts val="0"/>
              </a:spcBef>
              <a:spcAft>
                <a:spcPts val="0"/>
              </a:spcAft>
              <a:buNone/>
            </a:pPr>
            <a:r>
              <a:rPr lang="en" sz="1400" dirty="0">
                <a:latin typeface="Oswald"/>
                <a:ea typeface="Oswald"/>
                <a:cs typeface="Oswald"/>
                <a:sym typeface="Oswald"/>
              </a:rPr>
              <a:t>Sirisha Lanka PES1201700214</a:t>
            </a:r>
          </a:p>
          <a:p>
            <a:pPr marL="0" lvl="0" indent="0" algn="just" rtl="0">
              <a:spcBef>
                <a:spcPts val="0"/>
              </a:spcBef>
              <a:spcAft>
                <a:spcPts val="0"/>
              </a:spcAft>
              <a:buNone/>
            </a:pPr>
            <a:r>
              <a:rPr lang="en" sz="1400" dirty="0">
                <a:latin typeface="Oswald"/>
                <a:ea typeface="Oswald"/>
                <a:cs typeface="Oswald"/>
                <a:sym typeface="Oswald"/>
              </a:rPr>
              <a:t>Sukanya Harshvardhan PES1201700294</a:t>
            </a:r>
          </a:p>
          <a:p>
            <a:pPr marL="0" lvl="0" indent="0" algn="just" rtl="0">
              <a:spcBef>
                <a:spcPts val="0"/>
              </a:spcBef>
              <a:spcAft>
                <a:spcPts val="0"/>
              </a:spcAft>
              <a:buNone/>
            </a:pPr>
            <a:r>
              <a:rPr lang="en" sz="1400" dirty="0" err="1">
                <a:latin typeface="Oswald"/>
                <a:ea typeface="Oswald"/>
                <a:cs typeface="Oswald"/>
                <a:sym typeface="Oswald"/>
              </a:rPr>
              <a:t>Prajna</a:t>
            </a:r>
            <a:r>
              <a:rPr lang="en" sz="1400" dirty="0">
                <a:latin typeface="Oswald"/>
                <a:ea typeface="Oswald"/>
                <a:cs typeface="Oswald"/>
                <a:sym typeface="Oswald"/>
              </a:rPr>
              <a:t> </a:t>
            </a:r>
            <a:r>
              <a:rPr lang="en" sz="1400">
                <a:latin typeface="Oswald"/>
                <a:ea typeface="Oswald"/>
                <a:cs typeface="Oswald"/>
                <a:sym typeface="Oswald"/>
              </a:rPr>
              <a:t>Girish PES1201701261</a:t>
            </a:r>
            <a:endParaRPr sz="1400" dirty="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PROJECT DESCRIPTION</a:t>
            </a:r>
            <a:endParaRPr>
              <a:latin typeface="Oswald"/>
              <a:ea typeface="Oswald"/>
              <a:cs typeface="Oswald"/>
              <a:sym typeface="Oswald"/>
            </a:endParaRPr>
          </a:p>
        </p:txBody>
      </p:sp>
      <p:sp>
        <p:nvSpPr>
          <p:cNvPr id="93" name="Google Shape;93;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None/>
            </a:pPr>
            <a:r>
              <a:rPr lang="en" sz="2400">
                <a:solidFill>
                  <a:srgbClr val="666666"/>
                </a:solidFill>
                <a:latin typeface="Oswald"/>
                <a:ea typeface="Oswald"/>
                <a:cs typeface="Oswald"/>
                <a:sym typeface="Oswald"/>
              </a:rPr>
              <a:t>Our website aims to provide a user-friendly and informative platform for users, especially those new to the world of stock marketing. On this site, a user can view various parameters of the economy and the latest news from all over the world. A user can create and account and decide between a few stock options with the help of the site’s analysis* of the stock. </a:t>
            </a:r>
            <a:endParaRPr sz="2400">
              <a:solidFill>
                <a:srgbClr val="666666"/>
              </a:solidFill>
              <a:latin typeface="Oswald"/>
              <a:ea typeface="Oswald"/>
              <a:cs typeface="Oswald"/>
              <a:sym typeface="Oswald"/>
            </a:endParaRPr>
          </a:p>
        </p:txBody>
      </p:sp>
      <p:sp>
        <p:nvSpPr>
          <p:cNvPr id="94" name="Google Shape;94;p14"/>
          <p:cNvSpPr txBox="1"/>
          <p:nvPr/>
        </p:nvSpPr>
        <p:spPr>
          <a:xfrm>
            <a:off x="157600" y="4578725"/>
            <a:ext cx="8825700" cy="8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666666"/>
                </a:solidFill>
                <a:latin typeface="Oswald"/>
                <a:ea typeface="Oswald"/>
                <a:cs typeface="Oswald"/>
                <a:sym typeface="Oswald"/>
              </a:rPr>
              <a:t>*This analysis is made with the assumption that the market is stable and no sudden tremendous change has shaken the economy</a:t>
            </a:r>
            <a:endParaRPr>
              <a:solidFill>
                <a:srgbClr val="666666"/>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Technologies used</a:t>
            </a:r>
            <a:endParaRPr>
              <a:latin typeface="Oswald"/>
              <a:ea typeface="Oswald"/>
              <a:cs typeface="Oswald"/>
              <a:sym typeface="Oswald"/>
            </a:endParaRPr>
          </a:p>
        </p:txBody>
      </p:sp>
      <p:grpSp>
        <p:nvGrpSpPr>
          <p:cNvPr id="100" name="Google Shape;100;p15"/>
          <p:cNvGrpSpPr/>
          <p:nvPr/>
        </p:nvGrpSpPr>
        <p:grpSpPr>
          <a:xfrm>
            <a:off x="431925" y="1304875"/>
            <a:ext cx="2628925" cy="3416400"/>
            <a:chOff x="431925" y="1304875"/>
            <a:chExt cx="2628925" cy="3416400"/>
          </a:xfrm>
        </p:grpSpPr>
        <p:sp>
          <p:nvSpPr>
            <p:cNvPr id="101" name="Google Shape;101;p15"/>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5"/>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Front-End</a:t>
            </a:r>
            <a:endParaRPr>
              <a:solidFill>
                <a:schemeClr val="lt1"/>
              </a:solidFill>
            </a:endParaRPr>
          </a:p>
        </p:txBody>
      </p:sp>
      <p:sp>
        <p:nvSpPr>
          <p:cNvPr id="104" name="Google Shape;104;p15"/>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Angular </a:t>
            </a:r>
            <a:endParaRPr sz="1600"/>
          </a:p>
          <a:p>
            <a:pPr marL="0" lvl="0" indent="0" algn="l" rtl="0">
              <a:spcBef>
                <a:spcPts val="1600"/>
              </a:spcBef>
              <a:spcAft>
                <a:spcPts val="0"/>
              </a:spcAft>
              <a:buNone/>
            </a:pPr>
            <a:r>
              <a:rPr lang="en" sz="1600"/>
              <a:t>HTML</a:t>
            </a:r>
            <a:endParaRPr sz="1600"/>
          </a:p>
          <a:p>
            <a:pPr marL="0" lvl="0" indent="0" algn="l" rtl="0">
              <a:spcBef>
                <a:spcPts val="1600"/>
              </a:spcBef>
              <a:spcAft>
                <a:spcPts val="0"/>
              </a:spcAft>
              <a:buNone/>
            </a:pPr>
            <a:r>
              <a:rPr lang="en" sz="1600"/>
              <a:t>Chart.js</a:t>
            </a:r>
            <a:endParaRPr sz="1600"/>
          </a:p>
          <a:p>
            <a:pPr marL="0" lvl="0" indent="0" algn="l" rtl="0">
              <a:spcBef>
                <a:spcPts val="1600"/>
              </a:spcBef>
              <a:spcAft>
                <a:spcPts val="0"/>
              </a:spcAft>
              <a:buNone/>
            </a:pPr>
            <a:r>
              <a:rPr lang="en" sz="1600"/>
              <a:t>Chartist.js</a:t>
            </a:r>
            <a:endParaRPr sz="1600"/>
          </a:p>
          <a:p>
            <a:pPr marL="0" lvl="0" indent="0" algn="l" rtl="0">
              <a:spcBef>
                <a:spcPts val="1600"/>
              </a:spcBef>
              <a:spcAft>
                <a:spcPts val="1600"/>
              </a:spcAft>
              <a:buNone/>
            </a:pPr>
            <a:endParaRPr sz="1600"/>
          </a:p>
        </p:txBody>
      </p:sp>
      <p:grpSp>
        <p:nvGrpSpPr>
          <p:cNvPr id="105" name="Google Shape;105;p15"/>
          <p:cNvGrpSpPr/>
          <p:nvPr/>
        </p:nvGrpSpPr>
        <p:grpSpPr>
          <a:xfrm>
            <a:off x="3320450" y="1304875"/>
            <a:ext cx="2632500" cy="3416400"/>
            <a:chOff x="3320450" y="1304875"/>
            <a:chExt cx="2632500" cy="3416400"/>
          </a:xfrm>
        </p:grpSpPr>
        <p:sp>
          <p:nvSpPr>
            <p:cNvPr id="106" name="Google Shape;106;p15"/>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 name="Google Shape;108;p15"/>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Back-End</a:t>
            </a:r>
            <a:endParaRPr>
              <a:solidFill>
                <a:schemeClr val="lt1"/>
              </a:solidFill>
            </a:endParaRPr>
          </a:p>
        </p:txBody>
      </p:sp>
      <p:sp>
        <p:nvSpPr>
          <p:cNvPr id="109" name="Google Shape;109;p15"/>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Flask</a:t>
            </a:r>
            <a:endParaRPr sz="1600"/>
          </a:p>
          <a:p>
            <a:pPr marL="0" lvl="0" indent="0" algn="l" rtl="0">
              <a:spcBef>
                <a:spcPts val="1600"/>
              </a:spcBef>
              <a:spcAft>
                <a:spcPts val="0"/>
              </a:spcAft>
              <a:buNone/>
            </a:pPr>
            <a:r>
              <a:rPr lang="en" sz="1600"/>
              <a:t>Jquery</a:t>
            </a:r>
            <a:endParaRPr sz="1600"/>
          </a:p>
          <a:p>
            <a:pPr marL="0" lvl="0" indent="0" algn="l" rtl="0">
              <a:spcBef>
                <a:spcPts val="1600"/>
              </a:spcBef>
              <a:spcAft>
                <a:spcPts val="1600"/>
              </a:spcAft>
              <a:buNone/>
            </a:pPr>
            <a:endParaRPr sz="1600"/>
          </a:p>
        </p:txBody>
      </p:sp>
      <p:grpSp>
        <p:nvGrpSpPr>
          <p:cNvPr id="110" name="Google Shape;110;p15"/>
          <p:cNvGrpSpPr/>
          <p:nvPr/>
        </p:nvGrpSpPr>
        <p:grpSpPr>
          <a:xfrm>
            <a:off x="6212550" y="1304875"/>
            <a:ext cx="2632500" cy="3416400"/>
            <a:chOff x="6212550" y="1304875"/>
            <a:chExt cx="2632500" cy="3416400"/>
          </a:xfrm>
        </p:grpSpPr>
        <p:sp>
          <p:nvSpPr>
            <p:cNvPr id="111" name="Google Shape;111;p15"/>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15"/>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lt1"/>
                </a:solidFill>
              </a:rPr>
              <a:t>Techniques </a:t>
            </a:r>
            <a:endParaRPr>
              <a:solidFill>
                <a:schemeClr val="lt1"/>
              </a:solidFill>
            </a:endParaRPr>
          </a:p>
        </p:txBody>
      </p:sp>
      <p:sp>
        <p:nvSpPr>
          <p:cNvPr id="114" name="Google Shape;114;p15"/>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Periodic Refresh</a:t>
            </a:r>
            <a:endParaRPr sz="1600"/>
          </a:p>
          <a:p>
            <a:pPr marL="0" lvl="0" indent="0" algn="l" rtl="0">
              <a:spcBef>
                <a:spcPts val="1600"/>
              </a:spcBef>
              <a:spcAft>
                <a:spcPts val="0"/>
              </a:spcAft>
              <a:buNone/>
            </a:pPr>
            <a:r>
              <a:rPr lang="en" sz="1600"/>
              <a:t>REST API calls</a:t>
            </a:r>
            <a:endParaRPr sz="1600"/>
          </a:p>
          <a:p>
            <a:pPr marL="0" lvl="0" indent="0" algn="l" rtl="0">
              <a:spcBef>
                <a:spcPts val="1600"/>
              </a:spcBef>
              <a:spcAft>
                <a:spcPts val="0"/>
              </a:spcAft>
              <a:buNone/>
            </a:pPr>
            <a:r>
              <a:rPr lang="en" sz="1600"/>
              <a:t>RSS News Feed</a:t>
            </a:r>
            <a:endParaRPr sz="1600"/>
          </a:p>
          <a:p>
            <a:pPr marL="0" lvl="0" indent="0" algn="l" rtl="0">
              <a:spcBef>
                <a:spcPts val="1600"/>
              </a:spcBef>
              <a:spcAft>
                <a:spcPts val="1600"/>
              </a:spcAft>
              <a:buNone/>
            </a:pPr>
            <a:r>
              <a:rPr lang="en" sz="1600"/>
              <a:t>Hidden Frames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a:ea typeface="Oswald"/>
                <a:cs typeface="Oswald"/>
                <a:sym typeface="Oswald"/>
              </a:rPr>
              <a:t>WEB-BASED TECHNIQUES</a:t>
            </a:r>
            <a:endParaRPr>
              <a:latin typeface="Oswald"/>
              <a:ea typeface="Oswald"/>
              <a:cs typeface="Oswald"/>
              <a:sym typeface="Oswald"/>
            </a:endParaRPr>
          </a:p>
        </p:txBody>
      </p:sp>
      <p:sp>
        <p:nvSpPr>
          <p:cNvPr id="120" name="Google Shape;120;p16"/>
          <p:cNvSpPr/>
          <p:nvPr/>
        </p:nvSpPr>
        <p:spPr>
          <a:xfrm>
            <a:off x="131500" y="1158213"/>
            <a:ext cx="2564700" cy="607800"/>
          </a:xfrm>
          <a:prstGeom prst="homePlate">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1" name="Google Shape;121;p16"/>
          <p:cNvSpPr txBox="1">
            <a:spLocks noGrp="1"/>
          </p:cNvSpPr>
          <p:nvPr>
            <p:ph type="body" idx="4294967295"/>
          </p:nvPr>
        </p:nvSpPr>
        <p:spPr>
          <a:xfrm>
            <a:off x="203125" y="1356226"/>
            <a:ext cx="2257200" cy="3144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Oswald"/>
                <a:ea typeface="Oswald"/>
                <a:cs typeface="Oswald"/>
                <a:sym typeface="Oswald"/>
              </a:rPr>
              <a:t>AJAX TECHNIQUE</a:t>
            </a:r>
            <a:endParaRPr>
              <a:solidFill>
                <a:schemeClr val="lt1"/>
              </a:solidFill>
              <a:latin typeface="Oswald"/>
              <a:ea typeface="Oswald"/>
              <a:cs typeface="Oswald"/>
              <a:sym typeface="Oswald"/>
            </a:endParaRPr>
          </a:p>
        </p:txBody>
      </p:sp>
      <p:sp>
        <p:nvSpPr>
          <p:cNvPr id="122" name="Google Shape;122;p16"/>
          <p:cNvSpPr txBox="1">
            <a:spLocks noGrp="1"/>
          </p:cNvSpPr>
          <p:nvPr>
            <p:ph type="body" idx="4294967295"/>
          </p:nvPr>
        </p:nvSpPr>
        <p:spPr>
          <a:xfrm>
            <a:off x="131500" y="1906450"/>
            <a:ext cx="2564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666666"/>
                </a:solidFill>
                <a:latin typeface="Oswald"/>
                <a:ea typeface="Oswald"/>
                <a:cs typeface="Oswald"/>
                <a:sym typeface="Oswald"/>
              </a:rPr>
              <a:t>Periodic Refresh</a:t>
            </a:r>
            <a:endParaRPr sz="1600" b="1">
              <a:solidFill>
                <a:srgbClr val="666666"/>
              </a:solidFill>
              <a:latin typeface="Oswald"/>
              <a:ea typeface="Oswald"/>
              <a:cs typeface="Oswald"/>
              <a:sym typeface="Oswald"/>
            </a:endParaRPr>
          </a:p>
          <a:p>
            <a:pPr marL="0" lvl="0" indent="0" algn="l" rtl="0">
              <a:spcBef>
                <a:spcPts val="800"/>
              </a:spcBef>
              <a:spcAft>
                <a:spcPts val="800"/>
              </a:spcAft>
              <a:buNone/>
            </a:pPr>
            <a:r>
              <a:rPr lang="en" sz="1600">
                <a:solidFill>
                  <a:srgbClr val="666666"/>
                </a:solidFill>
                <a:latin typeface="Oswald"/>
                <a:ea typeface="Oswald"/>
                <a:cs typeface="Oswald"/>
                <a:sym typeface="Oswald"/>
              </a:rPr>
              <a:t>The stock market is always going through ups and downs, which can be unpredictable. Which makes it important for stakeholders to always have the latest updates as frequently as possible. Hence, the site periodically refreshes itself to display the latest information.</a:t>
            </a:r>
            <a:endParaRPr sz="1600">
              <a:solidFill>
                <a:srgbClr val="666666"/>
              </a:solidFill>
              <a:latin typeface="Oswald"/>
              <a:ea typeface="Oswald"/>
              <a:cs typeface="Oswald"/>
              <a:sym typeface="Oswald"/>
            </a:endParaRPr>
          </a:p>
        </p:txBody>
      </p:sp>
      <p:sp>
        <p:nvSpPr>
          <p:cNvPr id="123" name="Google Shape;123;p16"/>
          <p:cNvSpPr/>
          <p:nvPr/>
        </p:nvSpPr>
        <p:spPr>
          <a:xfrm>
            <a:off x="6421700" y="1158225"/>
            <a:ext cx="25647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4" name="Google Shape;124;p16"/>
          <p:cNvSpPr txBox="1">
            <a:spLocks noGrp="1"/>
          </p:cNvSpPr>
          <p:nvPr>
            <p:ph type="body" idx="4294967295"/>
          </p:nvPr>
        </p:nvSpPr>
        <p:spPr>
          <a:xfrm>
            <a:off x="6421700" y="1906450"/>
            <a:ext cx="2564700" cy="265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666666"/>
                </a:solidFill>
                <a:latin typeface="Oswald"/>
                <a:ea typeface="Oswald"/>
                <a:cs typeface="Oswald"/>
                <a:sym typeface="Oswald"/>
              </a:rPr>
              <a:t>News Feed</a:t>
            </a:r>
            <a:endParaRPr sz="1600" b="1">
              <a:solidFill>
                <a:srgbClr val="666666"/>
              </a:solidFill>
              <a:latin typeface="Oswald"/>
              <a:ea typeface="Oswald"/>
              <a:cs typeface="Oswald"/>
              <a:sym typeface="Oswald"/>
            </a:endParaRPr>
          </a:p>
          <a:p>
            <a:pPr marL="0" lvl="0" indent="0" algn="l" rtl="0">
              <a:spcBef>
                <a:spcPts val="800"/>
              </a:spcBef>
              <a:spcAft>
                <a:spcPts val="800"/>
              </a:spcAft>
              <a:buNone/>
            </a:pPr>
            <a:r>
              <a:rPr lang="en" sz="1600">
                <a:solidFill>
                  <a:srgbClr val="666666"/>
                </a:solidFill>
                <a:latin typeface="Oswald"/>
                <a:ea typeface="Oswald"/>
                <a:cs typeface="Oswald"/>
                <a:sym typeface="Oswald"/>
              </a:rPr>
              <a:t>Besides the numbers, stakeholders would also require information on the economy in regards to the activities that affect it or might do so in the future. It is to this effect that makes a news feed is imperative in a stock market website, presenting the latest news from credible sources.</a:t>
            </a:r>
            <a:endParaRPr sz="1600">
              <a:solidFill>
                <a:srgbClr val="666666"/>
              </a:solidFill>
              <a:latin typeface="Oswald"/>
              <a:ea typeface="Oswald"/>
              <a:cs typeface="Oswald"/>
              <a:sym typeface="Oswald"/>
            </a:endParaRPr>
          </a:p>
        </p:txBody>
      </p:sp>
      <p:sp>
        <p:nvSpPr>
          <p:cNvPr id="125" name="Google Shape;125;p16"/>
          <p:cNvSpPr txBox="1"/>
          <p:nvPr/>
        </p:nvSpPr>
        <p:spPr>
          <a:xfrm>
            <a:off x="6794225" y="1266825"/>
            <a:ext cx="2564700" cy="3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Oswald"/>
                <a:ea typeface="Oswald"/>
                <a:cs typeface="Oswald"/>
                <a:sym typeface="Oswald"/>
              </a:rPr>
              <a:t>RSS FEED</a:t>
            </a:r>
            <a:endParaRPr sz="1800">
              <a:solidFill>
                <a:srgbClr val="FFFFFF"/>
              </a:solidFill>
              <a:latin typeface="Oswald"/>
              <a:ea typeface="Oswald"/>
              <a:cs typeface="Oswald"/>
              <a:sym typeface="Oswald"/>
            </a:endParaRPr>
          </a:p>
        </p:txBody>
      </p:sp>
      <p:sp>
        <p:nvSpPr>
          <p:cNvPr id="126" name="Google Shape;126;p16"/>
          <p:cNvSpPr/>
          <p:nvPr/>
        </p:nvSpPr>
        <p:spPr>
          <a:xfrm>
            <a:off x="3344925" y="1158225"/>
            <a:ext cx="2564700" cy="607800"/>
          </a:xfrm>
          <a:prstGeom prst="chevron">
            <a:avLst>
              <a:gd name="adj" fmla="val 50000"/>
            </a:avLst>
          </a:prstGeom>
          <a:solidFill>
            <a:schemeClr val="dk1"/>
          </a:solidFill>
          <a:ln>
            <a:noFill/>
          </a:ln>
        </p:spPr>
        <p:txBody>
          <a:bodyPr spcFirstLastPara="1" wrap="square" lIns="121875" tIns="121875" rIns="121875" bIns="121875" anchor="ctr" anchorCtr="0">
            <a:noAutofit/>
          </a:bodyPr>
          <a:lstStyle/>
          <a:p>
            <a:pPr marL="0" lvl="0" indent="0" algn="l" rtl="0">
              <a:spcBef>
                <a:spcPts val="0"/>
              </a:spcBef>
              <a:spcAft>
                <a:spcPts val="0"/>
              </a:spcAft>
              <a:buNone/>
            </a:pPr>
            <a:endParaRPr/>
          </a:p>
        </p:txBody>
      </p:sp>
      <p:sp>
        <p:nvSpPr>
          <p:cNvPr id="127" name="Google Shape;127;p16"/>
          <p:cNvSpPr txBox="1"/>
          <p:nvPr/>
        </p:nvSpPr>
        <p:spPr>
          <a:xfrm>
            <a:off x="3717675" y="1266825"/>
            <a:ext cx="1819200" cy="31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FFFFFF"/>
                </a:solidFill>
                <a:latin typeface="Oswald"/>
                <a:ea typeface="Oswald"/>
                <a:cs typeface="Oswald"/>
                <a:sym typeface="Oswald"/>
              </a:rPr>
              <a:t>FLASK APIS</a:t>
            </a:r>
            <a:endParaRPr sz="1800">
              <a:solidFill>
                <a:srgbClr val="FFFFFF"/>
              </a:solidFill>
              <a:latin typeface="Oswald"/>
              <a:ea typeface="Oswald"/>
              <a:cs typeface="Oswald"/>
              <a:sym typeface="Oswald"/>
            </a:endParaRPr>
          </a:p>
        </p:txBody>
      </p:sp>
      <p:sp>
        <p:nvSpPr>
          <p:cNvPr id="128" name="Google Shape;128;p16"/>
          <p:cNvSpPr txBox="1"/>
          <p:nvPr/>
        </p:nvSpPr>
        <p:spPr>
          <a:xfrm>
            <a:off x="3344925" y="1906450"/>
            <a:ext cx="2564700" cy="321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rgbClr val="666666"/>
                </a:solidFill>
                <a:latin typeface="Oswald"/>
                <a:ea typeface="Oswald"/>
                <a:cs typeface="Oswald"/>
                <a:sym typeface="Oswald"/>
              </a:rPr>
              <a:t>APIs</a:t>
            </a:r>
            <a:endParaRPr sz="1600" b="1">
              <a:solidFill>
                <a:srgbClr val="666666"/>
              </a:solidFill>
              <a:latin typeface="Oswald"/>
              <a:ea typeface="Oswald"/>
              <a:cs typeface="Oswald"/>
              <a:sym typeface="Oswald"/>
            </a:endParaRPr>
          </a:p>
          <a:p>
            <a:pPr marL="0" lvl="0" indent="0" algn="l" rtl="0">
              <a:spcBef>
                <a:spcPts val="1000"/>
              </a:spcBef>
              <a:spcAft>
                <a:spcPts val="0"/>
              </a:spcAft>
              <a:buNone/>
            </a:pPr>
            <a:r>
              <a:rPr lang="en" sz="1600">
                <a:solidFill>
                  <a:srgbClr val="666666"/>
                </a:solidFill>
                <a:latin typeface="Oswald"/>
                <a:ea typeface="Oswald"/>
                <a:cs typeface="Oswald"/>
                <a:sym typeface="Oswald"/>
              </a:rPr>
              <a:t>APIs are an extremely convenient technique to send and retrieve data in a specified format using different frameworks and on different applications. It helps introduce modularity into the application in terms of the way the frontend communicates with the backend. </a:t>
            </a:r>
            <a:endParaRPr sz="1600">
              <a:solidFill>
                <a:srgbClr val="666666"/>
              </a:solidFill>
              <a:latin typeface="Oswald"/>
              <a:ea typeface="Oswald"/>
              <a:cs typeface="Oswald"/>
              <a:sym typeface="Oswald"/>
            </a:endParaRPr>
          </a:p>
          <a:p>
            <a:pPr marL="0" lvl="0" indent="0" algn="l" rtl="0">
              <a:spcBef>
                <a:spcPts val="1000"/>
              </a:spcBef>
              <a:spcAft>
                <a:spcPts val="0"/>
              </a:spcAft>
              <a:buNone/>
            </a:pPr>
            <a:endParaRPr sz="1600" b="1">
              <a:solidFill>
                <a:srgbClr val="666666"/>
              </a:solidFill>
              <a:latin typeface="Oswald"/>
              <a:ea typeface="Oswald"/>
              <a:cs typeface="Oswald"/>
              <a:sym typeface="Oswald"/>
            </a:endParaRPr>
          </a:p>
          <a:p>
            <a:pPr marL="0" lvl="0" indent="0" algn="l" rtl="0">
              <a:spcBef>
                <a:spcPts val="0"/>
              </a:spcBef>
              <a:spcAft>
                <a:spcPts val="0"/>
              </a:spcAft>
              <a:buNone/>
            </a:pPr>
            <a:endParaRPr b="1">
              <a:solidFill>
                <a:srgbClr val="666666"/>
              </a:solidFill>
              <a:latin typeface="Oswald"/>
              <a:ea typeface="Oswald"/>
              <a:cs typeface="Oswald"/>
              <a:sym typeface="Oswald"/>
            </a:endParaRPr>
          </a:p>
          <a:p>
            <a:pPr marL="0" lvl="0" indent="0" algn="l" rtl="0">
              <a:spcBef>
                <a:spcPts val="1000"/>
              </a:spcBef>
              <a:spcAft>
                <a:spcPts val="0"/>
              </a:spcAft>
              <a:buNone/>
            </a:pPr>
            <a:endParaRPr b="1">
              <a:solidFill>
                <a:srgbClr val="666666"/>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ctrTitle"/>
          </p:nvPr>
        </p:nvSpPr>
        <p:spPr>
          <a:xfrm>
            <a:off x="598100" y="227875"/>
            <a:ext cx="5505300" cy="69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Oswald"/>
                <a:ea typeface="Oswald"/>
                <a:cs typeface="Oswald"/>
                <a:sym typeface="Oswald"/>
              </a:rPr>
              <a:t>INTELLIGENCE COMPONENT</a:t>
            </a:r>
            <a:endParaRPr sz="3000">
              <a:latin typeface="Oswald"/>
              <a:ea typeface="Oswald"/>
              <a:cs typeface="Oswald"/>
              <a:sym typeface="Oswald"/>
            </a:endParaRPr>
          </a:p>
        </p:txBody>
      </p:sp>
      <p:sp>
        <p:nvSpPr>
          <p:cNvPr id="134" name="Google Shape;134;p17"/>
          <p:cNvSpPr txBox="1">
            <a:spLocks noGrp="1"/>
          </p:cNvSpPr>
          <p:nvPr>
            <p:ph type="subTitle" idx="1"/>
          </p:nvPr>
        </p:nvSpPr>
        <p:spPr>
          <a:xfrm>
            <a:off x="598100" y="1676353"/>
            <a:ext cx="8222100" cy="3782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a:latin typeface="Oswald"/>
                <a:ea typeface="Oswald"/>
                <a:cs typeface="Oswald"/>
                <a:sym typeface="Oswald"/>
              </a:rPr>
              <a:t>Our website aims to help users in making decisions when it comes to investing in a stock. There are multiple quantitative, qualitative and unforeseen factors that affect the stock market. Hence, our website provides predictions that could be applicable only in a stable economy that is not tremendously affected by unforeseen factors such as natural disasters, accidents or other unpredictable but impactful events (terrorism, theft,etc). On the basis of data collected over a long period of time, the application uses support vector regression  to predict the upcoming month’s price of a stock.</a:t>
            </a:r>
            <a:endParaRPr>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Words>
  <Application>Microsoft Macintosh PowerPoint</Application>
  <PresentationFormat>On-screen Show (16:9)</PresentationFormat>
  <Paragraphs>41</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Oswald</vt:lpstr>
      <vt:lpstr>Roboto</vt:lpstr>
      <vt:lpstr>Geometric</vt:lpstr>
      <vt:lpstr>Computer Science Department</vt:lpstr>
      <vt:lpstr>PROJECT DESCRIPTION</vt:lpstr>
      <vt:lpstr>Technologies used</vt:lpstr>
      <vt:lpstr>WEB-BASED TECHNIQUES</vt:lpstr>
      <vt:lpstr>INTELLIGENCE COMPONENT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Department</dc:title>
  <cp:lastModifiedBy>Microsoft Office User</cp:lastModifiedBy>
  <cp:revision>1</cp:revision>
  <dcterms:modified xsi:type="dcterms:W3CDTF">2022-10-14T07:32:34Z</dcterms:modified>
</cp:coreProperties>
</file>