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87" r:id="rId3"/>
    <p:sldId id="257" r:id="rId4"/>
    <p:sldId id="340" r:id="rId5"/>
    <p:sldId id="354" r:id="rId6"/>
    <p:sldId id="266" r:id="rId7"/>
    <p:sldId id="353" r:id="rId8"/>
    <p:sldId id="344" r:id="rId9"/>
    <p:sldId id="356" r:id="rId10"/>
    <p:sldId id="357" r:id="rId11"/>
    <p:sldId id="358" r:id="rId12"/>
    <p:sldId id="359" r:id="rId13"/>
    <p:sldId id="348" r:id="rId14"/>
    <p:sldId id="355" r:id="rId15"/>
    <p:sldId id="351" r:id="rId16"/>
    <p:sldId id="352"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9822" autoAdjust="0"/>
  </p:normalViewPr>
  <p:slideViewPr>
    <p:cSldViewPr>
      <p:cViewPr varScale="1">
        <p:scale>
          <a:sx n="66" d="100"/>
          <a:sy n="66" d="100"/>
        </p:scale>
        <p:origin x="668"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na" userId="92900e0ce368d2c4" providerId="LiveId" clId="{D5F59F6D-6FC5-447D-99F6-F051827761CE}"/>
    <pc:docChg chg="undo redo custSel addSld modSld">
      <pc:chgData name="Prajna" userId="92900e0ce368d2c4" providerId="LiveId" clId="{D5F59F6D-6FC5-447D-99F6-F051827761CE}" dt="2022-09-01T17:38:48.170" v="551" actId="1076"/>
      <pc:docMkLst>
        <pc:docMk/>
      </pc:docMkLst>
      <pc:sldChg chg="modSp mod">
        <pc:chgData name="Prajna" userId="92900e0ce368d2c4" providerId="LiveId" clId="{D5F59F6D-6FC5-447D-99F6-F051827761CE}" dt="2022-09-01T17:33:27.318" v="550" actId="1076"/>
        <pc:sldMkLst>
          <pc:docMk/>
          <pc:sldMk cId="0" sldId="257"/>
        </pc:sldMkLst>
        <pc:spChg chg="mod">
          <ac:chgData name="Prajna" userId="92900e0ce368d2c4" providerId="LiveId" clId="{D5F59F6D-6FC5-447D-99F6-F051827761CE}" dt="2022-09-01T17:33:27.318" v="550" actId="1076"/>
          <ac:spMkLst>
            <pc:docMk/>
            <pc:sldMk cId="0" sldId="257"/>
            <ac:spMk id="3" creationId="{00000000-0000-0000-0000-000000000000}"/>
          </ac:spMkLst>
        </pc:spChg>
      </pc:sldChg>
      <pc:sldChg chg="modSp mod">
        <pc:chgData name="Prajna" userId="92900e0ce368d2c4" providerId="LiveId" clId="{D5F59F6D-6FC5-447D-99F6-F051827761CE}" dt="2022-09-01T17:31:18.165" v="539" actId="113"/>
        <pc:sldMkLst>
          <pc:docMk/>
          <pc:sldMk cId="0" sldId="266"/>
        </pc:sldMkLst>
        <pc:spChg chg="mod">
          <ac:chgData name="Prajna" userId="92900e0ce368d2c4" providerId="LiveId" clId="{D5F59F6D-6FC5-447D-99F6-F051827761CE}" dt="2022-09-01T17:31:18.165" v="539" actId="113"/>
          <ac:spMkLst>
            <pc:docMk/>
            <pc:sldMk cId="0" sldId="266"/>
            <ac:spMk id="9" creationId="{B5F54E7E-0CB3-497B-98EB-74178BF12B55}"/>
          </ac:spMkLst>
        </pc:spChg>
      </pc:sldChg>
      <pc:sldChg chg="modSp mod">
        <pc:chgData name="Prajna" userId="92900e0ce368d2c4" providerId="LiveId" clId="{D5F59F6D-6FC5-447D-99F6-F051827761CE}" dt="2022-09-01T17:38:48.170" v="551" actId="1076"/>
        <pc:sldMkLst>
          <pc:docMk/>
          <pc:sldMk cId="0" sldId="271"/>
        </pc:sldMkLst>
        <pc:spChg chg="mod">
          <ac:chgData name="Prajna" userId="92900e0ce368d2c4" providerId="LiveId" clId="{D5F59F6D-6FC5-447D-99F6-F051827761CE}" dt="2022-09-01T17:38:48.170" v="551" actId="1076"/>
          <ac:spMkLst>
            <pc:docMk/>
            <pc:sldMk cId="0" sldId="271"/>
            <ac:spMk id="2" creationId="{00000000-0000-0000-0000-000000000000}"/>
          </ac:spMkLst>
        </pc:spChg>
      </pc:sldChg>
      <pc:sldChg chg="modSp mod">
        <pc:chgData name="Prajna" userId="92900e0ce368d2c4" providerId="LiveId" clId="{D5F59F6D-6FC5-447D-99F6-F051827761CE}" dt="2022-09-01T17:30:50.796" v="538" actId="20577"/>
        <pc:sldMkLst>
          <pc:docMk/>
          <pc:sldMk cId="2690663459" sldId="340"/>
        </pc:sldMkLst>
        <pc:spChg chg="mod">
          <ac:chgData name="Prajna" userId="92900e0ce368d2c4" providerId="LiveId" clId="{D5F59F6D-6FC5-447D-99F6-F051827761CE}" dt="2022-09-01T17:30:50.796" v="538" actId="20577"/>
          <ac:spMkLst>
            <pc:docMk/>
            <pc:sldMk cId="2690663459" sldId="340"/>
            <ac:spMk id="3" creationId="{00000000-0000-0000-0000-000000000000}"/>
          </ac:spMkLst>
        </pc:spChg>
      </pc:sldChg>
      <pc:sldChg chg="addSp modSp mod">
        <pc:chgData name="Prajna" userId="92900e0ce368d2c4" providerId="LiveId" clId="{D5F59F6D-6FC5-447D-99F6-F051827761CE}" dt="2022-09-01T16:44:36.293" v="256" actId="1076"/>
        <pc:sldMkLst>
          <pc:docMk/>
          <pc:sldMk cId="2692382714" sldId="344"/>
        </pc:sldMkLst>
        <pc:spChg chg="mod">
          <ac:chgData name="Prajna" userId="92900e0ce368d2c4" providerId="LiveId" clId="{D5F59F6D-6FC5-447D-99F6-F051827761CE}" dt="2022-09-01T16:35:07.524" v="163" actId="20577"/>
          <ac:spMkLst>
            <pc:docMk/>
            <pc:sldMk cId="2692382714" sldId="344"/>
            <ac:spMk id="2" creationId="{00000000-0000-0000-0000-000000000000}"/>
          </ac:spMkLst>
        </pc:spChg>
        <pc:spChg chg="add mod">
          <ac:chgData name="Prajna" userId="92900e0ce368d2c4" providerId="LiveId" clId="{D5F59F6D-6FC5-447D-99F6-F051827761CE}" dt="2022-09-01T16:44:26.373" v="254" actId="2711"/>
          <ac:spMkLst>
            <pc:docMk/>
            <pc:sldMk cId="2692382714" sldId="344"/>
            <ac:spMk id="4" creationId="{D5398038-0866-A561-B7AB-33A30724F3E4}"/>
          </ac:spMkLst>
        </pc:spChg>
        <pc:spChg chg="add mod">
          <ac:chgData name="Prajna" userId="92900e0ce368d2c4" providerId="LiveId" clId="{D5F59F6D-6FC5-447D-99F6-F051827761CE}" dt="2022-09-01T16:44:36.293" v="256" actId="1076"/>
          <ac:spMkLst>
            <pc:docMk/>
            <pc:sldMk cId="2692382714" sldId="344"/>
            <ac:spMk id="7" creationId="{DB307B16-CAA8-86F7-918C-DED70B52B4CE}"/>
          </ac:spMkLst>
        </pc:spChg>
        <pc:spChg chg="mod">
          <ac:chgData name="Prajna" userId="92900e0ce368d2c4" providerId="LiveId" clId="{D5F59F6D-6FC5-447D-99F6-F051827761CE}" dt="2022-09-01T16:34:58.205" v="150" actId="5793"/>
          <ac:spMkLst>
            <pc:docMk/>
            <pc:sldMk cId="2692382714" sldId="344"/>
            <ac:spMk id="9" creationId="{B5F54E7E-0CB3-497B-98EB-74178BF12B55}"/>
          </ac:spMkLst>
        </pc:spChg>
      </pc:sldChg>
      <pc:sldChg chg="addSp modSp mod">
        <pc:chgData name="Prajna" userId="92900e0ce368d2c4" providerId="LiveId" clId="{D5F59F6D-6FC5-447D-99F6-F051827761CE}" dt="2022-09-01T16:22:19.528" v="129" actId="1076"/>
        <pc:sldMkLst>
          <pc:docMk/>
          <pc:sldMk cId="1263764944" sldId="348"/>
        </pc:sldMkLst>
        <pc:spChg chg="mod">
          <ac:chgData name="Prajna" userId="92900e0ce368d2c4" providerId="LiveId" clId="{D5F59F6D-6FC5-447D-99F6-F051827761CE}" dt="2022-09-01T16:16:28.070" v="74" actId="403"/>
          <ac:spMkLst>
            <pc:docMk/>
            <pc:sldMk cId="1263764944" sldId="348"/>
            <ac:spMk id="4" creationId="{00000000-0000-0000-0000-000000000000}"/>
          </ac:spMkLst>
        </pc:spChg>
        <pc:spChg chg="mod">
          <ac:chgData name="Prajna" userId="92900e0ce368d2c4" providerId="LiveId" clId="{D5F59F6D-6FC5-447D-99F6-F051827761CE}" dt="2022-09-01T16:14:55.831" v="55" actId="14100"/>
          <ac:spMkLst>
            <pc:docMk/>
            <pc:sldMk cId="1263764944" sldId="348"/>
            <ac:spMk id="9" creationId="{B5F54E7E-0CB3-497B-98EB-74178BF12B55}"/>
          </ac:spMkLst>
        </pc:spChg>
        <pc:spChg chg="add mod">
          <ac:chgData name="Prajna" userId="92900e0ce368d2c4" providerId="LiveId" clId="{D5F59F6D-6FC5-447D-99F6-F051827761CE}" dt="2022-09-01T16:16:48.212" v="78" actId="1076"/>
          <ac:spMkLst>
            <pc:docMk/>
            <pc:sldMk cId="1263764944" sldId="348"/>
            <ac:spMk id="10" creationId="{405920CD-70E5-6CF6-B459-CEC1F8ACA346}"/>
          </ac:spMkLst>
        </pc:spChg>
        <pc:picChg chg="add mod">
          <ac:chgData name="Prajna" userId="92900e0ce368d2c4" providerId="LiveId" clId="{D5F59F6D-6FC5-447D-99F6-F051827761CE}" dt="2022-09-01T16:17:19.233" v="83" actId="14100"/>
          <ac:picMkLst>
            <pc:docMk/>
            <pc:sldMk cId="1263764944" sldId="348"/>
            <ac:picMk id="8" creationId="{DF8261AB-BB08-1CE9-0083-BF6CECE589DC}"/>
          </ac:picMkLst>
        </pc:picChg>
        <pc:picChg chg="add mod">
          <ac:chgData name="Prajna" userId="92900e0ce368d2c4" providerId="LiveId" clId="{D5F59F6D-6FC5-447D-99F6-F051827761CE}" dt="2022-09-01T16:22:19.528" v="129" actId="1076"/>
          <ac:picMkLst>
            <pc:docMk/>
            <pc:sldMk cId="1263764944" sldId="348"/>
            <ac:picMk id="12" creationId="{1B87A310-A7C1-7614-7ED7-DF3EEA3144DF}"/>
          </ac:picMkLst>
        </pc:picChg>
        <pc:picChg chg="add mod modCrop">
          <ac:chgData name="Prajna" userId="92900e0ce368d2c4" providerId="LiveId" clId="{D5F59F6D-6FC5-447D-99F6-F051827761CE}" dt="2022-09-01T16:17:47.362" v="88" actId="732"/>
          <ac:picMkLst>
            <pc:docMk/>
            <pc:sldMk cId="1263764944" sldId="348"/>
            <ac:picMk id="14" creationId="{B9700A68-6322-E3C3-4D55-091D12B95F86}"/>
          </ac:picMkLst>
        </pc:picChg>
      </pc:sldChg>
      <pc:sldChg chg="modSp mod">
        <pc:chgData name="Prajna" userId="92900e0ce368d2c4" providerId="LiveId" clId="{D5F59F6D-6FC5-447D-99F6-F051827761CE}" dt="2022-09-01T17:31:28.468" v="540" actId="113"/>
        <pc:sldMkLst>
          <pc:docMk/>
          <pc:sldMk cId="1468504609" sldId="353"/>
        </pc:sldMkLst>
        <pc:spChg chg="mod">
          <ac:chgData name="Prajna" userId="92900e0ce368d2c4" providerId="LiveId" clId="{D5F59F6D-6FC5-447D-99F6-F051827761CE}" dt="2022-09-01T17:31:28.468" v="540" actId="113"/>
          <ac:spMkLst>
            <pc:docMk/>
            <pc:sldMk cId="1468504609" sldId="353"/>
            <ac:spMk id="3" creationId="{2BE55EF3-E9F0-3177-3C54-D551A823FBDA}"/>
          </ac:spMkLst>
        </pc:spChg>
      </pc:sldChg>
      <pc:sldChg chg="addSp modSp mod">
        <pc:chgData name="Prajna" userId="92900e0ce368d2c4" providerId="LiveId" clId="{D5F59F6D-6FC5-447D-99F6-F051827761CE}" dt="2022-09-01T16:09:01.107" v="47" actId="1076"/>
        <pc:sldMkLst>
          <pc:docMk/>
          <pc:sldMk cId="1544487044" sldId="354"/>
        </pc:sldMkLst>
        <pc:spChg chg="mod">
          <ac:chgData name="Prajna" userId="92900e0ce368d2c4" providerId="LiveId" clId="{D5F59F6D-6FC5-447D-99F6-F051827761CE}" dt="2022-09-01T16:09:01.107" v="47" actId="1076"/>
          <ac:spMkLst>
            <pc:docMk/>
            <pc:sldMk cId="1544487044" sldId="354"/>
            <ac:spMk id="2" creationId="{8FA7C145-6B64-4E45-1270-D706CE9B252E}"/>
          </ac:spMkLst>
        </pc:spChg>
        <pc:spChg chg="mod">
          <ac:chgData name="Prajna" userId="92900e0ce368d2c4" providerId="LiveId" clId="{D5F59F6D-6FC5-447D-99F6-F051827761CE}" dt="2022-09-01T16:08:56.862" v="46" actId="1076"/>
          <ac:spMkLst>
            <pc:docMk/>
            <pc:sldMk cId="1544487044" sldId="354"/>
            <ac:spMk id="3" creationId="{F3CFAB35-7670-D0C3-B367-24C32BEA359E}"/>
          </ac:spMkLst>
        </pc:spChg>
        <pc:picChg chg="add mod">
          <ac:chgData name="Prajna" userId="92900e0ce368d2c4" providerId="LiveId" clId="{D5F59F6D-6FC5-447D-99F6-F051827761CE}" dt="2022-09-01T16:06:50.542" v="38" actId="1076"/>
          <ac:picMkLst>
            <pc:docMk/>
            <pc:sldMk cId="1544487044" sldId="354"/>
            <ac:picMk id="8" creationId="{7207D863-08ED-43F3-4F6C-CC59DA9C1160}"/>
          </ac:picMkLst>
        </pc:picChg>
      </pc:sldChg>
      <pc:sldChg chg="addSp delSp modSp new mod">
        <pc:chgData name="Prajna" userId="92900e0ce368d2c4" providerId="LiveId" clId="{D5F59F6D-6FC5-447D-99F6-F051827761CE}" dt="2022-09-01T16:22:35.333" v="132" actId="1076"/>
        <pc:sldMkLst>
          <pc:docMk/>
          <pc:sldMk cId="258672998" sldId="355"/>
        </pc:sldMkLst>
        <pc:spChg chg="del">
          <ac:chgData name="Prajna" userId="92900e0ce368d2c4" providerId="LiveId" clId="{D5F59F6D-6FC5-447D-99F6-F051827761CE}" dt="2022-09-01T16:18:02.788" v="90" actId="478"/>
          <ac:spMkLst>
            <pc:docMk/>
            <pc:sldMk cId="258672998" sldId="355"/>
            <ac:spMk id="2" creationId="{9D387E2A-AE21-2CBB-812A-2705325CF176}"/>
          </ac:spMkLst>
        </pc:spChg>
        <pc:spChg chg="mod">
          <ac:chgData name="Prajna" userId="92900e0ce368d2c4" providerId="LiveId" clId="{D5F59F6D-6FC5-447D-99F6-F051827761CE}" dt="2022-09-01T16:22:35.333" v="132" actId="1076"/>
          <ac:spMkLst>
            <pc:docMk/>
            <pc:sldMk cId="258672998" sldId="355"/>
            <ac:spMk id="3" creationId="{A25B0962-737E-1BEE-480D-09C38932AB42}"/>
          </ac:spMkLst>
        </pc:spChg>
        <pc:spChg chg="add mod">
          <ac:chgData name="Prajna" userId="92900e0ce368d2c4" providerId="LiveId" clId="{D5F59F6D-6FC5-447D-99F6-F051827761CE}" dt="2022-09-01T16:20:56.433" v="115" actId="1076"/>
          <ac:spMkLst>
            <pc:docMk/>
            <pc:sldMk cId="258672998" sldId="355"/>
            <ac:spMk id="9" creationId="{7D01A02B-3553-ABC8-9CD6-43EC2BC51949}"/>
          </ac:spMkLst>
        </pc:spChg>
        <pc:picChg chg="add mod">
          <ac:chgData name="Prajna" userId="92900e0ce368d2c4" providerId="LiveId" clId="{D5F59F6D-6FC5-447D-99F6-F051827761CE}" dt="2022-09-01T16:22:31.740" v="131" actId="1076"/>
          <ac:picMkLst>
            <pc:docMk/>
            <pc:sldMk cId="258672998" sldId="355"/>
            <ac:picMk id="8" creationId="{78A98D29-746B-139F-8996-EB299C71E017}"/>
          </ac:picMkLst>
        </pc:picChg>
        <pc:picChg chg="add mod">
          <ac:chgData name="Prajna" userId="92900e0ce368d2c4" providerId="LiveId" clId="{D5F59F6D-6FC5-447D-99F6-F051827761CE}" dt="2022-09-01T16:22:28.777" v="130" actId="1076"/>
          <ac:picMkLst>
            <pc:docMk/>
            <pc:sldMk cId="258672998" sldId="355"/>
            <ac:picMk id="11" creationId="{8D31A62E-75CE-AF93-BAB5-F0717C1A762B}"/>
          </ac:picMkLst>
        </pc:picChg>
        <pc:picChg chg="add mod modCrop">
          <ac:chgData name="Prajna" userId="92900e0ce368d2c4" providerId="LiveId" clId="{D5F59F6D-6FC5-447D-99F6-F051827761CE}" dt="2022-09-01T16:21:41.361" v="128" actId="1076"/>
          <ac:picMkLst>
            <pc:docMk/>
            <pc:sldMk cId="258672998" sldId="355"/>
            <ac:picMk id="13" creationId="{DE9708F5-8A51-9438-6D08-E90CF6BAD011}"/>
          </ac:picMkLst>
        </pc:picChg>
      </pc:sldChg>
      <pc:sldChg chg="addSp delSp modSp new mod setBg">
        <pc:chgData name="Prajna" userId="92900e0ce368d2c4" providerId="LiveId" clId="{D5F59F6D-6FC5-447D-99F6-F051827761CE}" dt="2022-09-01T16:44:16.423" v="253" actId="1076"/>
        <pc:sldMkLst>
          <pc:docMk/>
          <pc:sldMk cId="629478001" sldId="356"/>
        </pc:sldMkLst>
        <pc:spChg chg="del">
          <ac:chgData name="Prajna" userId="92900e0ce368d2c4" providerId="LiveId" clId="{D5F59F6D-6FC5-447D-99F6-F051827761CE}" dt="2022-09-01T16:36:32.714" v="172" actId="478"/>
          <ac:spMkLst>
            <pc:docMk/>
            <pc:sldMk cId="629478001" sldId="356"/>
            <ac:spMk id="2" creationId="{C614ADD9-0456-4FDE-3BD7-832A5FCB63CB}"/>
          </ac:spMkLst>
        </pc:spChg>
        <pc:spChg chg="del mod">
          <ac:chgData name="Prajna" userId="92900e0ce368d2c4" providerId="LiveId" clId="{D5F59F6D-6FC5-447D-99F6-F051827761CE}" dt="2022-09-01T16:38:38.725" v="178"/>
          <ac:spMkLst>
            <pc:docMk/>
            <pc:sldMk cId="629478001" sldId="356"/>
            <ac:spMk id="3" creationId="{6787B4AE-BE42-967F-A9D7-C7CFDA1C1A2C}"/>
          </ac:spMkLst>
        </pc:spChg>
        <pc:spChg chg="add del mod">
          <ac:chgData name="Prajna" userId="92900e0ce368d2c4" providerId="LiveId" clId="{D5F59F6D-6FC5-447D-99F6-F051827761CE}" dt="2022-09-01T16:39:10.695" v="189" actId="478"/>
          <ac:spMkLst>
            <pc:docMk/>
            <pc:sldMk cId="629478001" sldId="356"/>
            <ac:spMk id="7" creationId="{3AE37029-1F95-BB5A-74C8-7979932478AB}"/>
          </ac:spMkLst>
        </pc:spChg>
        <pc:spChg chg="add del">
          <ac:chgData name="Prajna" userId="92900e0ce368d2c4" providerId="LiveId" clId="{D5F59F6D-6FC5-447D-99F6-F051827761CE}" dt="2022-09-01T16:39:04.491" v="186"/>
          <ac:spMkLst>
            <pc:docMk/>
            <pc:sldMk cId="629478001" sldId="356"/>
            <ac:spMk id="8" creationId="{511E80FD-567C-1A57-2FFC-788A01D55473}"/>
          </ac:spMkLst>
        </pc:spChg>
        <pc:spChg chg="add mod">
          <ac:chgData name="Prajna" userId="92900e0ce368d2c4" providerId="LiveId" clId="{D5F59F6D-6FC5-447D-99F6-F051827761CE}" dt="2022-09-01T16:42:04.615" v="241" actId="14100"/>
          <ac:spMkLst>
            <pc:docMk/>
            <pc:sldMk cId="629478001" sldId="356"/>
            <ac:spMk id="9" creationId="{5E486244-665C-FCE8-076B-A15C01E069D2}"/>
          </ac:spMkLst>
        </pc:spChg>
        <pc:spChg chg="add mod">
          <ac:chgData name="Prajna" userId="92900e0ce368d2c4" providerId="LiveId" clId="{D5F59F6D-6FC5-447D-99F6-F051827761CE}" dt="2022-09-01T16:44:16.423" v="253" actId="1076"/>
          <ac:spMkLst>
            <pc:docMk/>
            <pc:sldMk cId="629478001" sldId="356"/>
            <ac:spMk id="10" creationId="{C8CA0FFD-D6FD-ADA1-1B09-16245266EDD8}"/>
          </ac:spMkLst>
        </pc:spChg>
        <pc:spChg chg="add del">
          <ac:chgData name="Prajna" userId="92900e0ce368d2c4" providerId="LiveId" clId="{D5F59F6D-6FC5-447D-99F6-F051827761CE}" dt="2022-09-01T16:44:08.165" v="249"/>
          <ac:spMkLst>
            <pc:docMk/>
            <pc:sldMk cId="629478001" sldId="356"/>
            <ac:spMk id="11" creationId="{61ECF69E-3A07-194B-E47E-0852B7E22B34}"/>
          </ac:spMkLst>
        </pc:spChg>
      </pc:sldChg>
      <pc:sldChg chg="addSp delSp modSp new mod setBg">
        <pc:chgData name="Prajna" userId="92900e0ce368d2c4" providerId="LiveId" clId="{D5F59F6D-6FC5-447D-99F6-F051827761CE}" dt="2022-09-01T16:48:08.954" v="283" actId="21"/>
        <pc:sldMkLst>
          <pc:docMk/>
          <pc:sldMk cId="3133257235" sldId="357"/>
        </pc:sldMkLst>
        <pc:spChg chg="del">
          <ac:chgData name="Prajna" userId="92900e0ce368d2c4" providerId="LiveId" clId="{D5F59F6D-6FC5-447D-99F6-F051827761CE}" dt="2022-09-01T16:44:45.444" v="258" actId="478"/>
          <ac:spMkLst>
            <pc:docMk/>
            <pc:sldMk cId="3133257235" sldId="357"/>
            <ac:spMk id="2" creationId="{3C73F569-BC55-E7F2-8FA4-B1C11E054728}"/>
          </ac:spMkLst>
        </pc:spChg>
        <pc:spChg chg="add del mod">
          <ac:chgData name="Prajna" userId="92900e0ce368d2c4" providerId="LiveId" clId="{D5F59F6D-6FC5-447D-99F6-F051827761CE}" dt="2022-09-01T16:47:04.224" v="272" actId="14100"/>
          <ac:spMkLst>
            <pc:docMk/>
            <pc:sldMk cId="3133257235" sldId="357"/>
            <ac:spMk id="3" creationId="{C9B44767-3869-E2F2-F3B2-75B5CCBC5F3D}"/>
          </ac:spMkLst>
        </pc:spChg>
        <pc:spChg chg="add del mod">
          <ac:chgData name="Prajna" userId="92900e0ce368d2c4" providerId="LiveId" clId="{D5F59F6D-6FC5-447D-99F6-F051827761CE}" dt="2022-09-01T16:47:00.596" v="268"/>
          <ac:spMkLst>
            <pc:docMk/>
            <pc:sldMk cId="3133257235" sldId="357"/>
            <ac:spMk id="7" creationId="{0A5C6381-F893-1815-D829-09DA84B5B65E}"/>
          </ac:spMkLst>
        </pc:spChg>
        <pc:spChg chg="add mod">
          <ac:chgData name="Prajna" userId="92900e0ce368d2c4" providerId="LiveId" clId="{D5F59F6D-6FC5-447D-99F6-F051827761CE}" dt="2022-09-01T16:48:08.954" v="283" actId="21"/>
          <ac:spMkLst>
            <pc:docMk/>
            <pc:sldMk cId="3133257235" sldId="357"/>
            <ac:spMk id="8" creationId="{784D0695-1F09-4E0E-A79E-A0E492D2CFC2}"/>
          </ac:spMkLst>
        </pc:spChg>
        <pc:spChg chg="add del">
          <ac:chgData name="Prajna" userId="92900e0ce368d2c4" providerId="LiveId" clId="{D5F59F6D-6FC5-447D-99F6-F051827761CE}" dt="2022-09-01T16:47:51.559" v="279"/>
          <ac:spMkLst>
            <pc:docMk/>
            <pc:sldMk cId="3133257235" sldId="357"/>
            <ac:spMk id="9" creationId="{91159752-8A21-88EA-23C8-A3E0CE2797CD}"/>
          </ac:spMkLst>
        </pc:spChg>
      </pc:sldChg>
      <pc:sldChg chg="addSp delSp modSp new mod setBg">
        <pc:chgData name="Prajna" userId="92900e0ce368d2c4" providerId="LiveId" clId="{D5F59F6D-6FC5-447D-99F6-F051827761CE}" dt="2022-09-01T16:50:03.110" v="314" actId="21"/>
        <pc:sldMkLst>
          <pc:docMk/>
          <pc:sldMk cId="2946654999" sldId="358"/>
        </pc:sldMkLst>
        <pc:spChg chg="del">
          <ac:chgData name="Prajna" userId="92900e0ce368d2c4" providerId="LiveId" clId="{D5F59F6D-6FC5-447D-99F6-F051827761CE}" dt="2022-09-01T16:48:14.960" v="285" actId="478"/>
          <ac:spMkLst>
            <pc:docMk/>
            <pc:sldMk cId="2946654999" sldId="358"/>
            <ac:spMk id="2" creationId="{165AF83F-F32E-6011-4853-74E89F4FC875}"/>
          </ac:spMkLst>
        </pc:spChg>
        <pc:spChg chg="mod">
          <ac:chgData name="Prajna" userId="92900e0ce368d2c4" providerId="LiveId" clId="{D5F59F6D-6FC5-447D-99F6-F051827761CE}" dt="2022-09-01T16:48:49.727" v="302"/>
          <ac:spMkLst>
            <pc:docMk/>
            <pc:sldMk cId="2946654999" sldId="358"/>
            <ac:spMk id="3" creationId="{F9BC5B5B-CE0B-1B59-579C-CE554180B086}"/>
          </ac:spMkLst>
        </pc:spChg>
        <pc:spChg chg="add del">
          <ac:chgData name="Prajna" userId="92900e0ce368d2c4" providerId="LiveId" clId="{D5F59F6D-6FC5-447D-99F6-F051827761CE}" dt="2022-09-01T16:48:49.719" v="300"/>
          <ac:spMkLst>
            <pc:docMk/>
            <pc:sldMk cId="2946654999" sldId="358"/>
            <ac:spMk id="7" creationId="{3ED33848-84F4-74FF-7721-7BFB1165CCC8}"/>
          </ac:spMkLst>
        </pc:spChg>
        <pc:spChg chg="add mod">
          <ac:chgData name="Prajna" userId="92900e0ce368d2c4" providerId="LiveId" clId="{D5F59F6D-6FC5-447D-99F6-F051827761CE}" dt="2022-09-01T16:50:03.110" v="314" actId="21"/>
          <ac:spMkLst>
            <pc:docMk/>
            <pc:sldMk cId="2946654999" sldId="358"/>
            <ac:spMk id="8" creationId="{18A60A8C-F94A-398A-64C3-30E1D92C616D}"/>
          </ac:spMkLst>
        </pc:spChg>
        <pc:spChg chg="add del">
          <ac:chgData name="Prajna" userId="92900e0ce368d2c4" providerId="LiveId" clId="{D5F59F6D-6FC5-447D-99F6-F051827761CE}" dt="2022-09-01T16:49:44.458" v="309"/>
          <ac:spMkLst>
            <pc:docMk/>
            <pc:sldMk cId="2946654999" sldId="358"/>
            <ac:spMk id="9" creationId="{6EAAEA5E-FD6F-B246-F594-59891AB81C13}"/>
          </ac:spMkLst>
        </pc:spChg>
      </pc:sldChg>
      <pc:sldChg chg="addSp delSp modSp new mod setBg">
        <pc:chgData name="Prajna" userId="92900e0ce368d2c4" providerId="LiveId" clId="{D5F59F6D-6FC5-447D-99F6-F051827761CE}" dt="2022-09-01T16:53:05.475" v="424" actId="1076"/>
        <pc:sldMkLst>
          <pc:docMk/>
          <pc:sldMk cId="1407671920" sldId="359"/>
        </pc:sldMkLst>
        <pc:spChg chg="del">
          <ac:chgData name="Prajna" userId="92900e0ce368d2c4" providerId="LiveId" clId="{D5F59F6D-6FC5-447D-99F6-F051827761CE}" dt="2022-09-01T16:50:09.224" v="316" actId="478"/>
          <ac:spMkLst>
            <pc:docMk/>
            <pc:sldMk cId="1407671920" sldId="359"/>
            <ac:spMk id="2" creationId="{14576CBD-3229-DDE0-889F-A48B674E114E}"/>
          </ac:spMkLst>
        </pc:spChg>
        <pc:spChg chg="add del mod">
          <ac:chgData name="Prajna" userId="92900e0ce368d2c4" providerId="LiveId" clId="{D5F59F6D-6FC5-447D-99F6-F051827761CE}" dt="2022-09-01T16:52:10.233" v="406" actId="14100"/>
          <ac:spMkLst>
            <pc:docMk/>
            <pc:sldMk cId="1407671920" sldId="359"/>
            <ac:spMk id="3" creationId="{E61F31FC-791B-A7D9-D3EE-E31444DBCC8C}"/>
          </ac:spMkLst>
        </pc:spChg>
        <pc:spChg chg="add del">
          <ac:chgData name="Prajna" userId="92900e0ce368d2c4" providerId="LiveId" clId="{D5F59F6D-6FC5-447D-99F6-F051827761CE}" dt="2022-09-01T16:50:59.363" v="337"/>
          <ac:spMkLst>
            <pc:docMk/>
            <pc:sldMk cId="1407671920" sldId="359"/>
            <ac:spMk id="7" creationId="{A50CCAAE-D7B8-25B4-E908-8E65C90791A4}"/>
          </ac:spMkLst>
        </pc:spChg>
        <pc:spChg chg="add del mod">
          <ac:chgData name="Prajna" userId="92900e0ce368d2c4" providerId="LiveId" clId="{D5F59F6D-6FC5-447D-99F6-F051827761CE}" dt="2022-09-01T16:51:29.033" v="344"/>
          <ac:spMkLst>
            <pc:docMk/>
            <pc:sldMk cId="1407671920" sldId="359"/>
            <ac:spMk id="8" creationId="{6A09113E-C1E9-E002-BB7E-C15EC772BD8D}"/>
          </ac:spMkLst>
        </pc:spChg>
        <pc:spChg chg="add mod">
          <ac:chgData name="Prajna" userId="92900e0ce368d2c4" providerId="LiveId" clId="{D5F59F6D-6FC5-447D-99F6-F051827761CE}" dt="2022-09-01T16:53:05.475" v="424" actId="1076"/>
          <ac:spMkLst>
            <pc:docMk/>
            <pc:sldMk cId="1407671920" sldId="359"/>
            <ac:spMk id="9" creationId="{F112F63E-518D-3734-2407-6E073D5F7459}"/>
          </ac:spMkLst>
        </pc:spChg>
        <pc:spChg chg="add del">
          <ac:chgData name="Prajna" userId="92900e0ce368d2c4" providerId="LiveId" clId="{D5F59F6D-6FC5-447D-99F6-F051827761CE}" dt="2022-09-01T16:52:59.543" v="421"/>
          <ac:spMkLst>
            <pc:docMk/>
            <pc:sldMk cId="1407671920" sldId="359"/>
            <ac:spMk id="10" creationId="{F2B0ADA0-9C22-EBFB-FC7C-B62AE1841A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02-Aug-23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6</a:t>
            </a:fld>
            <a:endParaRPr lang="en-US" dirty="0"/>
          </a:p>
        </p:txBody>
      </p:sp>
    </p:spTree>
    <p:extLst>
      <p:ext uri="{BB962C8B-B14F-4D97-AF65-F5344CB8AC3E}">
        <p14:creationId xmlns:p14="http://schemas.microsoft.com/office/powerpoint/2010/main" val="19438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64182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64182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64182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IV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IV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IV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IV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IV Semester, Department of ISE,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IV Semester, Department of ISE, RNSIT</a:t>
            </a:r>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IV  Semester, Department of ISE, RNSIT</a:t>
            </a:r>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IV  Semester, Department of ISE, RNSIT</a:t>
            </a:r>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IV  Semester, Department of ISE, RNSIT</a:t>
            </a:r>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IV  Semester, Department of ISE, RNSIT</a:t>
            </a:r>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IV  Semester, Department of ISE, RNSIT</a:t>
            </a:r>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IV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766960"/>
          </a:xfrm>
        </p:spPr>
        <p:txBody>
          <a:bodyPr>
            <a:normAutofit/>
          </a:bodyPr>
          <a:lstStyle/>
          <a:p>
            <a:pPr algn="ctr"/>
            <a:r>
              <a:rPr lang="en-US" sz="3400" i="1" dirty="0">
                <a:solidFill>
                  <a:srgbClr val="FF0000"/>
                </a:solidFill>
              </a:rPr>
              <a:t>Job assignment using branch and bound</a:t>
            </a:r>
            <a:endParaRPr lang="en-US" sz="3400" dirty="0">
              <a:solidFill>
                <a:srgbClr val="FF0000"/>
              </a:solidFill>
            </a:endParaRPr>
          </a:p>
        </p:txBody>
      </p:sp>
      <p:sp>
        <p:nvSpPr>
          <p:cNvPr id="11" name="Subtitle 10"/>
          <p:cNvSpPr>
            <a:spLocks noGrp="1"/>
          </p:cNvSpPr>
          <p:nvPr>
            <p:ph type="subTitle" idx="1"/>
          </p:nvPr>
        </p:nvSpPr>
        <p:spPr>
          <a:xfrm>
            <a:off x="2847974" y="3338121"/>
            <a:ext cx="6496052" cy="1748510"/>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Names</a:t>
            </a:r>
          </a:p>
          <a:p>
            <a:pPr lvl="0" algn="l" fontAlgn="base">
              <a:spcBef>
                <a:spcPct val="0"/>
              </a:spcBef>
              <a:spcAft>
                <a:spcPct val="0"/>
              </a:spcAft>
            </a:pPr>
            <a:r>
              <a:rPr lang="en-US" sz="2400" b="1" dirty="0">
                <a:solidFill>
                  <a:srgbClr val="000066"/>
                </a:solidFill>
                <a:latin typeface="Times New Roman" pitchFamily="18" charset="0"/>
                <a:cs typeface="Times New Roman" pitchFamily="18" charset="0"/>
              </a:rPr>
              <a:t>USN 1: 1RN20IS105  </a:t>
            </a:r>
            <a:r>
              <a:rPr lang="en-US" sz="2400" b="1" dirty="0" err="1">
                <a:solidFill>
                  <a:srgbClr val="000066"/>
                </a:solidFill>
                <a:latin typeface="Times New Roman" pitchFamily="18" charset="0"/>
                <a:cs typeface="Times New Roman" pitchFamily="18" charset="0"/>
              </a:rPr>
              <a:t>Phalguni</a:t>
            </a:r>
            <a:r>
              <a:rPr lang="en-US" sz="2400" b="1" dirty="0">
                <a:solidFill>
                  <a:srgbClr val="000066"/>
                </a:solidFill>
                <a:latin typeface="Times New Roman" pitchFamily="18" charset="0"/>
                <a:cs typeface="Times New Roman" pitchFamily="18" charset="0"/>
              </a:rPr>
              <a:t> G Prasad </a:t>
            </a:r>
          </a:p>
          <a:p>
            <a:pPr algn="l" fontAlgn="base">
              <a:spcBef>
                <a:spcPct val="0"/>
              </a:spcBef>
              <a:spcAft>
                <a:spcPct val="0"/>
              </a:spcAft>
            </a:pPr>
            <a:r>
              <a:rPr lang="en-US" b="1" dirty="0">
                <a:solidFill>
                  <a:srgbClr val="000066"/>
                </a:solidFill>
                <a:latin typeface="Times New Roman" pitchFamily="18" charset="0"/>
                <a:cs typeface="Times New Roman" pitchFamily="18" charset="0"/>
              </a:rPr>
              <a:t>USN 2: 1RN20IS107  Prajna S G</a:t>
            </a:r>
          </a:p>
          <a:p>
            <a:pPr lvl="0" algn="l" fontAlgn="base">
              <a:spcBef>
                <a:spcPct val="0"/>
              </a:spcBef>
              <a:spcAft>
                <a:spcPct val="0"/>
              </a:spcAft>
            </a:pPr>
            <a:r>
              <a:rPr lang="en-US" b="1" dirty="0">
                <a:solidFill>
                  <a:srgbClr val="000066"/>
                </a:solidFill>
                <a:latin typeface="Times New Roman" pitchFamily="18" charset="0"/>
                <a:cs typeface="Times New Roman" pitchFamily="18" charset="0"/>
              </a:rPr>
              <a:t>USN 3: 1RN20IS108  Prajwal B P </a:t>
            </a:r>
            <a:r>
              <a:rPr lang="en-US" b="1" dirty="0" err="1">
                <a:solidFill>
                  <a:srgbClr val="000066"/>
                </a:solidFill>
                <a:latin typeface="Times New Roman" pitchFamily="18" charset="0"/>
                <a:cs typeface="Times New Roman" pitchFamily="18" charset="0"/>
              </a:rPr>
              <a:t>Barlaya</a:t>
            </a:r>
            <a:endParaRPr lang="en-US" b="1" dirty="0">
              <a:solidFill>
                <a:srgbClr val="000066"/>
              </a:solidFill>
              <a:latin typeface="Times New Roman" pitchFamily="18" charset="0"/>
              <a:cs typeface="Times New Roman" pitchFamily="18" charset="0"/>
            </a:endParaRPr>
          </a:p>
          <a:p>
            <a:pPr algn="l" fontAlgn="base">
              <a:spcBef>
                <a:spcPct val="0"/>
              </a:spcBef>
              <a:spcAft>
                <a:spcPct val="0"/>
              </a:spcAft>
            </a:pPr>
            <a:r>
              <a:rPr lang="en-US" b="1" dirty="0">
                <a:solidFill>
                  <a:srgbClr val="000066"/>
                </a:solidFill>
                <a:latin typeface="Times New Roman" pitchFamily="18" charset="0"/>
                <a:cs typeface="Times New Roman" pitchFamily="18" charset="0"/>
              </a:rPr>
              <a:t>USN 4: 1RN20IS075  </a:t>
            </a:r>
            <a:r>
              <a:rPr lang="en-US" b="1" dirty="0" err="1">
                <a:solidFill>
                  <a:srgbClr val="000066"/>
                </a:solidFill>
                <a:latin typeface="Times New Roman" pitchFamily="18" charset="0"/>
                <a:cs typeface="Times New Roman" pitchFamily="18" charset="0"/>
              </a:rPr>
              <a:t>Keerthana</a:t>
            </a:r>
            <a:r>
              <a:rPr lang="en-US" b="1" dirty="0">
                <a:solidFill>
                  <a:srgbClr val="000066"/>
                </a:solidFill>
                <a:latin typeface="Times New Roman" pitchFamily="18" charset="0"/>
                <a:cs typeface="Times New Roman" pitchFamily="18" charset="0"/>
              </a:rPr>
              <a:t> M J</a:t>
            </a:r>
          </a:p>
          <a:p>
            <a:pPr lvl="0"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DAA Mini Project Work Presentation</a:t>
            </a:r>
          </a:p>
        </p:txBody>
      </p:sp>
      <p:sp>
        <p:nvSpPr>
          <p:cNvPr id="10" name="Rectangle 9"/>
          <p:cNvSpPr/>
          <p:nvPr/>
        </p:nvSpPr>
        <p:spPr>
          <a:xfrm>
            <a:off x="3581400" y="5410200"/>
            <a:ext cx="5128891"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Faculty </a:t>
            </a:r>
            <a:r>
              <a:rPr lang="en-US" b="1" dirty="0" err="1">
                <a:solidFill>
                  <a:schemeClr val="tx1">
                    <a:lumMod val="85000"/>
                    <a:lumOff val="15000"/>
                  </a:schemeClr>
                </a:solidFill>
                <a:latin typeface="Times New Roman" pitchFamily="18" charset="0"/>
                <a:cs typeface="Times New Roman" pitchFamily="18" charset="0"/>
              </a:rPr>
              <a:t>Incharge</a:t>
            </a:r>
            <a:endParaRPr lang="en-US" b="1" dirty="0">
              <a:solidFill>
                <a:schemeClr val="tx1">
                  <a:lumMod val="85000"/>
                  <a:lumOff val="15000"/>
                </a:schemeClr>
              </a:solidFill>
              <a:latin typeface="Times New Roman" pitchFamily="18" charset="0"/>
              <a:cs typeface="Times New Roman" pitchFamily="18" charset="0"/>
            </a:endParaRPr>
          </a:p>
          <a:p>
            <a:pPr lvl="0" algn="ctr" fontAlgn="base">
              <a:spcBef>
                <a:spcPct val="0"/>
              </a:spcBef>
              <a:spcAft>
                <a:spcPct val="0"/>
              </a:spcAft>
            </a:pPr>
            <a:r>
              <a:rPr lang="en-IN" sz="2000" b="1" dirty="0" err="1">
                <a:solidFill>
                  <a:srgbClr val="000066"/>
                </a:solidFill>
                <a:latin typeface="Times New Roman" pitchFamily="18" charset="0"/>
                <a:cs typeface="Times New Roman" pitchFamily="18" charset="0"/>
              </a:rPr>
              <a:t>Ms.Kusuma</a:t>
            </a:r>
            <a:r>
              <a:rPr lang="en-IN" sz="2000" b="1" dirty="0">
                <a:solidFill>
                  <a:srgbClr val="000066"/>
                </a:solidFill>
                <a:latin typeface="Times New Roman" pitchFamily="18" charset="0"/>
                <a:cs typeface="Times New Roman" pitchFamily="18" charset="0"/>
              </a:rPr>
              <a:t> 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Prof./Asst. Prof</a:t>
            </a: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44767-3869-E2F2-F3B2-75B5CCBC5F3D}"/>
              </a:ext>
            </a:extLst>
          </p:cNvPr>
          <p:cNvSpPr>
            <a:spLocks noGrp="1"/>
          </p:cNvSpPr>
          <p:nvPr>
            <p:ph idx="1"/>
          </p:nvPr>
        </p:nvSpPr>
        <p:spPr>
          <a:xfrm>
            <a:off x="838200" y="228600"/>
            <a:ext cx="4724400" cy="5996140"/>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 add cost of next worker</a:t>
            </a:r>
          </a:p>
          <a:p>
            <a:pPr marL="0" indent="0">
              <a:buNone/>
            </a:pPr>
            <a:r>
              <a:rPr lang="en-US" sz="1800" dirty="0">
                <a:latin typeface="Times New Roman" panose="02020603050405020304" pitchFamily="18" charset="0"/>
                <a:cs typeface="Times New Roman" panose="02020603050405020304" pitchFamily="18" charset="0"/>
              </a:rPr>
              <a:t>        cost += min;</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job becomes unavailable</a:t>
            </a:r>
          </a:p>
          <a:p>
            <a:pPr marL="0" indent="0">
              <a:buNone/>
            </a:pPr>
            <a:r>
              <a:rPr lang="en-US" sz="1800" dirty="0">
                <a:latin typeface="Times New Roman" panose="02020603050405020304" pitchFamily="18" charset="0"/>
                <a:cs typeface="Times New Roman" panose="02020603050405020304" pitchFamily="18" charset="0"/>
              </a:rPr>
              <a:t>        available[</a:t>
            </a:r>
            <a:r>
              <a:rPr lang="en-US" sz="1800" dirty="0" err="1">
                <a:latin typeface="Times New Roman" panose="02020603050405020304" pitchFamily="18" charset="0"/>
                <a:cs typeface="Times New Roman" panose="02020603050405020304" pitchFamily="18" charset="0"/>
              </a:rPr>
              <a:t>minIndex</a:t>
            </a:r>
            <a:r>
              <a:rPr lang="en-US" sz="1800" dirty="0">
                <a:latin typeface="Times New Roman" panose="02020603050405020304" pitchFamily="18" charset="0"/>
                <a:cs typeface="Times New Roman" panose="02020603050405020304" pitchFamily="18" charset="0"/>
              </a:rPr>
              <a:t>] = false;</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return cost;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Comparison object to be used to order the heap</a:t>
            </a:r>
          </a:p>
          <a:p>
            <a:pPr marL="0" indent="0">
              <a:buNone/>
            </a:pPr>
            <a:r>
              <a:rPr lang="en-US" sz="1800" dirty="0">
                <a:latin typeface="Times New Roman" panose="02020603050405020304" pitchFamily="18" charset="0"/>
                <a:cs typeface="Times New Roman" panose="02020603050405020304" pitchFamily="18" charset="0"/>
              </a:rPr>
              <a:t>struct comp</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bool operator()(const Node* </a:t>
            </a:r>
            <a:r>
              <a:rPr lang="en-US" sz="1800" dirty="0" err="1">
                <a:latin typeface="Times New Roman" panose="02020603050405020304" pitchFamily="18" charset="0"/>
                <a:cs typeface="Times New Roman" panose="02020603050405020304" pitchFamily="18" charset="0"/>
              </a:rPr>
              <a:t>lhs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const Node* </a:t>
            </a:r>
            <a:r>
              <a:rPr lang="en-US" sz="1800" dirty="0" err="1">
                <a:latin typeface="Times New Roman" panose="02020603050405020304" pitchFamily="18" charset="0"/>
                <a:cs typeface="Times New Roman" panose="02020603050405020304" pitchFamily="18" charset="0"/>
              </a:rPr>
              <a:t>rhs</a:t>
            </a:r>
            <a:r>
              <a:rPr lang="en-US" sz="1800" dirty="0">
                <a:latin typeface="Times New Roman" panose="02020603050405020304" pitchFamily="18" charset="0"/>
                <a:cs typeface="Times New Roman" panose="02020603050405020304" pitchFamily="18" charset="0"/>
              </a:rPr>
              <a:t>) const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lhs</a:t>
            </a:r>
            <a:r>
              <a:rPr lang="en-US" sz="1800" dirty="0">
                <a:latin typeface="Times New Roman" panose="02020603050405020304" pitchFamily="18" charset="0"/>
                <a:cs typeface="Times New Roman" panose="02020603050405020304" pitchFamily="18" charset="0"/>
              </a:rPr>
              <a:t>-&gt;cost &gt; </a:t>
            </a:r>
            <a:r>
              <a:rPr lang="en-US" sz="1800" dirty="0" err="1">
                <a:latin typeface="Times New Roman" panose="02020603050405020304" pitchFamily="18" charset="0"/>
                <a:cs typeface="Times New Roman" panose="02020603050405020304" pitchFamily="18" charset="0"/>
              </a:rPr>
              <a:t>rhs</a:t>
            </a:r>
            <a:r>
              <a:rPr lang="en-US" sz="1800" dirty="0">
                <a:latin typeface="Times New Roman" panose="02020603050405020304" pitchFamily="18" charset="0"/>
                <a:cs typeface="Times New Roman" panose="02020603050405020304" pitchFamily="18" charset="0"/>
              </a:rPr>
              <a:t>-&gt;cost;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712E03-3B3F-C673-8E30-2183A73ACE9D}"/>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E8AC76E8-82E3-1A74-1F92-99D4FC9D76E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4ED1A880-5589-C76D-D9F4-0AC2DBB40C85}"/>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8" name="TextBox 7">
            <a:extLst>
              <a:ext uri="{FF2B5EF4-FFF2-40B4-BE49-F238E27FC236}">
                <a16:creationId xmlns:a16="http://schemas.microsoft.com/office/drawing/2014/main" id="{784D0695-1F09-4E0E-A79E-A0E492D2CFC2}"/>
              </a:ext>
            </a:extLst>
          </p:cNvPr>
          <p:cNvSpPr txBox="1"/>
          <p:nvPr/>
        </p:nvSpPr>
        <p:spPr>
          <a:xfrm>
            <a:off x="5867400" y="136525"/>
            <a:ext cx="5334000" cy="61863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print Assignments</a:t>
            </a:r>
          </a:p>
          <a:p>
            <a:r>
              <a:rPr lang="en-IN" dirty="0">
                <a:latin typeface="Times New Roman" panose="02020603050405020304" pitchFamily="18" charset="0"/>
                <a:cs typeface="Times New Roman" panose="02020603050405020304" pitchFamily="18" charset="0"/>
              </a:rPr>
              <a:t>void </a:t>
            </a:r>
            <a:r>
              <a:rPr lang="en-IN" dirty="0" err="1">
                <a:latin typeface="Times New Roman" panose="02020603050405020304" pitchFamily="18" charset="0"/>
                <a:cs typeface="Times New Roman" panose="02020603050405020304" pitchFamily="18" charset="0"/>
              </a:rPr>
              <a:t>printAssignments</a:t>
            </a:r>
            <a:r>
              <a:rPr lang="en-IN" dirty="0">
                <a:latin typeface="Times New Roman" panose="02020603050405020304" pitchFamily="18" charset="0"/>
                <a:cs typeface="Times New Roman" panose="02020603050405020304" pitchFamily="18" charset="0"/>
              </a:rPr>
              <a:t>(Node *min)</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if(min-&gt;parent==NULL)</a:t>
            </a:r>
          </a:p>
          <a:p>
            <a:r>
              <a:rPr lang="en-IN" dirty="0">
                <a:latin typeface="Times New Roman" panose="02020603050405020304" pitchFamily="18" charset="0"/>
                <a:cs typeface="Times New Roman" panose="02020603050405020304" pitchFamily="18" charset="0"/>
              </a:rPr>
              <a:t>        return;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printAssignments</a:t>
            </a:r>
            <a:r>
              <a:rPr lang="en-IN" dirty="0">
                <a:latin typeface="Times New Roman" panose="02020603050405020304" pitchFamily="18" charset="0"/>
                <a:cs typeface="Times New Roman" panose="02020603050405020304" pitchFamily="18" charset="0"/>
              </a:rPr>
              <a:t>(min-&gt;parent);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"Assign Worker " &lt;&lt; char(min-&gt;</a:t>
            </a:r>
            <a:r>
              <a:rPr lang="en-IN" dirty="0" err="1">
                <a:latin typeface="Times New Roman" panose="02020603050405020304" pitchFamily="18" charset="0"/>
                <a:cs typeface="Times New Roman" panose="02020603050405020304" pitchFamily="18" charset="0"/>
              </a:rPr>
              <a:t>workerID</a:t>
            </a:r>
            <a:r>
              <a:rPr lang="en-IN" dirty="0">
                <a:latin typeface="Times New Roman" panose="02020603050405020304" pitchFamily="18" charset="0"/>
                <a:cs typeface="Times New Roman" panose="02020603050405020304" pitchFamily="18" charset="0"/>
              </a:rPr>
              <a:t> + 'A')</a:t>
            </a:r>
          </a:p>
          <a:p>
            <a:r>
              <a:rPr lang="en-IN" dirty="0">
                <a:latin typeface="Times New Roman" panose="02020603050405020304" pitchFamily="18" charset="0"/>
                <a:cs typeface="Times New Roman" panose="02020603050405020304" pitchFamily="18" charset="0"/>
              </a:rPr>
              <a:t>         &lt;&lt; " to Job " &lt;&lt; min-&gt;</a:t>
            </a:r>
            <a:r>
              <a:rPr lang="en-IN" dirty="0" err="1">
                <a:latin typeface="Times New Roman" panose="02020603050405020304" pitchFamily="18" charset="0"/>
                <a:cs typeface="Times New Roman" panose="02020603050405020304" pitchFamily="18" charset="0"/>
              </a:rPr>
              <a:t>jobID</a:t>
            </a:r>
            <a:r>
              <a:rPr lang="en-IN" dirty="0">
                <a:latin typeface="Times New Roman" panose="02020603050405020304" pitchFamily="18" charset="0"/>
                <a:cs typeface="Times New Roman" panose="02020603050405020304" pitchFamily="18" charset="0"/>
              </a:rPr>
              <a:t> &lt;&lt; </a:t>
            </a:r>
            <a:r>
              <a:rPr lang="en-IN" dirty="0" err="1">
                <a:latin typeface="Times New Roman" panose="02020603050405020304" pitchFamily="18" charset="0"/>
                <a:cs typeface="Times New Roman" panose="02020603050405020304" pitchFamily="18" charset="0"/>
              </a:rPr>
              <a:t>endl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Finds minimum cost using Branch and Bound.</a:t>
            </a:r>
          </a:p>
          <a:p>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findMinCost</a:t>
            </a:r>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costMatrix</a:t>
            </a:r>
            <a:r>
              <a:rPr lang="en-IN" dirty="0">
                <a:latin typeface="Times New Roman" panose="02020603050405020304" pitchFamily="18" charset="0"/>
                <a:cs typeface="Times New Roman" panose="02020603050405020304" pitchFamily="18" charset="0"/>
              </a:rPr>
              <a:t>[N][N])</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Create a priority queue to store live nodes of</a:t>
            </a:r>
          </a:p>
          <a:p>
            <a:r>
              <a:rPr lang="en-IN" dirty="0">
                <a:latin typeface="Times New Roman" panose="02020603050405020304" pitchFamily="18" charset="0"/>
                <a:cs typeface="Times New Roman" panose="02020603050405020304" pitchFamily="18" charset="0"/>
              </a:rPr>
              <a:t>    // search tree;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priority_queue</a:t>
            </a:r>
            <a:r>
              <a:rPr lang="en-IN" dirty="0">
                <a:latin typeface="Times New Roman" panose="02020603050405020304" pitchFamily="18" charset="0"/>
                <a:cs typeface="Times New Roman" panose="02020603050405020304" pitchFamily="18" charset="0"/>
              </a:rPr>
              <a:t>&lt;Node*, std::vector&lt;Node*&gt;, comp&gt; </a:t>
            </a:r>
            <a:r>
              <a:rPr lang="en-IN" dirty="0" err="1">
                <a:latin typeface="Times New Roman" panose="02020603050405020304" pitchFamily="18" charset="0"/>
                <a:cs typeface="Times New Roman" panose="02020603050405020304" pitchFamily="18" charset="0"/>
              </a:rPr>
              <a:t>pq</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3325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C5B5B-CE0B-1B59-579C-CE554180B086}"/>
              </a:ext>
            </a:extLst>
          </p:cNvPr>
          <p:cNvSpPr>
            <a:spLocks noGrp="1"/>
          </p:cNvSpPr>
          <p:nvPr>
            <p:ph idx="1"/>
          </p:nvPr>
        </p:nvSpPr>
        <p:spPr>
          <a:xfrm>
            <a:off x="838200" y="228600"/>
            <a:ext cx="5105400" cy="5996140"/>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 initialize heap to dummy node with cost 0</a:t>
            </a:r>
          </a:p>
          <a:p>
            <a:pPr marL="0" indent="0">
              <a:buNone/>
            </a:pPr>
            <a:r>
              <a:rPr lang="en-IN" sz="1800" dirty="0">
                <a:latin typeface="Times New Roman" panose="02020603050405020304" pitchFamily="18" charset="0"/>
                <a:cs typeface="Times New Roman" panose="02020603050405020304" pitchFamily="18" charset="0"/>
              </a:rPr>
              <a:t>    bool assigned[N] = {false};</a:t>
            </a:r>
          </a:p>
          <a:p>
            <a:pPr marL="0" indent="0">
              <a:buNone/>
            </a:pPr>
            <a:r>
              <a:rPr lang="en-IN" sz="1800" dirty="0">
                <a:latin typeface="Times New Roman" panose="02020603050405020304" pitchFamily="18" charset="0"/>
                <a:cs typeface="Times New Roman" panose="02020603050405020304" pitchFamily="18" charset="0"/>
              </a:rPr>
              <a:t>    Node* root = </a:t>
            </a:r>
            <a:r>
              <a:rPr lang="en-IN" sz="1800" dirty="0" err="1">
                <a:latin typeface="Times New Roman" panose="02020603050405020304" pitchFamily="18" charset="0"/>
                <a:cs typeface="Times New Roman" panose="02020603050405020304" pitchFamily="18" charset="0"/>
              </a:rPr>
              <a:t>newNode</a:t>
            </a:r>
            <a:r>
              <a:rPr lang="en-IN" sz="1800" dirty="0">
                <a:latin typeface="Times New Roman" panose="02020603050405020304" pitchFamily="18" charset="0"/>
                <a:cs typeface="Times New Roman" panose="02020603050405020304" pitchFamily="18" charset="0"/>
              </a:rPr>
              <a:t>(-1, -1, assigned, NULL);</a:t>
            </a:r>
          </a:p>
          <a:p>
            <a:pPr marL="0" indent="0">
              <a:buNone/>
            </a:pPr>
            <a:r>
              <a:rPr lang="en-IN" sz="1800" dirty="0">
                <a:latin typeface="Times New Roman" panose="02020603050405020304" pitchFamily="18" charset="0"/>
                <a:cs typeface="Times New Roman" panose="02020603050405020304" pitchFamily="18" charset="0"/>
              </a:rPr>
              <a:t>    root-&gt;</a:t>
            </a:r>
            <a:r>
              <a:rPr lang="en-IN" sz="1800" dirty="0" err="1">
                <a:latin typeface="Times New Roman" panose="02020603050405020304" pitchFamily="18" charset="0"/>
                <a:cs typeface="Times New Roman" panose="02020603050405020304" pitchFamily="18" charset="0"/>
              </a:rPr>
              <a:t>pathCost</a:t>
            </a:r>
            <a:r>
              <a:rPr lang="en-IN" sz="1800" dirty="0">
                <a:latin typeface="Times New Roman" panose="02020603050405020304" pitchFamily="18" charset="0"/>
                <a:cs typeface="Times New Roman" panose="02020603050405020304" pitchFamily="18" charset="0"/>
              </a:rPr>
              <a:t> = root-&gt;cost = 0;</a:t>
            </a:r>
          </a:p>
          <a:p>
            <a:pPr marL="0" indent="0">
              <a:buNone/>
            </a:pPr>
            <a:r>
              <a:rPr lang="en-IN" sz="1800" dirty="0">
                <a:latin typeface="Times New Roman" panose="02020603050405020304" pitchFamily="18" charset="0"/>
                <a:cs typeface="Times New Roman" panose="02020603050405020304" pitchFamily="18" charset="0"/>
              </a:rPr>
              <a:t>    root-&gt;</a:t>
            </a:r>
            <a:r>
              <a:rPr lang="en-IN" sz="1800" dirty="0" err="1">
                <a:latin typeface="Times New Roman" panose="02020603050405020304" pitchFamily="18" charset="0"/>
                <a:cs typeface="Times New Roman" panose="02020603050405020304" pitchFamily="18" charset="0"/>
              </a:rPr>
              <a:t>workerID</a:t>
            </a:r>
            <a:r>
              <a:rPr lang="en-IN" sz="1800" dirty="0">
                <a:latin typeface="Times New Roman" panose="02020603050405020304" pitchFamily="18" charset="0"/>
                <a:cs typeface="Times New Roman" panose="02020603050405020304" pitchFamily="18" charset="0"/>
              </a:rPr>
              <a:t> = -1;</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Add dummy node to list of live nodes;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pq.push</a:t>
            </a:r>
            <a:r>
              <a:rPr lang="en-IN" sz="1800" dirty="0">
                <a:latin typeface="Times New Roman" panose="02020603050405020304" pitchFamily="18" charset="0"/>
                <a:cs typeface="Times New Roman" panose="02020603050405020304" pitchFamily="18" charset="0"/>
              </a:rPr>
              <a:t>(root);</a:t>
            </a:r>
          </a:p>
          <a:p>
            <a:pPr marL="0" indent="0">
              <a:buNone/>
            </a:pPr>
            <a:r>
              <a:rPr lang="en-US" sz="1800" dirty="0">
                <a:latin typeface="Times New Roman" panose="02020603050405020304" pitchFamily="18" charset="0"/>
                <a:cs typeface="Times New Roman" panose="02020603050405020304" pitchFamily="18" charset="0"/>
              </a:rPr>
              <a:t> while (!</a:t>
            </a:r>
            <a:r>
              <a:rPr lang="en-US" sz="1800" dirty="0" err="1">
                <a:latin typeface="Times New Roman" panose="02020603050405020304" pitchFamily="18" charset="0"/>
                <a:cs typeface="Times New Roman" panose="02020603050405020304" pitchFamily="18" charset="0"/>
              </a:rPr>
              <a:t>pq.empty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Find a live node with least estimated cost</a:t>
            </a:r>
          </a:p>
          <a:p>
            <a:pPr marL="0" indent="0">
              <a:buNone/>
            </a:pPr>
            <a:r>
              <a:rPr lang="en-US" sz="1800" dirty="0">
                <a:latin typeface="Times New Roman" panose="02020603050405020304" pitchFamily="18" charset="0"/>
                <a:cs typeface="Times New Roman" panose="02020603050405020304" pitchFamily="18" charset="0"/>
              </a:rPr>
              <a:t>      Node* min = </a:t>
            </a:r>
            <a:r>
              <a:rPr lang="en-US" sz="1800" dirty="0" err="1">
                <a:latin typeface="Times New Roman" panose="02020603050405020304" pitchFamily="18" charset="0"/>
                <a:cs typeface="Times New Roman" panose="02020603050405020304" pitchFamily="18" charset="0"/>
              </a:rPr>
              <a:t>pq.top</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The found node is deleted from the list of</a:t>
            </a:r>
          </a:p>
          <a:p>
            <a:pPr marL="0" indent="0">
              <a:buNone/>
            </a:pPr>
            <a:r>
              <a:rPr lang="en-US" sz="1800" dirty="0">
                <a:latin typeface="Times New Roman" panose="02020603050405020304" pitchFamily="18" charset="0"/>
                <a:cs typeface="Times New Roman" panose="02020603050405020304" pitchFamily="18" charset="0"/>
              </a:rPr>
              <a:t>      // live nodes</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pq.pop</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DE858E-16DA-9123-BA36-12508B9B1849}"/>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ED8E89D9-EB36-314D-97F4-2525C81734B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406A11FC-3A4E-C25B-D030-AD6A25061A19}"/>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8" name="TextBox 7">
            <a:extLst>
              <a:ext uri="{FF2B5EF4-FFF2-40B4-BE49-F238E27FC236}">
                <a16:creationId xmlns:a16="http://schemas.microsoft.com/office/drawing/2014/main" id="{18A60A8C-F94A-398A-64C3-30E1D92C616D}"/>
              </a:ext>
            </a:extLst>
          </p:cNvPr>
          <p:cNvSpPr txBox="1"/>
          <p:nvPr/>
        </p:nvSpPr>
        <p:spPr>
          <a:xfrm>
            <a:off x="5946006" y="171016"/>
            <a:ext cx="5562600"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stores next worker</a:t>
            </a:r>
          </a:p>
          <a:p>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min-&gt;</a:t>
            </a:r>
            <a:r>
              <a:rPr lang="en-IN" dirty="0" err="1">
                <a:latin typeface="Times New Roman" panose="02020603050405020304" pitchFamily="18" charset="0"/>
                <a:cs typeface="Times New Roman" panose="02020603050405020304" pitchFamily="18" charset="0"/>
              </a:rPr>
              <a:t>workerID</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if all workers are assigned a job</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printAssignments</a:t>
            </a:r>
            <a:r>
              <a:rPr lang="en-IN" dirty="0">
                <a:latin typeface="Times New Roman" panose="02020603050405020304" pitchFamily="18" charset="0"/>
                <a:cs typeface="Times New Roman" panose="02020603050405020304" pitchFamily="18" charset="0"/>
              </a:rPr>
              <a:t>(min);</a:t>
            </a:r>
          </a:p>
          <a:p>
            <a:r>
              <a:rPr lang="en-IN" dirty="0">
                <a:latin typeface="Times New Roman" panose="02020603050405020304" pitchFamily="18" charset="0"/>
                <a:cs typeface="Times New Roman" panose="02020603050405020304" pitchFamily="18" charset="0"/>
              </a:rPr>
              <a:t>          return min-&gt;cost;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do for each job</a:t>
            </a:r>
          </a:p>
          <a:p>
            <a:r>
              <a:rPr lang="en-IN" dirty="0">
                <a:latin typeface="Times New Roman" panose="02020603050405020304" pitchFamily="18" charset="0"/>
                <a:cs typeface="Times New Roman" panose="02020603050405020304" pitchFamily="18" charset="0"/>
              </a:rPr>
              <a:t>      for (int j = 0; j &lt; N; </a:t>
            </a:r>
            <a:r>
              <a:rPr lang="en-IN" dirty="0" err="1">
                <a:latin typeface="Times New Roman" panose="02020603050405020304" pitchFamily="18" charset="0"/>
                <a:cs typeface="Times New Roman" panose="02020603050405020304" pitchFamily="18" charset="0"/>
              </a:rPr>
              <a:t>j++</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If unassigned</a:t>
            </a:r>
          </a:p>
          <a:p>
            <a:r>
              <a:rPr lang="en-IN" dirty="0">
                <a:latin typeface="Times New Roman" panose="02020603050405020304" pitchFamily="18" charset="0"/>
                <a:cs typeface="Times New Roman" panose="02020603050405020304" pitchFamily="18" charset="0"/>
              </a:rPr>
              <a:t>        if (!min-&gt;assigned[j])</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create a new tree node</a:t>
            </a:r>
          </a:p>
          <a:p>
            <a:r>
              <a:rPr lang="en-IN" dirty="0">
                <a:latin typeface="Times New Roman" panose="02020603050405020304" pitchFamily="18" charset="0"/>
                <a:cs typeface="Times New Roman" panose="02020603050405020304" pitchFamily="18" charset="0"/>
              </a:rPr>
              <a:t>          Node* child =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 min-&gt;assigned, min);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cost for ancestors nodes including current node</a:t>
            </a:r>
          </a:p>
          <a:p>
            <a:r>
              <a:rPr lang="en-IN" dirty="0">
                <a:latin typeface="Times New Roman" panose="02020603050405020304" pitchFamily="18" charset="0"/>
                <a:cs typeface="Times New Roman" panose="02020603050405020304" pitchFamily="18" charset="0"/>
              </a:rPr>
              <a:t>          child-&gt;</a:t>
            </a:r>
            <a:r>
              <a:rPr lang="en-IN" dirty="0" err="1">
                <a:latin typeface="Times New Roman" panose="02020603050405020304" pitchFamily="18" charset="0"/>
                <a:cs typeface="Times New Roman" panose="02020603050405020304" pitchFamily="18" charset="0"/>
              </a:rPr>
              <a:t>pathCost</a:t>
            </a:r>
            <a:r>
              <a:rPr lang="en-IN" dirty="0">
                <a:latin typeface="Times New Roman" panose="02020603050405020304" pitchFamily="18" charset="0"/>
                <a:cs typeface="Times New Roman" panose="02020603050405020304" pitchFamily="18" charset="0"/>
              </a:rPr>
              <a:t> = min-&gt;</a:t>
            </a:r>
            <a:r>
              <a:rPr lang="en-IN" dirty="0" err="1">
                <a:latin typeface="Times New Roman" panose="02020603050405020304" pitchFamily="18" charset="0"/>
                <a:cs typeface="Times New Roman" panose="02020603050405020304" pitchFamily="18" charset="0"/>
              </a:rPr>
              <a:t>pathCost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costMatrix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][j];</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665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F31FC-791B-A7D9-D3EE-E31444DBCC8C}"/>
              </a:ext>
            </a:extLst>
          </p:cNvPr>
          <p:cNvSpPr>
            <a:spLocks noGrp="1"/>
          </p:cNvSpPr>
          <p:nvPr>
            <p:ph idx="1"/>
          </p:nvPr>
        </p:nvSpPr>
        <p:spPr>
          <a:xfrm>
            <a:off x="838200" y="382669"/>
            <a:ext cx="5257800" cy="5996140"/>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 calculate its lower bound</a:t>
            </a:r>
          </a:p>
          <a:p>
            <a:pPr marL="0" indent="0">
              <a:buNone/>
            </a:pPr>
            <a:r>
              <a:rPr lang="en-IN" sz="1800" dirty="0">
                <a:latin typeface="Times New Roman" panose="02020603050405020304" pitchFamily="18" charset="0"/>
                <a:cs typeface="Times New Roman" panose="02020603050405020304" pitchFamily="18" charset="0"/>
              </a:rPr>
              <a:t>          child-&gt;cost = child-&gt;</a:t>
            </a:r>
            <a:r>
              <a:rPr lang="en-IN" sz="1800" dirty="0" err="1">
                <a:latin typeface="Times New Roman" panose="02020603050405020304" pitchFamily="18" charset="0"/>
                <a:cs typeface="Times New Roman" panose="02020603050405020304" pitchFamily="18" charset="0"/>
              </a:rPr>
              <a:t>pathCost</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calculateCost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costMatrix</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j, child-&gt;assigned);</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Add child to list of live nodes;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pq.push</a:t>
            </a:r>
            <a:r>
              <a:rPr lang="en-IN" sz="1800" dirty="0">
                <a:latin typeface="Times New Roman" panose="02020603050405020304" pitchFamily="18" charset="0"/>
                <a:cs typeface="Times New Roman" panose="02020603050405020304" pitchFamily="18" charset="0"/>
              </a:rPr>
              <a:t>(child);</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Driver code</a:t>
            </a:r>
          </a:p>
          <a:p>
            <a:pPr marL="0" indent="0">
              <a:buNone/>
            </a:pPr>
            <a:r>
              <a:rPr lang="en-IN" sz="1800" dirty="0">
                <a:latin typeface="Times New Roman" panose="02020603050405020304" pitchFamily="18" charset="0"/>
                <a:cs typeface="Times New Roman" panose="02020603050405020304" pitchFamily="18" charset="0"/>
              </a:rPr>
              <a:t>int main()</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 x-coordinate represents a Worker</a:t>
            </a:r>
          </a:p>
          <a:p>
            <a:pPr marL="0" indent="0">
              <a:buNone/>
            </a:pPr>
            <a:r>
              <a:rPr lang="en-IN" sz="1800" dirty="0">
                <a:latin typeface="Times New Roman" panose="02020603050405020304" pitchFamily="18" charset="0"/>
                <a:cs typeface="Times New Roman" panose="02020603050405020304" pitchFamily="18" charset="0"/>
              </a:rPr>
              <a:t>    // y-coordinate represents a Job</a:t>
            </a:r>
          </a:p>
          <a:p>
            <a:pPr marL="0" indent="0">
              <a:buNone/>
            </a:pPr>
            <a:endParaRPr lang="en-IN" sz="1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EE1F34-791A-71F1-8C24-A4961EB8323F}"/>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11CCBD97-B46F-461D-21F1-D8F335DD8C8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BAB13EB-2120-4FAA-8084-19696DB62D78}"/>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9" name="TextBox 8">
            <a:extLst>
              <a:ext uri="{FF2B5EF4-FFF2-40B4-BE49-F238E27FC236}">
                <a16:creationId xmlns:a16="http://schemas.microsoft.com/office/drawing/2014/main" id="{F112F63E-518D-3734-2407-6E073D5F7459}"/>
              </a:ext>
            </a:extLst>
          </p:cNvPr>
          <p:cNvSpPr txBox="1"/>
          <p:nvPr/>
        </p:nvSpPr>
        <p:spPr>
          <a:xfrm>
            <a:off x="6705600" y="609600"/>
            <a:ext cx="4800600" cy="3662541"/>
          </a:xfrm>
          <a:prstGeom prst="rect">
            <a:avLst/>
          </a:prstGeom>
          <a:noFill/>
        </p:spPr>
        <p:txBody>
          <a:bodyPr wrap="square" rtlCol="0">
            <a:spAutoFit/>
          </a:bodyPr>
          <a:lstStyle/>
          <a:p>
            <a:pPr marL="0" indent="0">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costMatrix</a:t>
            </a:r>
            <a:r>
              <a:rPr lang="en-IN" sz="1800" dirty="0">
                <a:latin typeface="Times New Roman" panose="02020603050405020304" pitchFamily="18" charset="0"/>
                <a:cs typeface="Times New Roman" panose="02020603050405020304" pitchFamily="18" charset="0"/>
              </a:rPr>
              <a:t>[N][N]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{9, 2, 7, 8},</a:t>
            </a:r>
          </a:p>
          <a:p>
            <a:pPr marL="0" indent="0">
              <a:buNone/>
            </a:pPr>
            <a:r>
              <a:rPr lang="en-IN" sz="1800" dirty="0">
                <a:latin typeface="Times New Roman" panose="02020603050405020304" pitchFamily="18" charset="0"/>
                <a:cs typeface="Times New Roman" panose="02020603050405020304" pitchFamily="18" charset="0"/>
              </a:rPr>
              <a:t>        {6, 4, 3, 7},</a:t>
            </a:r>
          </a:p>
          <a:p>
            <a:pPr marL="0" indent="0">
              <a:buNone/>
            </a:pPr>
            <a:r>
              <a:rPr lang="en-IN" sz="1800" dirty="0">
                <a:latin typeface="Times New Roman" panose="02020603050405020304" pitchFamily="18" charset="0"/>
                <a:cs typeface="Times New Roman" panose="02020603050405020304" pitchFamily="18" charset="0"/>
              </a:rPr>
              <a:t>        {5, 8, 1, 8},</a:t>
            </a:r>
          </a:p>
          <a:p>
            <a:pPr marL="0" indent="0">
              <a:buNone/>
            </a:pPr>
            <a:r>
              <a:rPr lang="en-IN" sz="1800" dirty="0">
                <a:latin typeface="Times New Roman" panose="02020603050405020304" pitchFamily="18" charset="0"/>
                <a:cs typeface="Times New Roman" panose="02020603050405020304" pitchFamily="18" charset="0"/>
              </a:rPr>
              <a:t>        {7, 6, 9, 4}</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 &lt;&lt; "\</a:t>
            </a:r>
            <a:r>
              <a:rPr lang="en-US" sz="1800" dirty="0" err="1">
                <a:latin typeface="Times New Roman" panose="02020603050405020304" pitchFamily="18" charset="0"/>
                <a:cs typeface="Times New Roman" panose="02020603050405020304" pitchFamily="18" charset="0"/>
              </a:rPr>
              <a:t>nOptimal</a:t>
            </a:r>
            <a:r>
              <a:rPr lang="en-US" sz="1800" dirty="0">
                <a:latin typeface="Times New Roman" panose="02020603050405020304" pitchFamily="18" charset="0"/>
                <a:cs typeface="Times New Roman" panose="02020603050405020304" pitchFamily="18" charset="0"/>
              </a:rPr>
              <a:t> Cost is "</a:t>
            </a:r>
          </a:p>
          <a:p>
            <a:pPr marL="0" indent="0">
              <a:buNone/>
            </a:pPr>
            <a:r>
              <a:rPr lang="en-US" sz="1800" dirty="0">
                <a:latin typeface="Times New Roman" panose="02020603050405020304" pitchFamily="18" charset="0"/>
                <a:cs typeface="Times New Roman" panose="02020603050405020304" pitchFamily="18" charset="0"/>
              </a:rPr>
              <a:t>        &lt;&lt; </a:t>
            </a:r>
            <a:r>
              <a:rPr lang="en-US" sz="1800" dirty="0" err="1">
                <a:latin typeface="Times New Roman" panose="02020603050405020304" pitchFamily="18" charset="0"/>
                <a:cs typeface="Times New Roman" panose="02020603050405020304" pitchFamily="18" charset="0"/>
              </a:rPr>
              <a:t>findMinCost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costMatrix</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return 0;</a:t>
            </a:r>
          </a:p>
          <a:p>
            <a:pPr marL="0" indent="0">
              <a:buNone/>
            </a:pP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800" dirty="0">
                <a:latin typeface="Times New Roman" panose="02020603050405020304" pitchFamily="18" charset="0"/>
                <a:cs typeface="Times New Roman" panose="02020603050405020304" pitchFamily="18" charset="0"/>
              </a:rPr>
              <a:t>  </a:t>
            </a:r>
          </a:p>
          <a:p>
            <a:pPr marL="0" indent="0">
              <a:buNone/>
            </a:pPr>
            <a:r>
              <a:rPr lang="en-IN" sz="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40767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Discussion of Results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IV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685800"/>
            <a:ext cx="11233248" cy="5479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p:cNvSpPr txBox="1"/>
          <p:nvPr/>
        </p:nvSpPr>
        <p:spPr>
          <a:xfrm>
            <a:off x="914400" y="867584"/>
            <a:ext cx="45254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a:t>
            </a:r>
          </a:p>
        </p:txBody>
      </p:sp>
      <p:pic>
        <p:nvPicPr>
          <p:cNvPr id="8" name="Picture 7">
            <a:extLst>
              <a:ext uri="{FF2B5EF4-FFF2-40B4-BE49-F238E27FC236}">
                <a16:creationId xmlns:a16="http://schemas.microsoft.com/office/drawing/2014/main" id="{DF8261AB-BB08-1CE9-0083-BF6CECE58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758244"/>
            <a:ext cx="3906067" cy="2704684"/>
          </a:xfrm>
          <a:prstGeom prst="rect">
            <a:avLst/>
          </a:prstGeom>
        </p:spPr>
      </p:pic>
      <p:sp>
        <p:nvSpPr>
          <p:cNvPr id="10" name="TextBox 9">
            <a:extLst>
              <a:ext uri="{FF2B5EF4-FFF2-40B4-BE49-F238E27FC236}">
                <a16:creationId xmlns:a16="http://schemas.microsoft.com/office/drawing/2014/main" id="{405920CD-70E5-6CF6-B459-CEC1F8ACA346}"/>
              </a:ext>
            </a:extLst>
          </p:cNvPr>
          <p:cNvSpPr txBox="1"/>
          <p:nvPr/>
        </p:nvSpPr>
        <p:spPr>
          <a:xfrm>
            <a:off x="914399" y="3657600"/>
            <a:ext cx="45254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a:t>
            </a:r>
            <a:endParaRPr lang="en-IN" sz="2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B87A310-A7C1-7614-7ED7-DF3EEA31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651666"/>
            <a:ext cx="3760488" cy="2704684"/>
          </a:xfrm>
          <a:prstGeom prst="rect">
            <a:avLst/>
          </a:prstGeom>
        </p:spPr>
      </p:pic>
      <p:pic>
        <p:nvPicPr>
          <p:cNvPr id="14" name="Picture 13">
            <a:extLst>
              <a:ext uri="{FF2B5EF4-FFF2-40B4-BE49-F238E27FC236}">
                <a16:creationId xmlns:a16="http://schemas.microsoft.com/office/drawing/2014/main" id="{B9700A68-6322-E3C3-4D55-091D12B95F86}"/>
              </a:ext>
            </a:extLst>
          </p:cNvPr>
          <p:cNvPicPr>
            <a:picLocks noChangeAspect="1"/>
          </p:cNvPicPr>
          <p:nvPr/>
        </p:nvPicPr>
        <p:blipFill rotWithShape="1">
          <a:blip r:embed="rId5">
            <a:extLst>
              <a:ext uri="{28A0092B-C50C-407E-A947-70E740481C1C}">
                <a14:useLocalDpi xmlns:a14="http://schemas.microsoft.com/office/drawing/2010/main" val="0"/>
              </a:ext>
            </a:extLst>
          </a:blip>
          <a:srcRect t="1046" r="2178" b="-1"/>
          <a:stretch/>
        </p:blipFill>
        <p:spPr>
          <a:xfrm>
            <a:off x="5739525" y="1329248"/>
            <a:ext cx="5690476" cy="4383847"/>
          </a:xfrm>
          <a:prstGeom prst="rect">
            <a:avLst/>
          </a:prstGeom>
        </p:spPr>
      </p:pic>
    </p:spTree>
    <p:extLst>
      <p:ext uri="{BB962C8B-B14F-4D97-AF65-F5344CB8AC3E}">
        <p14:creationId xmlns:p14="http://schemas.microsoft.com/office/powerpoint/2010/main" val="126376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B0962-737E-1BEE-480D-09C38932AB42}"/>
              </a:ext>
            </a:extLst>
          </p:cNvPr>
          <p:cNvSpPr>
            <a:spLocks noGrp="1"/>
          </p:cNvSpPr>
          <p:nvPr>
            <p:ph idx="1"/>
          </p:nvPr>
        </p:nvSpPr>
        <p:spPr>
          <a:xfrm>
            <a:off x="893549" y="443043"/>
            <a:ext cx="457200" cy="56170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3.</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BF0DD5-7DC5-D05D-0333-4DFA935E7FA6}"/>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BAB66563-371E-7AA4-3692-D8E80E5282C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B102A9FC-AE41-4309-90B6-31338444ABC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8" name="Picture 7">
            <a:extLst>
              <a:ext uri="{FF2B5EF4-FFF2-40B4-BE49-F238E27FC236}">
                <a16:creationId xmlns:a16="http://schemas.microsoft.com/office/drawing/2014/main" id="{78A98D29-746B-139F-8996-EB299C71E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595" y="443043"/>
            <a:ext cx="3835400" cy="2730500"/>
          </a:xfrm>
          <a:prstGeom prst="rect">
            <a:avLst/>
          </a:prstGeom>
        </p:spPr>
      </p:pic>
      <p:sp>
        <p:nvSpPr>
          <p:cNvPr id="9" name="TextBox 8">
            <a:extLst>
              <a:ext uri="{FF2B5EF4-FFF2-40B4-BE49-F238E27FC236}">
                <a16:creationId xmlns:a16="http://schemas.microsoft.com/office/drawing/2014/main" id="{7D01A02B-3553-ABC8-9CD6-43EC2BC51949}"/>
              </a:ext>
            </a:extLst>
          </p:cNvPr>
          <p:cNvSpPr txBox="1"/>
          <p:nvPr/>
        </p:nvSpPr>
        <p:spPr>
          <a:xfrm>
            <a:off x="935251" y="3343378"/>
            <a:ext cx="41549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4.</a:t>
            </a:r>
            <a:endParaRPr lang="en-IN"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D31A62E-75CE-AF93-BAB5-F0717C1A7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76" y="3396114"/>
            <a:ext cx="3835400" cy="2786922"/>
          </a:xfrm>
          <a:prstGeom prst="rect">
            <a:avLst/>
          </a:prstGeom>
        </p:spPr>
      </p:pic>
      <p:pic>
        <p:nvPicPr>
          <p:cNvPr id="13" name="Picture 12">
            <a:extLst>
              <a:ext uri="{FF2B5EF4-FFF2-40B4-BE49-F238E27FC236}">
                <a16:creationId xmlns:a16="http://schemas.microsoft.com/office/drawing/2014/main" id="{DE9708F5-8A51-9438-6D08-E90CF6BAD011}"/>
              </a:ext>
            </a:extLst>
          </p:cNvPr>
          <p:cNvPicPr>
            <a:picLocks noChangeAspect="1"/>
          </p:cNvPicPr>
          <p:nvPr/>
        </p:nvPicPr>
        <p:blipFill rotWithShape="1">
          <a:blip r:embed="rId4">
            <a:extLst>
              <a:ext uri="{28A0092B-C50C-407E-A947-70E740481C1C}">
                <a14:useLocalDpi xmlns:a14="http://schemas.microsoft.com/office/drawing/2010/main" val="0"/>
              </a:ext>
            </a:extLst>
          </a:blip>
          <a:srcRect t="1305" r="664"/>
          <a:stretch/>
        </p:blipFill>
        <p:spPr>
          <a:xfrm>
            <a:off x="5589454" y="1057378"/>
            <a:ext cx="6042291" cy="4572000"/>
          </a:xfrm>
          <a:prstGeom prst="rect">
            <a:avLst/>
          </a:prstGeom>
        </p:spPr>
      </p:pic>
    </p:spTree>
    <p:extLst>
      <p:ext uri="{BB962C8B-B14F-4D97-AF65-F5344CB8AC3E}">
        <p14:creationId xmlns:p14="http://schemas.microsoft.com/office/powerpoint/2010/main" val="258672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Time Complexity</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IV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4" name="TextBox 3"/>
          <p:cNvSpPr txBox="1"/>
          <p:nvPr/>
        </p:nvSpPr>
        <p:spPr>
          <a:xfrm>
            <a:off x="458594" y="2947772"/>
            <a:ext cx="10982821" cy="126188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Since the solution is a permutation of the n jobs, its complexity is</a:t>
            </a:r>
          </a:p>
          <a:p>
            <a:pPr algn="ctr"/>
            <a:r>
              <a:rPr lang="en-US" sz="2800" b="1" dirty="0">
                <a:latin typeface="Times New Roman" panose="02020603050405020304" pitchFamily="18" charset="0"/>
                <a:cs typeface="Times New Roman" panose="02020603050405020304" pitchFamily="18" charset="0"/>
              </a:rPr>
              <a:t> O(n!).</a:t>
            </a:r>
          </a:p>
          <a:p>
            <a:r>
              <a:rPr lang="en-US" sz="2000" b="0" i="0" dirty="0">
                <a:solidFill>
                  <a:srgbClr val="FFFFFF"/>
                </a:solidFill>
                <a:effectLst/>
                <a:latin typeface="urw-din"/>
              </a:rPr>
              <a:t>Since the solution is a permutation of the n jobs, its complexity is O(n!).</a:t>
            </a:r>
            <a:endParaRPr lang="en-US" sz="2000" b="1" dirty="0"/>
          </a:p>
        </p:txBody>
      </p:sp>
    </p:spTree>
    <p:extLst>
      <p:ext uri="{BB962C8B-B14F-4D97-AF65-F5344CB8AC3E}">
        <p14:creationId xmlns:p14="http://schemas.microsoft.com/office/powerpoint/2010/main" val="126376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Applications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IV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4" name="TextBox 3"/>
          <p:cNvSpPr txBox="1"/>
          <p:nvPr/>
        </p:nvSpPr>
        <p:spPr>
          <a:xfrm>
            <a:off x="2438400" y="1148546"/>
            <a:ext cx="7992739" cy="409342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Assignment of operators to jobs.</a:t>
            </a:r>
          </a:p>
          <a:p>
            <a:pPr marL="342900" indent="-342900">
              <a:buFont typeface="Arial" panose="020B0604020202020204" pitchFamily="34" charset="0"/>
              <a:buChar char="•"/>
            </a:pPr>
            <a:r>
              <a:rPr lang="en-US" sz="2400" b="1" dirty="0"/>
              <a:t>Effectiveness of teachers and subjects.</a:t>
            </a:r>
          </a:p>
          <a:p>
            <a:pPr marL="342900" indent="-342900">
              <a:buFont typeface="Arial" panose="020B0604020202020204" pitchFamily="34" charset="0"/>
              <a:buChar char="•"/>
            </a:pPr>
            <a:r>
              <a:rPr lang="en-US" sz="2400" b="1" dirty="0"/>
              <a:t>Allocation of machines for optimum utilization of space. </a:t>
            </a:r>
          </a:p>
          <a:p>
            <a:pPr marL="342900" indent="-342900">
              <a:buFont typeface="Arial" panose="020B0604020202020204" pitchFamily="34" charset="0"/>
              <a:buChar char="•"/>
            </a:pPr>
            <a:r>
              <a:rPr lang="en-US" sz="2400" b="1" dirty="0"/>
              <a:t>Allocation of salesmen to different sales areas.</a:t>
            </a:r>
          </a:p>
          <a:p>
            <a:pPr marL="342900" indent="-342900">
              <a:buFont typeface="Arial" panose="020B0604020202020204" pitchFamily="34" charset="0"/>
              <a:buChar char="•"/>
            </a:pPr>
            <a:r>
              <a:rPr lang="en-US" sz="2400" b="1" dirty="0"/>
              <a:t>Applicability in various diverse business situations, we discuss some of its main application areas: </a:t>
            </a:r>
          </a:p>
          <a:p>
            <a:pPr marL="342900" indent="-342900">
              <a:buFont typeface="Courier New" panose="02070309020205020404" pitchFamily="49" charset="0"/>
              <a:buChar char="o"/>
            </a:pPr>
            <a:r>
              <a:rPr lang="en-US" sz="2400" b="1" dirty="0"/>
              <a:t>In assigning machines to factory orders.</a:t>
            </a:r>
          </a:p>
          <a:p>
            <a:pPr marL="342900" indent="-342900">
              <a:buFont typeface="Courier New" panose="02070309020205020404" pitchFamily="49" charset="0"/>
              <a:buChar char="o"/>
            </a:pPr>
            <a:r>
              <a:rPr lang="en-US" sz="2400" b="1" dirty="0"/>
              <a:t>In assigning sales/marketing people to sales territories.</a:t>
            </a:r>
          </a:p>
          <a:p>
            <a:pPr marL="342900" indent="-342900">
              <a:buFont typeface="Courier New" panose="02070309020205020404" pitchFamily="49" charset="0"/>
              <a:buChar char="o"/>
            </a:pPr>
            <a:r>
              <a:rPr lang="en-US" sz="2400" b="1" dirty="0"/>
              <a:t>In assigning contracts to bidders by systematic bid-evaluation.</a:t>
            </a:r>
            <a:endParaRPr lang="en-US" sz="2000" b="1" dirty="0"/>
          </a:p>
          <a:p>
            <a:pPr marL="342900"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126376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IV Semester, Department of ISE,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199456" y="625252"/>
            <a:ext cx="9505056" cy="5540052"/>
          </a:xfrm>
        </p:spPr>
        <p:txBody>
          <a:bodyPr>
            <a:normAutofit lnSpcReduction="10000"/>
          </a:bodyPr>
          <a:lstStyle/>
          <a:p>
            <a:pPr marL="355600" indent="-355600">
              <a:buFont typeface="Wingdings" pitchFamily="2" charset="2"/>
              <a:buChar char="q"/>
            </a:pPr>
            <a:r>
              <a:rPr lang="en-IN" sz="3400" dirty="0">
                <a:latin typeface="Times New Roman" pitchFamily="18" charset="0"/>
                <a:cs typeface="Times New Roman" pitchFamily="18" charset="0"/>
              </a:rPr>
              <a:t>Abstract</a:t>
            </a:r>
          </a:p>
          <a:p>
            <a:pPr marL="355600" indent="-355600">
              <a:buFont typeface="Wingdings" pitchFamily="2" charset="2"/>
              <a:buChar char="q"/>
            </a:pPr>
            <a:r>
              <a:rPr lang="en-IN" sz="3400" dirty="0">
                <a:latin typeface="Times New Roman" pitchFamily="18" charset="0"/>
                <a:cs typeface="Times New Roman" pitchFamily="18" charset="0"/>
              </a:rPr>
              <a:t>Introduction</a:t>
            </a:r>
          </a:p>
          <a:p>
            <a:pPr marL="355600" indent="-355600">
              <a:buFont typeface="Wingdings" pitchFamily="2" charset="2"/>
              <a:buChar char="q"/>
            </a:pPr>
            <a:r>
              <a:rPr lang="en-IN" sz="3400" dirty="0">
                <a:latin typeface="Times New Roman" pitchFamily="18" charset="0"/>
                <a:cs typeface="Times New Roman" pitchFamily="18" charset="0"/>
              </a:rPr>
              <a:t>Algorithm Design Technique Used</a:t>
            </a:r>
          </a:p>
          <a:p>
            <a:pPr marL="355600" indent="-355600">
              <a:buFont typeface="Wingdings" pitchFamily="2" charset="2"/>
              <a:buChar char="q"/>
            </a:pPr>
            <a:r>
              <a:rPr lang="en-IN" sz="3400" dirty="0">
                <a:latin typeface="Times New Roman" pitchFamily="18" charset="0"/>
                <a:cs typeface="Times New Roman" pitchFamily="18" charset="0"/>
              </a:rPr>
              <a:t>Algorithm</a:t>
            </a:r>
          </a:p>
          <a:p>
            <a:pPr marL="355600" indent="-355600">
              <a:buFont typeface="Wingdings" pitchFamily="2" charset="2"/>
              <a:buChar char="q"/>
            </a:pPr>
            <a:r>
              <a:rPr lang="en-IN" sz="3400" dirty="0">
                <a:latin typeface="Times New Roman" pitchFamily="18" charset="0"/>
                <a:cs typeface="Times New Roman" pitchFamily="18" charset="0"/>
              </a:rPr>
              <a:t>System Requirements</a:t>
            </a:r>
          </a:p>
          <a:p>
            <a:pPr marL="355600" indent="-355600">
              <a:buFont typeface="Wingdings" pitchFamily="2" charset="2"/>
              <a:buChar char="q"/>
            </a:pPr>
            <a:r>
              <a:rPr lang="en-IN" sz="3400" dirty="0">
                <a:latin typeface="Times New Roman" pitchFamily="18" charset="0"/>
                <a:cs typeface="Times New Roman" pitchFamily="18" charset="0"/>
              </a:rPr>
              <a:t>Implementation/Code</a:t>
            </a:r>
          </a:p>
          <a:p>
            <a:pPr marL="355600" indent="-355600">
              <a:buFont typeface="Wingdings" pitchFamily="2" charset="2"/>
              <a:buChar char="q"/>
            </a:pPr>
            <a:r>
              <a:rPr lang="en-IN" sz="3400" dirty="0">
                <a:latin typeface="Times New Roman" pitchFamily="18" charset="0"/>
                <a:cs typeface="Times New Roman" pitchFamily="18" charset="0"/>
              </a:rPr>
              <a:t>Discussion of Results-Sample input and Output</a:t>
            </a:r>
          </a:p>
          <a:p>
            <a:pPr marL="355600" indent="-355600">
              <a:buFont typeface="Wingdings" pitchFamily="2" charset="2"/>
              <a:buChar char="q"/>
            </a:pPr>
            <a:r>
              <a:rPr lang="en-IN" sz="3400" dirty="0">
                <a:latin typeface="Times New Roman" pitchFamily="18" charset="0"/>
                <a:cs typeface="Times New Roman" pitchFamily="18" charset="0"/>
              </a:rPr>
              <a:t>Time Complexity: Analysis of algorithm with other related algorithms</a:t>
            </a:r>
          </a:p>
          <a:p>
            <a:pPr marL="355600" indent="-355600">
              <a:buFont typeface="Wingdings" pitchFamily="2" charset="2"/>
              <a:buChar char="q"/>
            </a:pPr>
            <a:r>
              <a:rPr lang="en-IN" sz="3400" dirty="0">
                <a:latin typeface="Times New Roman" pitchFamily="18" charset="0"/>
                <a:cs typeface="Times New Roman" pitchFamily="18" charset="0"/>
              </a:rPr>
              <a:t>Real time Applications</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IV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66292" y="1628800"/>
            <a:ext cx="9982200" cy="459198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assignment problem is a fundamental optimization problem. In its most general form, the problem is as </a:t>
            </a:r>
            <a:r>
              <a:rPr lang="en-US" dirty="0" err="1">
                <a:latin typeface="Times New Roman" panose="02020603050405020304" pitchFamily="18" charset="0"/>
                <a:cs typeface="Times New Roman" panose="02020603050405020304" pitchFamily="18" charset="0"/>
              </a:rPr>
              <a:t>follows:The</a:t>
            </a:r>
            <a:r>
              <a:rPr lang="en-US" dirty="0">
                <a:latin typeface="Times New Roman" panose="02020603050405020304" pitchFamily="18" charset="0"/>
                <a:cs typeface="Times New Roman" panose="02020603050405020304" pitchFamily="18" charset="0"/>
              </a:rPr>
              <a:t> problem instance has a number of agents and a number of tasks. Any agent can be assigned to perform any task, incurring some cost that may vary depending on the agent-task assignment. It is required to perform as many tasks as possible by assigning at most one agent to each task and at most one task to each agent, in such a way that the total cost of the assignment is minimized.</a:t>
            </a:r>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IV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80628"/>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835000"/>
            <a:ext cx="10945216" cy="5703912"/>
          </a:xfrm>
        </p:spPr>
        <p:txBody>
          <a:bodyPr>
            <a:normAutofit fontScale="92500"/>
          </a:bodyPr>
          <a:lstStyle/>
          <a:p>
            <a:pPr marL="0" indent="0" algn="ctr">
              <a:lnSpc>
                <a:spcPct val="120000"/>
              </a:lnSpc>
              <a:buNone/>
            </a:pPr>
            <a:r>
              <a:rPr lang="en-US" sz="3200" b="1" dirty="0">
                <a:latin typeface="Times New Roman" pitchFamily="18" charset="0"/>
                <a:cs typeface="Times New Roman" pitchFamily="18" charset="0"/>
              </a:rPr>
              <a:t>Branch and Bound</a:t>
            </a:r>
          </a:p>
          <a:p>
            <a:pPr>
              <a:lnSpc>
                <a:spcPct val="120000"/>
              </a:lnSpc>
            </a:pPr>
            <a:r>
              <a:rPr lang="en-US" sz="2600" dirty="0">
                <a:latin typeface="Times New Roman" pitchFamily="18" charset="0"/>
                <a:cs typeface="Times New Roman" pitchFamily="18" charset="0"/>
              </a:rPr>
              <a:t>Branch and bound is an algorithm design paradigm which is generally used for solving combinatorial optimization problems.</a:t>
            </a:r>
          </a:p>
          <a:p>
            <a:pPr>
              <a:lnSpc>
                <a:spcPct val="120000"/>
              </a:lnSpc>
            </a:pPr>
            <a:r>
              <a:rPr lang="en-US" sz="2600" dirty="0">
                <a:latin typeface="Times New Roman" pitchFamily="18" charset="0"/>
                <a:cs typeface="Times New Roman" pitchFamily="18" charset="0"/>
              </a:rPr>
              <a:t> These problems are typically exponential in terms of time complexity and may require exploring all possible permutations in worst case.</a:t>
            </a:r>
          </a:p>
          <a:p>
            <a:pPr>
              <a:lnSpc>
                <a:spcPct val="120000"/>
              </a:lnSpc>
            </a:pPr>
            <a:r>
              <a:rPr lang="en-US" sz="2600" dirty="0">
                <a:latin typeface="Times New Roman" pitchFamily="18" charset="0"/>
                <a:cs typeface="Times New Roman" pitchFamily="18" charset="0"/>
              </a:rPr>
              <a:t> The Branch and Bound Algorithm technique solves these problems relatively quickly.</a:t>
            </a:r>
          </a:p>
          <a:p>
            <a:pPr>
              <a:lnSpc>
                <a:spcPct val="120000"/>
              </a:lnSpc>
            </a:pPr>
            <a:r>
              <a:rPr lang="en-US" sz="2600" dirty="0">
                <a:latin typeface="Times New Roman" pitchFamily="18" charset="0"/>
                <a:cs typeface="Times New Roman" pitchFamily="18" charset="0"/>
              </a:rPr>
              <a:t>Few problems like 0/1 knapsack , travelling sales person , job assignment can be solved using branch and bound.</a:t>
            </a:r>
          </a:p>
          <a:p>
            <a:pPr algn="just">
              <a:lnSpc>
                <a:spcPct val="120000"/>
              </a:lnSpc>
              <a:buFont typeface="Wingdings" pitchFamily="2" charset="2"/>
              <a:buChar char="Ø"/>
            </a:pPr>
            <a:endParaRPr lang="en-US" b="1" dirty="0">
              <a:latin typeface="Times New Roman" pitchFamily="18" charset="0"/>
              <a:cs typeface="Times New Roman" pitchFamily="18" charset="0"/>
            </a:endParaRPr>
          </a:p>
          <a:p>
            <a:pPr marL="0" indent="0" algn="just">
              <a:lnSpc>
                <a:spcPct val="120000"/>
              </a:lnSpc>
              <a:buNone/>
            </a:pPr>
            <a:r>
              <a:rPr lang="en-US" b="1" dirty="0">
                <a:latin typeface="Times New Roman" pitchFamily="18" charset="0"/>
                <a:cs typeface="Times New Roman" pitchFamily="18" charset="0"/>
              </a:rPr>
              <a:t> </a:t>
            </a:r>
          </a:p>
          <a:p>
            <a:pPr marL="0" indent="0" algn="just">
              <a:lnSpc>
                <a:spcPct val="120000"/>
              </a:lnSpc>
              <a:buNone/>
            </a:pPr>
            <a:endParaRPr lang="en-US"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IV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C145-6B64-4E45-1270-D706CE9B252E}"/>
              </a:ext>
            </a:extLst>
          </p:cNvPr>
          <p:cNvSpPr>
            <a:spLocks noGrp="1"/>
          </p:cNvSpPr>
          <p:nvPr>
            <p:ph type="title"/>
          </p:nvPr>
        </p:nvSpPr>
        <p:spPr>
          <a:xfrm>
            <a:off x="800501" y="646522"/>
            <a:ext cx="10515600" cy="694162"/>
          </a:xfrm>
        </p:spPr>
        <p:txBody>
          <a:bodyPr>
            <a:normAutofit/>
          </a:bodyPr>
          <a:lstStyle/>
          <a:p>
            <a:pPr algn="ctr"/>
            <a:r>
              <a:rPr lang="en-IN" sz="3600" dirty="0">
                <a:latin typeface="Times New Roman" panose="02020603050405020304" pitchFamily="18" charset="0"/>
                <a:cs typeface="Times New Roman" panose="02020603050405020304" pitchFamily="18" charset="0"/>
              </a:rPr>
              <a:t>Job Assignment using Branch and Bound</a:t>
            </a:r>
          </a:p>
        </p:txBody>
      </p:sp>
      <p:sp>
        <p:nvSpPr>
          <p:cNvPr id="3" name="Content Placeholder 2">
            <a:extLst>
              <a:ext uri="{FF2B5EF4-FFF2-40B4-BE49-F238E27FC236}">
                <a16:creationId xmlns:a16="http://schemas.microsoft.com/office/drawing/2014/main" id="{F3CFAB35-7670-D0C3-B367-24C32BEA359E}"/>
              </a:ext>
            </a:extLst>
          </p:cNvPr>
          <p:cNvSpPr>
            <a:spLocks noGrp="1"/>
          </p:cNvSpPr>
          <p:nvPr>
            <p:ph idx="1"/>
          </p:nvPr>
        </p:nvSpPr>
        <p:spPr>
          <a:xfrm>
            <a:off x="800501" y="2047372"/>
            <a:ext cx="6019800" cy="4776940"/>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r>
              <a:rPr lang="en-US" sz="2400" dirty="0">
                <a:latin typeface="Times New Roman" panose="02020603050405020304" pitchFamily="18" charset="0"/>
                <a:cs typeface="Times New Roman" panose="02020603050405020304" pitchFamily="18" charset="0"/>
              </a:rPr>
              <a:t>Let there be N workers and N jobs. Any worker can be assigned to perform any job, incurring some cost that may vary depending on the work-job assignment. It is required to perform all jobs by assigning exactly one worker to each job and exactly one job to each agent in such a way that the total cost of the assignment is minimized.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261728-0769-36AE-4096-338BCBE51DF1}"/>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9011453C-7A14-A3ED-0840-C7BA057E9E6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9A6F867-C42B-F555-5A22-42E68F65855C}"/>
              </a:ext>
            </a:extLst>
          </p:cNvPr>
          <p:cNvSpPr>
            <a:spLocks noGrp="1"/>
          </p:cNvSpPr>
          <p:nvPr>
            <p:ph type="sldNum" sz="quarter" idx="12"/>
          </p:nvPr>
        </p:nvSpPr>
        <p:spPr/>
        <p:txBody>
          <a:bodyPr/>
          <a:lstStyle/>
          <a:p>
            <a:fld id="{5B4F5413-E548-45A8-B9DD-11B71454D5CA}" type="slidenum">
              <a:rPr lang="en-US" smtClean="0"/>
              <a:pPr/>
              <a:t>5</a:t>
            </a:fld>
            <a:endParaRPr lang="en-US" dirty="0"/>
          </a:p>
        </p:txBody>
      </p:sp>
      <p:pic>
        <p:nvPicPr>
          <p:cNvPr id="8" name="Picture 7">
            <a:extLst>
              <a:ext uri="{FF2B5EF4-FFF2-40B4-BE49-F238E27FC236}">
                <a16:creationId xmlns:a16="http://schemas.microsoft.com/office/drawing/2014/main" id="{7207D863-08ED-43F3-4F6C-CC59DA9C1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205" y="1784640"/>
            <a:ext cx="4909588" cy="3288719"/>
          </a:xfrm>
          <a:prstGeom prst="rect">
            <a:avLst/>
          </a:prstGeom>
        </p:spPr>
      </p:pic>
    </p:spTree>
    <p:extLst>
      <p:ext uri="{BB962C8B-B14F-4D97-AF65-F5344CB8AC3E}">
        <p14:creationId xmlns:p14="http://schemas.microsoft.com/office/powerpoint/2010/main" val="154448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Algorithm</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IV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609600"/>
            <a:ext cx="11161240" cy="5867400"/>
          </a:xfrm>
          <a:prstGeom prst="rect">
            <a:avLst/>
          </a:prstGeom>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findMinCost</a:t>
            </a:r>
            <a:r>
              <a:rPr lang="en-US" dirty="0">
                <a:latin typeface="Times New Roman" pitchFamily="18" charset="0"/>
                <a:cs typeface="Times New Roman" pitchFamily="18" charset="0"/>
              </a:rPr>
              <a:t> uses Least() and Add() to maintain the list of live nodes</a:t>
            </a:r>
          </a:p>
          <a:p>
            <a:pPr marL="0" indent="0">
              <a:lnSpc>
                <a:spcPct val="150000"/>
              </a:lnSpc>
              <a:buNone/>
            </a:pPr>
            <a:r>
              <a:rPr lang="en-US" dirty="0">
                <a:latin typeface="Times New Roman" pitchFamily="18" charset="0"/>
                <a:cs typeface="Times New Roman" pitchFamily="18" charset="0"/>
              </a:rPr>
              <a:t>   Least() finds a live node with least cost, deletes it from the list and returns it</a:t>
            </a:r>
          </a:p>
          <a:p>
            <a:pPr marL="0" indent="0">
              <a:lnSpc>
                <a:spcPct val="150000"/>
              </a:lnSpc>
              <a:buNone/>
            </a:pPr>
            <a:r>
              <a:rPr lang="en-US" dirty="0">
                <a:latin typeface="Times New Roman" pitchFamily="18" charset="0"/>
                <a:cs typeface="Times New Roman" pitchFamily="18" charset="0"/>
              </a:rPr>
              <a:t>   Add(x) calculates cost of x and adds it to the list of live nodes  </a:t>
            </a:r>
          </a:p>
          <a:p>
            <a:pPr marL="0" indent="0">
              <a:lnSpc>
                <a:spcPct val="150000"/>
              </a:lnSpc>
              <a:buNone/>
            </a:pPr>
            <a:r>
              <a:rPr lang="en-US" dirty="0">
                <a:latin typeface="Times New Roman" pitchFamily="18" charset="0"/>
                <a:cs typeface="Times New Roman" pitchFamily="18" charset="0"/>
              </a:rPr>
              <a:t>   Implements list of live nodes as a min heap */</a:t>
            </a:r>
          </a:p>
          <a:p>
            <a:pPr marL="0" indent="0">
              <a:lnSpc>
                <a:spcPct val="150000"/>
              </a:lnSpc>
              <a:buNone/>
            </a:pPr>
            <a:r>
              <a:rPr lang="en-US" dirty="0">
                <a:latin typeface="Times New Roman" pitchFamily="18" charset="0"/>
                <a:cs typeface="Times New Roman" pitchFamily="18" charset="0"/>
              </a:rPr>
              <a:t>// Search Space Tree Node</a:t>
            </a:r>
          </a:p>
          <a:p>
            <a:pPr marL="0" indent="0">
              <a:lnSpc>
                <a:spcPct val="150000"/>
              </a:lnSpc>
              <a:buNone/>
            </a:pPr>
            <a:r>
              <a:rPr lang="en-US" dirty="0">
                <a:latin typeface="Times New Roman" pitchFamily="18" charset="0"/>
                <a:cs typeface="Times New Roman" pitchFamily="18" charset="0"/>
              </a:rPr>
              <a:t>node</a:t>
            </a:r>
          </a:p>
          <a:p>
            <a:pPr marL="0" indent="0">
              <a:lnSpc>
                <a:spcPct val="150000"/>
              </a:lnSpc>
              <a:buNone/>
            </a:pPr>
            <a:r>
              <a:rPr lang="en-US" dirty="0">
                <a:latin typeface="Times New Roman" pitchFamily="18" charset="0"/>
                <a:cs typeface="Times New Roman" pitchFamily="18" charset="0"/>
              </a:rPr>
              <a:t>{ </a:t>
            </a:r>
          </a:p>
          <a:p>
            <a:pPr marL="0" indent="0">
              <a:lnSpc>
                <a:spcPct val="150000"/>
              </a:lnSpc>
              <a:buNone/>
            </a:pPr>
            <a:r>
              <a:rPr lang="en-US" dirty="0">
                <a:latin typeface="Times New Roman" pitchFamily="18" charset="0"/>
                <a:cs typeface="Times New Roman" pitchFamily="18" charset="0"/>
              </a:rPr>
              <a:t>	  int </a:t>
            </a:r>
            <a:r>
              <a:rPr lang="en-US" dirty="0" err="1">
                <a:latin typeface="Times New Roman" pitchFamily="18" charset="0"/>
                <a:cs typeface="Times New Roman" pitchFamily="18" charset="0"/>
              </a:rPr>
              <a:t>job_number</a:t>
            </a:r>
            <a:r>
              <a:rPr lang="en-US" dirty="0">
                <a:latin typeface="Times New Roman" pitchFamily="18" charset="0"/>
                <a:cs typeface="Times New Roman" pitchFamily="18" charset="0"/>
              </a:rPr>
              <a:t>;</a:t>
            </a:r>
          </a:p>
          <a:p>
            <a:pPr marL="0" indent="0">
              <a:lnSpc>
                <a:spcPct val="150000"/>
              </a:lnSpc>
              <a:buNone/>
            </a:pPr>
            <a:r>
              <a:rPr lang="en-US" dirty="0">
                <a:latin typeface="Times New Roman" pitchFamily="18" charset="0"/>
                <a:cs typeface="Times New Roman" pitchFamily="18" charset="0"/>
              </a:rPr>
              <a:t>	  int </a:t>
            </a:r>
            <a:r>
              <a:rPr lang="en-US" dirty="0" err="1">
                <a:latin typeface="Times New Roman" pitchFamily="18" charset="0"/>
                <a:cs typeface="Times New Roman" pitchFamily="18" charset="0"/>
              </a:rPr>
              <a:t>worker_number</a:t>
            </a:r>
            <a:r>
              <a:rPr lang="en-US" dirty="0">
                <a:latin typeface="Times New Roman" pitchFamily="18" charset="0"/>
                <a:cs typeface="Times New Roman" pitchFamily="18" charset="0"/>
              </a:rPr>
              <a:t>;</a:t>
            </a:r>
          </a:p>
          <a:p>
            <a:pPr marL="0" indent="0">
              <a:lnSpc>
                <a:spcPct val="150000"/>
              </a:lnSpc>
              <a:buNone/>
            </a:pPr>
            <a:r>
              <a:rPr lang="en-US" dirty="0">
                <a:latin typeface="Times New Roman" pitchFamily="18" charset="0"/>
                <a:cs typeface="Times New Roman" pitchFamily="18" charset="0"/>
              </a:rPr>
              <a:t>	  node parent; </a:t>
            </a:r>
          </a:p>
          <a:p>
            <a:pPr marL="0" indent="0">
              <a:lnSpc>
                <a:spcPct val="150000"/>
              </a:lnSpc>
              <a:buNone/>
            </a:pPr>
            <a:r>
              <a:rPr lang="en-US" dirty="0">
                <a:latin typeface="Times New Roman" pitchFamily="18" charset="0"/>
                <a:cs typeface="Times New Roman" pitchFamily="18" charset="0"/>
              </a:rPr>
              <a:t>	  int cost;</a:t>
            </a:r>
          </a:p>
          <a:p>
            <a:pPr marL="0" indent="0">
              <a:lnSpc>
                <a:spcPct val="150000"/>
              </a:lnSpc>
              <a:buNone/>
            </a:pPr>
            <a:r>
              <a:rPr lang="en-US" dirty="0">
                <a:latin typeface="Times New Roman" pitchFamily="18" charset="0"/>
                <a:cs typeface="Times New Roman" pitchFamily="18" charset="0"/>
              </a:rPr>
              <a:t>}</a:t>
            </a:r>
          </a:p>
          <a:p>
            <a:pPr marL="0" indent="0">
              <a:lnSpc>
                <a:spcPct val="150000"/>
              </a:lnSpc>
              <a:buNone/>
            </a:pPr>
            <a:r>
              <a:rPr lang="en-US" dirty="0">
                <a:latin typeface="Times New Roman" pitchFamily="18" charset="0"/>
                <a:cs typeface="Times New Roman" pitchFamily="18" charset="0"/>
              </a:rPr>
              <a:t>// Input: Cost Matrix of Job Assignment problem</a:t>
            </a:r>
          </a:p>
          <a:p>
            <a:pPr marL="0" indent="0">
              <a:lnSpc>
                <a:spcPct val="150000"/>
              </a:lnSpc>
              <a:buNone/>
            </a:pPr>
            <a:r>
              <a:rPr lang="en-US" dirty="0">
                <a:latin typeface="Times New Roman" pitchFamily="18" charset="0"/>
                <a:cs typeface="Times New Roman" pitchFamily="18" charset="0"/>
              </a:rPr>
              <a:t>// Output: Optimal cost and Assignment of Jobs</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55EF3-E9F0-3177-3C54-D551A823FBDA}"/>
              </a:ext>
            </a:extLst>
          </p:cNvPr>
          <p:cNvSpPr>
            <a:spLocks noGrp="1"/>
          </p:cNvSpPr>
          <p:nvPr>
            <p:ph idx="1"/>
          </p:nvPr>
        </p:nvSpPr>
        <p:spPr>
          <a:xfrm>
            <a:off x="838200" y="136525"/>
            <a:ext cx="10515600" cy="6416675"/>
          </a:xfrm>
        </p:spPr>
        <p:txBody>
          <a:bodyPr>
            <a:normAutofit lnSpcReduction="10000"/>
          </a:bodyPr>
          <a:lstStyle/>
          <a:p>
            <a:pPr marL="0" indent="0">
              <a:buNone/>
            </a:pPr>
            <a:r>
              <a:rPr lang="en-US" sz="1600" dirty="0">
                <a:latin typeface="Times New Roman" pitchFamily="18" charset="0"/>
                <a:cs typeface="Times New Roman" pitchFamily="18" charset="0"/>
              </a:rPr>
              <a:t>Algorithm </a:t>
            </a:r>
            <a:r>
              <a:rPr lang="en-US" sz="1600" dirty="0" err="1">
                <a:latin typeface="Times New Roman" pitchFamily="18" charset="0"/>
                <a:cs typeface="Times New Roman" pitchFamily="18" charset="0"/>
              </a:rPr>
              <a:t>findMinCost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costMatrix</a:t>
            </a:r>
            <a:r>
              <a:rPr lang="en-US" sz="1600" dirty="0">
                <a:latin typeface="Times New Roman" pitchFamily="18" charset="0"/>
                <a:cs typeface="Times New Roman" pitchFamily="18" charset="0"/>
              </a:rPr>
              <a:t> mat[][])</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 Initialize list of live nodes(min-Heap)</a:t>
            </a:r>
          </a:p>
          <a:p>
            <a:pPr marL="0" indent="0">
              <a:buNone/>
            </a:pPr>
            <a:r>
              <a:rPr lang="en-US" sz="1600" dirty="0">
                <a:latin typeface="Times New Roman" pitchFamily="18" charset="0"/>
                <a:cs typeface="Times New Roman" pitchFamily="18" charset="0"/>
              </a:rPr>
              <a:t>     // with root of search tree i.e. a Dummy node</a:t>
            </a:r>
          </a:p>
          <a:p>
            <a:pPr marL="0" indent="0">
              <a:buNone/>
            </a:pPr>
            <a:r>
              <a:rPr lang="en-US" sz="1600" dirty="0">
                <a:latin typeface="Times New Roman" pitchFamily="18" charset="0"/>
                <a:cs typeface="Times New Roman" pitchFamily="18" charset="0"/>
              </a:rPr>
              <a:t>     while (true) </a:t>
            </a:r>
          </a:p>
          <a:p>
            <a:pPr marL="0" indent="0">
              <a:buNone/>
            </a:pPr>
            <a:r>
              <a:rPr lang="en-US" sz="1600" dirty="0">
                <a:latin typeface="Times New Roman" pitchFamily="18" charset="0"/>
                <a:cs typeface="Times New Roman" pitchFamily="18" charset="0"/>
              </a:rPr>
              <a:t>    {     </a:t>
            </a:r>
          </a:p>
          <a:p>
            <a:pPr marL="0" indent="0">
              <a:buNone/>
            </a:pPr>
            <a:r>
              <a:rPr lang="en-US" sz="1600" dirty="0">
                <a:latin typeface="Times New Roman" pitchFamily="18" charset="0"/>
                <a:cs typeface="Times New Roman" pitchFamily="18" charset="0"/>
              </a:rPr>
              <a:t>	   // Find a live node with least estimated cost</a:t>
            </a:r>
          </a:p>
          <a:p>
            <a:pPr marL="0" indent="0">
              <a:buNone/>
            </a:pPr>
            <a:r>
              <a:rPr lang="en-US" sz="1600" dirty="0">
                <a:latin typeface="Times New Roman" pitchFamily="18" charset="0"/>
                <a:cs typeface="Times New Roman" pitchFamily="18" charset="0"/>
              </a:rPr>
              <a:t>	   E = Least();   </a:t>
            </a:r>
          </a:p>
          <a:p>
            <a:pPr marL="0" indent="0">
              <a:buNone/>
            </a:pPr>
            <a:r>
              <a:rPr lang="en-US" sz="1600" dirty="0">
                <a:latin typeface="Times New Roman" pitchFamily="18" charset="0"/>
                <a:cs typeface="Times New Roman" pitchFamily="18" charset="0"/>
              </a:rPr>
              <a:t>	   // The found node is deleted from the list of live nodes  </a:t>
            </a:r>
          </a:p>
          <a:p>
            <a:pPr marL="0" indent="0">
              <a:buNone/>
            </a:pPr>
            <a:r>
              <a:rPr lang="en-US" sz="1600" dirty="0">
                <a:latin typeface="Times New Roman" pitchFamily="18" charset="0"/>
                <a:cs typeface="Times New Roman" pitchFamily="18" charset="0"/>
              </a:rPr>
              <a:t>	   if (E is a leaf node)</a:t>
            </a:r>
          </a:p>
          <a:p>
            <a:pPr marL="0" indent="0">
              <a:buNone/>
            </a:pP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printSolution</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return;    </a:t>
            </a:r>
          </a:p>
          <a:p>
            <a:pPr marL="0" indent="0">
              <a:buNone/>
            </a:pPr>
            <a:r>
              <a:rPr lang="en-US" sz="1600" dirty="0">
                <a:latin typeface="Times New Roman" pitchFamily="18" charset="0"/>
                <a:cs typeface="Times New Roman" pitchFamily="18" charset="0"/>
              </a:rPr>
              <a:t>	  }   </a:t>
            </a:r>
          </a:p>
          <a:p>
            <a:pPr marL="0" indent="0">
              <a:buNone/>
            </a:pPr>
            <a:r>
              <a:rPr lang="en-US" sz="1600" dirty="0">
                <a:latin typeface="Times New Roman" pitchFamily="18" charset="0"/>
                <a:cs typeface="Times New Roman" pitchFamily="18" charset="0"/>
              </a:rPr>
              <a:t>	  for each child x of E</a:t>
            </a:r>
          </a:p>
          <a:p>
            <a:pPr marL="0" indent="0">
              <a:buNone/>
            </a:pPr>
            <a:r>
              <a:rPr lang="en-US" sz="1600" dirty="0">
                <a:latin typeface="Times New Roman" pitchFamily="18" charset="0"/>
                <a:cs typeface="Times New Roman" pitchFamily="18" charset="0"/>
              </a:rPr>
              <a:t>	 {        Add(x); // Add x to list of live nodes; </a:t>
            </a:r>
          </a:p>
          <a:p>
            <a:pPr marL="0" indent="0">
              <a:buNone/>
            </a:pPr>
            <a:r>
              <a:rPr lang="en-US" sz="1600" dirty="0">
                <a:latin typeface="Times New Roman" pitchFamily="18" charset="0"/>
                <a:cs typeface="Times New Roman" pitchFamily="18" charset="0"/>
              </a:rPr>
              <a:t>	           x-&gt;parent = E; // Pointer for path to root  </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t>
            </a:r>
            <a:endParaRPr lang="en-IN" sz="1600" dirty="0"/>
          </a:p>
        </p:txBody>
      </p:sp>
      <p:sp>
        <p:nvSpPr>
          <p:cNvPr id="4" name="Date Placeholder 3">
            <a:extLst>
              <a:ext uri="{FF2B5EF4-FFF2-40B4-BE49-F238E27FC236}">
                <a16:creationId xmlns:a16="http://schemas.microsoft.com/office/drawing/2014/main" id="{55234035-B17F-223D-5BDC-5D829CE11AAC}"/>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9BA7F8F5-B477-6D1D-F371-E40A23096B80}"/>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293E1CD-47B9-5D01-478C-F4405B996D88}"/>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46850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 in </a:t>
            </a:r>
            <a:r>
              <a:rPr lang="en-US" sz="3200" b="1" dirty="0" err="1">
                <a:solidFill>
                  <a:schemeClr val="accent1">
                    <a:lumMod val="75000"/>
                  </a:schemeClr>
                </a:solidFill>
                <a:latin typeface="Times New Roman" pitchFamily="18" charset="0"/>
                <a:cs typeface="Times New Roman" pitchFamily="18" charset="0"/>
              </a:rPr>
              <a:t>c++</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IV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4" name="TextBox 3">
            <a:extLst>
              <a:ext uri="{FF2B5EF4-FFF2-40B4-BE49-F238E27FC236}">
                <a16:creationId xmlns:a16="http://schemas.microsoft.com/office/drawing/2014/main" id="{D5398038-0866-A561-B7AB-33A30724F3E4}"/>
              </a:ext>
            </a:extLst>
          </p:cNvPr>
          <p:cNvSpPr txBox="1"/>
          <p:nvPr/>
        </p:nvSpPr>
        <p:spPr>
          <a:xfrm>
            <a:off x="762000" y="692696"/>
            <a:ext cx="533400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Program to solve Job Assignment problem</a:t>
            </a:r>
          </a:p>
          <a:p>
            <a:r>
              <a:rPr lang="en-IN" dirty="0">
                <a:latin typeface="Times New Roman" panose="02020603050405020304" pitchFamily="18" charset="0"/>
                <a:cs typeface="Times New Roman" panose="02020603050405020304" pitchFamily="18" charset="0"/>
              </a:rPr>
              <a:t>// using Branch and Bound</a:t>
            </a:r>
          </a:p>
          <a:p>
            <a:r>
              <a:rPr lang="en-IN" dirty="0">
                <a:latin typeface="Times New Roman" panose="02020603050405020304" pitchFamily="18" charset="0"/>
                <a:cs typeface="Times New Roman" panose="02020603050405020304" pitchFamily="18" charset="0"/>
              </a:rPr>
              <a:t>#include &lt;bits/</a:t>
            </a:r>
            <a:r>
              <a:rPr lang="en-IN" dirty="0" err="1">
                <a:latin typeface="Times New Roman" panose="02020603050405020304" pitchFamily="18" charset="0"/>
                <a:cs typeface="Times New Roman" panose="02020603050405020304" pitchFamily="18" charset="0"/>
              </a:rPr>
              <a:t>stdc</a:t>
            </a:r>
            <a:r>
              <a:rPr lang="en-IN" dirty="0">
                <a:latin typeface="Times New Roman" panose="02020603050405020304" pitchFamily="18" charset="0"/>
                <a:cs typeface="Times New Roman" panose="02020603050405020304" pitchFamily="18" charset="0"/>
              </a:rPr>
              <a:t>++.h&gt;</a:t>
            </a:r>
          </a:p>
          <a:p>
            <a:r>
              <a:rPr lang="en-IN" dirty="0">
                <a:latin typeface="Times New Roman" panose="02020603050405020304" pitchFamily="18" charset="0"/>
                <a:cs typeface="Times New Roman" panose="02020603050405020304" pitchFamily="18" charset="0"/>
              </a:rPr>
              <a:t>using namespace std;</a:t>
            </a:r>
          </a:p>
          <a:p>
            <a:r>
              <a:rPr lang="en-IN" dirty="0">
                <a:latin typeface="Times New Roman" panose="02020603050405020304" pitchFamily="18" charset="0"/>
                <a:cs typeface="Times New Roman" panose="02020603050405020304" pitchFamily="18" charset="0"/>
              </a:rPr>
              <a:t>#define N 4</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state space tree node</a:t>
            </a:r>
          </a:p>
          <a:p>
            <a:r>
              <a:rPr lang="en-IN" dirty="0">
                <a:latin typeface="Times New Roman" panose="02020603050405020304" pitchFamily="18" charset="0"/>
                <a:cs typeface="Times New Roman" panose="02020603050405020304" pitchFamily="18" charset="0"/>
              </a:rPr>
              <a:t>struct Node</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stores parent node of current node</a:t>
            </a:r>
          </a:p>
          <a:p>
            <a:r>
              <a:rPr lang="en-IN" dirty="0">
                <a:latin typeface="Times New Roman" panose="02020603050405020304" pitchFamily="18" charset="0"/>
                <a:cs typeface="Times New Roman" panose="02020603050405020304" pitchFamily="18" charset="0"/>
              </a:rPr>
              <a:t>	// helps in tracing path when answer is found</a:t>
            </a:r>
          </a:p>
          <a:p>
            <a:r>
              <a:rPr lang="en-IN" dirty="0">
                <a:latin typeface="Times New Roman" panose="02020603050405020304" pitchFamily="18" charset="0"/>
                <a:cs typeface="Times New Roman" panose="02020603050405020304" pitchFamily="18" charset="0"/>
              </a:rPr>
              <a:t>	Node* parent;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contains cost for ancestors nodes</a:t>
            </a:r>
          </a:p>
          <a:p>
            <a:r>
              <a:rPr lang="en-IN" dirty="0">
                <a:latin typeface="Times New Roman" panose="02020603050405020304" pitchFamily="18" charset="0"/>
                <a:cs typeface="Times New Roman" panose="02020603050405020304" pitchFamily="18" charset="0"/>
              </a:rPr>
              <a:t>	// including current node</a:t>
            </a:r>
          </a:p>
          <a:p>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pathCost</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contains least promising cost</a:t>
            </a:r>
          </a:p>
          <a:p>
            <a:r>
              <a:rPr lang="en-IN" dirty="0">
                <a:latin typeface="Times New Roman" panose="02020603050405020304" pitchFamily="18" charset="0"/>
                <a:cs typeface="Times New Roman" panose="02020603050405020304" pitchFamily="18" charset="0"/>
              </a:rPr>
              <a:t>	int cost;</a:t>
            </a:r>
          </a:p>
          <a:p>
            <a:endParaRPr lang="en-IN" dirty="0"/>
          </a:p>
          <a:p>
            <a:endParaRPr lang="en-IN" dirty="0"/>
          </a:p>
        </p:txBody>
      </p:sp>
      <p:sp>
        <p:nvSpPr>
          <p:cNvPr id="7" name="TextBox 6">
            <a:extLst>
              <a:ext uri="{FF2B5EF4-FFF2-40B4-BE49-F238E27FC236}">
                <a16:creationId xmlns:a16="http://schemas.microsoft.com/office/drawing/2014/main" id="{DB307B16-CAA8-86F7-918C-DED70B52B4CE}"/>
              </a:ext>
            </a:extLst>
          </p:cNvPr>
          <p:cNvSpPr txBox="1"/>
          <p:nvPr/>
        </p:nvSpPr>
        <p:spPr>
          <a:xfrm>
            <a:off x="6396270" y="1305341"/>
            <a:ext cx="5181600" cy="4247317"/>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 contain worker number</a:t>
            </a:r>
          </a:p>
          <a:p>
            <a:pPr marL="0" indent="0">
              <a:buNone/>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workerID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contains Job ID</a:t>
            </a:r>
          </a:p>
          <a:p>
            <a:pPr marL="0" indent="0">
              <a:buNone/>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jobID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Boolean array assigned will contains</a:t>
            </a:r>
          </a:p>
          <a:p>
            <a:pPr marL="0" indent="0">
              <a:buNone/>
            </a:pPr>
            <a:r>
              <a:rPr lang="en-US" sz="1800" dirty="0">
                <a:latin typeface="Times New Roman" panose="02020603050405020304" pitchFamily="18" charset="0"/>
                <a:cs typeface="Times New Roman" panose="02020603050405020304" pitchFamily="18" charset="0"/>
              </a:rPr>
              <a:t>    // info about available jobs</a:t>
            </a:r>
          </a:p>
          <a:p>
            <a:pPr marL="0" indent="0">
              <a:buNone/>
            </a:pPr>
            <a:r>
              <a:rPr lang="en-US" sz="1800" dirty="0">
                <a:latin typeface="Times New Roman" panose="02020603050405020304" pitchFamily="18" charset="0"/>
                <a:cs typeface="Times New Roman" panose="02020603050405020304" pitchFamily="18" charset="0"/>
              </a:rPr>
              <a:t>    bool assigned[N];</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Function to allocate a new search tree node</a:t>
            </a:r>
          </a:p>
          <a:p>
            <a:pPr marL="0" indent="0">
              <a:buNone/>
            </a:pPr>
            <a:r>
              <a:rPr lang="en-US" sz="1800" dirty="0">
                <a:latin typeface="Times New Roman" panose="02020603050405020304" pitchFamily="18" charset="0"/>
                <a:cs typeface="Times New Roman" panose="02020603050405020304" pitchFamily="18" charset="0"/>
              </a:rPr>
              <a:t>// Here Person x is assigned to job y</a:t>
            </a:r>
          </a:p>
          <a:p>
            <a:pPr marL="0" indent="0">
              <a:buNone/>
            </a:pPr>
            <a:r>
              <a:rPr lang="en-US" sz="1800" dirty="0">
                <a:latin typeface="Times New Roman" panose="02020603050405020304" pitchFamily="18" charset="0"/>
                <a:cs typeface="Times New Roman" panose="02020603050405020304" pitchFamily="18" charset="0"/>
              </a:rPr>
              <a:t>Node* </a:t>
            </a:r>
            <a:r>
              <a:rPr lang="en-US" sz="1800" dirty="0" err="1">
                <a:latin typeface="Times New Roman" panose="02020603050405020304" pitchFamily="18" charset="0"/>
                <a:cs typeface="Times New Roman" panose="02020603050405020304" pitchFamily="18" charset="0"/>
              </a:rPr>
              <a:t>newNode</a:t>
            </a:r>
            <a:r>
              <a:rPr lang="en-US" sz="1800" dirty="0">
                <a:latin typeface="Times New Roman" panose="02020603050405020304" pitchFamily="18" charset="0"/>
                <a:cs typeface="Times New Roman" panose="02020603050405020304" pitchFamily="18" charset="0"/>
              </a:rPr>
              <a:t>(int x, int y, bool assigned[],</a:t>
            </a:r>
          </a:p>
          <a:p>
            <a:pPr marL="0" indent="0">
              <a:buNone/>
            </a:pPr>
            <a:r>
              <a:rPr lang="en-US" sz="1800" dirty="0">
                <a:latin typeface="Times New Roman" panose="02020603050405020304" pitchFamily="18" charset="0"/>
                <a:cs typeface="Times New Roman" panose="02020603050405020304" pitchFamily="18" charset="0"/>
              </a:rPr>
              <a:t>              Node* parent)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38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A826DA-0A28-3697-F808-9D1BCF0D47ED}"/>
              </a:ext>
            </a:extLst>
          </p:cNvPr>
          <p:cNvSpPr>
            <a:spLocks noGrp="1"/>
          </p:cNvSpPr>
          <p:nvPr>
            <p:ph type="dt" sz="half" idx="10"/>
          </p:nvPr>
        </p:nvSpPr>
        <p:spPr/>
        <p:txBody>
          <a:bodyPr/>
          <a:lstStyle/>
          <a:p>
            <a:r>
              <a:rPr lang="en-US"/>
              <a:t>IV Semester, Department of ISE, RNSIT</a:t>
            </a:r>
            <a:endParaRPr lang="en-US" dirty="0"/>
          </a:p>
        </p:txBody>
      </p:sp>
      <p:sp>
        <p:nvSpPr>
          <p:cNvPr id="5" name="Footer Placeholder 4">
            <a:extLst>
              <a:ext uri="{FF2B5EF4-FFF2-40B4-BE49-F238E27FC236}">
                <a16:creationId xmlns:a16="http://schemas.microsoft.com/office/drawing/2014/main" id="{DDC5E416-BDD8-F872-65F0-B84DD66CB6C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547D059-B905-A409-DB64-5C1CB732ADC0}"/>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8">
            <a:extLst>
              <a:ext uri="{FF2B5EF4-FFF2-40B4-BE49-F238E27FC236}">
                <a16:creationId xmlns:a16="http://schemas.microsoft.com/office/drawing/2014/main" id="{5E486244-665C-FCE8-076B-A15C01E069D2}"/>
              </a:ext>
            </a:extLst>
          </p:cNvPr>
          <p:cNvSpPr>
            <a:spLocks noGrp="1"/>
          </p:cNvSpPr>
          <p:nvPr>
            <p:ph idx="1"/>
          </p:nvPr>
        </p:nvSpPr>
        <p:spPr>
          <a:xfrm>
            <a:off x="838200" y="0"/>
            <a:ext cx="4800600" cy="6356350"/>
          </a:xfrm>
        </p:spPr>
        <p:txBody>
          <a:bodyPr>
            <a:normAutofit fontScale="92500" lnSpcReduction="10000"/>
          </a:bodyPr>
          <a:lstStyle/>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Node* node = new Node;</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for (int j = 0; j &lt; N; </a:t>
            </a:r>
            <a:r>
              <a:rPr lang="en-IN" sz="1800" dirty="0" err="1">
                <a:latin typeface="Times New Roman" panose="02020603050405020304" pitchFamily="18" charset="0"/>
                <a:cs typeface="Times New Roman" panose="02020603050405020304" pitchFamily="18" charset="0"/>
              </a:rPr>
              <a:t>j++</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node-&gt;assigned[j] = assigned[j];</a:t>
            </a:r>
          </a:p>
          <a:p>
            <a:pPr marL="0" indent="0">
              <a:buNone/>
            </a:pPr>
            <a:r>
              <a:rPr lang="en-IN" sz="1800" dirty="0">
                <a:latin typeface="Times New Roman" panose="02020603050405020304" pitchFamily="18" charset="0"/>
                <a:cs typeface="Times New Roman" panose="02020603050405020304" pitchFamily="18" charset="0"/>
              </a:rPr>
              <a:t>    node-&gt;assigned[y] = true;</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node-&gt;parent = parent;</a:t>
            </a:r>
          </a:p>
          <a:p>
            <a:pPr marL="0" indent="0">
              <a:buNone/>
            </a:pPr>
            <a:r>
              <a:rPr lang="en-IN" sz="1800" dirty="0">
                <a:latin typeface="Times New Roman" panose="02020603050405020304" pitchFamily="18" charset="0"/>
                <a:cs typeface="Times New Roman" panose="02020603050405020304" pitchFamily="18" charset="0"/>
              </a:rPr>
              <a:t>    node-&gt;</a:t>
            </a:r>
            <a:r>
              <a:rPr lang="en-IN" sz="1800" dirty="0" err="1">
                <a:latin typeface="Times New Roman" panose="02020603050405020304" pitchFamily="18" charset="0"/>
                <a:cs typeface="Times New Roman" panose="02020603050405020304" pitchFamily="18" charset="0"/>
              </a:rPr>
              <a:t>workerID</a:t>
            </a:r>
            <a:r>
              <a:rPr lang="en-IN" sz="1800" dirty="0">
                <a:latin typeface="Times New Roman" panose="02020603050405020304" pitchFamily="18" charset="0"/>
                <a:cs typeface="Times New Roman" panose="02020603050405020304" pitchFamily="18" charset="0"/>
              </a:rPr>
              <a:t> = x;</a:t>
            </a:r>
          </a:p>
          <a:p>
            <a:pPr marL="0" indent="0">
              <a:buNone/>
            </a:pPr>
            <a:r>
              <a:rPr lang="en-IN" sz="1800" dirty="0">
                <a:latin typeface="Times New Roman" panose="02020603050405020304" pitchFamily="18" charset="0"/>
                <a:cs typeface="Times New Roman" panose="02020603050405020304" pitchFamily="18" charset="0"/>
              </a:rPr>
              <a:t>    node-&gt;</a:t>
            </a:r>
            <a:r>
              <a:rPr lang="en-IN" sz="1800" dirty="0" err="1">
                <a:latin typeface="Times New Roman" panose="02020603050405020304" pitchFamily="18" charset="0"/>
                <a:cs typeface="Times New Roman" panose="02020603050405020304" pitchFamily="18" charset="0"/>
              </a:rPr>
              <a:t>jobID</a:t>
            </a:r>
            <a:r>
              <a:rPr lang="en-IN" sz="1800" dirty="0">
                <a:latin typeface="Times New Roman" panose="02020603050405020304" pitchFamily="18" charset="0"/>
                <a:cs typeface="Times New Roman" panose="02020603050405020304" pitchFamily="18" charset="0"/>
              </a:rPr>
              <a:t> = y;</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return node;</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Function to calculate the least promising cost</a:t>
            </a:r>
          </a:p>
          <a:p>
            <a:pPr marL="0" indent="0">
              <a:buNone/>
            </a:pPr>
            <a:r>
              <a:rPr lang="en-IN" sz="1800" dirty="0">
                <a:latin typeface="Times New Roman" panose="02020603050405020304" pitchFamily="18" charset="0"/>
                <a:cs typeface="Times New Roman" panose="02020603050405020304" pitchFamily="18" charset="0"/>
              </a:rPr>
              <a:t>// of node after worker x is assigned to job y.</a:t>
            </a:r>
          </a:p>
          <a:p>
            <a:pPr marL="0" indent="0">
              <a:buNone/>
            </a:pPr>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calculateCost</a:t>
            </a:r>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costMatrix</a:t>
            </a:r>
            <a:r>
              <a:rPr lang="en-IN" sz="1800" dirty="0">
                <a:latin typeface="Times New Roman" panose="02020603050405020304" pitchFamily="18" charset="0"/>
                <a:cs typeface="Times New Roman" panose="02020603050405020304" pitchFamily="18" charset="0"/>
              </a:rPr>
              <a:t>[N][N], int x,</a:t>
            </a:r>
          </a:p>
          <a:p>
            <a:pPr marL="0" indent="0">
              <a:buNone/>
            </a:pPr>
            <a:r>
              <a:rPr lang="en-IN" sz="1800" dirty="0">
                <a:latin typeface="Times New Roman" panose="02020603050405020304" pitchFamily="18" charset="0"/>
                <a:cs typeface="Times New Roman" panose="02020603050405020304" pitchFamily="18" charset="0"/>
              </a:rPr>
              <a:t>                  int y, bool assigned[])</a:t>
            </a:r>
          </a:p>
        </p:txBody>
      </p:sp>
      <p:sp>
        <p:nvSpPr>
          <p:cNvPr id="10" name="TextBox 9">
            <a:extLst>
              <a:ext uri="{FF2B5EF4-FFF2-40B4-BE49-F238E27FC236}">
                <a16:creationId xmlns:a16="http://schemas.microsoft.com/office/drawing/2014/main" id="{C8CA0FFD-D6FD-ADA1-1B09-16245266EDD8}"/>
              </a:ext>
            </a:extLst>
          </p:cNvPr>
          <p:cNvSpPr txBox="1"/>
          <p:nvPr/>
        </p:nvSpPr>
        <p:spPr>
          <a:xfrm>
            <a:off x="6248400" y="128671"/>
            <a:ext cx="5181600" cy="6740307"/>
          </a:xfrm>
          <a:prstGeom prst="rect">
            <a:avLst/>
          </a:prstGeom>
          <a:noFill/>
        </p:spPr>
        <p:txBody>
          <a:bodyPr wrap="square" rtlCol="0">
            <a:spAutoFit/>
          </a:bodyPr>
          <a:lstStyle/>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int cost = 0;</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to store unavailable jobs</a:t>
            </a:r>
          </a:p>
          <a:p>
            <a:pPr marL="0" indent="0">
              <a:buNone/>
            </a:pPr>
            <a:r>
              <a:rPr lang="en-IN" sz="1800" dirty="0">
                <a:latin typeface="Times New Roman" panose="02020603050405020304" pitchFamily="18" charset="0"/>
                <a:cs typeface="Times New Roman" panose="02020603050405020304" pitchFamily="18" charset="0"/>
              </a:rPr>
              <a:t>    bool available[N] = {true};</a:t>
            </a:r>
          </a:p>
          <a:p>
            <a:pPr marL="0" indent="0">
              <a:buNone/>
            </a:pPr>
            <a:r>
              <a:rPr lang="en-IN" sz="1800" dirty="0">
                <a:latin typeface="Times New Roman" panose="02020603050405020304" pitchFamily="18" charset="0"/>
                <a:cs typeface="Times New Roman" panose="02020603050405020304" pitchFamily="18" charset="0"/>
              </a:rPr>
              <a:t>  for (int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x + 1;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&lt; N;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int min = INT_MAX, </a:t>
            </a:r>
            <a:r>
              <a:rPr lang="en-IN" sz="1800" dirty="0" err="1">
                <a:latin typeface="Times New Roman" panose="02020603050405020304" pitchFamily="18" charset="0"/>
                <a:cs typeface="Times New Roman" panose="02020603050405020304" pitchFamily="18" charset="0"/>
              </a:rPr>
              <a:t>minIndex</a:t>
            </a:r>
            <a:r>
              <a:rPr lang="en-IN" sz="1800" dirty="0">
                <a:latin typeface="Times New Roman" panose="02020603050405020304" pitchFamily="18" charset="0"/>
                <a:cs typeface="Times New Roman" panose="02020603050405020304" pitchFamily="18" charset="0"/>
              </a:rPr>
              <a:t> = -1;</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do for each job</a:t>
            </a:r>
          </a:p>
          <a:p>
            <a:pPr marL="0" indent="0">
              <a:buNone/>
            </a:pPr>
            <a:r>
              <a:rPr lang="en-IN" sz="1800" dirty="0">
                <a:latin typeface="Times New Roman" panose="02020603050405020304" pitchFamily="18" charset="0"/>
                <a:cs typeface="Times New Roman" panose="02020603050405020304" pitchFamily="18" charset="0"/>
              </a:rPr>
              <a:t>        for (int j = 0; j &lt; N; </a:t>
            </a:r>
            <a:r>
              <a:rPr lang="en-IN" sz="1800" dirty="0" err="1">
                <a:latin typeface="Times New Roman" panose="02020603050405020304" pitchFamily="18" charset="0"/>
                <a:cs typeface="Times New Roman" panose="02020603050405020304" pitchFamily="18" charset="0"/>
              </a:rPr>
              <a:t>j++</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if job is unassigned</a:t>
            </a:r>
          </a:p>
          <a:p>
            <a:pPr marL="0" indent="0">
              <a:buNone/>
            </a:pPr>
            <a:r>
              <a:rPr lang="en-IN" sz="1800" dirty="0">
                <a:latin typeface="Times New Roman" panose="02020603050405020304" pitchFamily="18" charset="0"/>
                <a:cs typeface="Times New Roman" panose="02020603050405020304" pitchFamily="18" charset="0"/>
              </a:rPr>
              <a:t>            if (!assigned[j] &amp;&amp; available[j] &amp;&amp;</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costMatrix</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][j] &lt; min)</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store job number</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minIndex</a:t>
            </a:r>
            <a:r>
              <a:rPr lang="en-IN" sz="1800" dirty="0">
                <a:latin typeface="Times New Roman" panose="02020603050405020304" pitchFamily="18" charset="0"/>
                <a:cs typeface="Times New Roman" panose="02020603050405020304" pitchFamily="18" charset="0"/>
              </a:rPr>
              <a:t> = j;</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store cost</a:t>
            </a:r>
          </a:p>
          <a:p>
            <a:pPr marL="0" indent="0">
              <a:buNone/>
            </a:pPr>
            <a:r>
              <a:rPr lang="en-IN" sz="1800" dirty="0">
                <a:latin typeface="Times New Roman" panose="02020603050405020304" pitchFamily="18" charset="0"/>
                <a:cs typeface="Times New Roman" panose="02020603050405020304" pitchFamily="18" charset="0"/>
              </a:rPr>
              <a:t>                min = </a:t>
            </a:r>
            <a:r>
              <a:rPr lang="en-IN" sz="1800" dirty="0" err="1">
                <a:latin typeface="Times New Roman" panose="02020603050405020304" pitchFamily="18" charset="0"/>
                <a:cs typeface="Times New Roman" panose="02020603050405020304" pitchFamily="18" charset="0"/>
              </a:rPr>
              <a:t>costMatrix</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][j];</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478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3121</TotalTime>
  <Words>1951</Words>
  <Application>Microsoft Office PowerPoint</Application>
  <PresentationFormat>Widescreen</PresentationFormat>
  <Paragraphs>332</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Times New Roman</vt:lpstr>
      <vt:lpstr>urw-din</vt:lpstr>
      <vt:lpstr>Wingdings</vt:lpstr>
      <vt:lpstr>Office Theme</vt:lpstr>
      <vt:lpstr>Job assignment using branch and bound</vt:lpstr>
      <vt:lpstr>AGENDA</vt:lpstr>
      <vt:lpstr>ABSTRACT </vt:lpstr>
      <vt:lpstr>INTRODUCTION </vt:lpstr>
      <vt:lpstr>Job Assignment using Branch and Bound</vt:lpstr>
      <vt:lpstr>Algorithm</vt:lpstr>
      <vt:lpstr>PowerPoint Presentation</vt:lpstr>
      <vt:lpstr>Implementation / Coding in c++</vt:lpstr>
      <vt:lpstr>PowerPoint Presentation</vt:lpstr>
      <vt:lpstr>PowerPoint Presentation</vt:lpstr>
      <vt:lpstr>PowerPoint Presentation</vt:lpstr>
      <vt:lpstr>PowerPoint Presentation</vt:lpstr>
      <vt:lpstr>Discussion of Results</vt:lpstr>
      <vt:lpstr>PowerPoint Presentation</vt:lpstr>
      <vt:lpstr>Time Complexity</vt:lpstr>
      <vt:lpstr>Applications</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Prajna</cp:lastModifiedBy>
  <cp:revision>296</cp:revision>
  <dcterms:created xsi:type="dcterms:W3CDTF">2015-10-29T14:36:38Z</dcterms:created>
  <dcterms:modified xsi:type="dcterms:W3CDTF">2023-08-02T13:14:03Z</dcterms:modified>
</cp:coreProperties>
</file>