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9" r:id="rId2"/>
    <p:sldId id="258" r:id="rId3"/>
    <p:sldId id="278" r:id="rId4"/>
    <p:sldId id="260" r:id="rId5"/>
    <p:sldId id="271" r:id="rId6"/>
    <p:sldId id="261" r:id="rId7"/>
    <p:sldId id="262" r:id="rId8"/>
    <p:sldId id="263" r:id="rId9"/>
    <p:sldId id="264" r:id="rId10"/>
    <p:sldId id="265" r:id="rId11"/>
    <p:sldId id="266" r:id="rId12"/>
    <p:sldId id="267" r:id="rId13"/>
    <p:sldId id="268" r:id="rId14"/>
    <p:sldId id="269" r:id="rId15"/>
    <p:sldId id="270" r:id="rId16"/>
    <p:sldId id="274" r:id="rId17"/>
    <p:sldId id="273" r:id="rId18"/>
    <p:sldId id="276" r:id="rId19"/>
    <p:sldId id="272" r:id="rId20"/>
    <p:sldId id="277" r:id="rId21"/>
    <p:sldId id="279"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655" autoAdjust="0"/>
  </p:normalViewPr>
  <p:slideViewPr>
    <p:cSldViewPr>
      <p:cViewPr varScale="1">
        <p:scale>
          <a:sx n="76" d="100"/>
          <a:sy n="76" d="100"/>
        </p:scale>
        <p:origin x="-996" y="-7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3C0C7D9-59B0-46DB-B2CB-0CCC658F980E}" type="datetimeFigureOut">
              <a:rPr lang="en-US" smtClean="0"/>
              <a:pPr/>
              <a:t>3/9/2022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E2A432E-1E06-4286-8595-B4C63DF7D6E9}" type="slidenum">
              <a:rPr lang="en-US" smtClean="0"/>
              <a:pPr/>
              <a:t>‹#›</a:t>
            </a:fld>
            <a:endParaRPr lang="en-US"/>
          </a:p>
        </p:txBody>
      </p:sp>
      <p:sp>
        <p:nvSpPr>
          <p:cNvPr id="32" name="Rectangle 31"/>
          <p:cNvSpPr/>
          <p:nvPr/>
        </p:nvSpPr>
        <p:spPr>
          <a:xfrm>
            <a:off x="0" y="-1"/>
            <a:ext cx="365760" cy="5140842"/>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510358"/>
            <a:ext cx="45720"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3257550"/>
            <a:ext cx="7772400" cy="1481328"/>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125980"/>
            <a:ext cx="7772400" cy="113157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3785546"/>
            <a:ext cx="73152" cy="126873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3597614"/>
            <a:ext cx="73152"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3478264"/>
            <a:ext cx="73152" cy="10287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3406919"/>
            <a:ext cx="73152" cy="5486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C0C7D9-59B0-46DB-B2CB-0CCC658F980E}" type="datetimeFigureOut">
              <a:rPr lang="en-US" smtClean="0"/>
              <a:pPr/>
              <a:t>3/9/2022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2A432E-1E06-4286-8595-B4C63DF7D6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981200" cy="4388644"/>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05980"/>
            <a:ext cx="58674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C0C7D9-59B0-46DB-B2CB-0CCC658F980E}" type="datetimeFigureOut">
              <a:rPr lang="en-US" smtClean="0"/>
              <a:pPr/>
              <a:t>3/9/2022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2A432E-1E06-4286-8595-B4C63DF7D6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C0C7D9-59B0-46DB-B2CB-0CCC658F980E}" type="datetimeFigureOut">
              <a:rPr lang="en-US" smtClean="0"/>
              <a:pPr/>
              <a:t>3/9/2022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2A432E-1E06-4286-8595-B4C63DF7D6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805416"/>
            <a:ext cx="4322136" cy="43434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4961499"/>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976478" y="964110"/>
            <a:ext cx="30861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32004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3200400"/>
            <a:ext cx="3200400" cy="85725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32004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4" y="3184923"/>
            <a:ext cx="2090737" cy="1958578"/>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3200400"/>
            <a:ext cx="1600200" cy="19431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028700"/>
            <a:ext cx="3200400" cy="21717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314450"/>
            <a:ext cx="3200400" cy="188595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3200400"/>
            <a:ext cx="4953000" cy="19431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3200400"/>
            <a:ext cx="5334000" cy="19431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1828800"/>
            <a:ext cx="5638800" cy="13716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1600200"/>
            <a:ext cx="5638800" cy="16002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3200400"/>
            <a:ext cx="1371600" cy="19431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013754"/>
            <a:ext cx="5718048" cy="733115"/>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3C0C7D9-59B0-46DB-B2CB-0CCC658F980E}" type="datetimeFigureOut">
              <a:rPr lang="en-US" smtClean="0"/>
              <a:pPr/>
              <a:t>3/9/2022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2A432E-1E06-4286-8595-B4C63DF7D6E9}" type="slidenum">
              <a:rPr lang="en-US" smtClean="0"/>
              <a:pPr/>
              <a:t>‹#›</a:t>
            </a:fld>
            <a:endParaRPr lang="en-US"/>
          </a:p>
        </p:txBody>
      </p:sp>
      <p:sp>
        <p:nvSpPr>
          <p:cNvPr id="7" name="Rectangle 6"/>
          <p:cNvSpPr/>
          <p:nvPr/>
        </p:nvSpPr>
        <p:spPr>
          <a:xfrm>
            <a:off x="363160" y="301698"/>
            <a:ext cx="8503920" cy="664699"/>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384048"/>
            <a:ext cx="8156448" cy="58293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510358"/>
            <a:ext cx="36576"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4048"/>
            <a:ext cx="8229600" cy="6858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327876"/>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327876"/>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C0C7D9-59B0-46DB-B2CB-0CCC658F980E}" type="datetimeFigureOut">
              <a:rPr lang="en-US" smtClean="0"/>
              <a:pPr/>
              <a:t>3/9/2022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E2A432E-1E06-4286-8595-B4C63DF7D6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301699"/>
            <a:ext cx="8867080" cy="664699"/>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384048"/>
            <a:ext cx="7772400" cy="6858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57312"/>
            <a:ext cx="4040188" cy="47982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57312"/>
            <a:ext cx="4041775" cy="47982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44278"/>
            <a:ext cx="4040188" cy="2969514"/>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44278"/>
            <a:ext cx="4041775" cy="2969514"/>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C0C7D9-59B0-46DB-B2CB-0CCC658F980E}" type="datetimeFigureOut">
              <a:rPr lang="en-US" smtClean="0"/>
              <a:pPr/>
              <a:t>3/9/2022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E2A432E-1E06-4286-8595-B4C63DF7D6E9}" type="slidenum">
              <a:rPr lang="en-US" smtClean="0"/>
              <a:pPr/>
              <a:t>‹#›</a:t>
            </a:fld>
            <a:endParaRPr lang="en-US"/>
          </a:p>
        </p:txBody>
      </p:sp>
      <p:sp>
        <p:nvSpPr>
          <p:cNvPr id="16" name="Rectangle 15"/>
          <p:cNvSpPr/>
          <p:nvPr/>
        </p:nvSpPr>
        <p:spPr>
          <a:xfrm>
            <a:off x="87790" y="510358"/>
            <a:ext cx="45720"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510358"/>
            <a:ext cx="36576"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384048"/>
            <a:ext cx="7772400" cy="6858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3C0C7D9-59B0-46DB-B2CB-0CCC658F980E}" type="datetimeFigureOut">
              <a:rPr lang="en-US" smtClean="0"/>
              <a:pPr/>
              <a:t>3/9/2022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E2A432E-1E06-4286-8595-B4C63DF7D6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3C0C7D9-59B0-46DB-B2CB-0CCC658F980E}" type="datetimeFigureOut">
              <a:rPr lang="en-US" smtClean="0"/>
              <a:pPr/>
              <a:t>3/9/2022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E2A432E-1E06-4286-8595-B4C63DF7D6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04787"/>
            <a:ext cx="8229600" cy="871538"/>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076325"/>
            <a:ext cx="2514600" cy="3429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076325"/>
            <a:ext cx="5486400"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C0C7D9-59B0-46DB-B2CB-0CCC658F980E}" type="datetimeFigureOut">
              <a:rPr lang="en-US" smtClean="0"/>
              <a:pPr/>
              <a:t>3/9/2022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E2A432E-1E06-4286-8595-B4C63DF7D6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408528"/>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413771"/>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31177" y="898342"/>
            <a:ext cx="99572"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330939"/>
            <a:ext cx="6858000" cy="526312"/>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420336"/>
            <a:ext cx="8778240" cy="3720108"/>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862608"/>
            <a:ext cx="6858000" cy="51435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83577" y="1012642"/>
            <a:ext cx="99572"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36684" y="1090014"/>
            <a:ext cx="99572"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41625"/>
            <a:ext cx="2133600" cy="273844"/>
          </a:xfrm>
        </p:spPr>
        <p:txBody>
          <a:bodyPr/>
          <a:lstStyle>
            <a:extLst/>
          </a:lstStyle>
          <a:p>
            <a:fld id="{03C0C7D9-59B0-46DB-B2CB-0CCC658F980E}" type="datetimeFigureOut">
              <a:rPr lang="en-US" smtClean="0"/>
              <a:pPr/>
              <a:t>3/9/2022</a:t>
            </a:fld>
            <a:endParaRPr lang="en-US"/>
          </a:p>
        </p:txBody>
      </p:sp>
      <p:sp>
        <p:nvSpPr>
          <p:cNvPr id="6" name="Footer Placeholder 5"/>
          <p:cNvSpPr>
            <a:spLocks noGrp="1"/>
          </p:cNvSpPr>
          <p:nvPr>
            <p:ph type="ftr" sz="quarter" idx="11"/>
          </p:nvPr>
        </p:nvSpPr>
        <p:spPr>
          <a:xfrm>
            <a:off x="914400" y="41625"/>
            <a:ext cx="5562600" cy="273844"/>
          </a:xfrm>
        </p:spPr>
        <p:txBody>
          <a:bodyPr/>
          <a:lstStyle>
            <a:extLst/>
          </a:lstStyle>
          <a:p>
            <a:endParaRPr lang="en-US"/>
          </a:p>
        </p:txBody>
      </p:sp>
      <p:sp>
        <p:nvSpPr>
          <p:cNvPr id="7" name="Slide Number Placeholder 6"/>
          <p:cNvSpPr>
            <a:spLocks noGrp="1"/>
          </p:cNvSpPr>
          <p:nvPr>
            <p:ph type="sldNum" sz="quarter" idx="12"/>
          </p:nvPr>
        </p:nvSpPr>
        <p:spPr>
          <a:xfrm>
            <a:off x="8610600" y="41625"/>
            <a:ext cx="457200" cy="273844"/>
          </a:xfrm>
        </p:spPr>
        <p:txBody>
          <a:bodyPr/>
          <a:lstStyle>
            <a:extLst/>
          </a:lstStyle>
          <a:p>
            <a:fld id="{3E2A432E-1E06-4286-8595-B4C63DF7D6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5140842"/>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3785546"/>
            <a:ext cx="73152" cy="126873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3597614"/>
            <a:ext cx="73152"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3478264"/>
            <a:ext cx="73152" cy="10287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3406919"/>
            <a:ext cx="73152" cy="5486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510358"/>
            <a:ext cx="45720"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510358"/>
            <a:ext cx="27432"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510358"/>
            <a:ext cx="9144"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510358"/>
            <a:ext cx="9144"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384048"/>
            <a:ext cx="7772400" cy="6858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337670"/>
            <a:ext cx="7772400" cy="3429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4812507"/>
            <a:ext cx="2133600" cy="273844"/>
          </a:xfrm>
          <a:prstGeom prst="rect">
            <a:avLst/>
          </a:prstGeom>
        </p:spPr>
        <p:txBody>
          <a:bodyPr vert="horz" anchor="b"/>
          <a:lstStyle>
            <a:lvl1pPr algn="l" eaLnBrk="1" latinLnBrk="0" hangingPunct="1">
              <a:defRPr kumimoji="0" sz="1100">
                <a:solidFill>
                  <a:schemeClr val="tx2"/>
                </a:solidFill>
              </a:defRPr>
            </a:lvl1pPr>
            <a:extLst/>
          </a:lstStyle>
          <a:p>
            <a:fld id="{03C0C7D9-59B0-46DB-B2CB-0CCC658F980E}" type="datetimeFigureOut">
              <a:rPr lang="en-US" smtClean="0"/>
              <a:pPr/>
              <a:t>3/9/2022</a:t>
            </a:fld>
            <a:endParaRPr lang="en-US"/>
          </a:p>
        </p:txBody>
      </p:sp>
      <p:sp>
        <p:nvSpPr>
          <p:cNvPr id="3" name="Footer Placeholder 2"/>
          <p:cNvSpPr>
            <a:spLocks noGrp="1"/>
          </p:cNvSpPr>
          <p:nvPr>
            <p:ph type="ftr" sz="quarter" idx="3"/>
          </p:nvPr>
        </p:nvSpPr>
        <p:spPr>
          <a:xfrm>
            <a:off x="914400" y="4812507"/>
            <a:ext cx="5562600" cy="273844"/>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4812507"/>
            <a:ext cx="457200" cy="273844"/>
          </a:xfrm>
          <a:prstGeom prst="rect">
            <a:avLst/>
          </a:prstGeom>
        </p:spPr>
        <p:txBody>
          <a:bodyPr vert="horz" anchor="b"/>
          <a:lstStyle>
            <a:lvl1pPr algn="l" eaLnBrk="1" latinLnBrk="0" hangingPunct="1">
              <a:defRPr kumimoji="0" sz="1200">
                <a:solidFill>
                  <a:schemeClr val="tx2"/>
                </a:solidFill>
              </a:defRPr>
            </a:lvl1pPr>
            <a:extLst/>
          </a:lstStyle>
          <a:p>
            <a:fld id="{3E2A432E-1E06-4286-8595-B4C63DF7D6E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2100" y="819150"/>
            <a:ext cx="6019800" cy="1200329"/>
          </a:xfrm>
          <a:prstGeom prst="rect">
            <a:avLst/>
          </a:prstGeom>
          <a:noFill/>
        </p:spPr>
        <p:txBody>
          <a:bodyPr wrap="square" rtlCol="0">
            <a:spAutoFit/>
          </a:bodyPr>
          <a:lstStyle/>
          <a:p>
            <a:pPr algn="ctr"/>
            <a:r>
              <a:rPr lang="en-US" sz="3600" b="1" spc="300" dirty="0" smtClean="0"/>
              <a:t>Marketing &amp; Retail Analysis</a:t>
            </a:r>
            <a:endParaRPr lang="en-US" sz="3600" b="1" spc="300" dirty="0"/>
          </a:p>
        </p:txBody>
      </p:sp>
      <p:pic>
        <p:nvPicPr>
          <p:cNvPr id="3" name="Picture 2" descr="Grocery.jfif"/>
          <p:cNvPicPr>
            <a:picLocks noChangeAspect="1"/>
          </p:cNvPicPr>
          <p:nvPr/>
        </p:nvPicPr>
        <p:blipFill>
          <a:blip r:embed="rId2"/>
          <a:stretch>
            <a:fillRect/>
          </a:stretch>
        </p:blipFill>
        <p:spPr>
          <a:xfrm>
            <a:off x="0" y="0"/>
            <a:ext cx="9144000" cy="5143500"/>
          </a:xfrm>
          <a:prstGeom prst="rect">
            <a:avLst/>
          </a:prstGeom>
        </p:spPr>
      </p:pic>
      <p:sp>
        <p:nvSpPr>
          <p:cNvPr id="4" name="TextBox 3"/>
          <p:cNvSpPr txBox="1"/>
          <p:nvPr/>
        </p:nvSpPr>
        <p:spPr>
          <a:xfrm>
            <a:off x="1641230" y="666750"/>
            <a:ext cx="5689956" cy="646331"/>
          </a:xfrm>
          <a:prstGeom prst="rect">
            <a:avLst/>
          </a:prstGeom>
          <a:noFill/>
        </p:spPr>
        <p:txBody>
          <a:bodyPr wrap="none" rtlCol="0">
            <a:spAutoFit/>
          </a:bodyPr>
          <a:lstStyle/>
          <a:p>
            <a:pPr algn="ctr"/>
            <a:r>
              <a:rPr lang="en-US" sz="3600" b="1" i="1" u="sng" dirty="0" smtClean="0">
                <a:solidFill>
                  <a:srgbClr val="FF0000"/>
                </a:solidFill>
                <a:latin typeface="Calibri" pitchFamily="34" charset="0"/>
                <a:cs typeface="Calibri" pitchFamily="34" charset="0"/>
              </a:rPr>
              <a:t>Marketing &amp; </a:t>
            </a:r>
            <a:r>
              <a:rPr lang="en-US" sz="3600" b="1" i="1" u="sng" spc="300" dirty="0" smtClean="0">
                <a:solidFill>
                  <a:srgbClr val="FF0000"/>
                </a:solidFill>
                <a:latin typeface="Calibri" pitchFamily="34" charset="0"/>
                <a:cs typeface="Calibri" pitchFamily="34" charset="0"/>
              </a:rPr>
              <a:t>Retail</a:t>
            </a:r>
            <a:r>
              <a:rPr lang="en-US" sz="3600" b="1" i="1" u="sng" dirty="0" smtClean="0">
                <a:solidFill>
                  <a:srgbClr val="FF0000"/>
                </a:solidFill>
                <a:latin typeface="Calibri" pitchFamily="34" charset="0"/>
                <a:cs typeface="Calibri" pitchFamily="34" charset="0"/>
              </a:rPr>
              <a:t> Analysis</a:t>
            </a:r>
            <a:endParaRPr lang="en-US" sz="3600" b="1" i="1" u="sng" dirty="0">
              <a:solidFill>
                <a:srgbClr val="FF0000"/>
              </a:solidFill>
              <a:latin typeface="Calibri" pitchFamily="34" charset="0"/>
              <a:cs typeface="Calibri" pitchFamily="34" charset="0"/>
            </a:endParaRPr>
          </a:p>
        </p:txBody>
      </p:sp>
      <p:sp>
        <p:nvSpPr>
          <p:cNvPr id="5" name="TextBox 4"/>
          <p:cNvSpPr txBox="1"/>
          <p:nvPr/>
        </p:nvSpPr>
        <p:spPr>
          <a:xfrm>
            <a:off x="2286000" y="1428750"/>
            <a:ext cx="4114800" cy="646331"/>
          </a:xfrm>
          <a:prstGeom prst="rect">
            <a:avLst/>
          </a:prstGeom>
          <a:noFill/>
        </p:spPr>
        <p:txBody>
          <a:bodyPr wrap="square" rtlCol="0">
            <a:spAutoFit/>
          </a:bodyPr>
          <a:lstStyle/>
          <a:p>
            <a:pPr algn="ctr"/>
            <a:r>
              <a:rPr lang="en-US" sz="3600" b="1" i="1" u="sng" dirty="0" smtClean="0">
                <a:solidFill>
                  <a:srgbClr val="FF0000"/>
                </a:solidFill>
              </a:rPr>
              <a:t>Milestone</a:t>
            </a:r>
            <a:r>
              <a:rPr lang="en-US" sz="3600" b="1" u="sng" dirty="0" smtClean="0">
                <a:solidFill>
                  <a:srgbClr val="FF0000"/>
                </a:solidFill>
              </a:rPr>
              <a:t> Project 2</a:t>
            </a:r>
            <a:endParaRPr lang="en-US" sz="3600" b="1" u="sng" dirty="0">
              <a:solidFill>
                <a:srgbClr val="FF0000"/>
              </a:solidFill>
            </a:endParaRPr>
          </a:p>
        </p:txBody>
      </p:sp>
      <p:sp>
        <p:nvSpPr>
          <p:cNvPr id="6" name="TextBox 5"/>
          <p:cNvSpPr txBox="1"/>
          <p:nvPr/>
        </p:nvSpPr>
        <p:spPr>
          <a:xfrm>
            <a:off x="6248400" y="3638550"/>
            <a:ext cx="3581399" cy="1077218"/>
          </a:xfrm>
          <a:prstGeom prst="rect">
            <a:avLst/>
          </a:prstGeom>
          <a:noFill/>
        </p:spPr>
        <p:txBody>
          <a:bodyPr wrap="square" rtlCol="0">
            <a:spAutoFit/>
          </a:bodyPr>
          <a:lstStyle/>
          <a:p>
            <a:r>
              <a:rPr lang="en-US" sz="3200" b="1" dirty="0" smtClean="0">
                <a:solidFill>
                  <a:srgbClr val="FF0000"/>
                </a:solidFill>
              </a:rPr>
              <a:t>  </a:t>
            </a:r>
            <a:r>
              <a:rPr lang="en-US" sz="3200" b="1" i="1" dirty="0" smtClean="0">
                <a:solidFill>
                  <a:srgbClr val="FF0000"/>
                </a:solidFill>
              </a:rPr>
              <a:t>-</a:t>
            </a:r>
            <a:r>
              <a:rPr lang="en-US" sz="3200" b="1" i="1" dirty="0" err="1" smtClean="0">
                <a:solidFill>
                  <a:srgbClr val="FF0000"/>
                </a:solidFill>
              </a:rPr>
              <a:t>Prajoth</a:t>
            </a:r>
            <a:endParaRPr lang="en-US" sz="3200" b="1" i="1" dirty="0" smtClean="0">
              <a:solidFill>
                <a:srgbClr val="FF0000"/>
              </a:solidFill>
            </a:endParaRPr>
          </a:p>
          <a:p>
            <a:r>
              <a:rPr lang="en-US" sz="3200" b="1" dirty="0" smtClean="0">
                <a:solidFill>
                  <a:srgbClr val="FF0000"/>
                </a:solidFill>
              </a:rPr>
              <a:t>  </a:t>
            </a:r>
            <a:r>
              <a:rPr lang="en-US" sz="3200" b="1" dirty="0" smtClean="0">
                <a:solidFill>
                  <a:srgbClr val="FF0000"/>
                </a:solidFill>
              </a:rPr>
              <a:t>  </a:t>
            </a:r>
            <a:r>
              <a:rPr lang="en-US" sz="3200" b="1" i="1" dirty="0" smtClean="0">
                <a:solidFill>
                  <a:srgbClr val="FF0000"/>
                </a:solidFill>
              </a:rPr>
              <a:t>March </a:t>
            </a:r>
            <a:r>
              <a:rPr lang="en-US" sz="3200" b="1" i="1" dirty="0" smtClean="0">
                <a:solidFill>
                  <a:srgbClr val="FF0000"/>
                </a:solidFill>
              </a:rPr>
              <a:t>2022</a:t>
            </a:r>
            <a:endParaRPr lang="en-US" sz="3200" b="1" i="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971550"/>
            <a:ext cx="8458200" cy="2895600"/>
          </a:xfrm>
          <a:prstGeom prst="rect">
            <a:avLst/>
          </a:prstGeom>
          <a:noFill/>
          <a:ln w="9525">
            <a:noFill/>
            <a:miter lim="800000"/>
            <a:headEnd/>
            <a:tailEnd/>
          </a:ln>
          <a:effectLst/>
        </p:spPr>
      </p:pic>
      <p:sp>
        <p:nvSpPr>
          <p:cNvPr id="3" name="TextBox 2"/>
          <p:cNvSpPr txBox="1"/>
          <p:nvPr/>
        </p:nvSpPr>
        <p:spPr>
          <a:xfrm>
            <a:off x="304800" y="4095750"/>
            <a:ext cx="8737401" cy="923330"/>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In year 2020, Poultry has higher in sales followed by dinner rolls. Fruits &amp; sugar</a:t>
            </a:r>
          </a:p>
          <a:p>
            <a:r>
              <a:rPr lang="en-US" dirty="0" smtClean="0">
                <a:latin typeface="Calibri" pitchFamily="34" charset="0"/>
                <a:cs typeface="Calibri" pitchFamily="34" charset="0"/>
              </a:rPr>
              <a:t>    has lower in sales. Year 2020 has only 2 months of data.</a:t>
            </a:r>
          </a:p>
          <a:p>
            <a:endParaRPr lang="en-US" dirty="0"/>
          </a:p>
        </p:txBody>
      </p:sp>
      <p:sp>
        <p:nvSpPr>
          <p:cNvPr id="4" name="TextBox 3"/>
          <p:cNvSpPr txBox="1"/>
          <p:nvPr/>
        </p:nvSpPr>
        <p:spPr>
          <a:xfrm>
            <a:off x="304800" y="133350"/>
            <a:ext cx="3733800" cy="738664"/>
          </a:xfrm>
          <a:prstGeom prst="rect">
            <a:avLst/>
          </a:prstGeom>
          <a:noFill/>
        </p:spPr>
        <p:txBody>
          <a:bodyPr wrap="square" rtlCol="0">
            <a:spAutoFit/>
          </a:bodyPr>
          <a:lstStyle/>
          <a:p>
            <a:r>
              <a:rPr lang="en-US" sz="2400" b="1" dirty="0" smtClean="0">
                <a:solidFill>
                  <a:srgbClr val="FFFF00"/>
                </a:solidFill>
                <a:latin typeface="Calibri" pitchFamily="34" charset="0"/>
                <a:cs typeface="Calibri" pitchFamily="34" charset="0"/>
              </a:rPr>
              <a:t>Products sold across 2020:</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066800" y="1123950"/>
            <a:ext cx="2743200" cy="3676650"/>
          </a:xfrm>
          <a:prstGeom prst="rect">
            <a:avLst/>
          </a:prstGeom>
          <a:noFill/>
          <a:ln w="9525">
            <a:noFill/>
            <a:miter lim="800000"/>
            <a:headEnd/>
            <a:tailEnd/>
          </a:ln>
          <a:effectLst/>
        </p:spPr>
      </p:pic>
      <p:sp>
        <p:nvSpPr>
          <p:cNvPr id="4" name="TextBox 3"/>
          <p:cNvSpPr txBox="1"/>
          <p:nvPr/>
        </p:nvSpPr>
        <p:spPr>
          <a:xfrm>
            <a:off x="4495800" y="1657350"/>
            <a:ext cx="4038600" cy="1754326"/>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From the chart 2018 has highest number of sales 7341 among the remaining years. </a:t>
            </a:r>
          </a:p>
          <a:p>
            <a:pPr>
              <a:buFont typeface="Wingdings" pitchFamily="2" charset="2"/>
              <a:buChar char="Ø"/>
            </a:pPr>
            <a:endParaRPr lang="en-US" dirty="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2020 has registered lower in sales(Data has only 2 months )</a:t>
            </a:r>
            <a:endParaRPr lang="en-US" dirty="0">
              <a:latin typeface="Calibri" pitchFamily="34" charset="0"/>
              <a:cs typeface="Calibri" pitchFamily="34" charset="0"/>
            </a:endParaRPr>
          </a:p>
        </p:txBody>
      </p:sp>
      <p:sp>
        <p:nvSpPr>
          <p:cNvPr id="5" name="TextBox 4"/>
          <p:cNvSpPr txBox="1"/>
          <p:nvPr/>
        </p:nvSpPr>
        <p:spPr>
          <a:xfrm>
            <a:off x="381000" y="361950"/>
            <a:ext cx="4528983" cy="461665"/>
          </a:xfrm>
          <a:prstGeom prst="rect">
            <a:avLst/>
          </a:prstGeom>
          <a:noFill/>
        </p:spPr>
        <p:txBody>
          <a:bodyPr wrap="square" rtlCol="0">
            <a:spAutoFit/>
          </a:bodyPr>
          <a:lstStyle/>
          <a:p>
            <a:r>
              <a:rPr lang="en-US" sz="2400" b="1" dirty="0" smtClean="0">
                <a:solidFill>
                  <a:srgbClr val="FFFF00"/>
                </a:solidFill>
              </a:rPr>
              <a:t>Total Product Sold across Years:</a:t>
            </a:r>
            <a:endParaRPr lang="en-US" sz="2400" b="1" dirty="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304800" y="666750"/>
            <a:ext cx="5638800" cy="3048001"/>
          </a:xfrm>
          <a:prstGeom prst="rect">
            <a:avLst/>
          </a:prstGeom>
          <a:noFill/>
          <a:ln w="1">
            <a:noFill/>
            <a:miter lim="800000"/>
            <a:headEnd/>
            <a:tailEnd type="none" w="med" len="med"/>
          </a:ln>
          <a:effectLst/>
        </p:spPr>
      </p:pic>
      <p:sp>
        <p:nvSpPr>
          <p:cNvPr id="3" name="TextBox 2"/>
          <p:cNvSpPr txBox="1"/>
          <p:nvPr/>
        </p:nvSpPr>
        <p:spPr>
          <a:xfrm>
            <a:off x="6324600" y="895350"/>
            <a:ext cx="2667000" cy="3970318"/>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The order trend is decreasing over the years with 2018 has highest sales than 2019 &amp; 2020.</a:t>
            </a:r>
          </a:p>
          <a:p>
            <a:pPr>
              <a:buFont typeface="Wingdings" pitchFamily="2" charset="2"/>
              <a:buChar char="Ø"/>
            </a:pPr>
            <a:endParaRPr lang="en-US" dirty="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Year 2019 performing well in first quarter than 2018. In third quarter 2019 performing well than 2019</a:t>
            </a:r>
          </a:p>
          <a:p>
            <a:endParaRPr lang="en-US" dirty="0" smtClean="0"/>
          </a:p>
          <a:p>
            <a:endParaRPr lang="en-US" dirty="0"/>
          </a:p>
          <a:p>
            <a:endParaRPr lang="en-US" dirty="0" smtClean="0"/>
          </a:p>
          <a:p>
            <a:endParaRPr lang="en-US" dirty="0"/>
          </a:p>
        </p:txBody>
      </p:sp>
      <p:sp>
        <p:nvSpPr>
          <p:cNvPr id="4" name="TextBox 3"/>
          <p:cNvSpPr txBox="1"/>
          <p:nvPr/>
        </p:nvSpPr>
        <p:spPr>
          <a:xfrm>
            <a:off x="304800" y="4095750"/>
            <a:ext cx="8077200" cy="914400"/>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Sales are gradually increasing  in mid of the year 2018 &amp; 2019</a:t>
            </a:r>
          </a:p>
          <a:p>
            <a:pPr>
              <a:buFont typeface="Wingdings" pitchFamily="2" charset="2"/>
              <a:buChar char="Ø"/>
            </a:pPr>
            <a:r>
              <a:rPr lang="en-US" dirty="0" smtClean="0">
                <a:latin typeface="Calibri" pitchFamily="34" charset="0"/>
                <a:cs typeface="Calibri" pitchFamily="34" charset="0"/>
              </a:rPr>
              <a:t>Sales in 2020 is very low compared to year 2018 &amp; 2029 with respect to two months.</a:t>
            </a:r>
            <a:endParaRPr lang="en-US" dirty="0">
              <a:latin typeface="Calibri" pitchFamily="34" charset="0"/>
              <a:cs typeface="Calibri" pitchFamily="34" charset="0"/>
            </a:endParaRPr>
          </a:p>
        </p:txBody>
      </p:sp>
      <p:sp>
        <p:nvSpPr>
          <p:cNvPr id="5" name="TextBox 4"/>
          <p:cNvSpPr txBox="1"/>
          <p:nvPr/>
        </p:nvSpPr>
        <p:spPr>
          <a:xfrm>
            <a:off x="228600" y="133350"/>
            <a:ext cx="5174723" cy="461665"/>
          </a:xfrm>
          <a:prstGeom prst="rect">
            <a:avLst/>
          </a:prstGeom>
          <a:noFill/>
        </p:spPr>
        <p:txBody>
          <a:bodyPr wrap="square" rtlCol="0">
            <a:spAutoFit/>
          </a:bodyPr>
          <a:lstStyle/>
          <a:p>
            <a:r>
              <a:rPr lang="en-US" sz="2400" b="1" dirty="0" smtClean="0">
                <a:solidFill>
                  <a:srgbClr val="FFFF00"/>
                </a:solidFill>
              </a:rPr>
              <a:t>Product Sold over Quarter &amp; Month:</a:t>
            </a:r>
            <a:endParaRPr lang="en-US" sz="2400" b="1" dirty="0">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457200" y="895350"/>
            <a:ext cx="8305799" cy="2667000"/>
          </a:xfrm>
          <a:prstGeom prst="rect">
            <a:avLst/>
          </a:prstGeom>
          <a:noFill/>
          <a:ln w="1">
            <a:noFill/>
            <a:miter lim="800000"/>
            <a:headEnd/>
            <a:tailEnd type="none" w="med" len="med"/>
          </a:ln>
          <a:effectLst/>
        </p:spPr>
      </p:pic>
      <p:sp>
        <p:nvSpPr>
          <p:cNvPr id="3" name="TextBox 2"/>
          <p:cNvSpPr txBox="1"/>
          <p:nvPr/>
        </p:nvSpPr>
        <p:spPr>
          <a:xfrm>
            <a:off x="76200" y="133351"/>
            <a:ext cx="5486400" cy="830997"/>
          </a:xfrm>
          <a:prstGeom prst="rect">
            <a:avLst/>
          </a:prstGeom>
          <a:noFill/>
        </p:spPr>
        <p:txBody>
          <a:bodyPr wrap="square" rtlCol="0">
            <a:spAutoFit/>
          </a:bodyPr>
          <a:lstStyle/>
          <a:p>
            <a:r>
              <a:rPr lang="en-US" sz="2400" b="1" dirty="0" smtClean="0">
                <a:solidFill>
                  <a:srgbClr val="FFFF00"/>
                </a:solidFill>
                <a:latin typeface="Calibri" pitchFamily="34" charset="0"/>
                <a:cs typeface="Calibri" pitchFamily="34" charset="0"/>
              </a:rPr>
              <a:t>Product Sold over Quarter &amp; Month:</a:t>
            </a:r>
          </a:p>
          <a:p>
            <a:endParaRPr lang="en-US" sz="2400" b="1" dirty="0">
              <a:latin typeface="Calibri" pitchFamily="34" charset="0"/>
              <a:cs typeface="Calibri" pitchFamily="34" charset="0"/>
            </a:endParaRPr>
          </a:p>
        </p:txBody>
      </p:sp>
      <p:sp>
        <p:nvSpPr>
          <p:cNvPr id="4" name="TextBox 3"/>
          <p:cNvSpPr txBox="1"/>
          <p:nvPr/>
        </p:nvSpPr>
        <p:spPr>
          <a:xfrm>
            <a:off x="304800" y="3867150"/>
            <a:ext cx="8610600" cy="923330"/>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There is no trend and seasonality in the dataset</a:t>
            </a:r>
          </a:p>
          <a:p>
            <a:pPr>
              <a:buFont typeface="Wingdings" pitchFamily="2" charset="2"/>
              <a:buChar char="Ø"/>
            </a:pPr>
            <a:r>
              <a:rPr lang="en-US" dirty="0" smtClean="0">
                <a:latin typeface="Calibri" pitchFamily="34" charset="0"/>
                <a:cs typeface="Calibri" pitchFamily="34" charset="0"/>
              </a:rPr>
              <a:t>Days between 12 to 20 in all the years sales has been increased.</a:t>
            </a:r>
          </a:p>
          <a:p>
            <a:pPr>
              <a:buFont typeface="Wingdings" pitchFamily="2" charset="2"/>
              <a:buChar char="Ø"/>
            </a:pPr>
            <a:r>
              <a:rPr lang="en-US" dirty="0" smtClean="0">
                <a:latin typeface="Calibri" pitchFamily="34" charset="0"/>
                <a:cs typeface="Calibri" pitchFamily="34" charset="0"/>
              </a:rPr>
              <a:t>For year 2020 sales has been very low in end of the month</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6200" y="1177925"/>
            <a:ext cx="8610600" cy="2536826"/>
          </a:xfrm>
          <a:prstGeom prst="rect">
            <a:avLst/>
          </a:prstGeom>
          <a:noFill/>
          <a:ln w="9525">
            <a:noFill/>
            <a:miter lim="800000"/>
            <a:headEnd/>
            <a:tailEnd/>
          </a:ln>
          <a:effectLst/>
        </p:spPr>
      </p:pic>
      <p:sp>
        <p:nvSpPr>
          <p:cNvPr id="3" name="TextBox 2"/>
          <p:cNvSpPr txBox="1"/>
          <p:nvPr/>
        </p:nvSpPr>
        <p:spPr>
          <a:xfrm>
            <a:off x="381000" y="4019550"/>
            <a:ext cx="7848600" cy="646331"/>
          </a:xfrm>
          <a:prstGeom prst="rect">
            <a:avLst/>
          </a:prstGeom>
          <a:noFill/>
        </p:spPr>
        <p:txBody>
          <a:bodyPr wrap="square" rtlCol="0">
            <a:spAutoFit/>
          </a:bodyPr>
          <a:lstStyle/>
          <a:p>
            <a:pPr>
              <a:buFont typeface="Wingdings" pitchFamily="2" charset="2"/>
              <a:buChar char="Ø"/>
            </a:pPr>
            <a:r>
              <a:rPr lang="en-US" dirty="0" smtClean="0"/>
              <a:t>Highest individual product sold with respect to years, product which has lower in sales need to combine with high sales product to increase the revenue.</a:t>
            </a:r>
            <a:endParaRPr lang="en-US" dirty="0"/>
          </a:p>
        </p:txBody>
      </p:sp>
      <p:sp>
        <p:nvSpPr>
          <p:cNvPr id="4" name="TextBox 3"/>
          <p:cNvSpPr txBox="1"/>
          <p:nvPr/>
        </p:nvSpPr>
        <p:spPr>
          <a:xfrm>
            <a:off x="381000" y="285750"/>
            <a:ext cx="4373453" cy="461665"/>
          </a:xfrm>
          <a:prstGeom prst="rect">
            <a:avLst/>
          </a:prstGeom>
          <a:noFill/>
        </p:spPr>
        <p:txBody>
          <a:bodyPr wrap="square" rtlCol="0">
            <a:spAutoFit/>
          </a:bodyPr>
          <a:lstStyle/>
          <a:p>
            <a:r>
              <a:rPr lang="en-US" sz="2400" b="1" dirty="0" smtClean="0">
                <a:solidFill>
                  <a:srgbClr val="FFFF00"/>
                </a:solidFill>
                <a:latin typeface="Calibri" pitchFamily="34" charset="0"/>
                <a:cs typeface="Calibri" pitchFamily="34" charset="0"/>
              </a:rPr>
              <a:t>Highest individual product sold:</a:t>
            </a:r>
            <a:endParaRPr lang="en-US" sz="2400" b="1" dirty="0">
              <a:solidFill>
                <a:srgbClr val="FFFF00"/>
              </a:solidFill>
              <a:latin typeface="Calibri" pitchFamily="34" charset="0"/>
              <a:cs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1" y="895350"/>
            <a:ext cx="8305800" cy="2308324"/>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Market Basket Analysis is one of the key techniques used by large retailers to uncover associations between items.</a:t>
            </a:r>
            <a:r>
              <a:rPr lang="en-US" dirty="0">
                <a:latin typeface="Calibri" pitchFamily="34" charset="0"/>
                <a:cs typeface="Calibri" pitchFamily="34" charset="0"/>
              </a:rPr>
              <a:t> </a:t>
            </a:r>
            <a:endParaRPr lang="en-US" dirty="0" smtClean="0">
              <a:latin typeface="Calibri" pitchFamily="34" charset="0"/>
              <a:cs typeface="Calibri" pitchFamily="34" charset="0"/>
            </a:endParaRPr>
          </a:p>
          <a:p>
            <a:pPr>
              <a:buFont typeface="Wingdings" pitchFamily="2" charset="2"/>
              <a:buChar char="Ø"/>
            </a:pPr>
            <a:endParaRPr lang="en-US" dirty="0">
              <a:latin typeface="Calibri" pitchFamily="34" charset="0"/>
              <a:cs typeface="Calibri" pitchFamily="34" charset="0"/>
            </a:endParaRPr>
          </a:p>
          <a:p>
            <a:pPr>
              <a:buFont typeface="Wingdings" pitchFamily="2" charset="2"/>
              <a:buChar char="Ø"/>
            </a:pPr>
            <a:r>
              <a:rPr lang="en-US" dirty="0">
                <a:latin typeface="Calibri" pitchFamily="34" charset="0"/>
                <a:cs typeface="Calibri" pitchFamily="34" charset="0"/>
              </a:rPr>
              <a:t>I</a:t>
            </a:r>
            <a:r>
              <a:rPr lang="en-US" dirty="0" smtClean="0">
                <a:latin typeface="Calibri" pitchFamily="34" charset="0"/>
                <a:cs typeface="Calibri" pitchFamily="34" charset="0"/>
              </a:rPr>
              <a:t>t </a:t>
            </a:r>
            <a:r>
              <a:rPr lang="en-US" dirty="0">
                <a:latin typeface="Calibri" pitchFamily="34" charset="0"/>
                <a:cs typeface="Calibri" pitchFamily="34" charset="0"/>
              </a:rPr>
              <a:t>works by looking for combinations of items that occur together frequently in transactions. </a:t>
            </a:r>
            <a:endParaRPr lang="en-US" dirty="0" smtClean="0">
              <a:latin typeface="Calibri" pitchFamily="34" charset="0"/>
              <a:cs typeface="Calibri" pitchFamily="34" charset="0"/>
            </a:endParaRPr>
          </a:p>
          <a:p>
            <a:pPr>
              <a:buFont typeface="Wingdings" pitchFamily="2" charset="2"/>
              <a:buChar char="Ø"/>
            </a:pPr>
            <a:endParaRPr lang="en-US" dirty="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To </a:t>
            </a:r>
            <a:r>
              <a:rPr lang="en-US" dirty="0">
                <a:latin typeface="Calibri" pitchFamily="34" charset="0"/>
                <a:cs typeface="Calibri" pitchFamily="34" charset="0"/>
              </a:rPr>
              <a:t>put it another way, it allows retailers to identify relationships between the items that people buy.</a:t>
            </a:r>
          </a:p>
        </p:txBody>
      </p:sp>
      <p:sp>
        <p:nvSpPr>
          <p:cNvPr id="3" name="TextBox 2"/>
          <p:cNvSpPr txBox="1"/>
          <p:nvPr/>
        </p:nvSpPr>
        <p:spPr>
          <a:xfrm>
            <a:off x="533400" y="3333750"/>
            <a:ext cx="8001000" cy="923330"/>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 Association </a:t>
            </a:r>
            <a:r>
              <a:rPr lang="en-US" dirty="0">
                <a:latin typeface="Calibri" pitchFamily="34" charset="0"/>
                <a:cs typeface="Calibri" pitchFamily="34" charset="0"/>
              </a:rPr>
              <a:t>Rules are widely used to analyze retail basket or transaction data, and are intended to identify strong rules discovered in transaction data using measures of interestingness, based on the concept of strong rules.</a:t>
            </a:r>
          </a:p>
        </p:txBody>
      </p:sp>
      <p:sp>
        <p:nvSpPr>
          <p:cNvPr id="4" name="TextBox 3"/>
          <p:cNvSpPr txBox="1"/>
          <p:nvPr/>
        </p:nvSpPr>
        <p:spPr>
          <a:xfrm>
            <a:off x="381000" y="285750"/>
            <a:ext cx="5943600" cy="461665"/>
          </a:xfrm>
          <a:prstGeom prst="rect">
            <a:avLst/>
          </a:prstGeom>
          <a:noFill/>
        </p:spPr>
        <p:txBody>
          <a:bodyPr wrap="square" rtlCol="0">
            <a:spAutoFit/>
          </a:bodyPr>
          <a:lstStyle/>
          <a:p>
            <a:r>
              <a:rPr lang="en-US" sz="2400" b="1" dirty="0" smtClean="0">
                <a:solidFill>
                  <a:srgbClr val="FFFF00"/>
                </a:solidFill>
                <a:latin typeface="Calibri" pitchFamily="34" charset="0"/>
                <a:cs typeface="Calibri" pitchFamily="34" charset="0"/>
              </a:rPr>
              <a:t>Market Basket Analysis:</a:t>
            </a:r>
            <a:endParaRPr lang="en-US" sz="2400" b="1" dirty="0">
              <a:solidFill>
                <a:srgbClr val="FFFF00"/>
              </a:solidFill>
              <a:latin typeface="Calibri" pitchFamily="34" charset="0"/>
              <a:cs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00150"/>
            <a:ext cx="7924800" cy="2862322"/>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Association Rules are </a:t>
            </a:r>
            <a:r>
              <a:rPr lang="en-US" b="1" dirty="0" smtClean="0">
                <a:latin typeface="Calibri" pitchFamily="34" charset="0"/>
                <a:cs typeface="Calibri" pitchFamily="34" charset="0"/>
              </a:rPr>
              <a:t>widely used to analyze retail basket or transaction data</a:t>
            </a:r>
            <a:r>
              <a:rPr lang="en-US" dirty="0" smtClean="0">
                <a:latin typeface="Calibri" pitchFamily="34" charset="0"/>
                <a:cs typeface="Calibri" pitchFamily="34" charset="0"/>
              </a:rPr>
              <a:t>, and are intended to identify strong rules discovered in transaction data using measures of interestingness, based on the concept of strong rules.</a:t>
            </a:r>
          </a:p>
          <a:p>
            <a:pPr>
              <a:buFont typeface="Wingdings" pitchFamily="2" charset="2"/>
              <a:buChar char="Ø"/>
            </a:pPr>
            <a:endParaRPr lang="en-US" dirty="0" smtClean="0">
              <a:latin typeface="Calibri" pitchFamily="34" charset="0"/>
              <a:cs typeface="Calibri" pitchFamily="34" charset="0"/>
            </a:endParaRPr>
          </a:p>
          <a:p>
            <a:pPr>
              <a:buFont typeface="Wingdings" pitchFamily="2" charset="2"/>
              <a:buChar char="Ø"/>
            </a:pPr>
            <a:r>
              <a:rPr lang="en-US" b="1" dirty="0" smtClean="0">
                <a:latin typeface="Calibri" pitchFamily="34" charset="0"/>
                <a:cs typeface="Calibri" pitchFamily="34" charset="0"/>
              </a:rPr>
              <a:t>Support is an indication of how frequently the items appear in the data.</a:t>
            </a:r>
            <a:r>
              <a:rPr lang="en-US" dirty="0" smtClean="0">
                <a:latin typeface="Calibri" pitchFamily="34" charset="0"/>
                <a:cs typeface="Calibri" pitchFamily="34" charset="0"/>
              </a:rPr>
              <a:t> </a:t>
            </a:r>
          </a:p>
          <a:p>
            <a:r>
              <a:rPr lang="en-US" b="1" dirty="0" smtClean="0">
                <a:latin typeface="Calibri" pitchFamily="34" charset="0"/>
                <a:cs typeface="Calibri" pitchFamily="34" charset="0"/>
              </a:rPr>
              <a:t>Confidence indicates the number of times the if-then statements are found true</a:t>
            </a:r>
            <a:r>
              <a:rPr lang="en-US" dirty="0" smtClean="0">
                <a:latin typeface="Calibri" pitchFamily="34" charset="0"/>
                <a:cs typeface="Calibri" pitchFamily="34" charset="0"/>
              </a:rPr>
              <a:t>. </a:t>
            </a:r>
          </a:p>
          <a:p>
            <a:pPr>
              <a:buFont typeface="Wingdings" pitchFamily="2" charset="2"/>
              <a:buChar char="Ø"/>
            </a:pPr>
            <a:endParaRPr lang="en-US" dirty="0" smtClean="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A third metric, called lift, can be used to compare confidence with expected confidence, or how many times an if-then statement is expected to be found true.</a:t>
            </a:r>
          </a:p>
          <a:p>
            <a:endParaRPr lang="en-US" dirty="0"/>
          </a:p>
        </p:txBody>
      </p:sp>
      <p:sp>
        <p:nvSpPr>
          <p:cNvPr id="4" name="TextBox 3"/>
          <p:cNvSpPr txBox="1"/>
          <p:nvPr/>
        </p:nvSpPr>
        <p:spPr>
          <a:xfrm>
            <a:off x="381000" y="285750"/>
            <a:ext cx="2926863" cy="461665"/>
          </a:xfrm>
          <a:prstGeom prst="rect">
            <a:avLst/>
          </a:prstGeom>
          <a:noFill/>
        </p:spPr>
        <p:txBody>
          <a:bodyPr wrap="square" rtlCol="0">
            <a:spAutoFit/>
          </a:bodyPr>
          <a:lstStyle/>
          <a:p>
            <a:r>
              <a:rPr lang="en-US" sz="2400" b="1" dirty="0" smtClean="0">
                <a:solidFill>
                  <a:srgbClr val="FFFF00"/>
                </a:solidFill>
                <a:latin typeface="Calibri" pitchFamily="34" charset="0"/>
                <a:cs typeface="Calibri" pitchFamily="34" charset="0"/>
              </a:rPr>
              <a:t>Associate Rules:</a:t>
            </a:r>
            <a:endParaRPr lang="en-US" sz="24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457200" y="971550"/>
            <a:ext cx="4419600" cy="4038600"/>
          </a:xfrm>
          <a:prstGeom prst="rect">
            <a:avLst/>
          </a:prstGeom>
          <a:noFill/>
          <a:ln w="9525">
            <a:noFill/>
            <a:miter lim="800000"/>
            <a:headEnd/>
            <a:tailEnd/>
          </a:ln>
          <a:effectLst/>
        </p:spPr>
      </p:pic>
      <p:sp>
        <p:nvSpPr>
          <p:cNvPr id="3" name="TextBox 2"/>
          <p:cNvSpPr txBox="1"/>
          <p:nvPr/>
        </p:nvSpPr>
        <p:spPr>
          <a:xfrm>
            <a:off x="4953000" y="742950"/>
            <a:ext cx="4038600" cy="3693319"/>
          </a:xfrm>
          <a:prstGeom prst="rect">
            <a:avLst/>
          </a:prstGeom>
          <a:noFill/>
        </p:spPr>
        <p:txBody>
          <a:bodyPr wrap="square" rtlCol="0">
            <a:spAutoFit/>
          </a:bodyPr>
          <a:lstStyle/>
          <a:p>
            <a:endParaRPr lang="en-US" b="1" dirty="0" smtClean="0"/>
          </a:p>
          <a:p>
            <a:r>
              <a:rPr lang="en-US" dirty="0" smtClean="0"/>
              <a:t>Assume there are 100 customers</a:t>
            </a:r>
          </a:p>
          <a:p>
            <a:r>
              <a:rPr lang="en-US" dirty="0" smtClean="0"/>
              <a:t>10 of them bought milk, 8 bought butter and 6 bought both of them.</a:t>
            </a:r>
          </a:p>
          <a:p>
            <a:endParaRPr lang="en-US" dirty="0" smtClean="0"/>
          </a:p>
          <a:p>
            <a:r>
              <a:rPr lang="en-US" dirty="0" smtClean="0"/>
              <a:t>bought milk =&gt; bought butter</a:t>
            </a:r>
          </a:p>
          <a:p>
            <a:endParaRPr lang="en-US" dirty="0" smtClean="0"/>
          </a:p>
          <a:p>
            <a:r>
              <a:rPr lang="en-US" dirty="0" smtClean="0"/>
              <a:t>support = P(Milk &amp; Butter) = 6/100 = 0.06</a:t>
            </a:r>
          </a:p>
          <a:p>
            <a:endParaRPr lang="en-US" dirty="0" smtClean="0"/>
          </a:p>
          <a:p>
            <a:r>
              <a:rPr lang="en-US" dirty="0" smtClean="0"/>
              <a:t>confidence = support/P(Butter) = 0.06/0.08 = 0.75</a:t>
            </a:r>
          </a:p>
          <a:p>
            <a:endParaRPr lang="en-US" dirty="0" smtClean="0"/>
          </a:p>
          <a:p>
            <a:r>
              <a:rPr lang="en-US" dirty="0" smtClean="0"/>
              <a:t>lift = confidence/P(Milk) = 0.75/0.10 = 7.5</a:t>
            </a:r>
            <a:endParaRPr lang="en-US" dirty="0"/>
          </a:p>
        </p:txBody>
      </p:sp>
      <p:sp>
        <p:nvSpPr>
          <p:cNvPr id="6" name="TextBox 5"/>
          <p:cNvSpPr txBox="1"/>
          <p:nvPr/>
        </p:nvSpPr>
        <p:spPr>
          <a:xfrm>
            <a:off x="381000" y="285751"/>
            <a:ext cx="3962400" cy="461665"/>
          </a:xfrm>
          <a:prstGeom prst="rect">
            <a:avLst/>
          </a:prstGeom>
          <a:noFill/>
        </p:spPr>
        <p:txBody>
          <a:bodyPr wrap="square" rtlCol="0">
            <a:spAutoFit/>
          </a:bodyPr>
          <a:lstStyle/>
          <a:p>
            <a:r>
              <a:rPr lang="en-US" sz="2400" b="1" dirty="0">
                <a:solidFill>
                  <a:srgbClr val="FFFF00"/>
                </a:solidFill>
                <a:latin typeface="Calibri" pitchFamily="34" charset="0"/>
                <a:cs typeface="Calibri" pitchFamily="34" charset="0"/>
              </a:rPr>
              <a:t>E</a:t>
            </a:r>
            <a:r>
              <a:rPr lang="en-US" sz="2400" b="1" dirty="0" smtClean="0">
                <a:solidFill>
                  <a:srgbClr val="FFFF00"/>
                </a:solidFill>
                <a:latin typeface="Calibri" pitchFamily="34" charset="0"/>
                <a:cs typeface="Calibri" pitchFamily="34" charset="0"/>
              </a:rPr>
              <a:t>xample of Association Rules:</a:t>
            </a:r>
            <a:endParaRPr lang="en-US" sz="2400" b="1" dirty="0">
              <a:solidFill>
                <a:srgbClr val="FFFF00"/>
              </a:solidFill>
              <a:latin typeface="Calibri" pitchFamily="34" charset="0"/>
              <a:cs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81000" y="895350"/>
            <a:ext cx="4572000" cy="3832225"/>
          </a:xfrm>
          <a:prstGeom prst="rect">
            <a:avLst/>
          </a:prstGeom>
          <a:noFill/>
          <a:ln w="9525">
            <a:noFill/>
            <a:miter lim="800000"/>
            <a:headEnd/>
            <a:tailEnd/>
          </a:ln>
          <a:effectLst/>
        </p:spPr>
      </p:pic>
      <p:sp>
        <p:nvSpPr>
          <p:cNvPr id="3" name="TextBox 2"/>
          <p:cNvSpPr txBox="1"/>
          <p:nvPr/>
        </p:nvSpPr>
        <p:spPr>
          <a:xfrm>
            <a:off x="5257800" y="2114550"/>
            <a:ext cx="3586979" cy="923330"/>
          </a:xfrm>
          <a:prstGeom prst="rect">
            <a:avLst/>
          </a:prstGeom>
          <a:noFill/>
        </p:spPr>
        <p:txBody>
          <a:bodyPr wrap="square" rtlCol="0">
            <a:spAutoFit/>
          </a:bodyPr>
          <a:lstStyle/>
          <a:p>
            <a:r>
              <a:rPr lang="en-US" dirty="0" smtClean="0">
                <a:latin typeface="Calibri" pitchFamily="34" charset="0"/>
                <a:cs typeface="Calibri" pitchFamily="34" charset="0"/>
              </a:rPr>
              <a:t>Support of Minimum=0.02</a:t>
            </a:r>
          </a:p>
          <a:p>
            <a:r>
              <a:rPr lang="en-US" dirty="0" smtClean="0">
                <a:latin typeface="Calibri" pitchFamily="34" charset="0"/>
                <a:cs typeface="Calibri" pitchFamily="34" charset="0"/>
              </a:rPr>
              <a:t>Maximum Item Set Length=10</a:t>
            </a:r>
          </a:p>
          <a:p>
            <a:r>
              <a:rPr lang="en-US" dirty="0" smtClean="0">
                <a:latin typeface="Calibri" pitchFamily="34" charset="0"/>
                <a:cs typeface="Calibri" pitchFamily="34" charset="0"/>
              </a:rPr>
              <a:t>Minimum Confidence Level=0.08</a:t>
            </a:r>
            <a:endParaRPr lang="en-US" dirty="0">
              <a:latin typeface="Calibri" pitchFamily="34" charset="0"/>
              <a:cs typeface="Calibri" pitchFamily="34" charset="0"/>
            </a:endParaRPr>
          </a:p>
        </p:txBody>
      </p:sp>
      <p:sp>
        <p:nvSpPr>
          <p:cNvPr id="4" name="TextBox 3"/>
          <p:cNvSpPr txBox="1"/>
          <p:nvPr/>
        </p:nvSpPr>
        <p:spPr>
          <a:xfrm>
            <a:off x="152400" y="133351"/>
            <a:ext cx="7924800" cy="461665"/>
          </a:xfrm>
          <a:prstGeom prst="rect">
            <a:avLst/>
          </a:prstGeom>
          <a:noFill/>
        </p:spPr>
        <p:txBody>
          <a:bodyPr wrap="square" rtlCol="0">
            <a:spAutoFit/>
          </a:bodyPr>
          <a:lstStyle/>
          <a:p>
            <a:r>
              <a:rPr lang="en-US" sz="2400" b="1" dirty="0">
                <a:solidFill>
                  <a:srgbClr val="FFFF00"/>
                </a:solidFill>
                <a:latin typeface="Calibri" pitchFamily="34" charset="0"/>
                <a:cs typeface="Calibri" pitchFamily="34" charset="0"/>
              </a:rPr>
              <a:t>T</a:t>
            </a:r>
            <a:r>
              <a:rPr lang="en-US" sz="2400" b="1" dirty="0" smtClean="0">
                <a:solidFill>
                  <a:srgbClr val="FFFF00"/>
                </a:solidFill>
                <a:latin typeface="Calibri" pitchFamily="34" charset="0"/>
                <a:cs typeface="Calibri" pitchFamily="34" charset="0"/>
              </a:rPr>
              <a:t>hreshold values of Support and Confidence</a:t>
            </a:r>
            <a:r>
              <a:rPr lang="en-US" sz="2400" dirty="0" smtClean="0">
                <a:solidFill>
                  <a:srgbClr val="FFFF00"/>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533401" y="3105150"/>
            <a:ext cx="8305800" cy="1905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533400" y="819150"/>
            <a:ext cx="8305800" cy="1447800"/>
          </a:xfrm>
          <a:prstGeom prst="rect">
            <a:avLst/>
          </a:prstGeom>
          <a:noFill/>
          <a:ln w="9525">
            <a:noFill/>
            <a:miter lim="800000"/>
            <a:headEnd/>
            <a:tailEnd/>
          </a:ln>
          <a:effectLst/>
        </p:spPr>
      </p:pic>
      <p:sp>
        <p:nvSpPr>
          <p:cNvPr id="6" name="TextBox 5"/>
          <p:cNvSpPr txBox="1"/>
          <p:nvPr/>
        </p:nvSpPr>
        <p:spPr>
          <a:xfrm>
            <a:off x="304800" y="133351"/>
            <a:ext cx="3352800" cy="461665"/>
          </a:xfrm>
          <a:prstGeom prst="rect">
            <a:avLst/>
          </a:prstGeom>
          <a:noFill/>
        </p:spPr>
        <p:txBody>
          <a:bodyPr wrap="square" rtlCol="0">
            <a:spAutoFit/>
          </a:bodyPr>
          <a:lstStyle/>
          <a:p>
            <a:r>
              <a:rPr lang="en-US" sz="2400" b="1" dirty="0" smtClean="0">
                <a:solidFill>
                  <a:srgbClr val="FFFF00"/>
                </a:solidFill>
                <a:latin typeface="Calibri" pitchFamily="34" charset="0"/>
                <a:cs typeface="Calibri" pitchFamily="34" charset="0"/>
              </a:rPr>
              <a:t>KNIME Workflow:</a:t>
            </a:r>
            <a:endParaRPr lang="en-US" sz="2400" b="1" dirty="0">
              <a:solidFill>
                <a:srgbClr val="FFFF00"/>
              </a:solidFill>
              <a:latin typeface="Calibri" pitchFamily="34" charset="0"/>
              <a:cs typeface="Calibri" pitchFamily="34" charset="0"/>
            </a:endParaRPr>
          </a:p>
        </p:txBody>
      </p:sp>
      <p:sp>
        <p:nvSpPr>
          <p:cNvPr id="8" name="TextBox 7"/>
          <p:cNvSpPr txBox="1"/>
          <p:nvPr/>
        </p:nvSpPr>
        <p:spPr>
          <a:xfrm>
            <a:off x="304800" y="2495550"/>
            <a:ext cx="5867400" cy="461665"/>
          </a:xfrm>
          <a:prstGeom prst="rect">
            <a:avLst/>
          </a:prstGeom>
          <a:noFill/>
        </p:spPr>
        <p:txBody>
          <a:bodyPr wrap="square" rtlCol="0">
            <a:spAutoFit/>
          </a:bodyPr>
          <a:lstStyle/>
          <a:p>
            <a:r>
              <a:rPr lang="en-US" sz="2400" b="1" dirty="0" smtClean="0">
                <a:solidFill>
                  <a:srgbClr val="FFFF00"/>
                </a:solidFill>
                <a:latin typeface="Calibri" pitchFamily="34" charset="0"/>
                <a:cs typeface="Calibri" pitchFamily="34" charset="0"/>
              </a:rPr>
              <a:t>Top Combo with good confidence level:</a:t>
            </a:r>
            <a:endParaRPr lang="en-US" sz="2400" b="1" dirty="0">
              <a:solidFill>
                <a:srgbClr val="FFFF00"/>
              </a:solidFill>
              <a:latin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200150"/>
            <a:ext cx="6324600" cy="3046988"/>
          </a:xfrm>
          <a:prstGeom prst="rect">
            <a:avLst/>
          </a:prstGeom>
          <a:noFill/>
        </p:spPr>
        <p:txBody>
          <a:bodyPr wrap="square" rtlCol="0">
            <a:spAutoFit/>
          </a:bodyPr>
          <a:lstStyle/>
          <a:p>
            <a:pPr>
              <a:buFont typeface="Wingdings" pitchFamily="2" charset="2"/>
              <a:buChar char="Ø"/>
            </a:pPr>
            <a:r>
              <a:rPr lang="en-US" sz="2400" dirty="0" smtClean="0">
                <a:latin typeface="Calibri" pitchFamily="34" charset="0"/>
                <a:cs typeface="Calibri" pitchFamily="34" charset="0"/>
              </a:rPr>
              <a:t>Problem Statement</a:t>
            </a:r>
          </a:p>
          <a:p>
            <a:pPr>
              <a:buFont typeface="Wingdings" pitchFamily="2" charset="2"/>
              <a:buChar char="Ø"/>
            </a:pPr>
            <a:r>
              <a:rPr lang="en-US" sz="2400" dirty="0" smtClean="0">
                <a:latin typeface="Calibri" pitchFamily="34" charset="0"/>
                <a:cs typeface="Calibri" pitchFamily="34" charset="0"/>
              </a:rPr>
              <a:t>Exploratory Data Analysis</a:t>
            </a:r>
          </a:p>
          <a:p>
            <a:pPr>
              <a:buFont typeface="Wingdings" pitchFamily="2" charset="2"/>
              <a:buChar char="Ø"/>
            </a:pPr>
            <a:r>
              <a:rPr lang="en-US" sz="2400" dirty="0">
                <a:latin typeface="Calibri" pitchFamily="34" charset="0"/>
                <a:cs typeface="Calibri" pitchFamily="34" charset="0"/>
              </a:rPr>
              <a:t>Market Basket Analysis </a:t>
            </a:r>
            <a:endParaRPr lang="en-US" sz="2400" dirty="0" smtClean="0">
              <a:latin typeface="Calibri" pitchFamily="34" charset="0"/>
              <a:cs typeface="Calibri" pitchFamily="34" charset="0"/>
            </a:endParaRPr>
          </a:p>
          <a:p>
            <a:pPr>
              <a:buFont typeface="Wingdings" pitchFamily="2" charset="2"/>
              <a:buChar char="Ø"/>
            </a:pPr>
            <a:r>
              <a:rPr lang="en-US" sz="2400" dirty="0" smtClean="0">
                <a:latin typeface="Calibri" pitchFamily="34" charset="0"/>
                <a:cs typeface="Calibri" pitchFamily="34" charset="0"/>
              </a:rPr>
              <a:t>Association Rules</a:t>
            </a:r>
          </a:p>
          <a:p>
            <a:pPr>
              <a:buFont typeface="Wingdings" pitchFamily="2" charset="2"/>
              <a:buChar char="Ø"/>
            </a:pPr>
            <a:r>
              <a:rPr lang="en-US" sz="2400" dirty="0" smtClean="0">
                <a:latin typeface="Calibri" pitchFamily="34" charset="0"/>
                <a:cs typeface="Calibri" pitchFamily="34" charset="0"/>
              </a:rPr>
              <a:t>Example of Associate Rules</a:t>
            </a:r>
          </a:p>
          <a:p>
            <a:pPr>
              <a:buFont typeface="Wingdings" pitchFamily="2" charset="2"/>
              <a:buChar char="Ø"/>
            </a:pPr>
            <a:r>
              <a:rPr lang="en-US" sz="2400" dirty="0" smtClean="0">
                <a:latin typeface="Calibri" pitchFamily="34" charset="0"/>
                <a:cs typeface="Calibri" pitchFamily="34" charset="0"/>
              </a:rPr>
              <a:t>Threshold values of Support and Confidence:</a:t>
            </a:r>
          </a:p>
          <a:p>
            <a:pPr>
              <a:buFont typeface="Wingdings" pitchFamily="2" charset="2"/>
              <a:buChar char="Ø"/>
            </a:pPr>
            <a:r>
              <a:rPr lang="en-US" sz="2400" dirty="0" smtClean="0">
                <a:latin typeface="Calibri" pitchFamily="34" charset="0"/>
                <a:cs typeface="Calibri" pitchFamily="34" charset="0"/>
              </a:rPr>
              <a:t>KNIME workflow Image</a:t>
            </a:r>
          </a:p>
          <a:p>
            <a:pPr>
              <a:buFont typeface="Wingdings" pitchFamily="2" charset="2"/>
              <a:buChar char="Ø"/>
            </a:pPr>
            <a:r>
              <a:rPr lang="en-US" sz="2400" dirty="0" smtClean="0">
                <a:latin typeface="Calibri" pitchFamily="34" charset="0"/>
                <a:cs typeface="Calibri" pitchFamily="34" charset="0"/>
              </a:rPr>
              <a:t>Business Recommendation </a:t>
            </a:r>
          </a:p>
        </p:txBody>
      </p:sp>
      <p:sp>
        <p:nvSpPr>
          <p:cNvPr id="3" name="TextBox 2"/>
          <p:cNvSpPr txBox="1"/>
          <p:nvPr/>
        </p:nvSpPr>
        <p:spPr>
          <a:xfrm>
            <a:off x="1219200" y="438150"/>
            <a:ext cx="1749197" cy="584775"/>
          </a:xfrm>
          <a:prstGeom prst="rect">
            <a:avLst/>
          </a:prstGeom>
          <a:noFill/>
        </p:spPr>
        <p:txBody>
          <a:bodyPr wrap="none" rtlCol="0">
            <a:spAutoFit/>
          </a:bodyPr>
          <a:lstStyle/>
          <a:p>
            <a:r>
              <a:rPr lang="en-US" sz="3200" b="1" dirty="0" smtClean="0">
                <a:solidFill>
                  <a:srgbClr val="FFFF00"/>
                </a:solidFill>
              </a:rPr>
              <a:t>Content:</a:t>
            </a:r>
            <a:endParaRPr lang="en-US" sz="3200" b="1" dirty="0">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819150"/>
            <a:ext cx="8610601" cy="4247317"/>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We need to think about  combos for least sold products to increase the revenue</a:t>
            </a:r>
          </a:p>
          <a:p>
            <a:pPr>
              <a:buFont typeface="Wingdings" pitchFamily="2" charset="2"/>
              <a:buChar char="Ø"/>
            </a:pPr>
            <a:endParaRPr lang="en-US" dirty="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We can offer some coupons for least selling product  to customer, So it will increase the customer frequency.</a:t>
            </a:r>
          </a:p>
          <a:p>
            <a:pPr>
              <a:buFont typeface="Wingdings" pitchFamily="2" charset="2"/>
              <a:buChar char="Ø"/>
            </a:pPr>
            <a:endParaRPr lang="en-US" dirty="0">
              <a:latin typeface="Calibri" pitchFamily="34" charset="0"/>
              <a:cs typeface="Calibri" pitchFamily="34" charset="0"/>
            </a:endParaRPr>
          </a:p>
          <a:p>
            <a:pPr>
              <a:buFont typeface="Wingdings" pitchFamily="2" charset="2"/>
              <a:buChar char="Ø"/>
            </a:pPr>
            <a:r>
              <a:rPr lang="en-US" b="1" dirty="0">
                <a:latin typeface="Calibri" pitchFamily="34" charset="0"/>
                <a:cs typeface="Calibri" pitchFamily="34" charset="0"/>
              </a:rPr>
              <a:t> </a:t>
            </a:r>
            <a:r>
              <a:rPr lang="en-US" dirty="0">
                <a:latin typeface="Calibri" pitchFamily="34" charset="0"/>
                <a:cs typeface="Calibri" pitchFamily="34" charset="0"/>
              </a:rPr>
              <a:t>Repeat customers are beneficial for businesses. Think of ways to increase the frequency of transactions of each customer. If the average customer purchases once a month, consider applying strategies that could make them patronize the business more frequently. For instance, if they end up coming back every week, the company will have more sales and revenue</a:t>
            </a:r>
            <a:r>
              <a:rPr lang="en-US" dirty="0" smtClean="0">
                <a:latin typeface="Calibri" pitchFamily="34" charset="0"/>
                <a:cs typeface="Calibri" pitchFamily="34" charset="0"/>
              </a:rPr>
              <a:t> </a:t>
            </a:r>
          </a:p>
          <a:p>
            <a:pPr>
              <a:buFont typeface="Wingdings" pitchFamily="2" charset="2"/>
              <a:buChar char="Ø"/>
            </a:pPr>
            <a:endParaRPr lang="en-US" dirty="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Social Media advertisement in-store </a:t>
            </a:r>
            <a:r>
              <a:rPr lang="en-US" dirty="0">
                <a:latin typeface="Calibri" pitchFamily="34" charset="0"/>
                <a:cs typeface="Calibri" pitchFamily="34" charset="0"/>
              </a:rPr>
              <a:t>offers are a great way to drive customers to your business. People can easily access their Offer through the Offers bookmark and pull it up on their phone at the till. You can choose to enable a barcode or QR code to scan at checkout to make the whole process quick and easy.</a:t>
            </a:r>
          </a:p>
        </p:txBody>
      </p:sp>
      <p:sp>
        <p:nvSpPr>
          <p:cNvPr id="4" name="TextBox 3"/>
          <p:cNvSpPr txBox="1"/>
          <p:nvPr/>
        </p:nvSpPr>
        <p:spPr>
          <a:xfrm>
            <a:off x="228600" y="209550"/>
            <a:ext cx="4419600" cy="461665"/>
          </a:xfrm>
          <a:prstGeom prst="rect">
            <a:avLst/>
          </a:prstGeom>
          <a:noFill/>
        </p:spPr>
        <p:txBody>
          <a:bodyPr wrap="square" rtlCol="0">
            <a:spAutoFit/>
          </a:bodyPr>
          <a:lstStyle/>
          <a:p>
            <a:r>
              <a:rPr lang="en-US" sz="2400" b="1" dirty="0" smtClean="0">
                <a:solidFill>
                  <a:srgbClr val="FFFF00"/>
                </a:solidFill>
                <a:latin typeface="Calibri" pitchFamily="34" charset="0"/>
                <a:cs typeface="Calibri" pitchFamily="34" charset="0"/>
              </a:rPr>
              <a:t>Business Recommendations:</a:t>
            </a:r>
            <a:endParaRPr lang="en-US" sz="2400" b="1" dirty="0">
              <a:solidFill>
                <a:srgbClr val="FFFF00"/>
              </a:solidFill>
              <a:latin typeface="Calibri" pitchFamily="34" charset="0"/>
              <a:cs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ocery 1.jfif"/>
          <p:cNvPicPr>
            <a:picLocks noChangeAspect="1"/>
          </p:cNvPicPr>
          <p:nvPr/>
        </p:nvPicPr>
        <p:blipFill>
          <a:blip r:embed="rId2"/>
          <a:stretch>
            <a:fillRect/>
          </a:stretch>
        </p:blipFill>
        <p:spPr>
          <a:xfrm>
            <a:off x="0" y="0"/>
            <a:ext cx="6400800" cy="5143500"/>
          </a:xfrm>
          <a:prstGeom prst="rect">
            <a:avLst/>
          </a:prstGeom>
        </p:spPr>
      </p:pic>
      <p:sp>
        <p:nvSpPr>
          <p:cNvPr id="3" name="TextBox 2"/>
          <p:cNvSpPr txBox="1"/>
          <p:nvPr/>
        </p:nvSpPr>
        <p:spPr>
          <a:xfrm>
            <a:off x="7239000" y="2190750"/>
            <a:ext cx="1295400" cy="646331"/>
          </a:xfrm>
          <a:prstGeom prst="rect">
            <a:avLst/>
          </a:prstGeom>
          <a:noFill/>
        </p:spPr>
        <p:txBody>
          <a:bodyPr wrap="square" rtlCol="0">
            <a:spAutoFit/>
          </a:bodyPr>
          <a:lstStyle/>
          <a:p>
            <a:r>
              <a:rPr lang="en-US" sz="3600" b="1" spc="300" dirty="0" smtClean="0">
                <a:solidFill>
                  <a:srgbClr val="92D050"/>
                </a:solidFill>
              </a:rPr>
              <a:t>END</a:t>
            </a:r>
            <a:endParaRPr lang="en-US" sz="3600" b="1" spc="300" dirty="0">
              <a:solidFill>
                <a:srgbClr val="92D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38150"/>
            <a:ext cx="3352800" cy="738664"/>
          </a:xfrm>
          <a:prstGeom prst="rect">
            <a:avLst/>
          </a:prstGeom>
          <a:noFill/>
        </p:spPr>
        <p:txBody>
          <a:bodyPr wrap="square" rtlCol="0">
            <a:spAutoFit/>
          </a:bodyPr>
          <a:lstStyle/>
          <a:p>
            <a:r>
              <a:rPr lang="en-US" sz="2400" b="1" dirty="0">
                <a:solidFill>
                  <a:srgbClr val="FFFF00"/>
                </a:solidFill>
                <a:latin typeface="Calibri" pitchFamily="34" charset="0"/>
                <a:cs typeface="Calibri" pitchFamily="34" charset="0"/>
              </a:rPr>
              <a:t>Problem </a:t>
            </a:r>
            <a:r>
              <a:rPr lang="en-US" sz="2400" b="1" dirty="0" smtClean="0">
                <a:solidFill>
                  <a:srgbClr val="FFFF00"/>
                </a:solidFill>
                <a:latin typeface="Calibri" pitchFamily="34" charset="0"/>
                <a:cs typeface="Calibri" pitchFamily="34" charset="0"/>
              </a:rPr>
              <a:t>Statement:</a:t>
            </a:r>
            <a:endParaRPr lang="en-US" sz="2400" b="1" dirty="0">
              <a:solidFill>
                <a:srgbClr val="FFFF00"/>
              </a:solidFill>
              <a:latin typeface="Calibri" pitchFamily="34" charset="0"/>
              <a:cs typeface="Calibri" pitchFamily="34" charset="0"/>
            </a:endParaRPr>
          </a:p>
          <a:p>
            <a:endParaRPr lang="en-US" dirty="0"/>
          </a:p>
        </p:txBody>
      </p:sp>
      <p:sp>
        <p:nvSpPr>
          <p:cNvPr id="5" name="TextBox 4"/>
          <p:cNvSpPr txBox="1"/>
          <p:nvPr/>
        </p:nvSpPr>
        <p:spPr>
          <a:xfrm>
            <a:off x="4724400" y="1428750"/>
            <a:ext cx="4038600" cy="3139321"/>
          </a:xfrm>
          <a:prstGeom prst="rect">
            <a:avLst/>
          </a:prstGeom>
          <a:noFill/>
        </p:spPr>
        <p:txBody>
          <a:bodyPr wrap="square" rtlCol="0">
            <a:spAutoFit/>
          </a:bodyPr>
          <a:lstStyle/>
          <a:p>
            <a:endParaRPr lang="en-US" dirty="0" smtClean="0"/>
          </a:p>
          <a:p>
            <a:r>
              <a:rPr lang="en-US" dirty="0" smtClean="0"/>
              <a:t>A Grocery Store shared the transactional data with you. Your job is to identify the most popular combos that can be suggested to the Grocery Store chain after a thorough analysis of the most commonly occurring sets of items in the customer orders. The Store doesn’t have any combo offers. Can you suggest the best combos &amp; offers?</a:t>
            </a:r>
          </a:p>
          <a:p>
            <a:endParaRPr lang="en-US" dirty="0"/>
          </a:p>
        </p:txBody>
      </p:sp>
      <p:pic>
        <p:nvPicPr>
          <p:cNvPr id="6" name="Picture 5" descr="Grocery.jpg"/>
          <p:cNvPicPr>
            <a:picLocks noChangeAspect="1"/>
          </p:cNvPicPr>
          <p:nvPr/>
        </p:nvPicPr>
        <p:blipFill>
          <a:blip r:embed="rId2"/>
          <a:stretch>
            <a:fillRect/>
          </a:stretch>
        </p:blipFill>
        <p:spPr>
          <a:xfrm>
            <a:off x="304800" y="1123950"/>
            <a:ext cx="4191000" cy="3479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4400" y="971550"/>
            <a:ext cx="3048000" cy="1904999"/>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914400" y="3333750"/>
            <a:ext cx="3048000" cy="1008063"/>
          </a:xfrm>
          <a:prstGeom prst="rect">
            <a:avLst/>
          </a:prstGeom>
          <a:noFill/>
          <a:ln w="9525">
            <a:noFill/>
            <a:miter lim="800000"/>
            <a:headEnd/>
            <a:tailEnd/>
          </a:ln>
          <a:effectLst/>
        </p:spPr>
      </p:pic>
      <p:sp>
        <p:nvSpPr>
          <p:cNvPr id="5" name="TextBox 4"/>
          <p:cNvSpPr txBox="1"/>
          <p:nvPr/>
        </p:nvSpPr>
        <p:spPr>
          <a:xfrm>
            <a:off x="4572000" y="819150"/>
            <a:ext cx="4267200" cy="4462760"/>
          </a:xfrm>
          <a:prstGeom prst="rect">
            <a:avLst/>
          </a:prstGeom>
          <a:noFill/>
        </p:spPr>
        <p:txBody>
          <a:bodyPr wrap="square" rtlCol="0">
            <a:spAutoFit/>
          </a:bodyPr>
          <a:lstStyle/>
          <a:p>
            <a:pPr>
              <a:buFont typeface="Wingdings" pitchFamily="2" charset="2"/>
              <a:buChar char="Ø"/>
            </a:pPr>
            <a:r>
              <a:rPr lang="en-US" dirty="0">
                <a:latin typeface="Calibri" pitchFamily="34" charset="0"/>
                <a:cs typeface="Calibri" pitchFamily="34" charset="0"/>
              </a:rPr>
              <a:t>Dataset has </a:t>
            </a:r>
            <a:r>
              <a:rPr lang="en-US" dirty="0" smtClean="0">
                <a:latin typeface="Calibri" pitchFamily="34" charset="0"/>
                <a:cs typeface="Calibri" pitchFamily="34" charset="0"/>
              </a:rPr>
              <a:t>20641 </a:t>
            </a:r>
            <a:r>
              <a:rPr lang="en-US" dirty="0">
                <a:latin typeface="Calibri" pitchFamily="34" charset="0"/>
                <a:cs typeface="Calibri" pitchFamily="34" charset="0"/>
              </a:rPr>
              <a:t>rows and </a:t>
            </a:r>
            <a:r>
              <a:rPr lang="en-US" dirty="0" smtClean="0">
                <a:latin typeface="Calibri" pitchFamily="34" charset="0"/>
                <a:cs typeface="Calibri" pitchFamily="34" charset="0"/>
              </a:rPr>
              <a:t>3 </a:t>
            </a:r>
            <a:r>
              <a:rPr lang="en-US" dirty="0">
                <a:latin typeface="Calibri" pitchFamily="34" charset="0"/>
                <a:cs typeface="Calibri" pitchFamily="34" charset="0"/>
              </a:rPr>
              <a:t>columns</a:t>
            </a:r>
            <a:r>
              <a:rPr lang="en-US" dirty="0" smtClean="0">
                <a:latin typeface="Calibri" pitchFamily="34" charset="0"/>
                <a:cs typeface="Calibri" pitchFamily="34" charset="0"/>
              </a:rPr>
              <a:t>.</a:t>
            </a:r>
          </a:p>
          <a:p>
            <a:pPr>
              <a:buFont typeface="Wingdings" pitchFamily="2" charset="2"/>
              <a:buChar char="Ø"/>
            </a:pPr>
            <a:endParaRPr lang="en-US" dirty="0">
              <a:latin typeface="Calibri" pitchFamily="34" charset="0"/>
              <a:cs typeface="Calibri" pitchFamily="34" charset="0"/>
            </a:endParaRPr>
          </a:p>
          <a:p>
            <a:pPr>
              <a:buFont typeface="Wingdings" pitchFamily="2" charset="2"/>
              <a:buChar char="Ø"/>
            </a:pPr>
            <a:r>
              <a:rPr lang="en-US" dirty="0">
                <a:latin typeface="Calibri" pitchFamily="34" charset="0"/>
                <a:cs typeface="Calibri" pitchFamily="34" charset="0"/>
              </a:rPr>
              <a:t>Dataset has both numerical and </a:t>
            </a:r>
            <a:r>
              <a:rPr lang="en-US" dirty="0" smtClean="0">
                <a:latin typeface="Calibri" pitchFamily="34" charset="0"/>
                <a:cs typeface="Calibri" pitchFamily="34" charset="0"/>
              </a:rPr>
              <a:t>categorical variables.</a:t>
            </a:r>
          </a:p>
          <a:p>
            <a:pPr>
              <a:buFont typeface="Wingdings" pitchFamily="2" charset="2"/>
              <a:buChar char="Ø"/>
            </a:pPr>
            <a:endParaRPr lang="en-US" dirty="0" smtClean="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Date ,Product are object type and </a:t>
            </a:r>
            <a:r>
              <a:rPr lang="en-US" dirty="0" err="1" smtClean="0">
                <a:latin typeface="Calibri" pitchFamily="34" charset="0"/>
                <a:cs typeface="Calibri" pitchFamily="34" charset="0"/>
              </a:rPr>
              <a:t>order_id</a:t>
            </a:r>
            <a:r>
              <a:rPr lang="en-US" dirty="0" smtClean="0">
                <a:latin typeface="Calibri" pitchFamily="34" charset="0"/>
                <a:cs typeface="Calibri" pitchFamily="34" charset="0"/>
              </a:rPr>
              <a:t> are integer type.</a:t>
            </a:r>
          </a:p>
          <a:p>
            <a:pPr>
              <a:buFont typeface="Wingdings" pitchFamily="2" charset="2"/>
              <a:buChar char="Ø"/>
            </a:pPr>
            <a:endParaRPr lang="en-US" dirty="0" smtClean="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There is no null Values in dataset</a:t>
            </a:r>
          </a:p>
          <a:p>
            <a:endParaRPr lang="en-US" dirty="0" smtClean="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Dataset has 4730 duplicate values. We removing the duplicates from dataset for better model performance.</a:t>
            </a: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endParaRPr lang="en-US" dirty="0"/>
          </a:p>
        </p:txBody>
      </p:sp>
      <p:sp>
        <p:nvSpPr>
          <p:cNvPr id="6" name="TextBox 5"/>
          <p:cNvSpPr txBox="1"/>
          <p:nvPr/>
        </p:nvSpPr>
        <p:spPr>
          <a:xfrm>
            <a:off x="304800" y="133350"/>
            <a:ext cx="3733800" cy="461665"/>
          </a:xfrm>
          <a:prstGeom prst="rect">
            <a:avLst/>
          </a:prstGeom>
          <a:noFill/>
        </p:spPr>
        <p:txBody>
          <a:bodyPr wrap="square" rtlCol="0">
            <a:spAutoFit/>
          </a:bodyPr>
          <a:lstStyle/>
          <a:p>
            <a:r>
              <a:rPr lang="en-US" sz="2400" b="1" dirty="0" smtClean="0">
                <a:solidFill>
                  <a:srgbClr val="FFFF00"/>
                </a:solidFill>
                <a:latin typeface="Calibri" pitchFamily="34" charset="0"/>
                <a:cs typeface="Calibri" pitchFamily="34" charset="0"/>
              </a:rPr>
              <a:t>Exploratory Data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286000" y="1276350"/>
            <a:ext cx="4876800" cy="2187575"/>
          </a:xfrm>
          <a:prstGeom prst="rect">
            <a:avLst/>
          </a:prstGeom>
          <a:noFill/>
          <a:ln w="9525">
            <a:noFill/>
            <a:miter lim="800000"/>
            <a:headEnd/>
            <a:tailEnd/>
          </a:ln>
          <a:effectLst/>
        </p:spPr>
      </p:pic>
      <p:sp>
        <p:nvSpPr>
          <p:cNvPr id="3" name="TextBox 2"/>
          <p:cNvSpPr txBox="1"/>
          <p:nvPr/>
        </p:nvSpPr>
        <p:spPr>
          <a:xfrm>
            <a:off x="609600" y="3867150"/>
            <a:ext cx="8382001" cy="646331"/>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Duplicates are removed using KNIME Model for better performance. Then </a:t>
            </a:r>
            <a:r>
              <a:rPr lang="en-US" dirty="0">
                <a:latin typeface="Calibri" pitchFamily="34" charset="0"/>
                <a:cs typeface="Calibri" pitchFamily="34" charset="0"/>
              </a:rPr>
              <a:t>d</a:t>
            </a:r>
            <a:r>
              <a:rPr lang="en-US" dirty="0" smtClean="0">
                <a:latin typeface="Calibri" pitchFamily="34" charset="0"/>
                <a:cs typeface="Calibri" pitchFamily="34" charset="0"/>
              </a:rPr>
              <a:t>ataset has 15911 rows and 3 columns</a:t>
            </a:r>
            <a:r>
              <a:rPr lang="en-US" dirty="0" smtClean="0">
                <a:latin typeface="Arial" pitchFamily="34" charset="0"/>
                <a:cs typeface="Arial" pitchFamily="34" charset="0"/>
              </a:rPr>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666750"/>
            <a:ext cx="8610600" cy="4038600"/>
          </a:xfrm>
          <a:prstGeom prst="rect">
            <a:avLst/>
          </a:prstGeom>
          <a:noFill/>
          <a:ln w="9525">
            <a:noFill/>
            <a:miter lim="800000"/>
            <a:headEnd/>
            <a:tailEnd/>
          </a:ln>
          <a:effectLst/>
        </p:spPr>
      </p:pic>
      <p:sp>
        <p:nvSpPr>
          <p:cNvPr id="3" name="TextBox 2"/>
          <p:cNvSpPr txBox="1"/>
          <p:nvPr/>
        </p:nvSpPr>
        <p:spPr>
          <a:xfrm>
            <a:off x="152400" y="133350"/>
            <a:ext cx="4038600" cy="461665"/>
          </a:xfrm>
          <a:prstGeom prst="rect">
            <a:avLst/>
          </a:prstGeom>
          <a:noFill/>
        </p:spPr>
        <p:txBody>
          <a:bodyPr wrap="square" rtlCol="0">
            <a:spAutoFit/>
          </a:bodyPr>
          <a:lstStyle/>
          <a:p>
            <a:r>
              <a:rPr lang="en-US" sz="2400" b="1" dirty="0" smtClean="0">
                <a:solidFill>
                  <a:srgbClr val="FFFF00"/>
                </a:solidFill>
              </a:rPr>
              <a:t>Overall  View of Data:</a:t>
            </a:r>
            <a:endParaRPr lang="en-US" sz="2400" b="1"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304800" y="590550"/>
            <a:ext cx="8229600" cy="3362067"/>
          </a:xfrm>
          <a:prstGeom prst="rect">
            <a:avLst/>
          </a:prstGeom>
          <a:noFill/>
          <a:ln w="1">
            <a:noFill/>
            <a:miter lim="800000"/>
            <a:headEnd/>
            <a:tailEnd type="none" w="med" len="med"/>
          </a:ln>
          <a:effectLst/>
        </p:spPr>
      </p:pic>
      <p:sp>
        <p:nvSpPr>
          <p:cNvPr id="4" name="TextBox 3"/>
          <p:cNvSpPr txBox="1"/>
          <p:nvPr/>
        </p:nvSpPr>
        <p:spPr>
          <a:xfrm>
            <a:off x="381001" y="4019550"/>
            <a:ext cx="9067800" cy="2031325"/>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In overall product sales, Poultry has higher number of sales over three years followed by</a:t>
            </a:r>
          </a:p>
          <a:p>
            <a:r>
              <a:rPr lang="en-US" dirty="0" smtClean="0">
                <a:latin typeface="Calibri" pitchFamily="34" charset="0"/>
                <a:cs typeface="Calibri" pitchFamily="34" charset="0"/>
              </a:rPr>
              <a:t>Ice-cream.  Hand soap has lower sales followed by sandwich loaves. </a:t>
            </a:r>
          </a:p>
          <a:p>
            <a:r>
              <a:rPr lang="en-US" dirty="0" smtClean="0"/>
              <a:t>.  </a:t>
            </a:r>
          </a:p>
          <a:p>
            <a:endParaRPr lang="en-US" dirty="0" smtClean="0"/>
          </a:p>
          <a:p>
            <a:endParaRPr lang="en-US" dirty="0"/>
          </a:p>
          <a:p>
            <a:endParaRPr lang="en-US" dirty="0" smtClean="0"/>
          </a:p>
          <a:p>
            <a:r>
              <a:rPr lang="en-US" dirty="0" smtClean="0"/>
              <a:t>	</a:t>
            </a:r>
            <a:endParaRPr lang="en-US" dirty="0"/>
          </a:p>
        </p:txBody>
      </p:sp>
      <p:sp>
        <p:nvSpPr>
          <p:cNvPr id="5" name="TextBox 4"/>
          <p:cNvSpPr txBox="1"/>
          <p:nvPr/>
        </p:nvSpPr>
        <p:spPr>
          <a:xfrm>
            <a:off x="457200" y="133350"/>
            <a:ext cx="2494337" cy="461665"/>
          </a:xfrm>
          <a:prstGeom prst="rect">
            <a:avLst/>
          </a:prstGeom>
          <a:noFill/>
        </p:spPr>
        <p:txBody>
          <a:bodyPr wrap="none" rtlCol="0">
            <a:spAutoFit/>
          </a:bodyPr>
          <a:lstStyle/>
          <a:p>
            <a:r>
              <a:rPr lang="en-US" sz="2400" b="1" dirty="0" smtClean="0">
                <a:solidFill>
                  <a:srgbClr val="FFFF00"/>
                </a:solidFill>
                <a:latin typeface="Calibri" pitchFamily="34" charset="0"/>
                <a:cs typeface="Calibri" pitchFamily="34" charset="0"/>
              </a:rPr>
              <a:t>Bivariate Analysis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 y="895350"/>
            <a:ext cx="8229599" cy="3048000"/>
          </a:xfrm>
          <a:prstGeom prst="rect">
            <a:avLst/>
          </a:prstGeom>
          <a:noFill/>
          <a:ln w="9525">
            <a:noFill/>
            <a:miter lim="800000"/>
            <a:headEnd/>
            <a:tailEnd/>
          </a:ln>
          <a:effectLst/>
        </p:spPr>
      </p:pic>
      <p:sp>
        <p:nvSpPr>
          <p:cNvPr id="3" name="TextBox 2"/>
          <p:cNvSpPr txBox="1"/>
          <p:nvPr/>
        </p:nvSpPr>
        <p:spPr>
          <a:xfrm>
            <a:off x="457200" y="4019550"/>
            <a:ext cx="7636565" cy="646331"/>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In year 2018, cereals has higher in sales followed by poultry. Sandwich loaves </a:t>
            </a:r>
          </a:p>
          <a:p>
            <a:r>
              <a:rPr lang="en-US" dirty="0" smtClean="0">
                <a:latin typeface="Calibri" pitchFamily="34" charset="0"/>
                <a:cs typeface="Calibri" pitchFamily="34" charset="0"/>
              </a:rPr>
              <a:t>has lower in sales.</a:t>
            </a:r>
            <a:endParaRPr lang="en-US" dirty="0">
              <a:latin typeface="Calibri" pitchFamily="34" charset="0"/>
              <a:cs typeface="Calibri" pitchFamily="34" charset="0"/>
            </a:endParaRPr>
          </a:p>
        </p:txBody>
      </p:sp>
      <p:sp>
        <p:nvSpPr>
          <p:cNvPr id="6" name="TextBox 5"/>
          <p:cNvSpPr txBox="1"/>
          <p:nvPr/>
        </p:nvSpPr>
        <p:spPr>
          <a:xfrm>
            <a:off x="381000" y="133350"/>
            <a:ext cx="3853015" cy="461665"/>
          </a:xfrm>
          <a:prstGeom prst="rect">
            <a:avLst/>
          </a:prstGeom>
          <a:noFill/>
        </p:spPr>
        <p:txBody>
          <a:bodyPr wrap="square" rtlCol="0">
            <a:spAutoFit/>
          </a:bodyPr>
          <a:lstStyle/>
          <a:p>
            <a:r>
              <a:rPr lang="en-US" sz="2400" b="1" dirty="0" smtClean="0">
                <a:solidFill>
                  <a:srgbClr val="FFFF00"/>
                </a:solidFill>
                <a:latin typeface="Calibri" pitchFamily="34" charset="0"/>
                <a:cs typeface="Calibri" pitchFamily="34" charset="0"/>
              </a:rPr>
              <a:t>Products sold across 2018:</a:t>
            </a:r>
            <a:endParaRPr lang="en-US" sz="2400" b="1" dirty="0">
              <a:solidFill>
                <a:srgbClr val="FFFF00"/>
              </a:solidFill>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09600" y="971550"/>
            <a:ext cx="8153400" cy="2895600"/>
          </a:xfrm>
          <a:prstGeom prst="rect">
            <a:avLst/>
          </a:prstGeom>
          <a:noFill/>
          <a:ln w="9525">
            <a:noFill/>
            <a:miter lim="800000"/>
            <a:headEnd/>
            <a:tailEnd/>
          </a:ln>
          <a:effectLst/>
        </p:spPr>
      </p:pic>
      <p:sp>
        <p:nvSpPr>
          <p:cNvPr id="3" name="TextBox 2"/>
          <p:cNvSpPr txBox="1"/>
          <p:nvPr/>
        </p:nvSpPr>
        <p:spPr>
          <a:xfrm>
            <a:off x="228600" y="4171950"/>
            <a:ext cx="8610600" cy="646331"/>
          </a:xfrm>
          <a:prstGeom prst="rect">
            <a:avLst/>
          </a:prstGeom>
          <a:noFill/>
        </p:spPr>
        <p:txBody>
          <a:bodyPr wrap="square" rtlCol="0">
            <a:spAutoFit/>
          </a:bodyPr>
          <a:lstStyle/>
          <a:p>
            <a:pPr>
              <a:buFont typeface="Wingdings" pitchFamily="2" charset="2"/>
              <a:buChar char="Ø"/>
            </a:pPr>
            <a:r>
              <a:rPr lang="en-US" dirty="0" smtClean="0">
                <a:latin typeface="Calibri" pitchFamily="34" charset="0"/>
                <a:cs typeface="Calibri" pitchFamily="34" charset="0"/>
              </a:rPr>
              <a:t>In year 2019, poultry has higher in sales followed by waffles. Hand soap </a:t>
            </a:r>
          </a:p>
          <a:p>
            <a:r>
              <a:rPr lang="en-US" dirty="0" smtClean="0">
                <a:latin typeface="Calibri" pitchFamily="34" charset="0"/>
                <a:cs typeface="Calibri" pitchFamily="34" charset="0"/>
              </a:rPr>
              <a:t>    has lower in sales.</a:t>
            </a:r>
            <a:endParaRPr lang="en-US" dirty="0">
              <a:latin typeface="Calibri" pitchFamily="34" charset="0"/>
              <a:cs typeface="Calibri" pitchFamily="34" charset="0"/>
            </a:endParaRPr>
          </a:p>
        </p:txBody>
      </p:sp>
      <p:sp>
        <p:nvSpPr>
          <p:cNvPr id="4" name="TextBox 3"/>
          <p:cNvSpPr txBox="1"/>
          <p:nvPr/>
        </p:nvSpPr>
        <p:spPr>
          <a:xfrm>
            <a:off x="381000" y="209550"/>
            <a:ext cx="4267200" cy="738664"/>
          </a:xfrm>
          <a:prstGeom prst="rect">
            <a:avLst/>
          </a:prstGeom>
          <a:noFill/>
        </p:spPr>
        <p:txBody>
          <a:bodyPr wrap="square" rtlCol="0">
            <a:spAutoFit/>
          </a:bodyPr>
          <a:lstStyle/>
          <a:p>
            <a:r>
              <a:rPr lang="en-US" sz="2400" b="1" dirty="0" smtClean="0">
                <a:solidFill>
                  <a:srgbClr val="FFFF00"/>
                </a:solidFill>
                <a:latin typeface="Calibri" pitchFamily="34" charset="0"/>
                <a:cs typeface="Calibri" pitchFamily="34" charset="0"/>
              </a:rPr>
              <a:t>Products sold across 2019:</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315</TotalTime>
  <Words>680</Words>
  <Application>Microsoft Office PowerPoint</Application>
  <PresentationFormat>On-screen Show (16:9)</PresentationFormat>
  <Paragraphs>106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Metro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PRAJOTH</dc:creator>
  <cp:lastModifiedBy>PRAJOTH</cp:lastModifiedBy>
  <cp:revision>31</cp:revision>
  <dcterms:created xsi:type="dcterms:W3CDTF">2022-03-08T19:02:46Z</dcterms:created>
  <dcterms:modified xsi:type="dcterms:W3CDTF">2022-03-09T00:35:31Z</dcterms:modified>
</cp:coreProperties>
</file>