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26"/>
  </p:notesMasterIdLst>
  <p:sldIdLst>
    <p:sldId id="256" r:id="rId2"/>
    <p:sldId id="257" r:id="rId3"/>
    <p:sldId id="262" r:id="rId4"/>
    <p:sldId id="263" r:id="rId5"/>
    <p:sldId id="264" r:id="rId6"/>
    <p:sldId id="265" r:id="rId7"/>
    <p:sldId id="268" r:id="rId8"/>
    <p:sldId id="266" r:id="rId9"/>
    <p:sldId id="258" r:id="rId10"/>
    <p:sldId id="260" r:id="rId11"/>
    <p:sldId id="261" r:id="rId12"/>
    <p:sldId id="267" r:id="rId13"/>
    <p:sldId id="269" r:id="rId14"/>
    <p:sldId id="270" r:id="rId15"/>
    <p:sldId id="271" r:id="rId16"/>
    <p:sldId id="274" r:id="rId17"/>
    <p:sldId id="272" r:id="rId18"/>
    <p:sldId id="273" r:id="rId19"/>
    <p:sldId id="275" r:id="rId20"/>
    <p:sldId id="277" r:id="rId21"/>
    <p:sldId id="278" r:id="rId22"/>
    <p:sldId id="279" r:id="rId23"/>
    <p:sldId id="280" r:id="rId24"/>
    <p:sldId id="28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B9EDB-6563-43E7-948E-C721CD39D779}" type="datetimeFigureOut">
              <a:rPr lang="en-US" smtClean="0"/>
              <a:pPr/>
              <a:t>3/2/2022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798690-0290-4B51-9624-EAEEC7B4D5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798690-0290-4B51-9624-EAEEC7B4D5B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798690-0290-4B51-9624-EAEEC7B4D5B4}"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798690-0290-4B51-9624-EAEEC7B4D5B4}"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24AF024-01F2-43E7-838E-9B51D676786C}" type="slidenum">
              <a:rPr lang="en-US" smtClean="0"/>
              <a:pPr/>
              <a:t>‹#›</a:t>
            </a:fld>
            <a:endParaRPr lang="en-US" dirty="0"/>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4812507"/>
            <a:ext cx="762000" cy="273844"/>
          </a:xfrm>
        </p:spPr>
        <p:txBody>
          <a:bodyPr/>
          <a:lstStyle/>
          <a:p>
            <a:fld id="{624AF024-01F2-43E7-838E-9B51D676786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CB07E-9152-4F93-A750-1AD8D357A357}" type="datetimeFigureOut">
              <a:rPr lang="en-US" smtClean="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4AF024-01F2-43E7-838E-9B51D67678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C69CB07E-9152-4F93-A750-1AD8D357A357}" type="datetimeFigureOut">
              <a:rPr lang="en-US" smtClean="0"/>
              <a:pPr/>
              <a:t>3/2/2022</a:t>
            </a:fld>
            <a:endParaRPr lang="en-US" dirty="0"/>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24AF024-01F2-43E7-838E-9B51D676786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public.tableau.com/app/profile/prajoth4277/viz/MRAMilestone1_16461671704590/Story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0" y="2114550"/>
            <a:ext cx="3581400" cy="1754326"/>
          </a:xfrm>
          <a:prstGeom prst="rect">
            <a:avLst/>
          </a:prstGeom>
          <a:noFill/>
        </p:spPr>
        <p:txBody>
          <a:bodyPr wrap="square" rtlCol="0">
            <a:spAutoFit/>
          </a:bodyPr>
          <a:lstStyle/>
          <a:p>
            <a:pPr algn="ctr"/>
            <a:r>
              <a:rPr lang="en-US" sz="3600" spc="300" dirty="0" smtClean="0">
                <a:solidFill>
                  <a:schemeClr val="bg1"/>
                </a:solidFill>
              </a:rPr>
              <a:t>Presentation </a:t>
            </a:r>
          </a:p>
          <a:p>
            <a:pPr algn="ctr"/>
            <a:r>
              <a:rPr lang="en-US" sz="3600" spc="300" dirty="0" smtClean="0">
                <a:solidFill>
                  <a:schemeClr val="bg1"/>
                </a:solidFill>
              </a:rPr>
              <a:t>By</a:t>
            </a:r>
          </a:p>
          <a:p>
            <a:pPr algn="ctr"/>
            <a:r>
              <a:rPr lang="en-US" sz="3600" spc="300" dirty="0" smtClean="0">
                <a:solidFill>
                  <a:schemeClr val="bg1"/>
                </a:solidFill>
              </a:rPr>
              <a:t> Prajoth</a:t>
            </a:r>
            <a:endParaRPr lang="en-US" sz="3600" spc="300" dirty="0">
              <a:solidFill>
                <a:schemeClr val="bg1"/>
              </a:solidFill>
            </a:endParaRPr>
          </a:p>
        </p:txBody>
      </p:sp>
      <p:sp>
        <p:nvSpPr>
          <p:cNvPr id="6" name="TextBox 5"/>
          <p:cNvSpPr txBox="1"/>
          <p:nvPr/>
        </p:nvSpPr>
        <p:spPr>
          <a:xfrm>
            <a:off x="5029200" y="209550"/>
            <a:ext cx="38100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spc="300" dirty="0" smtClean="0">
                <a:ln>
                  <a:solidFill>
                    <a:srgbClr val="000000"/>
                  </a:solidFill>
                </a:ln>
                <a:solidFill>
                  <a:schemeClr val="bg1"/>
                </a:solidFill>
              </a:rPr>
              <a:t>Marketing </a:t>
            </a:r>
            <a:r>
              <a:rPr lang="en-US" sz="3600" spc="300" dirty="0" smtClean="0">
                <a:ln>
                  <a:solidFill>
                    <a:srgbClr val="000000"/>
                  </a:solidFill>
                </a:ln>
                <a:solidFill>
                  <a:schemeClr val="bg1"/>
                </a:solidFill>
              </a:rPr>
              <a:t>Retail Analysis</a:t>
            </a:r>
            <a:endParaRPr lang="en-US" sz="3600" spc="300" dirty="0">
              <a:ln>
                <a:solidFill>
                  <a:srgbClr val="000000"/>
                </a:solidFill>
              </a:ln>
              <a:solidFill>
                <a:schemeClr val="bg1"/>
              </a:solidFill>
            </a:endParaRPr>
          </a:p>
        </p:txBody>
      </p:sp>
      <p:pic>
        <p:nvPicPr>
          <p:cNvPr id="7" name="Picture 6" descr="kisspng-cc-automobile-logo-brand-font-5b559b8261d405.1759573615323370264007.jpg"/>
          <p:cNvPicPr>
            <a:picLocks noChangeAspect="1"/>
          </p:cNvPicPr>
          <p:nvPr/>
        </p:nvPicPr>
        <p:blipFill>
          <a:blip r:embed="rId3"/>
          <a:stretch>
            <a:fillRect/>
          </a:stretch>
        </p:blipFill>
        <p:spPr>
          <a:xfrm>
            <a:off x="0" y="0"/>
            <a:ext cx="4724400" cy="5143500"/>
          </a:xfrm>
          <a:prstGeom prst="rect">
            <a:avLst/>
          </a:prstGeom>
        </p:spPr>
      </p:pic>
      <p:sp>
        <p:nvSpPr>
          <p:cNvPr id="8" name="TextBox 7"/>
          <p:cNvSpPr txBox="1"/>
          <p:nvPr/>
        </p:nvSpPr>
        <p:spPr>
          <a:xfrm>
            <a:off x="5638800" y="4400550"/>
            <a:ext cx="3276600" cy="646331"/>
          </a:xfrm>
          <a:prstGeom prst="rect">
            <a:avLst/>
          </a:prstGeom>
          <a:noFill/>
        </p:spPr>
        <p:txBody>
          <a:bodyPr wrap="square" rtlCol="0">
            <a:spAutoFit/>
          </a:bodyPr>
          <a:lstStyle/>
          <a:p>
            <a:r>
              <a:rPr lang="en-US" sz="3600" u="sng" dirty="0" smtClean="0">
                <a:solidFill>
                  <a:schemeClr val="bg1"/>
                </a:solidFill>
              </a:rPr>
              <a:t>Great Learning</a:t>
            </a:r>
            <a:endParaRPr lang="en-US" sz="3600"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304800" y="895350"/>
            <a:ext cx="5334000" cy="3733800"/>
          </a:xfrm>
          <a:prstGeom prst="rect">
            <a:avLst/>
          </a:prstGeom>
          <a:noFill/>
          <a:ln w="1">
            <a:noFill/>
            <a:miter lim="800000"/>
            <a:headEnd/>
            <a:tailEnd type="none" w="med" len="med"/>
          </a:ln>
          <a:effectLst/>
        </p:spPr>
      </p:pic>
      <p:sp>
        <p:nvSpPr>
          <p:cNvPr id="3" name="TextBox 2"/>
          <p:cNvSpPr txBox="1"/>
          <p:nvPr/>
        </p:nvSpPr>
        <p:spPr>
          <a:xfrm>
            <a:off x="5867400" y="1657350"/>
            <a:ext cx="3124200" cy="21236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Ø"/>
            </a:pPr>
            <a:r>
              <a:rPr lang="en-US" sz="1600" dirty="0" smtClean="0"/>
              <a:t>Classic and vintage cars has more than 50% of sales. Train has low amount of sales.</a:t>
            </a:r>
          </a:p>
          <a:p>
            <a:pPr>
              <a:buFont typeface="Wingdings" pitchFamily="2" charset="2"/>
              <a:buChar char="Ø"/>
            </a:pPr>
            <a:endParaRPr lang="en-US" sz="1600" dirty="0"/>
          </a:p>
          <a:p>
            <a:pPr>
              <a:buFont typeface="Wingdings" pitchFamily="2" charset="2"/>
              <a:buChar char="Ø"/>
            </a:pPr>
            <a:r>
              <a:rPr lang="en-US" sz="1600" dirty="0" smtClean="0"/>
              <a:t>Classic car ordered  higher amount by customers.</a:t>
            </a:r>
          </a:p>
          <a:p>
            <a:endParaRPr lang="en-US" dirty="0"/>
          </a:p>
          <a:p>
            <a:endParaRPr lang="en-US" dirty="0"/>
          </a:p>
        </p:txBody>
      </p:sp>
      <p:sp>
        <p:nvSpPr>
          <p:cNvPr id="4" name="TextBox 3"/>
          <p:cNvSpPr txBox="1"/>
          <p:nvPr/>
        </p:nvSpPr>
        <p:spPr>
          <a:xfrm>
            <a:off x="304800" y="209550"/>
            <a:ext cx="74676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err="1" smtClean="0">
                <a:solidFill>
                  <a:schemeClr val="accent5"/>
                </a:solidFill>
              </a:rPr>
              <a:t>Cummulative</a:t>
            </a:r>
            <a:r>
              <a:rPr lang="en-US" sz="2400" b="1" dirty="0" smtClean="0">
                <a:solidFill>
                  <a:schemeClr val="accent5"/>
                </a:solidFill>
              </a:rPr>
              <a:t> Percentage Of Sales Across Product:</a:t>
            </a:r>
            <a:endParaRPr lang="en-US" sz="2400" b="1" dirty="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228600" y="514350"/>
            <a:ext cx="8686800" cy="4343400"/>
          </a:xfrm>
          <a:prstGeom prst="rect">
            <a:avLst/>
          </a:prstGeom>
          <a:noFill/>
          <a:ln w="1">
            <a:noFill/>
            <a:miter lim="800000"/>
            <a:headEnd/>
            <a:tailEnd type="none" w="med" len="me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381000" y="819150"/>
            <a:ext cx="8305800" cy="3200400"/>
          </a:xfrm>
          <a:prstGeom prst="rect">
            <a:avLst/>
          </a:prstGeom>
          <a:noFill/>
          <a:ln w="1">
            <a:noFill/>
            <a:miter lim="800000"/>
            <a:headEnd/>
            <a:tailEnd type="none" w="med" len="med"/>
          </a:ln>
          <a:effectLst/>
        </p:spPr>
      </p:pic>
      <p:sp>
        <p:nvSpPr>
          <p:cNvPr id="5" name="TextBox 4"/>
          <p:cNvSpPr txBox="1"/>
          <p:nvPr/>
        </p:nvSpPr>
        <p:spPr>
          <a:xfrm>
            <a:off x="762000" y="4324350"/>
            <a:ext cx="762997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en-US" sz="1400" i="0" dirty="0" smtClean="0">
                <a:solidFill>
                  <a:schemeClr val="bg1"/>
                </a:solidFill>
                <a:effectLst/>
              </a:rPr>
              <a:t>We observed that in Last quarter sales are high as compared to other quarters. Quarter 2   </a:t>
            </a:r>
            <a:r>
              <a:rPr lang="en-US" sz="1400" dirty="0" smtClean="0">
                <a:solidFill>
                  <a:schemeClr val="bg1"/>
                </a:solidFill>
              </a:rPr>
              <a:t>sales are gradually increasing compared to previous quarters.</a:t>
            </a:r>
            <a:endParaRPr lang="en-US" sz="1400" dirty="0"/>
          </a:p>
        </p:txBody>
      </p:sp>
      <p:sp>
        <p:nvSpPr>
          <p:cNvPr id="6" name="TextBox 5"/>
          <p:cNvSpPr txBox="1"/>
          <p:nvPr/>
        </p:nvSpPr>
        <p:spPr>
          <a:xfrm>
            <a:off x="381000" y="209550"/>
            <a:ext cx="515178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Sales and Dealsize Based </a:t>
            </a:r>
            <a:r>
              <a:rPr lang="en-US" sz="2400" b="1" dirty="0" smtClean="0">
                <a:solidFill>
                  <a:schemeClr val="accent5"/>
                </a:solidFill>
                <a:latin typeface="Calibri" pitchFamily="34" charset="0"/>
                <a:cs typeface="Calibri" pitchFamily="34" charset="0"/>
              </a:rPr>
              <a:t>O</a:t>
            </a:r>
            <a:r>
              <a:rPr lang="en-US" sz="2400" b="1" dirty="0" smtClean="0">
                <a:solidFill>
                  <a:schemeClr val="accent5"/>
                </a:solidFill>
                <a:latin typeface="Calibri" pitchFamily="34" charset="0"/>
                <a:cs typeface="Calibri" pitchFamily="34" charset="0"/>
              </a:rPr>
              <a:t>n Month</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228600" y="666750"/>
            <a:ext cx="4724400" cy="2667000"/>
          </a:xfrm>
          <a:prstGeom prst="rect">
            <a:avLst/>
          </a:prstGeom>
          <a:noFill/>
          <a:ln w="1">
            <a:noFill/>
            <a:miter lim="800000"/>
            <a:headEnd/>
            <a:tailEnd type="none" w="med" len="med"/>
          </a:ln>
          <a:effectLst/>
        </p:spPr>
      </p:pic>
      <p:sp>
        <p:nvSpPr>
          <p:cNvPr id="3" name="TextBox 2"/>
          <p:cNvSpPr txBox="1"/>
          <p:nvPr/>
        </p:nvSpPr>
        <p:spPr>
          <a:xfrm>
            <a:off x="304800" y="133350"/>
            <a:ext cx="29718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Multivariate </a:t>
            </a:r>
            <a:r>
              <a:rPr lang="en-US" sz="2400" b="1" dirty="0" smtClean="0">
                <a:solidFill>
                  <a:schemeClr val="accent5"/>
                </a:solidFill>
                <a:latin typeface="Calibri" pitchFamily="34" charset="0"/>
                <a:cs typeface="Calibri" pitchFamily="34" charset="0"/>
              </a:rPr>
              <a:t>Analysis:</a:t>
            </a:r>
            <a:endParaRPr lang="en-US" sz="2400" b="1" dirty="0">
              <a:solidFill>
                <a:schemeClr val="accent5"/>
              </a:solidFill>
              <a:latin typeface="Calibri" pitchFamily="34" charset="0"/>
              <a:cs typeface="Calibri" pitchFamily="34" charset="0"/>
            </a:endParaRPr>
          </a:p>
        </p:txBody>
      </p:sp>
      <p:pic>
        <p:nvPicPr>
          <p:cNvPr id="4" name="Picture 3"/>
          <p:cNvPicPr>
            <a:picLocks noChangeAspect="1" noChangeArrowheads="1"/>
          </p:cNvPicPr>
          <p:nvPr/>
        </p:nvPicPr>
        <p:blipFill>
          <a:blip r:embed="rId3"/>
          <a:srcRect/>
          <a:stretch>
            <a:fillRect/>
          </a:stretch>
        </p:blipFill>
        <p:spPr bwMode="auto">
          <a:xfrm>
            <a:off x="5105400" y="666750"/>
            <a:ext cx="3651250" cy="2743200"/>
          </a:xfrm>
          <a:prstGeom prst="rect">
            <a:avLst/>
          </a:prstGeom>
          <a:noFill/>
          <a:ln w="1">
            <a:noFill/>
            <a:miter lim="800000"/>
            <a:headEnd/>
            <a:tailEnd type="none" w="med" len="med"/>
          </a:ln>
          <a:effectLst/>
        </p:spPr>
      </p:pic>
      <p:sp>
        <p:nvSpPr>
          <p:cNvPr id="5" name="TextBox 4"/>
          <p:cNvSpPr txBox="1"/>
          <p:nvPr/>
        </p:nvSpPr>
        <p:spPr>
          <a:xfrm>
            <a:off x="228600" y="3638551"/>
            <a:ext cx="8534400" cy="13542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endParaRPr lang="en-US" sz="1600" dirty="0" smtClean="0">
              <a:solidFill>
                <a:schemeClr val="bg1"/>
              </a:solidFill>
              <a:latin typeface="Calibri" pitchFamily="34" charset="0"/>
              <a:cs typeface="Calibri" pitchFamily="34" charset="0"/>
            </a:endParaRPr>
          </a:p>
          <a:p>
            <a:pPr>
              <a:buFont typeface="Wingdings" pitchFamily="2" charset="2"/>
              <a:buChar char="Ø"/>
            </a:pPr>
            <a:r>
              <a:rPr lang="en-US" sz="1600" dirty="0" smtClean="0">
                <a:solidFill>
                  <a:schemeClr val="bg1"/>
                </a:solidFill>
                <a:latin typeface="Calibri" pitchFamily="34" charset="0"/>
                <a:cs typeface="Calibri" pitchFamily="34" charset="0"/>
              </a:rPr>
              <a:t>Pair Plot and Heat map plotted for continuous variable.</a:t>
            </a:r>
          </a:p>
          <a:p>
            <a:pPr>
              <a:buFont typeface="Wingdings" pitchFamily="2" charset="2"/>
              <a:buChar char="Ø"/>
            </a:pPr>
            <a:r>
              <a:rPr lang="en-US" sz="1600" dirty="0" smtClean="0">
                <a:solidFill>
                  <a:schemeClr val="bg1"/>
                </a:solidFill>
                <a:latin typeface="Calibri" pitchFamily="34" charset="0"/>
                <a:cs typeface="Calibri" pitchFamily="34" charset="0"/>
              </a:rPr>
              <a:t>Variables </a:t>
            </a:r>
            <a:r>
              <a:rPr lang="en-US" sz="1600" b="1" dirty="0" smtClean="0">
                <a:solidFill>
                  <a:schemeClr val="bg1"/>
                </a:solidFill>
                <a:latin typeface="Calibri" pitchFamily="34" charset="0"/>
                <a:cs typeface="Calibri" pitchFamily="34" charset="0"/>
              </a:rPr>
              <a:t>‘</a:t>
            </a:r>
            <a:r>
              <a:rPr lang="en-US" sz="1600" dirty="0" smtClean="0">
                <a:solidFill>
                  <a:schemeClr val="bg1"/>
                </a:solidFill>
                <a:latin typeface="Calibri" pitchFamily="34" charset="0"/>
                <a:cs typeface="Calibri" pitchFamily="34" charset="0"/>
              </a:rPr>
              <a:t>Sales’ and </a:t>
            </a:r>
            <a:r>
              <a:rPr lang="en-US" sz="1600" b="1" dirty="0" smtClean="0">
                <a:solidFill>
                  <a:schemeClr val="bg1"/>
                </a:solidFill>
                <a:latin typeface="Calibri" pitchFamily="34" charset="0"/>
                <a:cs typeface="Calibri" pitchFamily="34" charset="0"/>
              </a:rPr>
              <a:t>‘</a:t>
            </a:r>
            <a:r>
              <a:rPr lang="en-US" sz="1600" dirty="0" smtClean="0">
                <a:solidFill>
                  <a:schemeClr val="bg1"/>
                </a:solidFill>
                <a:latin typeface="Calibri" pitchFamily="34" charset="0"/>
                <a:cs typeface="Calibri" pitchFamily="34" charset="0"/>
              </a:rPr>
              <a:t>Price each’ have highest positive Correlation(0.81) and Variables </a:t>
            </a:r>
            <a:r>
              <a:rPr lang="en-US" sz="1600" dirty="0" smtClean="0">
                <a:solidFill>
                  <a:schemeClr val="bg1"/>
                </a:solidFill>
                <a:latin typeface="Calibri" pitchFamily="34" charset="0"/>
                <a:cs typeface="Calibri" pitchFamily="34" charset="0"/>
              </a:rPr>
              <a:t>‘</a:t>
            </a:r>
            <a:r>
              <a:rPr lang="en-US" sz="1600" dirty="0" smtClean="0">
                <a:solidFill>
                  <a:schemeClr val="bg1"/>
                </a:solidFill>
                <a:latin typeface="Calibri" pitchFamily="34" charset="0"/>
                <a:cs typeface="Calibri" pitchFamily="34" charset="0"/>
              </a:rPr>
              <a:t>Days_since_lastorder’ and ‘MSRP’ have highest negative</a:t>
            </a:r>
            <a:r>
              <a:rPr lang="en-US" sz="1600" b="1" dirty="0" smtClean="0">
                <a:solidFill>
                  <a:schemeClr val="bg1"/>
                </a:solidFill>
                <a:latin typeface="Calibri" pitchFamily="34" charset="0"/>
                <a:cs typeface="Calibri" pitchFamily="34" charset="0"/>
              </a:rPr>
              <a:t> </a:t>
            </a:r>
            <a:r>
              <a:rPr lang="en-US" sz="1600" dirty="0" smtClean="0">
                <a:solidFill>
                  <a:schemeClr val="bg1"/>
                </a:solidFill>
                <a:latin typeface="Calibri" pitchFamily="34" charset="0"/>
                <a:cs typeface="Calibri" pitchFamily="34" charset="0"/>
              </a:rPr>
              <a:t>Correlation(-0.52</a:t>
            </a:r>
            <a:r>
              <a:rPr lang="en-US" sz="1600" dirty="0" smtClean="0">
                <a:solidFill>
                  <a:schemeClr val="bg1"/>
                </a:solidFill>
                <a:latin typeface="Calibri" pitchFamily="34" charset="0"/>
                <a:cs typeface="Calibri" pitchFamily="34" charset="0"/>
              </a:rPr>
              <a:t>).</a:t>
            </a:r>
            <a:endParaRPr lang="en-US" sz="1600" dirty="0" smtClean="0">
              <a:solidFill>
                <a:schemeClr val="bg1"/>
              </a:solidFill>
              <a:latin typeface="Calibri" pitchFamily="34" charset="0"/>
              <a:cs typeface="Calibri"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19150"/>
            <a:ext cx="8763000"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buFont typeface="Wingdings" pitchFamily="2" charset="2"/>
              <a:buChar char="Ø"/>
            </a:pPr>
            <a:endParaRPr lang="en-US" sz="1600" dirty="0" smtClean="0">
              <a:solidFill>
                <a:schemeClr val="tx2">
                  <a:lumMod val="10000"/>
                </a:schemeClr>
              </a:solidFill>
              <a:latin typeface="Calibri" pitchFamily="34" charset="0"/>
              <a:cs typeface="Calibri" pitchFamily="34" charset="0"/>
            </a:endParaRPr>
          </a:p>
          <a:p>
            <a:pPr lvl="0">
              <a:buFont typeface="Wingdings" pitchFamily="2" charset="2"/>
              <a:buChar char="Ø"/>
            </a:pPr>
            <a:r>
              <a:rPr lang="en-US" sz="1600" dirty="0" smtClean="0">
                <a:solidFill>
                  <a:schemeClr val="tx2">
                    <a:lumMod val="10000"/>
                  </a:schemeClr>
                </a:solidFill>
                <a:latin typeface="Calibri" pitchFamily="34" charset="0"/>
                <a:cs typeface="Calibri" pitchFamily="34" charset="0"/>
              </a:rPr>
              <a:t>After </a:t>
            </a:r>
            <a:r>
              <a:rPr lang="en-US" sz="1600" dirty="0" smtClean="0">
                <a:solidFill>
                  <a:schemeClr val="tx2">
                    <a:lumMod val="10000"/>
                  </a:schemeClr>
                </a:solidFill>
                <a:latin typeface="Calibri" pitchFamily="34" charset="0"/>
                <a:cs typeface="Calibri" pitchFamily="34" charset="0"/>
              </a:rPr>
              <a:t>doing the analysis, we can see there is a high demand of classis cars followed by vintage  </a:t>
            </a:r>
            <a:r>
              <a:rPr lang="en-US" sz="1600" dirty="0" smtClean="0">
                <a:solidFill>
                  <a:schemeClr val="tx2">
                    <a:lumMod val="10000"/>
                  </a:schemeClr>
                </a:solidFill>
                <a:latin typeface="Calibri" pitchFamily="34" charset="0"/>
                <a:cs typeface="Calibri" pitchFamily="34" charset="0"/>
              </a:rPr>
              <a:t>cars </a:t>
            </a:r>
            <a:r>
              <a:rPr lang="en-US" sz="1600" dirty="0" smtClean="0">
                <a:solidFill>
                  <a:schemeClr val="tx2">
                    <a:lumMod val="10000"/>
                  </a:schemeClr>
                </a:solidFill>
                <a:latin typeface="Calibri" pitchFamily="34" charset="0"/>
                <a:cs typeface="Calibri" pitchFamily="34" charset="0"/>
              </a:rPr>
              <a:t>and the least is for trains.</a:t>
            </a:r>
          </a:p>
          <a:p>
            <a:pPr>
              <a:buFont typeface="Wingdings" pitchFamily="2" charset="2"/>
              <a:buChar char="Ø"/>
            </a:pPr>
            <a:endParaRPr lang="en-IN" sz="1600" dirty="0" smtClean="0">
              <a:solidFill>
                <a:schemeClr val="bg1"/>
              </a:solidFill>
              <a:latin typeface="Calibri" pitchFamily="34" charset="0"/>
              <a:cs typeface="Calibri" pitchFamily="34" charset="0"/>
            </a:endParaRPr>
          </a:p>
          <a:p>
            <a:pPr>
              <a:buFont typeface="Wingdings" pitchFamily="2" charset="2"/>
              <a:buChar char="Ø"/>
            </a:pPr>
            <a:r>
              <a:rPr lang="en-IN" sz="1600" dirty="0" smtClean="0">
                <a:solidFill>
                  <a:schemeClr val="bg1"/>
                </a:solidFill>
                <a:latin typeface="Calibri" pitchFamily="34" charset="0"/>
                <a:cs typeface="Calibri" pitchFamily="34" charset="0"/>
              </a:rPr>
              <a:t>Also </a:t>
            </a:r>
            <a:r>
              <a:rPr lang="en-IN" sz="1600" dirty="0" smtClean="0">
                <a:solidFill>
                  <a:schemeClr val="bg1"/>
                </a:solidFill>
                <a:latin typeface="Calibri" pitchFamily="34" charset="0"/>
                <a:cs typeface="Calibri" pitchFamily="34" charset="0"/>
              </a:rPr>
              <a:t>USA has the highest quantity ordered, in which San Rafael, NYC holds the highest record.</a:t>
            </a:r>
          </a:p>
          <a:p>
            <a:pPr>
              <a:buFont typeface="Wingdings" pitchFamily="2" charset="2"/>
              <a:buChar char="Ø"/>
            </a:pPr>
            <a:r>
              <a:rPr lang="en-US" sz="1600" dirty="0" smtClean="0">
                <a:solidFill>
                  <a:schemeClr val="bg1"/>
                </a:solidFill>
                <a:latin typeface="Calibri" pitchFamily="34" charset="0"/>
                <a:cs typeface="Calibri" pitchFamily="34" charset="0"/>
              </a:rPr>
              <a:t>Variables </a:t>
            </a:r>
            <a:r>
              <a:rPr lang="en-US" sz="1600" b="1" dirty="0" smtClean="0">
                <a:solidFill>
                  <a:schemeClr val="bg1"/>
                </a:solidFill>
                <a:latin typeface="Calibri" pitchFamily="34" charset="0"/>
                <a:cs typeface="Calibri" pitchFamily="34" charset="0"/>
              </a:rPr>
              <a:t>‘Sales</a:t>
            </a:r>
            <a:r>
              <a:rPr lang="en-US" sz="1600" dirty="0" smtClean="0">
                <a:solidFill>
                  <a:schemeClr val="bg1"/>
                </a:solidFill>
                <a:latin typeface="Calibri" pitchFamily="34" charset="0"/>
                <a:cs typeface="Calibri" pitchFamily="34" charset="0"/>
              </a:rPr>
              <a:t>’ and </a:t>
            </a:r>
            <a:r>
              <a:rPr lang="en-US" sz="1600" b="1" dirty="0" smtClean="0">
                <a:solidFill>
                  <a:schemeClr val="bg1"/>
                </a:solidFill>
                <a:latin typeface="Calibri" pitchFamily="34" charset="0"/>
                <a:cs typeface="Calibri" pitchFamily="34" charset="0"/>
              </a:rPr>
              <a:t>‘Price each</a:t>
            </a:r>
            <a:r>
              <a:rPr lang="en-US" sz="1600" dirty="0" smtClean="0">
                <a:solidFill>
                  <a:schemeClr val="bg1"/>
                </a:solidFill>
                <a:latin typeface="Calibri" pitchFamily="34" charset="0"/>
                <a:cs typeface="Calibri" pitchFamily="34" charset="0"/>
              </a:rPr>
              <a:t>’ have almost  linear relation ship between them.</a:t>
            </a:r>
          </a:p>
          <a:p>
            <a:pPr>
              <a:buFont typeface="Wingdings" pitchFamily="2" charset="2"/>
              <a:buChar char="Ø"/>
            </a:pPr>
            <a:endParaRPr lang="en-US" sz="1600" dirty="0" smtClean="0">
              <a:solidFill>
                <a:schemeClr val="tx2">
                  <a:lumMod val="10000"/>
                </a:schemeClr>
              </a:solidFill>
              <a:latin typeface="Calibri" pitchFamily="34" charset="0"/>
              <a:cs typeface="Calibri" pitchFamily="34" charset="0"/>
            </a:endParaRPr>
          </a:p>
          <a:p>
            <a:pPr>
              <a:buFont typeface="Wingdings" pitchFamily="2" charset="2"/>
              <a:buChar char="Ø"/>
            </a:pPr>
            <a:r>
              <a:rPr lang="en-US" sz="1600" dirty="0" smtClean="0">
                <a:solidFill>
                  <a:schemeClr val="tx2">
                    <a:lumMod val="10000"/>
                  </a:schemeClr>
                </a:solidFill>
                <a:latin typeface="Calibri" pitchFamily="34" charset="0"/>
                <a:cs typeface="Calibri" pitchFamily="34" charset="0"/>
              </a:rPr>
              <a:t>The </a:t>
            </a:r>
            <a:r>
              <a:rPr lang="en-US" sz="1600" dirty="0" smtClean="0">
                <a:solidFill>
                  <a:schemeClr val="tx2">
                    <a:lumMod val="10000"/>
                  </a:schemeClr>
                </a:solidFill>
                <a:latin typeface="Calibri" pitchFamily="34" charset="0"/>
                <a:cs typeface="Calibri" pitchFamily="34" charset="0"/>
              </a:rPr>
              <a:t>demand for classic cars are so high that the company have sold the product below MSRP  </a:t>
            </a:r>
            <a:r>
              <a:rPr lang="en-US" sz="1600" dirty="0" smtClean="0">
                <a:solidFill>
                  <a:schemeClr val="tx2">
                    <a:lumMod val="10000"/>
                  </a:schemeClr>
                </a:solidFill>
                <a:latin typeface="Calibri" pitchFamily="34" charset="0"/>
                <a:cs typeface="Calibri" pitchFamily="34" charset="0"/>
              </a:rPr>
              <a:t>giving </a:t>
            </a:r>
            <a:r>
              <a:rPr lang="en-US" sz="1600" dirty="0" smtClean="0">
                <a:solidFill>
                  <a:schemeClr val="tx2">
                    <a:lumMod val="10000"/>
                  </a:schemeClr>
                </a:solidFill>
                <a:latin typeface="Calibri" pitchFamily="34" charset="0"/>
                <a:cs typeface="Calibri" pitchFamily="34" charset="0"/>
              </a:rPr>
              <a:t>the customers a good </a:t>
            </a:r>
            <a:r>
              <a:rPr lang="en-US" sz="1600" dirty="0" smtClean="0">
                <a:solidFill>
                  <a:schemeClr val="tx2">
                    <a:lumMod val="10000"/>
                  </a:schemeClr>
                </a:solidFill>
                <a:latin typeface="Calibri" pitchFamily="34" charset="0"/>
                <a:cs typeface="Calibri" pitchFamily="34" charset="0"/>
              </a:rPr>
              <a:t>discount. The </a:t>
            </a:r>
            <a:r>
              <a:rPr lang="en-US" sz="1600" dirty="0" smtClean="0">
                <a:solidFill>
                  <a:schemeClr val="tx2">
                    <a:lumMod val="10000"/>
                  </a:schemeClr>
                </a:solidFill>
                <a:latin typeface="Calibri" pitchFamily="34" charset="0"/>
                <a:cs typeface="Calibri" pitchFamily="34" charset="0"/>
              </a:rPr>
              <a:t>sales are high for the last Quarter of the year.</a:t>
            </a:r>
          </a:p>
          <a:p>
            <a:pPr lvl="0">
              <a:buFont typeface="Wingdings" pitchFamily="2" charset="2"/>
              <a:buChar char="Ø"/>
            </a:pPr>
            <a:endParaRPr lang="en-US" sz="1600" dirty="0">
              <a:solidFill>
                <a:schemeClr val="tx2">
                  <a:lumMod val="10000"/>
                </a:schemeClr>
              </a:solidFill>
              <a:latin typeface="Calibri" pitchFamily="34" charset="0"/>
              <a:cs typeface="Calibri" pitchFamily="34" charset="0"/>
            </a:endParaRPr>
          </a:p>
          <a:p>
            <a:pPr>
              <a:buFont typeface="Wingdings" pitchFamily="2" charset="2"/>
              <a:buChar char="Ø"/>
            </a:pPr>
            <a:r>
              <a:rPr lang="en-US" sz="1600" dirty="0" smtClean="0">
                <a:solidFill>
                  <a:schemeClr val="bg1"/>
                </a:solidFill>
                <a:latin typeface="Calibri" pitchFamily="34" charset="0"/>
                <a:cs typeface="Calibri" pitchFamily="34" charset="0"/>
              </a:rPr>
              <a:t>Manufacturer's Suggested Retail Price(MSRP) for each product code is decided but we found that this is not matching with Price of Each item &amp; is inconsistent with MSRP.</a:t>
            </a:r>
          </a:p>
          <a:p>
            <a:pPr lvl="0"/>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pPr lvl="0"/>
            <a:endParaRPr lang="en-US" dirty="0">
              <a:solidFill>
                <a:schemeClr val="tx2">
                  <a:lumMod val="10000"/>
                </a:schemeClr>
              </a:solidFill>
            </a:endParaRPr>
          </a:p>
        </p:txBody>
      </p:sp>
      <p:sp>
        <p:nvSpPr>
          <p:cNvPr id="3" name="TextBox 2"/>
          <p:cNvSpPr txBox="1"/>
          <p:nvPr/>
        </p:nvSpPr>
        <p:spPr>
          <a:xfrm>
            <a:off x="381000" y="285751"/>
            <a:ext cx="14478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Inference</a:t>
            </a:r>
            <a:r>
              <a:rPr lang="en-US" b="1" dirty="0" smtClean="0">
                <a:solidFill>
                  <a:schemeClr val="accent5"/>
                </a:solidFill>
              </a:rPr>
              <a:t>:</a:t>
            </a:r>
            <a:endParaRPr lang="en-US" b="1" dirty="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a:srcRect/>
          <a:stretch>
            <a:fillRect/>
          </a:stretch>
        </p:blipFill>
        <p:spPr bwMode="auto">
          <a:xfrm>
            <a:off x="76200" y="666750"/>
            <a:ext cx="2819400" cy="4267200"/>
          </a:xfrm>
          <a:prstGeom prst="rect">
            <a:avLst/>
          </a:prstGeom>
          <a:noFill/>
          <a:ln w="1">
            <a:noFill/>
            <a:miter lim="800000"/>
            <a:headEnd/>
            <a:tailEnd type="none" w="med" len="med"/>
          </a:ln>
          <a:effectLst/>
        </p:spPr>
      </p:pic>
      <p:sp>
        <p:nvSpPr>
          <p:cNvPr id="3" name="TextBox 2"/>
          <p:cNvSpPr txBox="1"/>
          <p:nvPr/>
        </p:nvSpPr>
        <p:spPr>
          <a:xfrm>
            <a:off x="3124200" y="666751"/>
            <a:ext cx="5943600" cy="427809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itchFamily="2" charset="2"/>
              <a:buChar char="Ø"/>
            </a:pPr>
            <a:r>
              <a:rPr lang="en-US" sz="1600" b="0" i="0" dirty="0" smtClean="0">
                <a:solidFill>
                  <a:schemeClr val="bg1"/>
                </a:solidFill>
                <a:effectLst/>
                <a:latin typeface="ff3"/>
              </a:rPr>
              <a:t>created new column name</a:t>
            </a:r>
            <a:r>
              <a:rPr lang="en-US" sz="1600" dirty="0" smtClean="0">
                <a:solidFill>
                  <a:schemeClr val="bg1"/>
                </a:solidFill>
                <a:latin typeface="Source Sans Pro" panose="020B0503030403020204" pitchFamily="34" charset="0"/>
              </a:rPr>
              <a:t> </a:t>
            </a:r>
            <a:r>
              <a:rPr lang="en-US" sz="1600" b="0" i="0" dirty="0" smtClean="0">
                <a:solidFill>
                  <a:schemeClr val="bg1"/>
                </a:solidFill>
                <a:effectLst/>
                <a:latin typeface="ff6"/>
              </a:rPr>
              <a:t>Recency</a:t>
            </a:r>
            <a:r>
              <a:rPr lang="en-US" sz="1600" dirty="0" smtClean="0">
                <a:solidFill>
                  <a:schemeClr val="bg1"/>
                </a:solidFill>
                <a:latin typeface="Source Sans Pro" panose="020B0503030403020204" pitchFamily="34" charset="0"/>
              </a:rPr>
              <a:t> </a:t>
            </a:r>
            <a:r>
              <a:rPr lang="en-US" sz="1600" b="0" i="0" dirty="0" smtClean="0">
                <a:solidFill>
                  <a:schemeClr val="bg1"/>
                </a:solidFill>
                <a:effectLst/>
                <a:latin typeface="ff3"/>
              </a:rPr>
              <a:t>as "[Max(order date) - order date)]"We have assumed “30-05-2020“ as a reference date and created recency column.</a:t>
            </a:r>
          </a:p>
          <a:p>
            <a:pPr marL="285750" indent="-285750"/>
            <a:r>
              <a:rPr lang="en-US" sz="1600" b="0" i="0" dirty="0" smtClean="0">
                <a:solidFill>
                  <a:schemeClr val="bg1"/>
                </a:solidFill>
                <a:effectLst/>
                <a:latin typeface="ff3"/>
              </a:rPr>
              <a:t> </a:t>
            </a:r>
          </a:p>
          <a:p>
            <a:pPr marL="285750" indent="-285750">
              <a:buFont typeface="Wingdings" pitchFamily="2" charset="2"/>
              <a:buChar char="Ø"/>
            </a:pPr>
            <a:r>
              <a:rPr lang="en-US" sz="1600" dirty="0" smtClean="0">
                <a:solidFill>
                  <a:schemeClr val="bg1"/>
                </a:solidFill>
              </a:rPr>
              <a:t>Customer Segmentation done by using KNIME and MS Excel by dividing the data based on Recency, Frequency and Monetary variables through grouping data by variable ‘Order </a:t>
            </a:r>
            <a:r>
              <a:rPr lang="en-US" sz="1600" dirty="0" err="1" smtClean="0">
                <a:solidFill>
                  <a:schemeClr val="bg1"/>
                </a:solidFill>
              </a:rPr>
              <a:t>Number</a:t>
            </a:r>
            <a:r>
              <a:rPr lang="en-US" sz="1600" dirty="0" err="1" smtClean="0">
                <a:solidFill>
                  <a:schemeClr val="bg1"/>
                </a:solidFill>
              </a:rPr>
              <a:t>’.</a:t>
            </a:r>
            <a:r>
              <a:rPr lang="en-US" sz="1600" b="0" i="0" dirty="0" err="1" smtClean="0">
                <a:solidFill>
                  <a:schemeClr val="bg1"/>
                </a:solidFill>
                <a:effectLst/>
                <a:latin typeface="ff3"/>
              </a:rPr>
              <a:t>As</a:t>
            </a:r>
            <a:r>
              <a:rPr lang="en-US" sz="1600" b="0" i="0" dirty="0" smtClean="0">
                <a:solidFill>
                  <a:schemeClr val="bg1"/>
                </a:solidFill>
                <a:effectLst/>
                <a:latin typeface="ff3"/>
              </a:rPr>
              <a:t> </a:t>
            </a:r>
            <a:r>
              <a:rPr lang="en-US" sz="1600" b="0" i="0" dirty="0" smtClean="0">
                <a:solidFill>
                  <a:schemeClr val="bg1"/>
                </a:solidFill>
                <a:effectLst/>
                <a:latin typeface="ff3"/>
              </a:rPr>
              <a:t>per the suggestion abou</a:t>
            </a:r>
            <a:r>
              <a:rPr lang="en-US" sz="1600" dirty="0" smtClean="0">
                <a:solidFill>
                  <a:schemeClr val="bg1"/>
                </a:solidFill>
                <a:latin typeface="ff3"/>
              </a:rPr>
              <a:t>t</a:t>
            </a:r>
            <a:r>
              <a:rPr lang="en-US" sz="1600" b="0" i="0" dirty="0" smtClean="0">
                <a:solidFill>
                  <a:schemeClr val="bg1"/>
                </a:solidFill>
                <a:effectLst/>
                <a:latin typeface="ff3"/>
              </a:rPr>
              <a:t> ignoring the column "Days Since last order" .</a:t>
            </a:r>
          </a:p>
          <a:p>
            <a:pPr marL="285750" indent="-285750">
              <a:buFont typeface="Wingdings" pitchFamily="2" charset="2"/>
              <a:buChar char="Ø"/>
            </a:pPr>
            <a:endParaRPr lang="en-US" sz="1600" dirty="0" smtClean="0">
              <a:solidFill>
                <a:schemeClr val="bg1"/>
              </a:solidFill>
            </a:endParaRPr>
          </a:p>
          <a:p>
            <a:pPr marL="285750" indent="-285750">
              <a:buFont typeface="Wingdings" pitchFamily="2" charset="2"/>
              <a:buChar char="Ø"/>
            </a:pPr>
            <a:r>
              <a:rPr lang="en-US" sz="1600" b="0" i="0" dirty="0" smtClean="0">
                <a:solidFill>
                  <a:schemeClr val="bg1"/>
                </a:solidFill>
                <a:effectLst/>
                <a:latin typeface="ff3"/>
              </a:rPr>
              <a:t>Then crea</a:t>
            </a:r>
            <a:r>
              <a:rPr lang="en-US" sz="1600" dirty="0" smtClean="0">
                <a:solidFill>
                  <a:schemeClr val="bg1"/>
                </a:solidFill>
                <a:latin typeface="ff3"/>
              </a:rPr>
              <a:t>t</a:t>
            </a:r>
            <a:r>
              <a:rPr lang="en-US" sz="1600" b="0" i="0" dirty="0" smtClean="0">
                <a:solidFill>
                  <a:schemeClr val="bg1"/>
                </a:solidFill>
                <a:effectLst/>
                <a:latin typeface="ff3"/>
              </a:rPr>
              <a:t>ed four different bin for each Recency, frequency &amp; Monetary using percentile range(0,0.10, 0.70,100).Based on above 4 bin assumption we have considered 4 segments </a:t>
            </a:r>
            <a:r>
              <a:rPr lang="en-US" sz="1600" b="1" i="0" dirty="0" smtClean="0">
                <a:solidFill>
                  <a:schemeClr val="bg1"/>
                </a:solidFill>
                <a:effectLst/>
                <a:latin typeface="ff3"/>
              </a:rPr>
              <a:t>like Loyal (H), Best (M), Lost (L)and the customers on the verge of Churn(C).</a:t>
            </a:r>
            <a:endParaRPr lang="en-US" sz="1600" b="1" dirty="0" smtClean="0">
              <a:solidFill>
                <a:schemeClr val="bg1"/>
              </a:solidFill>
            </a:endParaRPr>
          </a:p>
          <a:p>
            <a:pPr marL="285750" indent="-285750">
              <a:buFont typeface="Arial" panose="020B0604020202020204" pitchFamily="34" charset="0"/>
              <a:buChar char="•"/>
            </a:pPr>
            <a:endParaRPr lang="en-US" sz="1600" dirty="0" smtClean="0">
              <a:solidFill>
                <a:schemeClr val="bg1"/>
              </a:solidFill>
            </a:endParaRPr>
          </a:p>
          <a:p>
            <a:pPr marL="285750" indent="-285750">
              <a:buFont typeface="Arial" panose="020B0604020202020204" pitchFamily="34" charset="0"/>
              <a:buChar char="•"/>
            </a:pPr>
            <a:endParaRPr lang="en-US" sz="1600" b="0" i="0" dirty="0">
              <a:solidFill>
                <a:schemeClr val="bg1"/>
              </a:solidFill>
              <a:effectLst/>
              <a:latin typeface="ff3"/>
            </a:endParaRPr>
          </a:p>
        </p:txBody>
      </p:sp>
      <p:sp>
        <p:nvSpPr>
          <p:cNvPr id="4" name="TextBox 3"/>
          <p:cNvSpPr txBox="1"/>
          <p:nvPr/>
        </p:nvSpPr>
        <p:spPr>
          <a:xfrm>
            <a:off x="457200" y="133351"/>
            <a:ext cx="8305800" cy="45720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Customer Segmentation Using RFM </a:t>
            </a:r>
            <a:r>
              <a:rPr lang="en-US" sz="2400" b="1" dirty="0" smtClean="0">
                <a:solidFill>
                  <a:schemeClr val="accent5"/>
                </a:solidFill>
                <a:latin typeface="Calibri" pitchFamily="34" charset="0"/>
                <a:cs typeface="Calibri" pitchFamily="34" charset="0"/>
              </a:rPr>
              <a:t>Analysis:</a:t>
            </a:r>
            <a:endParaRPr lang="en-US" sz="2400" b="1" dirty="0">
              <a:solidFill>
                <a:schemeClr val="accent5"/>
              </a:solidFill>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27075" y="819150"/>
            <a:ext cx="7689850" cy="4038600"/>
          </a:xfrm>
          <a:prstGeom prst="rect">
            <a:avLst/>
          </a:prstGeom>
          <a:noFill/>
          <a:ln w="9525">
            <a:noFill/>
            <a:miter lim="800000"/>
            <a:headEnd/>
            <a:tailEnd/>
          </a:ln>
          <a:effectLst/>
        </p:spPr>
      </p:pic>
      <p:sp>
        <p:nvSpPr>
          <p:cNvPr id="3" name="TextBox 2"/>
          <p:cNvSpPr txBox="1"/>
          <p:nvPr/>
        </p:nvSpPr>
        <p:spPr>
          <a:xfrm>
            <a:off x="457200" y="133350"/>
            <a:ext cx="46482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KNIME Workflow for RFM </a:t>
            </a:r>
            <a:r>
              <a:rPr lang="en-US" sz="2400" b="1" dirty="0" smtClean="0">
                <a:solidFill>
                  <a:schemeClr val="accent5"/>
                </a:solidFill>
                <a:latin typeface="Calibri" pitchFamily="34" charset="0"/>
                <a:cs typeface="Calibri" pitchFamily="34" charset="0"/>
              </a:rPr>
              <a:t>Analysis:</a:t>
            </a:r>
            <a:endParaRPr lang="en-US" sz="2400" b="1" dirty="0">
              <a:solidFill>
                <a:schemeClr val="accent5"/>
              </a:solidFill>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5750"/>
            <a:ext cx="48006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Sample Data With RFM Analysis</a:t>
            </a:r>
            <a:endParaRPr lang="en-US" sz="2400" b="1" dirty="0">
              <a:solidFill>
                <a:schemeClr val="accent5"/>
              </a:solidFill>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 y="1047750"/>
            <a:ext cx="8915400"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724151"/>
            <a:ext cx="8610599"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itchFamily="2" charset="2"/>
              <a:buChar char="Ø"/>
            </a:pPr>
            <a:r>
              <a:rPr lang="en-IN" sz="1600" b="0" i="0" dirty="0" smtClean="0">
                <a:solidFill>
                  <a:schemeClr val="bg1"/>
                </a:solidFill>
                <a:effectLst/>
                <a:latin typeface="Calibri" pitchFamily="34" charset="0"/>
                <a:cs typeface="Calibri" pitchFamily="34" charset="0"/>
              </a:rPr>
              <a:t>On basis on Recency, frequency &amp; monetary we have grouped our loyal customer's. These customers have purchased multiple times with good monetary value. </a:t>
            </a:r>
          </a:p>
          <a:p>
            <a:pPr>
              <a:buFont typeface="Wingdings" pitchFamily="2" charset="2"/>
              <a:buChar char="Ø"/>
            </a:pPr>
            <a:r>
              <a:rPr lang="en-US" sz="1600" dirty="0" smtClean="0">
                <a:solidFill>
                  <a:schemeClr val="bg1"/>
                </a:solidFill>
                <a:latin typeface="Calibri" pitchFamily="34" charset="0"/>
                <a:cs typeface="Calibri" pitchFamily="34" charset="0"/>
              </a:rPr>
              <a:t> These </a:t>
            </a:r>
            <a:r>
              <a:rPr lang="en-US" sz="1600" dirty="0" smtClean="0">
                <a:solidFill>
                  <a:schemeClr val="bg1"/>
                </a:solidFill>
                <a:latin typeface="Calibri" pitchFamily="34" charset="0"/>
                <a:cs typeface="Calibri" pitchFamily="34" charset="0"/>
              </a:rPr>
              <a:t>are the still valuable customers as they  are with better level in all aspects     Frequency and Monetary. </a:t>
            </a:r>
          </a:p>
          <a:p>
            <a:pPr>
              <a:buFont typeface="Wingdings" pitchFamily="2" charset="2"/>
              <a:buChar char="Ø"/>
            </a:pPr>
            <a:r>
              <a:rPr lang="en-US" sz="1600" dirty="0" smtClean="0">
                <a:solidFill>
                  <a:schemeClr val="bg1"/>
                </a:solidFill>
                <a:latin typeface="Calibri" pitchFamily="34" charset="0"/>
                <a:cs typeface="Calibri" pitchFamily="34" charset="0"/>
              </a:rPr>
              <a:t> We </a:t>
            </a:r>
            <a:r>
              <a:rPr lang="en-US" sz="1600" dirty="0" smtClean="0">
                <a:solidFill>
                  <a:schemeClr val="bg1"/>
                </a:solidFill>
                <a:latin typeface="Calibri" pitchFamily="34" charset="0"/>
                <a:cs typeface="Calibri" pitchFamily="34" charset="0"/>
              </a:rPr>
              <a:t>have to look after the needs of these customers to bring them into the pool of best </a:t>
            </a:r>
            <a:r>
              <a:rPr lang="en-US" sz="1600" b="0" i="0" dirty="0" smtClean="0">
                <a:solidFill>
                  <a:schemeClr val="bg1"/>
                </a:solidFill>
                <a:effectLst/>
                <a:latin typeface="Calibri" pitchFamily="34" charset="0"/>
                <a:cs typeface="Calibri" pitchFamily="34" charset="0"/>
              </a:rPr>
              <a:t>We should definitely focus on this group before we lose them and try to convert them into our regular customers</a:t>
            </a:r>
            <a:r>
              <a:rPr lang="en-US" sz="1600" b="0" i="0" dirty="0" smtClean="0">
                <a:solidFill>
                  <a:schemeClr val="bg1"/>
                </a:solidFill>
                <a:effectLst/>
                <a:latin typeface="ff4"/>
              </a:rPr>
              <a:t>.</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28600" y="895350"/>
            <a:ext cx="8763000" cy="1600200"/>
          </a:xfrm>
          <a:prstGeom prst="rect">
            <a:avLst/>
          </a:prstGeom>
          <a:noFill/>
          <a:ln w="9525">
            <a:noFill/>
            <a:miter lim="800000"/>
            <a:headEnd/>
            <a:tailEnd/>
          </a:ln>
          <a:effectLst/>
        </p:spPr>
      </p:pic>
      <p:sp>
        <p:nvSpPr>
          <p:cNvPr id="4" name="TextBox 3"/>
          <p:cNvSpPr txBox="1"/>
          <p:nvPr/>
        </p:nvSpPr>
        <p:spPr>
          <a:xfrm>
            <a:off x="228600" y="285750"/>
            <a:ext cx="25146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Loyal</a:t>
            </a:r>
            <a:r>
              <a:rPr lang="en-US" sz="2400" b="1" dirty="0" smtClean="0">
                <a:solidFill>
                  <a:schemeClr val="accent5"/>
                </a:solidFill>
                <a:latin typeface="Calibri" pitchFamily="34" charset="0"/>
                <a:cs typeface="Calibri" pitchFamily="34" charset="0"/>
              </a:rPr>
              <a:t>  Customers:</a:t>
            </a:r>
            <a:endParaRPr lang="en-US" sz="2400" b="1" dirty="0">
              <a:solidFill>
                <a:schemeClr val="accent5"/>
              </a:solidFill>
              <a:latin typeface="Calibri" pitchFamily="34"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 y="742950"/>
            <a:ext cx="8534400" cy="1600200"/>
          </a:xfrm>
          <a:prstGeom prst="rect">
            <a:avLst/>
          </a:prstGeom>
          <a:noFill/>
          <a:ln w="9525">
            <a:noFill/>
            <a:miter lim="800000"/>
            <a:headEnd/>
            <a:tailEnd/>
          </a:ln>
          <a:effectLst/>
        </p:spPr>
      </p:pic>
      <p:sp>
        <p:nvSpPr>
          <p:cNvPr id="3" name="TextBox 2"/>
          <p:cNvSpPr txBox="1"/>
          <p:nvPr/>
        </p:nvSpPr>
        <p:spPr>
          <a:xfrm>
            <a:off x="228600" y="2724150"/>
            <a:ext cx="838200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itchFamily="2" charset="2"/>
              <a:buChar char="Ø"/>
            </a:pPr>
            <a:r>
              <a:rPr lang="en-IN" sz="1600" b="0" i="0" dirty="0" smtClean="0">
                <a:solidFill>
                  <a:schemeClr val="bg1"/>
                </a:solidFill>
                <a:effectLst/>
                <a:latin typeface="Calibri" pitchFamily="34" charset="0"/>
                <a:cs typeface="Calibri" pitchFamily="34" charset="0"/>
              </a:rPr>
              <a:t>On basis on Recency, frequency &amp; monetary we have grouped our top customers. </a:t>
            </a:r>
            <a:endParaRPr lang="en-IN" sz="1600" b="0" i="0" dirty="0" smtClean="0">
              <a:solidFill>
                <a:schemeClr val="bg1"/>
              </a:solidFill>
              <a:effectLst/>
              <a:latin typeface="Calibri" pitchFamily="34" charset="0"/>
              <a:cs typeface="Calibri" pitchFamily="34" charset="0"/>
            </a:endParaRPr>
          </a:p>
          <a:p>
            <a:pPr marL="285750" indent="-285750">
              <a:buFont typeface="Wingdings" pitchFamily="2" charset="2"/>
              <a:buChar char="Ø"/>
            </a:pPr>
            <a:endParaRPr lang="en-IN" sz="1600" b="0" i="0" dirty="0" smtClean="0">
              <a:solidFill>
                <a:schemeClr val="bg1"/>
              </a:solidFill>
              <a:effectLst/>
              <a:latin typeface="Calibri" pitchFamily="34" charset="0"/>
              <a:cs typeface="Calibri" pitchFamily="34" charset="0"/>
            </a:endParaRPr>
          </a:p>
          <a:p>
            <a:pPr marL="285750" indent="-285750">
              <a:buFont typeface="Wingdings" pitchFamily="2" charset="2"/>
              <a:buChar char="Ø"/>
            </a:pPr>
            <a:r>
              <a:rPr lang="en-IN" sz="1600" b="0" i="0" dirty="0" smtClean="0">
                <a:solidFill>
                  <a:schemeClr val="bg1"/>
                </a:solidFill>
                <a:effectLst/>
                <a:latin typeface="Calibri" pitchFamily="34" charset="0"/>
                <a:cs typeface="Calibri" pitchFamily="34" charset="0"/>
              </a:rPr>
              <a:t>We have given the most signi</a:t>
            </a:r>
            <a:r>
              <a:rPr lang="en-IN" sz="1600" dirty="0" smtClean="0">
                <a:solidFill>
                  <a:schemeClr val="bg1"/>
                </a:solidFill>
                <a:latin typeface="Calibri" pitchFamily="34" charset="0"/>
                <a:cs typeface="Calibri" pitchFamily="34" charset="0"/>
              </a:rPr>
              <a:t>fi</a:t>
            </a:r>
            <a:r>
              <a:rPr lang="en-IN" sz="1600" b="0" i="0" dirty="0" smtClean="0">
                <a:solidFill>
                  <a:schemeClr val="bg1"/>
                </a:solidFill>
                <a:effectLst/>
                <a:latin typeface="Calibri" pitchFamily="34" charset="0"/>
                <a:cs typeface="Calibri" pitchFamily="34" charset="0"/>
              </a:rPr>
              <a:t>cance </a:t>
            </a:r>
            <a:r>
              <a:rPr lang="en-IN" sz="1600" dirty="0" smtClean="0">
                <a:solidFill>
                  <a:schemeClr val="bg1"/>
                </a:solidFill>
                <a:latin typeface="Calibri" pitchFamily="34" charset="0"/>
                <a:cs typeface="Calibri" pitchFamily="34" charset="0"/>
              </a:rPr>
              <a:t>t</a:t>
            </a:r>
            <a:r>
              <a:rPr lang="en-IN" sz="1600" b="0" i="0" dirty="0" smtClean="0">
                <a:solidFill>
                  <a:schemeClr val="bg1"/>
                </a:solidFill>
                <a:effectLst/>
                <a:latin typeface="Calibri" pitchFamily="34" charset="0"/>
                <a:cs typeface="Calibri" pitchFamily="34" charset="0"/>
              </a:rPr>
              <a:t>o recency parameter as these customers has recently purchased our products. </a:t>
            </a:r>
            <a:endParaRPr lang="en-IN" sz="1600" b="0" i="0" dirty="0" smtClean="0">
              <a:solidFill>
                <a:schemeClr val="bg1"/>
              </a:solidFill>
              <a:effectLst/>
              <a:latin typeface="Calibri" pitchFamily="34" charset="0"/>
              <a:cs typeface="Calibri" pitchFamily="34" charset="0"/>
            </a:endParaRPr>
          </a:p>
          <a:p>
            <a:pPr marL="285750" indent="-285750"/>
            <a:endParaRPr lang="en-IN" sz="1600" b="0" i="0" dirty="0" smtClean="0">
              <a:solidFill>
                <a:schemeClr val="bg1"/>
              </a:solidFill>
              <a:effectLst/>
              <a:latin typeface="Calibri" pitchFamily="34" charset="0"/>
              <a:cs typeface="Calibri" pitchFamily="34" charset="0"/>
            </a:endParaRPr>
          </a:p>
          <a:p>
            <a:pPr marL="285750" indent="-285750">
              <a:buFont typeface="Wingdings" pitchFamily="2" charset="2"/>
              <a:buChar char="Ø"/>
            </a:pPr>
            <a:r>
              <a:rPr lang="en-US" sz="1600" dirty="0" smtClean="0">
                <a:solidFill>
                  <a:schemeClr val="bg1"/>
                </a:solidFill>
                <a:latin typeface="Calibri" pitchFamily="34" charset="0"/>
                <a:cs typeface="Calibri" pitchFamily="34" charset="0"/>
              </a:rPr>
              <a:t>We should not loose these customers at any cost as they are the biggest contributors of the business.</a:t>
            </a:r>
            <a:endParaRPr lang="en-US" sz="1600" dirty="0">
              <a:solidFill>
                <a:schemeClr val="bg1"/>
              </a:solidFill>
              <a:latin typeface="Calibri" pitchFamily="34" charset="0"/>
              <a:cs typeface="Calibri" pitchFamily="34" charset="0"/>
            </a:endParaRPr>
          </a:p>
        </p:txBody>
      </p:sp>
      <p:sp>
        <p:nvSpPr>
          <p:cNvPr id="4" name="TextBox 3"/>
          <p:cNvSpPr txBox="1"/>
          <p:nvPr/>
        </p:nvSpPr>
        <p:spPr>
          <a:xfrm>
            <a:off x="304800" y="209551"/>
            <a:ext cx="25146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Best Customers:</a:t>
            </a:r>
            <a:endParaRPr lang="en-US" sz="2400" b="1" dirty="0">
              <a:solidFill>
                <a:schemeClr val="accent5"/>
              </a:solidFill>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V="1">
            <a:off x="2819400" y="139224"/>
            <a:ext cx="5943600"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a:solidFill>
                  <a:schemeClr val="accent5"/>
                </a:solidFill>
              </a:rPr>
              <a:t>Agenda -</a:t>
            </a:r>
          </a:p>
          <a:p>
            <a:r>
              <a:rPr lang="en-US" b="0" i="0" dirty="0" smtClean="0">
                <a:solidFill>
                  <a:srgbClr val="000000"/>
                </a:solidFill>
                <a:effectLst/>
                <a:latin typeface="ff4"/>
              </a:rPr>
              <a:t>Agenda of thi</a:t>
            </a:r>
            <a:r>
              <a:rPr lang="en-US" b="0" i="0" dirty="0" smtClean="0">
                <a:solidFill>
                  <a:srgbClr val="000000"/>
                </a:solidFill>
                <a:effectLst/>
                <a:latin typeface="Calibri" pitchFamily="34" charset="0"/>
                <a:cs typeface="Calibri" pitchFamily="34" charset="0"/>
              </a:rPr>
              <a:t>s</a:t>
            </a:r>
            <a:r>
              <a:rPr lang="en-US" b="0" i="0" dirty="0" smtClean="0">
                <a:solidFill>
                  <a:srgbClr val="000000"/>
                </a:solidFill>
                <a:effectLst/>
                <a:latin typeface="ff4"/>
              </a:rPr>
              <a:t> project is to find the underlying buying patterns of the customers of an automobile part manufacturer. based on the past 3 years of the Company's transaction data and recommend them customized marketing strategies for different segments of customers</a:t>
            </a:r>
            <a:endParaRPr lang="en-US" dirty="0"/>
          </a:p>
        </p:txBody>
      </p:sp>
      <p:sp>
        <p:nvSpPr>
          <p:cNvPr id="5" name="TextBox 4"/>
          <p:cNvSpPr txBox="1"/>
          <p:nvPr/>
        </p:nvSpPr>
        <p:spPr>
          <a:xfrm>
            <a:off x="2819400" y="2952750"/>
            <a:ext cx="6019800"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solidFill>
                  <a:schemeClr val="accent5"/>
                </a:solidFill>
              </a:rPr>
              <a:t>Executive Summary of the data-</a:t>
            </a:r>
          </a:p>
          <a:p>
            <a:r>
              <a:rPr lang="en-US" b="0" i="0" dirty="0" smtClean="0">
                <a:solidFill>
                  <a:srgbClr val="000000"/>
                </a:solidFill>
                <a:effectLst/>
                <a:latin typeface="ff4"/>
              </a:rPr>
              <a:t>We have received the 3 years data of automobile part manufacture. Consisting 2747 entries with 20 variable details regarding the demography of the product and customer information.</a:t>
            </a:r>
            <a:endParaRPr lang="en-US" b="0" i="0" dirty="0">
              <a:solidFill>
                <a:srgbClr val="000000"/>
              </a:solidFill>
              <a:effectLst/>
              <a:latin typeface="Source Sans Pro" panose="020B0503030403020204" pitchFamily="34" charset="0"/>
            </a:endParaRPr>
          </a:p>
        </p:txBody>
      </p:sp>
      <p:pic>
        <p:nvPicPr>
          <p:cNvPr id="6" name="Picture 5" descr="New.jpg"/>
          <p:cNvPicPr>
            <a:picLocks noChangeAspect="1"/>
          </p:cNvPicPr>
          <p:nvPr/>
        </p:nvPicPr>
        <p:blipFill>
          <a:blip r:embed="rId2"/>
          <a:stretch>
            <a:fillRect/>
          </a:stretch>
        </p:blipFill>
        <p:spPr>
          <a:xfrm>
            <a:off x="228600" y="590550"/>
            <a:ext cx="2514600" cy="3657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52400" y="666750"/>
            <a:ext cx="8458200" cy="1676400"/>
          </a:xfrm>
          <a:prstGeom prst="rect">
            <a:avLst/>
          </a:prstGeom>
          <a:noFill/>
          <a:ln w="9525">
            <a:noFill/>
            <a:miter lim="800000"/>
            <a:headEnd/>
            <a:tailEnd/>
          </a:ln>
          <a:effectLst/>
        </p:spPr>
      </p:pic>
      <p:sp>
        <p:nvSpPr>
          <p:cNvPr id="3" name="TextBox 2"/>
          <p:cNvSpPr txBox="1"/>
          <p:nvPr/>
        </p:nvSpPr>
        <p:spPr>
          <a:xfrm>
            <a:off x="152400" y="2419350"/>
            <a:ext cx="8610599" cy="261610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en-US" sz="1600" dirty="0" smtClean="0">
                <a:solidFill>
                  <a:schemeClr val="bg1"/>
                </a:solidFill>
              </a:rPr>
              <a:t>As these are the most avoidable customers as they are with lowest level in all aspects Recency, Frequency and Monetary. There is no point in spending time and effort to maintain business with these customers.</a:t>
            </a:r>
          </a:p>
          <a:p>
            <a:pPr>
              <a:buFont typeface="Wingdings" pitchFamily="2" charset="2"/>
              <a:buChar char="Ø"/>
            </a:pPr>
            <a:r>
              <a:rPr lang="en-US" sz="1600" b="0" i="0" dirty="0" smtClean="0">
                <a:solidFill>
                  <a:schemeClr val="bg1"/>
                </a:solidFill>
                <a:effectLst/>
              </a:rPr>
              <a:t>On basis on Recency, frequency &amp; monetary parameters we have grouped our Customers who we’d </a:t>
            </a:r>
            <a:r>
              <a:rPr lang="en-US" sz="1600" b="0" i="0" dirty="0" smtClean="0">
                <a:solidFill>
                  <a:schemeClr val="bg1"/>
                </a:solidFill>
                <a:effectLst/>
              </a:rPr>
              <a:t>lost</a:t>
            </a:r>
            <a:endParaRPr lang="en-US" sz="1600" b="0" i="0" dirty="0" smtClean="0">
              <a:solidFill>
                <a:schemeClr val="bg1"/>
              </a:solidFill>
              <a:effectLst/>
            </a:endParaRPr>
          </a:p>
          <a:p>
            <a:pPr>
              <a:buFont typeface="Wingdings" pitchFamily="2" charset="2"/>
              <a:buChar char="Ø"/>
            </a:pPr>
            <a:r>
              <a:rPr lang="en-US" sz="1600" b="0" i="0" dirty="0" smtClean="0">
                <a:solidFill>
                  <a:schemeClr val="bg1"/>
                </a:solidFill>
                <a:effectLst/>
              </a:rPr>
              <a:t>Their recency is very low and hasn’t made any purchase since long. So we can say these are our lost customers. If taken feedback from them and fulfill their demand we might bring them back to been a good customer.</a:t>
            </a:r>
          </a:p>
          <a:p>
            <a:endParaRPr lang="en-US" dirty="0" smtClean="0">
              <a:solidFill>
                <a:schemeClr val="bg1"/>
              </a:solidFill>
            </a:endParaRPr>
          </a:p>
          <a:p>
            <a:endParaRPr lang="en-US" dirty="0"/>
          </a:p>
        </p:txBody>
      </p:sp>
      <p:sp>
        <p:nvSpPr>
          <p:cNvPr id="4" name="TextBox 3"/>
          <p:cNvSpPr txBox="1"/>
          <p:nvPr/>
        </p:nvSpPr>
        <p:spPr>
          <a:xfrm>
            <a:off x="304800" y="133350"/>
            <a:ext cx="22860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Lost Customers:</a:t>
            </a:r>
            <a:endParaRPr lang="en-US" sz="2400" b="1" dirty="0">
              <a:solidFill>
                <a:schemeClr val="accent5"/>
              </a:solidFill>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28600" y="666750"/>
            <a:ext cx="8382000" cy="1752600"/>
          </a:xfrm>
          <a:prstGeom prst="rect">
            <a:avLst/>
          </a:prstGeom>
          <a:noFill/>
          <a:ln w="9525">
            <a:noFill/>
            <a:miter lim="800000"/>
            <a:headEnd/>
            <a:tailEnd/>
          </a:ln>
          <a:effectLst/>
        </p:spPr>
      </p:pic>
      <p:sp>
        <p:nvSpPr>
          <p:cNvPr id="3" name="TextBox 2"/>
          <p:cNvSpPr txBox="1"/>
          <p:nvPr/>
        </p:nvSpPr>
        <p:spPr>
          <a:xfrm>
            <a:off x="304800" y="2724150"/>
            <a:ext cx="8229600" cy="18466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en-US" sz="1600" b="0" i="0" dirty="0" smtClean="0">
                <a:solidFill>
                  <a:schemeClr val="bg1"/>
                </a:solidFill>
                <a:effectLst/>
                <a:latin typeface="Calibri" pitchFamily="34" charset="0"/>
                <a:cs typeface="Calibri" pitchFamily="34" charset="0"/>
              </a:rPr>
              <a:t>On basis on Recency, frequency &amp; monetary we have grouped our</a:t>
            </a:r>
            <a:r>
              <a:rPr lang="en-US" sz="1600" dirty="0" smtClean="0">
                <a:solidFill>
                  <a:schemeClr val="bg1"/>
                </a:solidFill>
                <a:latin typeface="Calibri" pitchFamily="34" charset="0"/>
                <a:cs typeface="Calibri" pitchFamily="34" charset="0"/>
              </a:rPr>
              <a:t> </a:t>
            </a:r>
            <a:r>
              <a:rPr lang="en-US" sz="1600" b="0" i="0" dirty="0" smtClean="0">
                <a:solidFill>
                  <a:schemeClr val="bg1"/>
                </a:solidFill>
                <a:effectLst/>
                <a:latin typeface="Calibri" pitchFamily="34" charset="0"/>
                <a:cs typeface="Calibri" pitchFamily="34" charset="0"/>
              </a:rPr>
              <a:t>Customers who are on verge of churning. We should definitely focus on this group before we lose them and try to convert them into our regular customers.</a:t>
            </a:r>
          </a:p>
          <a:p>
            <a:pPr>
              <a:buFont typeface="Wingdings" pitchFamily="2" charset="2"/>
              <a:buChar char="Ø"/>
            </a:pPr>
            <a:endParaRPr lang="en-US" sz="1600" b="0" i="0" dirty="0" smtClean="0">
              <a:solidFill>
                <a:schemeClr val="bg1"/>
              </a:solidFill>
              <a:effectLst/>
              <a:latin typeface="Calibri" pitchFamily="34" charset="0"/>
              <a:cs typeface="Calibri" pitchFamily="34" charset="0"/>
            </a:endParaRPr>
          </a:p>
          <a:p>
            <a:pPr>
              <a:buFont typeface="Wingdings" pitchFamily="2" charset="2"/>
              <a:buChar char="Ø"/>
            </a:pPr>
            <a:r>
              <a:rPr lang="en-US" sz="1600" b="0" i="0" dirty="0" smtClean="0">
                <a:solidFill>
                  <a:schemeClr val="bg1"/>
                </a:solidFill>
                <a:effectLst/>
                <a:latin typeface="Calibri" pitchFamily="34" charset="0"/>
                <a:cs typeface="Calibri" pitchFamily="34" charset="0"/>
              </a:rPr>
              <a:t>. If the company pays more attention and fulfill their requirement, then we can easily turn them into our regular customer and we can save them from churning out.</a:t>
            </a:r>
          </a:p>
          <a:p>
            <a:endParaRPr lang="en-US" dirty="0"/>
          </a:p>
        </p:txBody>
      </p:sp>
      <p:sp>
        <p:nvSpPr>
          <p:cNvPr id="4" name="TextBox 3"/>
          <p:cNvSpPr txBox="1"/>
          <p:nvPr/>
        </p:nvSpPr>
        <p:spPr>
          <a:xfrm>
            <a:off x="228600" y="133350"/>
            <a:ext cx="23622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Churn Customer: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150"/>
            <a:ext cx="3810000" cy="73866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latin typeface="Calibri" pitchFamily="34" charset="0"/>
                <a:cs typeface="Calibri" pitchFamily="34" charset="0"/>
              </a:rPr>
              <a:t>Business Recommendation:</a:t>
            </a:r>
          </a:p>
          <a:p>
            <a:endParaRPr lang="en-US" dirty="0"/>
          </a:p>
        </p:txBody>
      </p:sp>
      <p:sp>
        <p:nvSpPr>
          <p:cNvPr id="3" name="TextBox 2"/>
          <p:cNvSpPr txBox="1"/>
          <p:nvPr/>
        </p:nvSpPr>
        <p:spPr>
          <a:xfrm>
            <a:off x="304800" y="971550"/>
            <a:ext cx="8686799"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nSpc>
                <a:spcPct val="150000"/>
              </a:lnSpc>
              <a:buFont typeface="Wingdings" pitchFamily="2" charset="2"/>
              <a:buChar char="Ø"/>
            </a:pPr>
            <a:r>
              <a:rPr lang="en-IN" sz="1600" b="0" i="0" dirty="0" smtClean="0">
                <a:solidFill>
                  <a:schemeClr val="bg1"/>
                </a:solidFill>
                <a:effectLst/>
                <a:latin typeface="Calibri" pitchFamily="34" charset="0"/>
                <a:cs typeface="Calibri" pitchFamily="34" charset="0"/>
              </a:rPr>
              <a:t>Using Recency, frequency &amp; monetary parameters we have grouped our Top , loyal, on the verge of churning and lose </a:t>
            </a:r>
            <a:r>
              <a:rPr lang="en-IN" sz="1600" b="0" i="0" dirty="0" smtClean="0">
                <a:solidFill>
                  <a:schemeClr val="bg1"/>
                </a:solidFill>
                <a:effectLst/>
                <a:latin typeface="Calibri" pitchFamily="34" charset="0"/>
                <a:cs typeface="Calibri" pitchFamily="34" charset="0"/>
              </a:rPr>
              <a:t>customers.</a:t>
            </a:r>
          </a:p>
          <a:p>
            <a:pPr marL="285750" indent="-285750">
              <a:lnSpc>
                <a:spcPct val="150000"/>
              </a:lnSpc>
              <a:buFont typeface="Wingdings" pitchFamily="2" charset="2"/>
              <a:buChar char="Ø"/>
            </a:pPr>
            <a:r>
              <a:rPr lang="en-IN" sz="1600" b="0" i="0" dirty="0" smtClean="0">
                <a:solidFill>
                  <a:schemeClr val="bg1"/>
                </a:solidFill>
                <a:effectLst/>
                <a:latin typeface="Calibri" pitchFamily="34" charset="0"/>
                <a:cs typeface="Calibri" pitchFamily="34" charset="0"/>
              </a:rPr>
              <a:t>Customers </a:t>
            </a:r>
            <a:r>
              <a:rPr lang="en-IN" sz="1600" b="0" i="0" dirty="0" smtClean="0">
                <a:solidFill>
                  <a:schemeClr val="bg1"/>
                </a:solidFill>
                <a:effectLst/>
                <a:latin typeface="Calibri" pitchFamily="34" charset="0"/>
                <a:cs typeface="Calibri" pitchFamily="34" charset="0"/>
              </a:rPr>
              <a:t>with good recency has been our top customers were as we also have lost customer lists.</a:t>
            </a:r>
          </a:p>
          <a:p>
            <a:pPr marL="285750" indent="-285750">
              <a:lnSpc>
                <a:spcPct val="150000"/>
              </a:lnSpc>
              <a:buFont typeface="Wingdings" pitchFamily="2" charset="2"/>
              <a:buChar char="Ø"/>
            </a:pPr>
            <a:r>
              <a:rPr lang="en-IN" sz="1600" b="0" i="0" dirty="0" smtClean="0">
                <a:solidFill>
                  <a:schemeClr val="bg1"/>
                </a:solidFill>
                <a:effectLst/>
                <a:latin typeface="Calibri" pitchFamily="34" charset="0"/>
                <a:cs typeface="Calibri" pitchFamily="34" charset="0"/>
              </a:rPr>
              <a:t>Customers on verge of churning can be saved and can be converted into a good buyer.</a:t>
            </a:r>
          </a:p>
          <a:p>
            <a:pPr marL="285750" indent="-285750">
              <a:lnSpc>
                <a:spcPct val="150000"/>
              </a:lnSpc>
              <a:buFont typeface="Wingdings" pitchFamily="2" charset="2"/>
              <a:buChar char="Ø"/>
            </a:pPr>
            <a:r>
              <a:rPr lang="en-IN" sz="1600" b="0" i="0" dirty="0" smtClean="0">
                <a:solidFill>
                  <a:schemeClr val="bg1"/>
                </a:solidFill>
                <a:effectLst/>
                <a:latin typeface="Calibri" pitchFamily="34" charset="0"/>
                <a:cs typeface="Calibri" pitchFamily="34" charset="0"/>
              </a:rPr>
              <a:t>RFM model is used for deriving the customers types like Loyal, top or best, on verge of churning &amp; lost </a:t>
            </a:r>
            <a:r>
              <a:rPr lang="en-IN" sz="1600" b="0" i="0" dirty="0" smtClean="0">
                <a:solidFill>
                  <a:schemeClr val="bg1"/>
                </a:solidFill>
                <a:effectLst/>
                <a:latin typeface="Calibri" pitchFamily="34" charset="0"/>
                <a:cs typeface="Calibri" pitchFamily="34" charset="0"/>
              </a:rPr>
              <a:t>customers.</a:t>
            </a:r>
          </a:p>
          <a:p>
            <a:pPr marL="285750" indent="-285750">
              <a:lnSpc>
                <a:spcPct val="150000"/>
              </a:lnSpc>
              <a:buFont typeface="Wingdings" pitchFamily="2" charset="2"/>
              <a:buChar char="Ø"/>
            </a:pPr>
            <a:r>
              <a:rPr lang="en-IN" sz="1600" b="0" i="0" dirty="0" err="1" smtClean="0">
                <a:solidFill>
                  <a:schemeClr val="bg1"/>
                </a:solidFill>
                <a:effectLst/>
                <a:latin typeface="Calibri" pitchFamily="34" charset="0"/>
                <a:cs typeface="Calibri" pitchFamily="34" charset="0"/>
              </a:rPr>
              <a:t>Recency</a:t>
            </a:r>
            <a:r>
              <a:rPr lang="en-IN" sz="1600" b="0" i="0" dirty="0" smtClean="0">
                <a:solidFill>
                  <a:schemeClr val="bg1"/>
                </a:solidFill>
                <a:effectLst/>
                <a:latin typeface="Calibri" pitchFamily="34" charset="0"/>
                <a:cs typeface="Calibri" pitchFamily="34" charset="0"/>
              </a:rPr>
              <a:t>, frequency &amp; monetary parameters were widely used to bifurcate the types of </a:t>
            </a:r>
            <a:r>
              <a:rPr lang="en-IN" sz="1600" b="0" i="0" dirty="0" smtClean="0">
                <a:solidFill>
                  <a:schemeClr val="bg1"/>
                </a:solidFill>
                <a:effectLst/>
                <a:latin typeface="Calibri" pitchFamily="34" charset="0"/>
                <a:cs typeface="Calibri" pitchFamily="34" charset="0"/>
              </a:rPr>
              <a:t>customer's.</a:t>
            </a:r>
          </a:p>
          <a:p>
            <a:pPr marL="285750" indent="-285750">
              <a:lnSpc>
                <a:spcPct val="150000"/>
              </a:lnSpc>
              <a:buFont typeface="Wingdings" pitchFamily="2" charset="2"/>
              <a:buChar char="Ø"/>
            </a:pPr>
            <a:r>
              <a:rPr lang="en-IN" sz="1600" b="0" i="0" dirty="0" smtClean="0">
                <a:solidFill>
                  <a:schemeClr val="bg1"/>
                </a:solidFill>
                <a:effectLst/>
                <a:latin typeface="Calibri" pitchFamily="34" charset="0"/>
                <a:cs typeface="Calibri" pitchFamily="34" charset="0"/>
              </a:rPr>
              <a:t>This </a:t>
            </a:r>
            <a:r>
              <a:rPr lang="en-IN" sz="1600" b="0" i="0" dirty="0" smtClean="0">
                <a:solidFill>
                  <a:schemeClr val="bg1"/>
                </a:solidFill>
                <a:effectLst/>
                <a:latin typeface="Calibri" pitchFamily="34" charset="0"/>
                <a:cs typeface="Calibri" pitchFamily="34" charset="0"/>
              </a:rPr>
              <a:t>model can be very helpful to </a:t>
            </a:r>
            <a:r>
              <a:rPr lang="en-IN" sz="1600" dirty="0" smtClean="0">
                <a:solidFill>
                  <a:schemeClr val="bg1"/>
                </a:solidFill>
                <a:latin typeface="Calibri" pitchFamily="34" charset="0"/>
                <a:cs typeface="Calibri" pitchFamily="34" charset="0"/>
              </a:rPr>
              <a:t>t</a:t>
            </a:r>
            <a:r>
              <a:rPr lang="en-IN" sz="1600" b="0" i="0" dirty="0" smtClean="0">
                <a:solidFill>
                  <a:schemeClr val="bg1"/>
                </a:solidFill>
                <a:effectLst/>
                <a:latin typeface="Calibri" pitchFamily="34" charset="0"/>
                <a:cs typeface="Calibri" pitchFamily="34" charset="0"/>
              </a:rPr>
              <a:t>he company to maintain its sales and customers and can focus on how the company has lost the customers &amp; can take various actions to bring them back</a:t>
            </a:r>
            <a:r>
              <a:rPr lang="en-IN" sz="1600" b="0" i="0" dirty="0" smtClean="0">
                <a:solidFill>
                  <a:schemeClr val="bg1"/>
                </a:solidFill>
                <a:effectLst/>
                <a:latin typeface="Calibri" pitchFamily="34" charset="0"/>
                <a:cs typeface="Calibri" pitchFamily="34" charset="0"/>
              </a:rPr>
              <a:t>.</a:t>
            </a:r>
            <a:endParaRPr lang="en-IN" sz="1600" b="0" i="0" dirty="0" smtClean="0">
              <a:solidFill>
                <a:schemeClr val="bg1"/>
              </a:solidFill>
              <a:effectLst/>
              <a:latin typeface="Calibri" pitchFamily="34" charset="0"/>
              <a:cs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42950"/>
            <a:ext cx="8458200" cy="16158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nSpc>
                <a:spcPct val="150000"/>
              </a:lnSpc>
              <a:buFont typeface="Wingdings" pitchFamily="2" charset="2"/>
              <a:buChar char="Ø"/>
            </a:pPr>
            <a:r>
              <a:rPr lang="en-IN" dirty="0" smtClean="0">
                <a:solidFill>
                  <a:schemeClr val="bg1"/>
                </a:solidFill>
                <a:latin typeface="Calibri" pitchFamily="34" charset="0"/>
                <a:cs typeface="Calibri" pitchFamily="34" charset="0"/>
              </a:rPr>
              <a:t>It is vital for the company to convert the customers who are on verge of churning into a regular customer or at least maintain them.</a:t>
            </a:r>
          </a:p>
          <a:p>
            <a:pPr marL="285750" indent="-285750">
              <a:lnSpc>
                <a:spcPct val="150000"/>
              </a:lnSpc>
              <a:buFont typeface="Wingdings" pitchFamily="2" charset="2"/>
              <a:buChar char="Ø"/>
            </a:pPr>
            <a:r>
              <a:rPr lang="en-IN" dirty="0" smtClean="0">
                <a:solidFill>
                  <a:schemeClr val="bg1"/>
                </a:solidFill>
                <a:latin typeface="Calibri" pitchFamily="34" charset="0"/>
                <a:cs typeface="Calibri" pitchFamily="34" charset="0"/>
              </a:rPr>
              <a:t> And also how to increase the sales ratio can be identified.</a:t>
            </a:r>
          </a:p>
          <a:p>
            <a:endParaRPr lang="en-US" dirty="0"/>
          </a:p>
        </p:txBody>
      </p:sp>
      <p:sp>
        <p:nvSpPr>
          <p:cNvPr id="3" name="TextBox 2"/>
          <p:cNvSpPr txBox="1"/>
          <p:nvPr/>
        </p:nvSpPr>
        <p:spPr>
          <a:xfrm>
            <a:off x="1066800" y="2952750"/>
            <a:ext cx="7086600" cy="18466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smtClean="0">
                <a:solidFill>
                  <a:schemeClr val="bg2"/>
                </a:solidFill>
                <a:latin typeface="Calibri" pitchFamily="34" charset="0"/>
                <a:cs typeface="Calibri" pitchFamily="34" charset="0"/>
              </a:rPr>
              <a:t>Tableau Link</a:t>
            </a:r>
            <a:r>
              <a:rPr lang="en-US" b="1" dirty="0" smtClean="0">
                <a:solidFill>
                  <a:schemeClr val="bg2"/>
                </a:solidFill>
              </a:rPr>
              <a:t>:</a:t>
            </a:r>
          </a:p>
          <a:p>
            <a:endParaRPr lang="en-US" dirty="0" smtClean="0"/>
          </a:p>
          <a:p>
            <a:r>
              <a:rPr lang="en-US" dirty="0" smtClean="0">
                <a:solidFill>
                  <a:srgbClr val="92D050"/>
                </a:solidFill>
                <a:hlinkClick r:id="rId2"/>
              </a:rPr>
              <a:t>https://public.tableau.com/app/profile/prajoth4277/viz/MRAMilestone1_16461671704590/Story1</a:t>
            </a:r>
            <a:endParaRPr lang="en-US" dirty="0" smtClean="0">
              <a:solidFill>
                <a:srgbClr val="92D050"/>
              </a:solidFill>
            </a:endParaRP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24.png"/>
          <p:cNvPicPr>
            <a:picLocks noChangeAspect="1"/>
          </p:cNvPicPr>
          <p:nvPr/>
        </p:nvPicPr>
        <p:blipFill>
          <a:blip r:embed="rId2"/>
          <a:stretch>
            <a:fillRect/>
          </a:stretch>
        </p:blipFill>
        <p:spPr>
          <a:xfrm>
            <a:off x="0" y="0"/>
            <a:ext cx="9144000" cy="5143500"/>
          </a:xfrm>
          <a:prstGeom prst="rect">
            <a:avLst/>
          </a:prstGeom>
        </p:spPr>
      </p:pic>
      <p:sp>
        <p:nvSpPr>
          <p:cNvPr id="3" name="TextBox 2"/>
          <p:cNvSpPr txBox="1"/>
          <p:nvPr/>
        </p:nvSpPr>
        <p:spPr>
          <a:xfrm>
            <a:off x="3301460" y="4324350"/>
            <a:ext cx="2541080" cy="646331"/>
          </a:xfrm>
          <a:prstGeom prst="rect">
            <a:avLst/>
          </a:prstGeom>
          <a:noFill/>
        </p:spPr>
        <p:txBody>
          <a:bodyPr wrap="none" rtlCol="0">
            <a:spAutoFit/>
          </a:bodyPr>
          <a:lstStyle/>
          <a:p>
            <a:r>
              <a:rPr lang="en-US" sz="3600" spc="300" dirty="0" smtClean="0"/>
              <a:t>THE END</a:t>
            </a:r>
            <a:endParaRPr lang="en-US" sz="3600" spc="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76350"/>
            <a:ext cx="7162800" cy="304698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buFont typeface="Wingdings" pitchFamily="2" charset="2"/>
              <a:buChar char="v"/>
            </a:pPr>
            <a:r>
              <a:rPr lang="en-US" sz="2400" dirty="0" smtClean="0">
                <a:solidFill>
                  <a:srgbClr val="000000"/>
                </a:solidFill>
              </a:rPr>
              <a:t>Problem Statement</a:t>
            </a:r>
          </a:p>
          <a:p>
            <a:pPr lvl="0">
              <a:buFont typeface="Wingdings" pitchFamily="2" charset="2"/>
              <a:buChar char="v"/>
            </a:pPr>
            <a:r>
              <a:rPr lang="en-US" sz="2400" dirty="0" smtClean="0">
                <a:solidFill>
                  <a:srgbClr val="000000"/>
                </a:solidFill>
              </a:rPr>
              <a:t>Data Summary</a:t>
            </a:r>
          </a:p>
          <a:p>
            <a:pPr lvl="0">
              <a:buFont typeface="Wingdings" pitchFamily="2" charset="2"/>
              <a:buChar char="v"/>
            </a:pPr>
            <a:r>
              <a:rPr lang="en-US" sz="2400" dirty="0" smtClean="0">
                <a:solidFill>
                  <a:srgbClr val="000000"/>
                </a:solidFill>
              </a:rPr>
              <a:t>EDA</a:t>
            </a:r>
          </a:p>
          <a:p>
            <a:pPr lvl="0">
              <a:buFont typeface="Wingdings" pitchFamily="2" charset="2"/>
              <a:buChar char="v"/>
            </a:pPr>
            <a:r>
              <a:rPr lang="en-US" sz="2400" dirty="0" smtClean="0">
                <a:solidFill>
                  <a:srgbClr val="000000"/>
                </a:solidFill>
              </a:rPr>
              <a:t>Customer Segmentation using RFM Analysis</a:t>
            </a:r>
          </a:p>
          <a:p>
            <a:pPr lvl="0">
              <a:buFont typeface="Wingdings" pitchFamily="2" charset="2"/>
              <a:buChar char="v"/>
            </a:pPr>
            <a:r>
              <a:rPr lang="en-US" sz="2400" dirty="0" smtClean="0">
                <a:solidFill>
                  <a:srgbClr val="000000"/>
                </a:solidFill>
              </a:rPr>
              <a:t>KNIME Workflow Image</a:t>
            </a:r>
          </a:p>
          <a:p>
            <a:pPr lvl="0">
              <a:buFont typeface="Wingdings" pitchFamily="2" charset="2"/>
              <a:buChar char="v"/>
            </a:pPr>
            <a:r>
              <a:rPr lang="en-US" sz="2400" dirty="0" smtClean="0">
                <a:solidFill>
                  <a:srgbClr val="000000"/>
                </a:solidFill>
              </a:rPr>
              <a:t>RFM Analysis Output</a:t>
            </a:r>
          </a:p>
          <a:p>
            <a:pPr lvl="0">
              <a:buFont typeface="Wingdings" pitchFamily="2" charset="2"/>
              <a:buChar char="v"/>
            </a:pPr>
            <a:r>
              <a:rPr lang="en-US" sz="2400" dirty="0" smtClean="0">
                <a:solidFill>
                  <a:srgbClr val="000000"/>
                </a:solidFill>
              </a:rPr>
              <a:t>Inferences</a:t>
            </a:r>
          </a:p>
          <a:p>
            <a:pPr lvl="0">
              <a:buFont typeface="Wingdings" pitchFamily="2" charset="2"/>
              <a:buChar char="v"/>
            </a:pPr>
            <a:r>
              <a:rPr lang="en-US" sz="2400" dirty="0" smtClean="0">
                <a:solidFill>
                  <a:srgbClr val="000000"/>
                </a:solidFill>
              </a:rPr>
              <a:t>Business Recommendation</a:t>
            </a:r>
            <a:endParaRPr lang="en-US" sz="2400" dirty="0">
              <a:solidFill>
                <a:srgbClr val="000000"/>
              </a:solidFill>
            </a:endParaRPr>
          </a:p>
        </p:txBody>
      </p:sp>
      <p:sp>
        <p:nvSpPr>
          <p:cNvPr id="4" name="TextBox 3"/>
          <p:cNvSpPr txBox="1"/>
          <p:nvPr/>
        </p:nvSpPr>
        <p:spPr>
          <a:xfrm>
            <a:off x="457200" y="666750"/>
            <a:ext cx="228600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solidFill>
                  <a:schemeClr val="accent5"/>
                </a:solidFill>
              </a:rPr>
              <a:t>Content</a:t>
            </a:r>
            <a:endParaRPr lang="en-US" sz="2800" b="1" dirty="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0" y="1047750"/>
            <a:ext cx="4724400" cy="23698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i="0" dirty="0" smtClean="0">
                <a:solidFill>
                  <a:schemeClr val="accent5"/>
                </a:solidFill>
                <a:effectLst/>
                <a:latin typeface="Arial" panose="020B0604020202020204" pitchFamily="34" charset="0"/>
              </a:rPr>
              <a:t>PROBLEM STATEMENT:</a:t>
            </a:r>
          </a:p>
          <a:p>
            <a:endParaRPr lang="en-US" b="0" i="0" dirty="0" smtClean="0">
              <a:solidFill>
                <a:schemeClr val="bg1"/>
              </a:solidFill>
              <a:effectLst/>
              <a:latin typeface="Arial" panose="020B0604020202020204" pitchFamily="34" charset="0"/>
            </a:endParaRPr>
          </a:p>
          <a:p>
            <a:r>
              <a:rPr lang="en-US" sz="1600" b="0" i="0" dirty="0" smtClean="0">
                <a:solidFill>
                  <a:schemeClr val="bg1"/>
                </a:solidFill>
                <a:effectLs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US" sz="1600" b="0" i="0" dirty="0">
              <a:solidFill>
                <a:schemeClr val="bg1"/>
              </a:solidFill>
              <a:effectLst/>
            </a:endParaRPr>
          </a:p>
        </p:txBody>
      </p:sp>
      <p:pic>
        <p:nvPicPr>
          <p:cNvPr id="4" name="Picture 3" descr="new1.jpg"/>
          <p:cNvPicPr>
            <a:picLocks noChangeAspect="1"/>
          </p:cNvPicPr>
          <p:nvPr/>
        </p:nvPicPr>
        <p:blipFill>
          <a:blip r:embed="rId2"/>
          <a:stretch>
            <a:fillRect/>
          </a:stretch>
        </p:blipFill>
        <p:spPr>
          <a:xfrm>
            <a:off x="228600" y="361950"/>
            <a:ext cx="3581399"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047750"/>
            <a:ext cx="4191000" cy="369332"/>
          </a:xfrm>
          <a:prstGeom prst="rect">
            <a:avLst/>
          </a:prstGeom>
          <a:noFill/>
        </p:spPr>
        <p:txBody>
          <a:bodyPr wrap="square" rtlCol="0">
            <a:spAutoFit/>
          </a:bodyPr>
          <a:lstStyle/>
          <a:p>
            <a:endParaRPr lang="en-US" dirty="0"/>
          </a:p>
        </p:txBody>
      </p:sp>
      <p:pic>
        <p:nvPicPr>
          <p:cNvPr id="1026" name="Picture 2"/>
          <p:cNvPicPr>
            <a:picLocks noChangeAspect="1" noChangeArrowheads="1"/>
          </p:cNvPicPr>
          <p:nvPr/>
        </p:nvPicPr>
        <p:blipFill>
          <a:blip r:embed="rId2">
            <a:grayscl/>
          </a:blip>
          <a:srcRect/>
          <a:stretch>
            <a:fillRect/>
          </a:stretch>
        </p:blipFill>
        <p:spPr bwMode="auto">
          <a:xfrm>
            <a:off x="685800" y="971550"/>
            <a:ext cx="7162800" cy="3810001"/>
          </a:xfrm>
          <a:prstGeom prst="rect">
            <a:avLst/>
          </a:prstGeom>
          <a:noFill/>
          <a:ln w="9525">
            <a:noFill/>
            <a:miter lim="800000"/>
            <a:headEnd/>
            <a:tailEnd/>
          </a:ln>
          <a:effectLst/>
        </p:spPr>
      </p:pic>
      <p:sp>
        <p:nvSpPr>
          <p:cNvPr id="6" name="TextBox 5"/>
          <p:cNvSpPr txBox="1"/>
          <p:nvPr/>
        </p:nvSpPr>
        <p:spPr>
          <a:xfrm>
            <a:off x="533401" y="209550"/>
            <a:ext cx="198120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b="1" dirty="0" smtClean="0">
                <a:solidFill>
                  <a:schemeClr val="accent5"/>
                </a:solidFill>
                <a:latin typeface="Calibri" pitchFamily="34" charset="0"/>
                <a:cs typeface="Calibri" pitchFamily="34" charset="0"/>
              </a:rPr>
              <a:t>Data Dictionary:</a:t>
            </a:r>
            <a:endParaRPr lang="en-US" sz="2000" b="1" dirty="0">
              <a:solidFill>
                <a:schemeClr val="accent5"/>
              </a:solidFill>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950"/>
            <a:ext cx="8839200" cy="37856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Wingdings" pitchFamily="2" charset="2"/>
              <a:buChar char="Ø"/>
            </a:pPr>
            <a:r>
              <a:rPr lang="en-US" sz="1600" b="0" i="0" dirty="0" smtClean="0">
                <a:solidFill>
                  <a:schemeClr val="bg1"/>
                </a:solidFill>
                <a:effectLst/>
              </a:rPr>
              <a:t>The data is about an automobile parts manufacturing company. They have provided the data collected of   transac</a:t>
            </a:r>
            <a:r>
              <a:rPr lang="en-US" sz="1600" dirty="0" smtClean="0">
                <a:solidFill>
                  <a:schemeClr val="bg1"/>
                </a:solidFill>
              </a:rPr>
              <a:t>ti</a:t>
            </a:r>
            <a:r>
              <a:rPr lang="en-US" sz="1600" b="0" i="0" dirty="0" smtClean="0">
                <a:solidFill>
                  <a:schemeClr val="bg1"/>
                </a:solidFill>
                <a:effectLst/>
              </a:rPr>
              <a:t>ons for 3 years.</a:t>
            </a:r>
          </a:p>
          <a:p>
            <a:pPr marL="285750" indent="-285750">
              <a:buFont typeface="Wingdings" pitchFamily="2" charset="2"/>
              <a:buChar char="Ø"/>
            </a:pPr>
            <a:r>
              <a:rPr lang="en-US" sz="1600" b="0" i="0" dirty="0" smtClean="0">
                <a:solidFill>
                  <a:schemeClr val="bg1"/>
                </a:solidFill>
                <a:effectLst/>
              </a:rPr>
              <a:t>The data has 2747 entries (0 To 2746) of rows and 20 columns. The data has 1 datetime64 , 2 foat64, 5 int64,and 12 Object data types. </a:t>
            </a:r>
          </a:p>
          <a:p>
            <a:pPr marL="285750" indent="-285750" algn="just">
              <a:buFont typeface="Wingdings" pitchFamily="2" charset="2"/>
              <a:buChar char="Ø"/>
            </a:pPr>
            <a:r>
              <a:rPr lang="en-US" sz="1600" dirty="0" smtClean="0">
                <a:solidFill>
                  <a:schemeClr val="bg1"/>
                </a:solidFill>
              </a:rPr>
              <a:t>The dataset has both no null values and no duplicate rows of data.</a:t>
            </a:r>
          </a:p>
          <a:p>
            <a:pPr marL="285750" indent="-285750" algn="just">
              <a:buFont typeface="Wingdings" pitchFamily="2" charset="2"/>
              <a:buChar char="Ø"/>
            </a:pPr>
            <a:r>
              <a:rPr lang="en-US" sz="1600" b="0" i="0" dirty="0" smtClean="0">
                <a:solidFill>
                  <a:schemeClr val="bg1"/>
                </a:solidFill>
                <a:effectLst/>
              </a:rPr>
              <a:t>This data more or less reflects the purchasing behavior of customers in different categories . The company is into automobile part manufacture, and they have different product line like Classic car , Motorcycle, plane, train, ship, Bus truck, vintage cars etc.</a:t>
            </a:r>
            <a:r>
              <a:rPr lang="en-US" sz="1600" dirty="0" smtClean="0">
                <a:solidFill>
                  <a:schemeClr val="bg1"/>
                </a:solidFill>
              </a:rPr>
              <a:t> </a:t>
            </a:r>
          </a:p>
          <a:p>
            <a:pPr marL="285750" indent="-285750" algn="just">
              <a:buFont typeface="Wingdings" pitchFamily="2" charset="2"/>
              <a:buChar char="Ø"/>
            </a:pPr>
            <a:r>
              <a:rPr lang="en-US" sz="1600" dirty="0" smtClean="0">
                <a:solidFill>
                  <a:schemeClr val="bg1"/>
                </a:solidFill>
              </a:rPr>
              <a:t>There is presence of outliers in variables such as Quantity ordered, Price and Sales.</a:t>
            </a:r>
          </a:p>
          <a:p>
            <a:pPr marL="285750" indent="-285750" algn="just">
              <a:buFont typeface="Wingdings" pitchFamily="2" charset="2"/>
              <a:buChar char="Ø"/>
            </a:pPr>
            <a:r>
              <a:rPr lang="en-US" sz="1600" dirty="0" smtClean="0">
                <a:solidFill>
                  <a:schemeClr val="bg1"/>
                </a:solidFill>
              </a:rPr>
              <a:t>The data maintained each transactions entry as order number and for each order number maintained all required information like customer identity details , and product details like price , quantity , product code, and sales for each customer.</a:t>
            </a:r>
          </a:p>
          <a:p>
            <a:pPr marL="285750" indent="-285750" algn="just">
              <a:buFont typeface="Wingdings" pitchFamily="2" charset="2"/>
              <a:buChar char="Ø"/>
            </a:pPr>
            <a:r>
              <a:rPr lang="en-US" sz="1600" dirty="0" smtClean="0">
                <a:solidFill>
                  <a:schemeClr val="bg1"/>
                </a:solidFill>
              </a:rPr>
              <a:t>We noticed that one order number has many different entries with different product codes.</a:t>
            </a:r>
          </a:p>
          <a:p>
            <a:pPr marL="285750" indent="-285750" algn="just">
              <a:buFont typeface="Wingdings" pitchFamily="2" charset="2"/>
              <a:buChar char="Ø"/>
            </a:pPr>
            <a:r>
              <a:rPr lang="en-US" sz="1600" dirty="0" smtClean="0">
                <a:solidFill>
                  <a:schemeClr val="bg1"/>
                </a:solidFill>
              </a:rPr>
              <a:t>Manufacturer's Suggested Retail Price(MSRP) for each product code is decided but we found that this is not matching with Price of Each item &amp; is inconsistent with MSRP.</a:t>
            </a:r>
            <a:endParaRPr lang="en-US" sz="1600" dirty="0">
              <a:solidFill>
                <a:schemeClr val="bg1"/>
              </a:solidFill>
            </a:endParaRPr>
          </a:p>
        </p:txBody>
      </p:sp>
      <p:sp>
        <p:nvSpPr>
          <p:cNvPr id="3" name="TextBox 2"/>
          <p:cNvSpPr txBox="1"/>
          <p:nvPr/>
        </p:nvSpPr>
        <p:spPr>
          <a:xfrm>
            <a:off x="457200" y="209550"/>
            <a:ext cx="25146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rPr>
              <a:t>Data Summary:</a:t>
            </a:r>
            <a:endParaRPr lang="en-US" sz="2400" b="1" dirty="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1000" y="819150"/>
            <a:ext cx="5486400" cy="3886200"/>
          </a:xfrm>
          <a:prstGeom prst="rect">
            <a:avLst/>
          </a:prstGeom>
          <a:noFill/>
          <a:ln w="9525">
            <a:noFill/>
            <a:miter lim="800000"/>
            <a:headEnd/>
            <a:tailEnd/>
          </a:ln>
          <a:effectLst/>
        </p:spPr>
      </p:pic>
      <p:sp>
        <p:nvSpPr>
          <p:cNvPr id="3" name="TextBox 2"/>
          <p:cNvSpPr txBox="1"/>
          <p:nvPr/>
        </p:nvSpPr>
        <p:spPr>
          <a:xfrm>
            <a:off x="304800" y="209551"/>
            <a:ext cx="3350941"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b="1" dirty="0" smtClean="0">
                <a:solidFill>
                  <a:schemeClr val="accent5"/>
                </a:solidFill>
              </a:rPr>
              <a:t>Univariate Analysis:</a:t>
            </a:r>
            <a:endParaRPr lang="en-US" sz="2400" b="1" dirty="0">
              <a:solidFill>
                <a:schemeClr val="accent5"/>
              </a:solidFill>
            </a:endParaRPr>
          </a:p>
        </p:txBody>
      </p:sp>
      <p:sp>
        <p:nvSpPr>
          <p:cNvPr id="4" name="TextBox 3"/>
          <p:cNvSpPr txBox="1"/>
          <p:nvPr/>
        </p:nvSpPr>
        <p:spPr>
          <a:xfrm>
            <a:off x="6324600" y="1200150"/>
            <a:ext cx="2667000"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itchFamily="2" charset="2"/>
              <a:buChar char="Ø"/>
            </a:pPr>
            <a:r>
              <a:rPr lang="en-US" sz="1600" dirty="0" smtClean="0">
                <a:solidFill>
                  <a:schemeClr val="bg1"/>
                </a:solidFill>
                <a:latin typeface="Calibri" pitchFamily="34" charset="0"/>
                <a:cs typeface="Calibri" pitchFamily="34" charset="0"/>
              </a:rPr>
              <a:t>There is presence of </a:t>
            </a:r>
            <a:r>
              <a:rPr lang="en-US" sz="1600" b="1" dirty="0" smtClean="0">
                <a:solidFill>
                  <a:schemeClr val="bg1"/>
                </a:solidFill>
                <a:latin typeface="Calibri" pitchFamily="34" charset="0"/>
                <a:cs typeface="Calibri" pitchFamily="34" charset="0"/>
              </a:rPr>
              <a:t>outliers</a:t>
            </a:r>
            <a:r>
              <a:rPr lang="en-US" sz="1600" dirty="0" smtClean="0">
                <a:solidFill>
                  <a:schemeClr val="bg1"/>
                </a:solidFill>
                <a:latin typeface="Calibri" pitchFamily="34" charset="0"/>
                <a:cs typeface="Calibri" pitchFamily="34" charset="0"/>
              </a:rPr>
              <a:t> in variables such as </a:t>
            </a:r>
            <a:r>
              <a:rPr lang="en-US" sz="1600" b="1" dirty="0" smtClean="0">
                <a:solidFill>
                  <a:schemeClr val="bg1"/>
                </a:solidFill>
                <a:latin typeface="Calibri" pitchFamily="34" charset="0"/>
                <a:cs typeface="Calibri" pitchFamily="34" charset="0"/>
              </a:rPr>
              <a:t>Quantity ordered, Price and Sales</a:t>
            </a:r>
            <a:r>
              <a:rPr lang="en-US" sz="1600" dirty="0" smtClean="0">
                <a:solidFill>
                  <a:schemeClr val="bg1"/>
                </a:solidFill>
                <a:latin typeface="Calibri" pitchFamily="34" charset="0"/>
                <a:cs typeface="Calibri" pitchFamily="34" charset="0"/>
              </a:rPr>
              <a:t>.</a:t>
            </a:r>
          </a:p>
          <a:p>
            <a:pPr marL="285750" indent="-285750">
              <a:buFont typeface="Wingdings" pitchFamily="2" charset="2"/>
              <a:buChar char="Ø"/>
            </a:pPr>
            <a:r>
              <a:rPr lang="en-US" sz="1600" dirty="0" smtClean="0">
                <a:solidFill>
                  <a:schemeClr val="bg1"/>
                </a:solidFill>
                <a:latin typeface="Calibri" pitchFamily="34" charset="0"/>
                <a:cs typeface="Calibri" pitchFamily="34" charset="0"/>
              </a:rPr>
              <a:t> Variable </a:t>
            </a:r>
            <a:r>
              <a:rPr lang="en-US" sz="1600" b="1" dirty="0" smtClean="0">
                <a:solidFill>
                  <a:schemeClr val="bg1"/>
                </a:solidFill>
                <a:latin typeface="Calibri" pitchFamily="34" charset="0"/>
                <a:cs typeface="Calibri" pitchFamily="34" charset="0"/>
              </a:rPr>
              <a:t>‘Sales’ </a:t>
            </a:r>
            <a:r>
              <a:rPr lang="en-US" sz="1600" dirty="0" smtClean="0">
                <a:solidFill>
                  <a:schemeClr val="bg1"/>
                </a:solidFill>
                <a:latin typeface="Calibri" pitchFamily="34" charset="0"/>
                <a:cs typeface="Calibri" pitchFamily="34" charset="0"/>
              </a:rPr>
              <a:t>has highest </a:t>
            </a:r>
            <a:r>
              <a:rPr lang="en-US" sz="1600" b="1" dirty="0" smtClean="0">
                <a:solidFill>
                  <a:schemeClr val="bg1"/>
                </a:solidFill>
                <a:latin typeface="Calibri" pitchFamily="34" charset="0"/>
                <a:cs typeface="Calibri" pitchFamily="34" charset="0"/>
              </a:rPr>
              <a:t>positive </a:t>
            </a:r>
            <a:r>
              <a:rPr lang="en-US" sz="1600" dirty="0" smtClean="0">
                <a:solidFill>
                  <a:schemeClr val="bg1"/>
                </a:solidFill>
                <a:latin typeface="Calibri" pitchFamily="34" charset="0"/>
                <a:cs typeface="Calibri" pitchFamily="34" charset="0"/>
              </a:rPr>
              <a:t>skewness(0.784) and Variable ‘</a:t>
            </a:r>
            <a:r>
              <a:rPr lang="en-US" sz="1600" b="1" dirty="0" smtClean="0">
                <a:solidFill>
                  <a:schemeClr val="bg1"/>
                </a:solidFill>
                <a:latin typeface="Calibri" pitchFamily="34" charset="0"/>
                <a:cs typeface="Calibri" pitchFamily="34" charset="0"/>
              </a:rPr>
              <a:t>Days_since_lastorder’ </a:t>
            </a:r>
            <a:r>
              <a:rPr lang="en-US" sz="1600" dirty="0" smtClean="0">
                <a:solidFill>
                  <a:schemeClr val="bg1"/>
                </a:solidFill>
                <a:latin typeface="Calibri" pitchFamily="34" charset="0"/>
                <a:cs typeface="Calibri" pitchFamily="34" charset="0"/>
              </a:rPr>
              <a:t>has lowest </a:t>
            </a:r>
            <a:r>
              <a:rPr lang="en-US" sz="1600" b="1" dirty="0" smtClean="0">
                <a:solidFill>
                  <a:schemeClr val="bg1"/>
                </a:solidFill>
                <a:latin typeface="Calibri" pitchFamily="34" charset="0"/>
                <a:cs typeface="Calibri" pitchFamily="34" charset="0"/>
              </a:rPr>
              <a:t>negative</a:t>
            </a:r>
            <a:r>
              <a:rPr lang="en-US" sz="1600" dirty="0" smtClean="0">
                <a:solidFill>
                  <a:schemeClr val="bg1"/>
                </a:solidFill>
                <a:latin typeface="Calibri" pitchFamily="34" charset="0"/>
                <a:cs typeface="Calibri" pitchFamily="34" charset="0"/>
              </a:rPr>
              <a:t> skewness(-0.002)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04800" y="895350"/>
            <a:ext cx="8382000" cy="3352800"/>
          </a:xfrm>
          <a:prstGeom prst="rect">
            <a:avLst/>
          </a:prstGeom>
          <a:noFill/>
          <a:ln w="1">
            <a:noFill/>
            <a:miter lim="800000"/>
            <a:headEnd/>
            <a:tailEnd type="none" w="med" len="med"/>
          </a:ln>
          <a:effectLst/>
        </p:spPr>
      </p:pic>
      <p:sp>
        <p:nvSpPr>
          <p:cNvPr id="3" name="TextBox 2"/>
          <p:cNvSpPr txBox="1"/>
          <p:nvPr/>
        </p:nvSpPr>
        <p:spPr>
          <a:xfrm>
            <a:off x="381000" y="133350"/>
            <a:ext cx="31242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b="1" dirty="0" smtClean="0">
                <a:solidFill>
                  <a:schemeClr val="accent5"/>
                </a:solidFill>
              </a:rPr>
              <a:t>Bivariate Analysis:</a:t>
            </a:r>
            <a:endParaRPr lang="en-US" sz="2400" b="1" dirty="0">
              <a:solidFill>
                <a:schemeClr val="accent5"/>
              </a:solidFill>
            </a:endParaRPr>
          </a:p>
        </p:txBody>
      </p:sp>
      <p:sp>
        <p:nvSpPr>
          <p:cNvPr id="4" name="TextBox 3"/>
          <p:cNvSpPr txBox="1"/>
          <p:nvPr/>
        </p:nvSpPr>
        <p:spPr>
          <a:xfrm>
            <a:off x="914400" y="4552950"/>
            <a:ext cx="6436442" cy="33855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en-US" sz="1600" dirty="0" smtClean="0">
                <a:latin typeface="Calibri" pitchFamily="34" charset="0"/>
                <a:cs typeface="Calibri" pitchFamily="34" charset="0"/>
              </a:rPr>
              <a:t>USA has highest sales of automobiles and </a:t>
            </a:r>
            <a:r>
              <a:rPr lang="en-US" sz="1600" dirty="0" err="1" smtClean="0">
                <a:latin typeface="Calibri" pitchFamily="34" charset="0"/>
                <a:cs typeface="Calibri" pitchFamily="34" charset="0"/>
              </a:rPr>
              <a:t>ireland</a:t>
            </a:r>
            <a:r>
              <a:rPr lang="en-US" sz="1600" dirty="0" smtClean="0">
                <a:latin typeface="Calibri" pitchFamily="34" charset="0"/>
                <a:cs typeface="Calibri" pitchFamily="34" charset="0"/>
              </a:rPr>
              <a:t> has registered low sales.</a:t>
            </a:r>
            <a:endParaRPr lang="en-US" sz="1600"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noChangeArrowheads="1"/>
          </p:cNvPicPr>
          <p:nvPr>
            <p:ph idx="4294967295"/>
          </p:nvPr>
        </p:nvPicPr>
        <p:blipFill>
          <a:blip r:embed="rId3"/>
          <a:stretch>
            <a:fillRect/>
          </a:stretch>
        </p:blipFill>
        <p:spPr bwMode="auto">
          <a:xfrm>
            <a:off x="381000" y="361950"/>
            <a:ext cx="8305800" cy="37338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04800" y="4324351"/>
            <a:ext cx="86106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itchFamily="2" charset="2"/>
              <a:buChar char="Ø"/>
            </a:pPr>
            <a:r>
              <a:rPr lang="en-US" sz="1600" dirty="0" smtClean="0">
                <a:solidFill>
                  <a:schemeClr val="bg1"/>
                </a:solidFill>
                <a:latin typeface="Calibri" pitchFamily="34" charset="0"/>
                <a:cs typeface="Calibri" pitchFamily="34" charset="0"/>
              </a:rPr>
              <a:t> S</a:t>
            </a:r>
            <a:r>
              <a:rPr lang="en-US" sz="1600" i="0" dirty="0" smtClean="0">
                <a:solidFill>
                  <a:schemeClr val="bg1"/>
                </a:solidFill>
                <a:effectLst/>
                <a:latin typeface="Calibri" pitchFamily="34" charset="0"/>
                <a:cs typeface="Calibri" pitchFamily="34" charset="0"/>
              </a:rPr>
              <a:t>ales are high for classic cars, the company has even sold below MSRP, there migh</a:t>
            </a:r>
            <a:r>
              <a:rPr lang="en-US" sz="1600" dirty="0" smtClean="0">
                <a:solidFill>
                  <a:schemeClr val="bg1"/>
                </a:solidFill>
                <a:latin typeface="Calibri" pitchFamily="34" charset="0"/>
                <a:cs typeface="Calibri" pitchFamily="34" charset="0"/>
              </a:rPr>
              <a:t>t </a:t>
            </a:r>
            <a:r>
              <a:rPr lang="en-US" sz="1600" i="0" dirty="0" smtClean="0">
                <a:solidFill>
                  <a:schemeClr val="bg1"/>
                </a:solidFill>
                <a:effectLst/>
                <a:latin typeface="Calibri" pitchFamily="34" charset="0"/>
                <a:cs typeface="Calibri" pitchFamily="34" charset="0"/>
              </a:rPr>
              <a:t>be a chances that the company has given more discoun</a:t>
            </a:r>
            <a:r>
              <a:rPr lang="en-US" sz="1600" dirty="0" smtClean="0">
                <a:solidFill>
                  <a:schemeClr val="bg1"/>
                </a:solidFill>
                <a:latin typeface="Calibri" pitchFamily="34" charset="0"/>
                <a:cs typeface="Calibri" pitchFamily="34" charset="0"/>
              </a:rPr>
              <a:t>t</a:t>
            </a:r>
            <a:r>
              <a:rPr lang="en-US" sz="1600" i="0" dirty="0" smtClean="0">
                <a:solidFill>
                  <a:schemeClr val="bg1"/>
                </a:solidFill>
                <a:effectLst/>
                <a:latin typeface="Calibri" pitchFamily="34" charset="0"/>
                <a:cs typeface="Calibri" pitchFamily="34" charset="0"/>
              </a:rPr>
              <a:t>s </a:t>
            </a:r>
            <a:r>
              <a:rPr lang="en-US" sz="1600" dirty="0" smtClean="0">
                <a:solidFill>
                  <a:schemeClr val="bg1"/>
                </a:solidFill>
                <a:latin typeface="Calibri" pitchFamily="34" charset="0"/>
                <a:cs typeface="Calibri" pitchFamily="34" charset="0"/>
              </a:rPr>
              <a:t>t</a:t>
            </a:r>
            <a:r>
              <a:rPr lang="en-US" sz="1600" i="0" dirty="0" smtClean="0">
                <a:solidFill>
                  <a:schemeClr val="bg1"/>
                </a:solidFill>
                <a:effectLst/>
                <a:latin typeface="Calibri" pitchFamily="34" charset="0"/>
                <a:cs typeface="Calibri" pitchFamily="34" charset="0"/>
              </a:rPr>
              <a:t>o its customers. And vice versa for vintage cars were the company has sold above MSR.</a:t>
            </a:r>
            <a:endParaRPr lang="en-IN" sz="1600" dirty="0">
              <a:solidFill>
                <a:schemeClr val="bg1"/>
              </a:solidFill>
              <a:latin typeface="Calibri" pitchFamily="34" charset="0"/>
              <a:cs typeface="Calibri" pitchFamily="34" charset="0"/>
            </a:endParaRPr>
          </a:p>
        </p:txBody>
      </p:sp>
    </p:spTree>
  </p:cSld>
  <p:clrMapOvr>
    <a:masterClrMapping/>
  </p:clrMapOvr>
  <p:transition>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755</TotalTime>
  <Words>740</Words>
  <Application>Microsoft Office PowerPoint</Application>
  <PresentationFormat>On-screen Show (16:9)</PresentationFormat>
  <Paragraphs>101</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PRAJOTH</dc:creator>
  <cp:lastModifiedBy>PRAJOTH</cp:lastModifiedBy>
  <cp:revision>40</cp:revision>
  <dcterms:created xsi:type="dcterms:W3CDTF">2022-03-01T22:08:02Z</dcterms:created>
  <dcterms:modified xsi:type="dcterms:W3CDTF">2022-03-02T10:44:24Z</dcterms:modified>
</cp:coreProperties>
</file>