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7" r:id="rId6"/>
    <p:sldId id="269" r:id="rId7"/>
    <p:sldId id="277" r:id="rId8"/>
    <p:sldId id="270" r:id="rId9"/>
    <p:sldId id="264" r:id="rId10"/>
    <p:sldId id="272" r:id="rId11"/>
    <p:sldId id="274" r:id="rId12"/>
    <p:sldId id="275" r:id="rId13"/>
    <p:sldId id="265" r:id="rId14"/>
    <p:sldId id="266"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600"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724041306625108E-2"/>
          <c:y val="0.15703281350939885"/>
          <c:w val="0.89691119035659472"/>
          <c:h val="0.66988027259133431"/>
        </c:manualLayout>
      </c:layout>
      <c:barChart>
        <c:barDir val="col"/>
        <c:grouping val="clustered"/>
        <c:varyColors val="0"/>
        <c:ser>
          <c:idx val="0"/>
          <c:order val="0"/>
          <c:tx>
            <c:strRef>
              <c:f>Sheet1!$B$1</c:f>
              <c:strCache>
                <c:ptCount val="1"/>
                <c:pt idx="0">
                  <c:v>Day 1</c:v>
                </c:pt>
              </c:strCache>
            </c:strRef>
          </c:tx>
          <c:spPr>
            <a:solidFill>
              <a:schemeClr val="accent1"/>
            </a:solidFill>
            <a:ln>
              <a:noFill/>
            </a:ln>
            <a:effectLst/>
          </c:spPr>
          <c:invertIfNegative val="0"/>
          <c:cat>
            <c:strRef>
              <c:f>Sheet1!$A$2:$A$5</c:f>
              <c:strCache>
                <c:ptCount val="4"/>
                <c:pt idx="0">
                  <c:v>Normal Salesman Work</c:v>
                </c:pt>
                <c:pt idx="3">
                  <c:v>AI Robot Work</c:v>
                </c:pt>
              </c:strCache>
            </c:strRef>
          </c:cat>
          <c:val>
            <c:numRef>
              <c:f>Sheet1!$B$2:$B$5</c:f>
              <c:numCache>
                <c:formatCode>General</c:formatCode>
                <c:ptCount val="4"/>
                <c:pt idx="0">
                  <c:v>8</c:v>
                </c:pt>
                <c:pt idx="3">
                  <c:v>24</c:v>
                </c:pt>
              </c:numCache>
            </c:numRef>
          </c:val>
          <c:extLst>
            <c:ext xmlns:c16="http://schemas.microsoft.com/office/drawing/2014/chart" uri="{C3380CC4-5D6E-409C-BE32-E72D297353CC}">
              <c16:uniqueId val="{00000000-08D2-4CEB-AD7D-29C9877F4071}"/>
            </c:ext>
          </c:extLst>
        </c:ser>
        <c:ser>
          <c:idx val="1"/>
          <c:order val="1"/>
          <c:tx>
            <c:strRef>
              <c:f>Sheet1!$C$1</c:f>
              <c:strCache>
                <c:ptCount val="1"/>
                <c:pt idx="0">
                  <c:v>Day 2</c:v>
                </c:pt>
              </c:strCache>
            </c:strRef>
          </c:tx>
          <c:spPr>
            <a:solidFill>
              <a:schemeClr val="accent2"/>
            </a:solidFill>
            <a:ln>
              <a:noFill/>
            </a:ln>
            <a:effectLst/>
          </c:spPr>
          <c:invertIfNegative val="0"/>
          <c:cat>
            <c:strRef>
              <c:f>Sheet1!$A$2:$A$5</c:f>
              <c:strCache>
                <c:ptCount val="4"/>
                <c:pt idx="0">
                  <c:v>Normal Salesman Work</c:v>
                </c:pt>
                <c:pt idx="3">
                  <c:v>AI Robot Work</c:v>
                </c:pt>
              </c:strCache>
            </c:strRef>
          </c:cat>
          <c:val>
            <c:numRef>
              <c:f>Sheet1!$C$2:$C$5</c:f>
              <c:numCache>
                <c:formatCode>General</c:formatCode>
                <c:ptCount val="4"/>
                <c:pt idx="0">
                  <c:v>9</c:v>
                </c:pt>
                <c:pt idx="3">
                  <c:v>24</c:v>
                </c:pt>
              </c:numCache>
            </c:numRef>
          </c:val>
          <c:extLst>
            <c:ext xmlns:c16="http://schemas.microsoft.com/office/drawing/2014/chart" uri="{C3380CC4-5D6E-409C-BE32-E72D297353CC}">
              <c16:uniqueId val="{00000001-08D2-4CEB-AD7D-29C9877F4071}"/>
            </c:ext>
          </c:extLst>
        </c:ser>
        <c:ser>
          <c:idx val="2"/>
          <c:order val="2"/>
          <c:tx>
            <c:strRef>
              <c:f>Sheet1!$D$1</c:f>
              <c:strCache>
                <c:ptCount val="1"/>
                <c:pt idx="0">
                  <c:v>Day 3</c:v>
                </c:pt>
              </c:strCache>
            </c:strRef>
          </c:tx>
          <c:spPr>
            <a:solidFill>
              <a:schemeClr val="accent3"/>
            </a:solidFill>
            <a:ln>
              <a:noFill/>
            </a:ln>
            <a:effectLst/>
          </c:spPr>
          <c:invertIfNegative val="0"/>
          <c:cat>
            <c:strRef>
              <c:f>Sheet1!$A$2:$A$5</c:f>
              <c:strCache>
                <c:ptCount val="4"/>
                <c:pt idx="0">
                  <c:v>Normal Salesman Work</c:v>
                </c:pt>
                <c:pt idx="3">
                  <c:v>AI Robot Work</c:v>
                </c:pt>
              </c:strCache>
            </c:strRef>
          </c:cat>
          <c:val>
            <c:numRef>
              <c:f>Sheet1!$D$2:$D$5</c:f>
              <c:numCache>
                <c:formatCode>General</c:formatCode>
                <c:ptCount val="4"/>
                <c:pt idx="0">
                  <c:v>10</c:v>
                </c:pt>
                <c:pt idx="3">
                  <c:v>24</c:v>
                </c:pt>
              </c:numCache>
            </c:numRef>
          </c:val>
          <c:extLst>
            <c:ext xmlns:c16="http://schemas.microsoft.com/office/drawing/2014/chart" uri="{C3380CC4-5D6E-409C-BE32-E72D297353CC}">
              <c16:uniqueId val="{00000002-08D2-4CEB-AD7D-29C9877F4071}"/>
            </c:ext>
          </c:extLst>
        </c:ser>
        <c:ser>
          <c:idx val="3"/>
          <c:order val="3"/>
          <c:tx>
            <c:strRef>
              <c:f>Sheet1!$E$1</c:f>
              <c:strCache>
                <c:ptCount val="1"/>
                <c:pt idx="0">
                  <c:v>Day 4</c:v>
                </c:pt>
              </c:strCache>
            </c:strRef>
          </c:tx>
          <c:spPr>
            <a:solidFill>
              <a:schemeClr val="accent4"/>
            </a:solidFill>
            <a:ln>
              <a:noFill/>
            </a:ln>
            <a:effectLst/>
          </c:spPr>
          <c:invertIfNegative val="0"/>
          <c:cat>
            <c:strRef>
              <c:f>Sheet1!$A$2:$A$5</c:f>
              <c:strCache>
                <c:ptCount val="4"/>
                <c:pt idx="0">
                  <c:v>Normal Salesman Work</c:v>
                </c:pt>
                <c:pt idx="3">
                  <c:v>AI Robot Work</c:v>
                </c:pt>
              </c:strCache>
            </c:strRef>
          </c:cat>
          <c:val>
            <c:numRef>
              <c:f>Sheet1!$E$2:$E$5</c:f>
              <c:numCache>
                <c:formatCode>General</c:formatCode>
                <c:ptCount val="4"/>
                <c:pt idx="0">
                  <c:v>11</c:v>
                </c:pt>
                <c:pt idx="3">
                  <c:v>24</c:v>
                </c:pt>
              </c:numCache>
            </c:numRef>
          </c:val>
          <c:extLst>
            <c:ext xmlns:c16="http://schemas.microsoft.com/office/drawing/2014/chart" uri="{C3380CC4-5D6E-409C-BE32-E72D297353CC}">
              <c16:uniqueId val="{00000001-481B-4FCC-AAD1-9BA29DEFD14B}"/>
            </c:ext>
          </c:extLst>
        </c:ser>
        <c:dLbls>
          <c:showLegendKey val="0"/>
          <c:showVal val="0"/>
          <c:showCatName val="0"/>
          <c:showSerName val="0"/>
          <c:showPercent val="0"/>
          <c:showBubbleSize val="0"/>
        </c:dLbls>
        <c:gapWidth val="219"/>
        <c:overlap val="-27"/>
        <c:axId val="307096456"/>
        <c:axId val="307097440"/>
      </c:barChart>
      <c:catAx>
        <c:axId val="30709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7097440"/>
        <c:crosses val="autoZero"/>
        <c:auto val="1"/>
        <c:lblAlgn val="ctr"/>
        <c:lblOffset val="100"/>
        <c:noMultiLvlLbl val="0"/>
      </c:catAx>
      <c:valAx>
        <c:axId val="30709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709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2646432758267547E-2"/>
          <c:y val="4.3062045576829043E-2"/>
          <c:w val="0.74649895875786354"/>
          <c:h val="0.67857437617086325"/>
        </c:manualLayout>
      </c:layout>
      <c:lineChart>
        <c:grouping val="standard"/>
        <c:varyColors val="0"/>
        <c:ser>
          <c:idx val="0"/>
          <c:order val="0"/>
          <c:tx>
            <c:strRef>
              <c:f>Sheet1!$B$1</c:f>
              <c:strCache>
                <c:ptCount val="1"/>
                <c:pt idx="0">
                  <c:v>Y-Values</c:v>
                </c:pt>
              </c:strCache>
            </c:strRef>
          </c:tx>
          <c:spPr>
            <a:ln w="19050" cap="rnd">
              <a:solidFill>
                <a:schemeClr val="accent4">
                  <a:lumMod val="75000"/>
                </a:schemeClr>
              </a:solidFill>
              <a:round/>
            </a:ln>
            <a:effectLst/>
          </c:spPr>
          <c:marker>
            <c:symbol val="circle"/>
            <c:size val="5"/>
            <c:spPr>
              <a:solidFill>
                <a:schemeClr val="accent1"/>
              </a:solidFill>
              <a:ln w="9525">
                <a:solidFill>
                  <a:schemeClr val="accent4">
                    <a:lumMod val="75000"/>
                  </a:schemeClr>
                </a:solidFill>
              </a:ln>
              <a:effectLst/>
            </c:spPr>
          </c:marker>
          <c:cat>
            <c:numRef>
              <c:f>Sheet1!$A$2:$A$5</c:f>
              <c:numCache>
                <c:formatCode>General</c:formatCode>
                <c:ptCount val="4"/>
                <c:pt idx="0">
                  <c:v>8</c:v>
                </c:pt>
                <c:pt idx="1">
                  <c:v>9</c:v>
                </c:pt>
                <c:pt idx="2">
                  <c:v>10</c:v>
                </c:pt>
                <c:pt idx="3">
                  <c:v>11</c:v>
                </c:pt>
              </c:numCache>
            </c:numRef>
          </c:cat>
          <c:val>
            <c:numRef>
              <c:f>Sheet1!$B$2:$B$5</c:f>
              <c:numCache>
                <c:formatCode>General</c:formatCode>
                <c:ptCount val="4"/>
                <c:pt idx="0">
                  <c:v>320</c:v>
                </c:pt>
                <c:pt idx="1">
                  <c:v>360</c:v>
                </c:pt>
                <c:pt idx="2">
                  <c:v>400</c:v>
                </c:pt>
                <c:pt idx="3">
                  <c:v>440</c:v>
                </c:pt>
              </c:numCache>
            </c:numRef>
          </c:val>
          <c:smooth val="0"/>
          <c:extLst>
            <c:ext xmlns:c16="http://schemas.microsoft.com/office/drawing/2014/chart" uri="{C3380CC4-5D6E-409C-BE32-E72D297353CC}">
              <c16:uniqueId val="{00000000-D4C9-4EB6-94C0-217306DF25BA}"/>
            </c:ext>
          </c:extLst>
        </c:ser>
        <c:dLbls>
          <c:showLegendKey val="0"/>
          <c:showVal val="0"/>
          <c:showCatName val="0"/>
          <c:showSerName val="0"/>
          <c:showPercent val="0"/>
          <c:showBubbleSize val="0"/>
        </c:dLbls>
        <c:marker val="1"/>
        <c:smooth val="0"/>
        <c:axId val="483613216"/>
        <c:axId val="483611248"/>
      </c:lineChart>
      <c:catAx>
        <c:axId val="483613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3611248"/>
        <c:crosses val="autoZero"/>
        <c:auto val="1"/>
        <c:lblAlgn val="ctr"/>
        <c:lblOffset val="100"/>
        <c:noMultiLvlLbl val="0"/>
      </c:catAx>
      <c:valAx>
        <c:axId val="483611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3613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360352848547802E-2"/>
          <c:y val="5.7933019199540171E-2"/>
          <c:w val="0.88153992489490229"/>
          <c:h val="0.76831138688820111"/>
        </c:manualLayout>
      </c:layout>
      <c:lineChart>
        <c:grouping val="standard"/>
        <c:varyColors val="0"/>
        <c:ser>
          <c:idx val="0"/>
          <c:order val="0"/>
          <c:tx>
            <c:strRef>
              <c:f>Sheet1!$B$1</c:f>
              <c:strCache>
                <c:ptCount val="1"/>
                <c:pt idx="0">
                  <c:v>Y-Values</c:v>
                </c:pt>
              </c:strCache>
            </c:strRef>
          </c:tx>
          <c:spPr>
            <a:ln w="19050" cap="rnd">
              <a:solidFill>
                <a:schemeClr val="accent4">
                  <a:lumMod val="75000"/>
                </a:schemeClr>
              </a:solidFill>
              <a:round/>
            </a:ln>
            <a:effectLst/>
          </c:spPr>
          <c:marker>
            <c:symbol val="circle"/>
            <c:size val="5"/>
            <c:spPr>
              <a:solidFill>
                <a:schemeClr val="accent1"/>
              </a:solidFill>
              <a:ln w="9525">
                <a:solidFill>
                  <a:schemeClr val="accent4">
                    <a:lumMod val="75000"/>
                  </a:schemeClr>
                </a:solidFill>
              </a:ln>
              <a:effectLst/>
            </c:spPr>
          </c:marker>
          <c:cat>
            <c:numRef>
              <c:f>Sheet1!$A$2:$A$5</c:f>
              <c:numCache>
                <c:formatCode>General</c:formatCode>
                <c:ptCount val="4"/>
                <c:pt idx="0">
                  <c:v>24</c:v>
                </c:pt>
                <c:pt idx="1">
                  <c:v>24</c:v>
                </c:pt>
                <c:pt idx="2">
                  <c:v>24</c:v>
                </c:pt>
                <c:pt idx="3">
                  <c:v>24</c:v>
                </c:pt>
              </c:numCache>
            </c:numRef>
          </c:cat>
          <c:val>
            <c:numRef>
              <c:f>Sheet1!$B$2:$B$5</c:f>
              <c:numCache>
                <c:formatCode>General</c:formatCode>
                <c:ptCount val="4"/>
                <c:pt idx="0">
                  <c:v>960</c:v>
                </c:pt>
                <c:pt idx="1">
                  <c:v>960</c:v>
                </c:pt>
                <c:pt idx="2">
                  <c:v>960</c:v>
                </c:pt>
                <c:pt idx="3">
                  <c:v>960</c:v>
                </c:pt>
              </c:numCache>
            </c:numRef>
          </c:val>
          <c:smooth val="0"/>
          <c:extLst>
            <c:ext xmlns:c16="http://schemas.microsoft.com/office/drawing/2014/chart" uri="{C3380CC4-5D6E-409C-BE32-E72D297353CC}">
              <c16:uniqueId val="{00000000-5FEF-4463-BC07-5B32C787C30D}"/>
            </c:ext>
          </c:extLst>
        </c:ser>
        <c:dLbls>
          <c:showLegendKey val="0"/>
          <c:showVal val="0"/>
          <c:showCatName val="0"/>
          <c:showSerName val="0"/>
          <c:showPercent val="0"/>
          <c:showBubbleSize val="0"/>
        </c:dLbls>
        <c:marker val="1"/>
        <c:smooth val="0"/>
        <c:axId val="487818304"/>
        <c:axId val="487819944"/>
      </c:lineChart>
      <c:catAx>
        <c:axId val="487818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7819944"/>
        <c:crosses val="autoZero"/>
        <c:auto val="1"/>
        <c:lblAlgn val="ctr"/>
        <c:lblOffset val="100"/>
        <c:noMultiLvlLbl val="0"/>
      </c:catAx>
      <c:valAx>
        <c:axId val="487819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7818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5F22C09-E26A-4E2B-9E29-0CD0C6077F6A}" type="datetimeFigureOut">
              <a:rPr lang="en-SG" smtClean="0"/>
              <a:t>7/11/2020</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89932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22C09-E26A-4E2B-9E29-0CD0C6077F6A}" type="datetimeFigureOut">
              <a:rPr lang="en-SG" smtClean="0"/>
              <a:t>7/11/2020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139828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22C09-E26A-4E2B-9E29-0CD0C6077F6A}" type="datetimeFigureOut">
              <a:rPr lang="en-SG" smtClean="0"/>
              <a:t>7/11/2020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2426684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22C09-E26A-4E2B-9E29-0CD0C6077F6A}" type="datetimeFigureOut">
              <a:rPr lang="en-SG" smtClean="0"/>
              <a:t>7/11/2020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C06C36-32ED-497C-8887-2244E64638D6}"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7492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22C09-E26A-4E2B-9E29-0CD0C6077F6A}" type="datetimeFigureOut">
              <a:rPr lang="en-SG" smtClean="0"/>
              <a:t>7/11/2020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3455101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F22C09-E26A-4E2B-9E29-0CD0C6077F6A}" type="datetimeFigureOut">
              <a:rPr lang="en-SG" smtClean="0"/>
              <a:t>7/11/2020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2951285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F22C09-E26A-4E2B-9E29-0CD0C6077F6A}" type="datetimeFigureOut">
              <a:rPr lang="en-SG" smtClean="0"/>
              <a:t>7/11/2020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2854594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22C09-E26A-4E2B-9E29-0CD0C6077F6A}" type="datetimeFigureOut">
              <a:rPr lang="en-SG" smtClean="0"/>
              <a:t>7/11/2020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719752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22C09-E26A-4E2B-9E29-0CD0C6077F6A}" type="datetimeFigureOut">
              <a:rPr lang="en-SG" smtClean="0"/>
              <a:t>7/11/2020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142135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22C09-E26A-4E2B-9E29-0CD0C6077F6A}" type="datetimeFigureOut">
              <a:rPr lang="en-SG" smtClean="0"/>
              <a:t>7/11/2020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68074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22C09-E26A-4E2B-9E29-0CD0C6077F6A}" type="datetimeFigureOut">
              <a:rPr lang="en-SG" smtClean="0"/>
              <a:t>7/11/2020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120369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F22C09-E26A-4E2B-9E29-0CD0C6077F6A}" type="datetimeFigureOut">
              <a:rPr lang="en-SG" smtClean="0"/>
              <a:t>7/11/2020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419017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F22C09-E26A-4E2B-9E29-0CD0C6077F6A}" type="datetimeFigureOut">
              <a:rPr lang="en-SG" smtClean="0"/>
              <a:t>7/11/2020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86555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F22C09-E26A-4E2B-9E29-0CD0C6077F6A}" type="datetimeFigureOut">
              <a:rPr lang="en-SG" smtClean="0"/>
              <a:t>7/11/2020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18475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22C09-E26A-4E2B-9E29-0CD0C6077F6A}" type="datetimeFigureOut">
              <a:rPr lang="en-SG" smtClean="0"/>
              <a:t>7/11/2020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154239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22C09-E26A-4E2B-9E29-0CD0C6077F6A}" type="datetimeFigureOut">
              <a:rPr lang="en-SG" smtClean="0"/>
              <a:t>7/11/2020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121595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22C09-E26A-4E2B-9E29-0CD0C6077F6A}" type="datetimeFigureOut">
              <a:rPr lang="en-SG" smtClean="0"/>
              <a:t>7/11/2020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C06C36-32ED-497C-8887-2244E64638D6}" type="slidenum">
              <a:rPr lang="en-SG" smtClean="0"/>
              <a:t>‹#›</a:t>
            </a:fld>
            <a:endParaRPr lang="en-SG"/>
          </a:p>
        </p:txBody>
      </p:sp>
    </p:spTree>
    <p:extLst>
      <p:ext uri="{BB962C8B-B14F-4D97-AF65-F5344CB8AC3E}">
        <p14:creationId xmlns:p14="http://schemas.microsoft.com/office/powerpoint/2010/main" val="313937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F22C09-E26A-4E2B-9E29-0CD0C6077F6A}" type="datetimeFigureOut">
              <a:rPr lang="en-SG" smtClean="0"/>
              <a:t>7/11/2020</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C06C36-32ED-497C-8887-2244E64638D6}" type="slidenum">
              <a:rPr lang="en-SG" smtClean="0"/>
              <a:t>‹#›</a:t>
            </a:fld>
            <a:endParaRPr lang="en-SG"/>
          </a:p>
        </p:txBody>
      </p:sp>
    </p:spTree>
    <p:extLst>
      <p:ext uri="{BB962C8B-B14F-4D97-AF65-F5344CB8AC3E}">
        <p14:creationId xmlns:p14="http://schemas.microsoft.com/office/powerpoint/2010/main" val="31781246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21DC-7D7E-49E3-9F56-4419563F046F}"/>
              </a:ext>
            </a:extLst>
          </p:cNvPr>
          <p:cNvSpPr>
            <a:spLocks noGrp="1"/>
          </p:cNvSpPr>
          <p:nvPr>
            <p:ph type="ctrTitle"/>
          </p:nvPr>
        </p:nvSpPr>
        <p:spPr>
          <a:xfrm>
            <a:off x="2098366" y="1047565"/>
            <a:ext cx="8791575" cy="1556876"/>
          </a:xfrm>
        </p:spPr>
        <p:txBody>
          <a:bodyPr>
            <a:normAutofit/>
          </a:bodyPr>
          <a:lstStyle/>
          <a:p>
            <a:r>
              <a:rPr lang="en-SG" u="sng" dirty="0"/>
              <a:t>Artificial intelligence (AI) negotiation robots(agents)</a:t>
            </a:r>
          </a:p>
        </p:txBody>
      </p:sp>
      <p:sp>
        <p:nvSpPr>
          <p:cNvPr id="3" name="Subtitle 2">
            <a:extLst>
              <a:ext uri="{FF2B5EF4-FFF2-40B4-BE49-F238E27FC236}">
                <a16:creationId xmlns:a16="http://schemas.microsoft.com/office/drawing/2014/main" id="{AB0BE32B-64D1-4EDB-B05B-05E70FBA3503}"/>
              </a:ext>
            </a:extLst>
          </p:cNvPr>
          <p:cNvSpPr>
            <a:spLocks noGrp="1"/>
          </p:cNvSpPr>
          <p:nvPr>
            <p:ph type="subTitle" idx="1"/>
          </p:nvPr>
        </p:nvSpPr>
        <p:spPr>
          <a:xfrm>
            <a:off x="2207581" y="2980601"/>
            <a:ext cx="9144000" cy="2913062"/>
          </a:xfrm>
        </p:spPr>
        <p:txBody>
          <a:bodyPr/>
          <a:lstStyle/>
          <a:p>
            <a:r>
              <a:rPr lang="en-SG" dirty="0"/>
              <a:t>Name of candidate : </a:t>
            </a:r>
            <a:r>
              <a:rPr lang="en-SG" sz="3600" b="1" u="sng" dirty="0"/>
              <a:t>Prajwal Satish </a:t>
            </a:r>
          </a:p>
          <a:p>
            <a:r>
              <a:rPr lang="en-SG" dirty="0"/>
              <a:t>Qualification</a:t>
            </a:r>
            <a:r>
              <a:rPr lang="en-SG" sz="2800" b="1" u="sng" dirty="0"/>
              <a:t>: Doing b tech in artificial intelligence</a:t>
            </a:r>
          </a:p>
        </p:txBody>
      </p:sp>
    </p:spTree>
    <p:extLst>
      <p:ext uri="{BB962C8B-B14F-4D97-AF65-F5344CB8AC3E}">
        <p14:creationId xmlns:p14="http://schemas.microsoft.com/office/powerpoint/2010/main" val="93568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BC5-B6E8-4F6E-AD6C-6270DA52BED9}"/>
              </a:ext>
            </a:extLst>
          </p:cNvPr>
          <p:cNvSpPr>
            <a:spLocks noGrp="1"/>
          </p:cNvSpPr>
          <p:nvPr>
            <p:ph type="title"/>
          </p:nvPr>
        </p:nvSpPr>
        <p:spPr>
          <a:xfrm>
            <a:off x="1143001" y="0"/>
            <a:ext cx="9905998" cy="1030289"/>
          </a:xfrm>
        </p:spPr>
        <p:txBody>
          <a:bodyPr/>
          <a:lstStyle/>
          <a:p>
            <a:r>
              <a:rPr lang="en-SG" b="1" u="sng" dirty="0"/>
              <a:t>JUSTIFICATION OF COST OF AI ROBOTS </a:t>
            </a:r>
          </a:p>
        </p:txBody>
      </p:sp>
      <p:sp>
        <p:nvSpPr>
          <p:cNvPr id="3" name="Content Placeholder 2">
            <a:extLst>
              <a:ext uri="{FF2B5EF4-FFF2-40B4-BE49-F238E27FC236}">
                <a16:creationId xmlns:a16="http://schemas.microsoft.com/office/drawing/2014/main" id="{EEE2530D-DC38-4D9F-825C-A3B6650B399F}"/>
              </a:ext>
            </a:extLst>
          </p:cNvPr>
          <p:cNvSpPr>
            <a:spLocks noGrp="1"/>
          </p:cNvSpPr>
          <p:nvPr>
            <p:ph idx="1"/>
          </p:nvPr>
        </p:nvSpPr>
        <p:spPr>
          <a:xfrm>
            <a:off x="933849" y="796594"/>
            <a:ext cx="10560664" cy="5825794"/>
          </a:xfrm>
        </p:spPr>
        <p:txBody>
          <a:bodyPr>
            <a:normAutofit fontScale="92500" lnSpcReduction="10000"/>
          </a:bodyPr>
          <a:lstStyle/>
          <a:p>
            <a:pPr marL="0" indent="0" algn="l">
              <a:buNone/>
            </a:pPr>
            <a:r>
              <a:rPr lang="en-US" b="1" i="0" u="sng" dirty="0">
                <a:solidFill>
                  <a:schemeClr val="tx1">
                    <a:lumMod val="95000"/>
                  </a:schemeClr>
                </a:solidFill>
                <a:effectLst/>
                <a:latin typeface="RobotoMedium"/>
              </a:rPr>
              <a:t>1)Cutting Labor Costs</a:t>
            </a:r>
          </a:p>
          <a:p>
            <a:pPr algn="l"/>
            <a:r>
              <a:rPr lang="en-US" b="0" i="0" dirty="0">
                <a:solidFill>
                  <a:schemeClr val="tx1">
                    <a:lumMod val="95000"/>
                  </a:schemeClr>
                </a:solidFill>
                <a:effectLst/>
                <a:latin typeface="RobotoLight"/>
              </a:rPr>
              <a:t>A typical robot system can easily produce the </a:t>
            </a:r>
            <a:r>
              <a:rPr lang="en-US" b="1" i="0" u="sng" dirty="0">
                <a:solidFill>
                  <a:schemeClr val="accent4">
                    <a:lumMod val="75000"/>
                  </a:schemeClr>
                </a:solidFill>
                <a:effectLst/>
                <a:latin typeface="RobotoLight"/>
              </a:rPr>
              <a:t>same amount of work as four workers</a:t>
            </a:r>
            <a:r>
              <a:rPr lang="en-US" b="0" i="0" dirty="0">
                <a:solidFill>
                  <a:schemeClr val="tx1">
                    <a:lumMod val="95000"/>
                  </a:schemeClr>
                </a:solidFill>
                <a:effectLst/>
                <a:latin typeface="RobotoLight"/>
              </a:rPr>
              <a:t>. If you are running one robot system of three separate shifts a day, that one robot system is completing the same amount of work as 12 workers. </a:t>
            </a:r>
          </a:p>
          <a:p>
            <a:pPr marL="0" indent="0" algn="l">
              <a:buNone/>
            </a:pPr>
            <a:r>
              <a:rPr lang="en-US" b="1" u="sng" dirty="0">
                <a:solidFill>
                  <a:schemeClr val="tx1">
                    <a:lumMod val="95000"/>
                  </a:schemeClr>
                </a:solidFill>
                <a:latin typeface="RobotoLight"/>
              </a:rPr>
              <a:t>2)</a:t>
            </a:r>
            <a:r>
              <a:rPr lang="en-US" b="1" i="0" u="sng" dirty="0">
                <a:solidFill>
                  <a:schemeClr val="tx1">
                    <a:lumMod val="95000"/>
                  </a:schemeClr>
                </a:solidFill>
                <a:effectLst/>
                <a:latin typeface="RobotoMedium"/>
              </a:rPr>
              <a:t> Uptime Advantages</a:t>
            </a:r>
          </a:p>
          <a:p>
            <a:pPr algn="l"/>
            <a:r>
              <a:rPr lang="en-US" b="0" i="0" dirty="0">
                <a:solidFill>
                  <a:schemeClr val="tx1">
                    <a:lumMod val="95000"/>
                  </a:schemeClr>
                </a:solidFill>
                <a:effectLst/>
                <a:latin typeface="RobotoLight"/>
              </a:rPr>
              <a:t>Unlike manual workers, robot systems do not require lunches, days off, vacations, or sick days. They are able to work </a:t>
            </a:r>
            <a:r>
              <a:rPr lang="en-US" b="1" i="0" u="sng" dirty="0">
                <a:solidFill>
                  <a:schemeClr val="accent4">
                    <a:lumMod val="75000"/>
                  </a:schemeClr>
                </a:solidFill>
                <a:effectLst/>
                <a:latin typeface="RobotoLight"/>
              </a:rPr>
              <a:t>24 hours a day, 7 days a week, with consistent, quality output.</a:t>
            </a:r>
          </a:p>
          <a:p>
            <a:pPr marL="0" indent="0" algn="l">
              <a:buNone/>
            </a:pPr>
            <a:r>
              <a:rPr lang="en-US" b="1" i="0" u="sng" dirty="0">
                <a:solidFill>
                  <a:schemeClr val="tx1">
                    <a:lumMod val="95000"/>
                  </a:schemeClr>
                </a:solidFill>
                <a:effectLst/>
                <a:latin typeface="RobotoLight"/>
              </a:rPr>
              <a:t>3)</a:t>
            </a:r>
            <a:r>
              <a:rPr lang="en-US" b="1" i="0" u="sng" dirty="0">
                <a:solidFill>
                  <a:schemeClr val="tx1">
                    <a:lumMod val="95000"/>
                  </a:schemeClr>
                </a:solidFill>
                <a:effectLst/>
                <a:latin typeface="RobotoMedium"/>
              </a:rPr>
              <a:t> Cutting Down on Errors</a:t>
            </a:r>
          </a:p>
          <a:p>
            <a:pPr algn="l"/>
            <a:r>
              <a:rPr lang="en-US" b="0" i="0" dirty="0">
                <a:solidFill>
                  <a:schemeClr val="tx1">
                    <a:lumMod val="95000"/>
                  </a:schemeClr>
                </a:solidFill>
                <a:effectLst/>
                <a:latin typeface="RobotoLight"/>
              </a:rPr>
              <a:t>Robots are commonplace in the manufacturing industry and have been proven to be </a:t>
            </a:r>
            <a:r>
              <a:rPr lang="en-US" b="1" i="0" u="sng" dirty="0">
                <a:solidFill>
                  <a:schemeClr val="accent4">
                    <a:lumMod val="75000"/>
                  </a:schemeClr>
                </a:solidFill>
                <a:effectLst/>
                <a:latin typeface="RobotoLight"/>
              </a:rPr>
              <a:t>extremely reliable</a:t>
            </a:r>
            <a:r>
              <a:rPr lang="en-US" b="0" i="0" dirty="0">
                <a:solidFill>
                  <a:schemeClr val="tx1">
                    <a:lumMod val="95000"/>
                  </a:schemeClr>
                </a:solidFill>
                <a:effectLst/>
                <a:latin typeface="RobotoLight"/>
              </a:rPr>
              <a:t>. When manufacturers choose to use manual welders, rather than robotic welders, they run the risk of not using certified welding procedures and relying on manual workers to properly deposit all required welds.</a:t>
            </a:r>
          </a:p>
          <a:p>
            <a:pPr marL="0" indent="0" algn="l">
              <a:buNone/>
            </a:pPr>
            <a:endParaRPr lang="en-US" b="0" i="0" dirty="0">
              <a:solidFill>
                <a:schemeClr val="tx1">
                  <a:lumMod val="95000"/>
                </a:schemeClr>
              </a:solidFill>
              <a:effectLst/>
              <a:latin typeface="RobotoLight"/>
            </a:endParaRPr>
          </a:p>
          <a:p>
            <a:endParaRPr lang="en-SG" dirty="0">
              <a:solidFill>
                <a:schemeClr val="tx1">
                  <a:lumMod val="95000"/>
                </a:schemeClr>
              </a:solidFill>
            </a:endParaRPr>
          </a:p>
        </p:txBody>
      </p:sp>
    </p:spTree>
    <p:extLst>
      <p:ext uri="{BB962C8B-B14F-4D97-AF65-F5344CB8AC3E}">
        <p14:creationId xmlns:p14="http://schemas.microsoft.com/office/powerpoint/2010/main" val="231305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47AC-1110-4AEF-8750-4DC63D414A59}"/>
              </a:ext>
            </a:extLst>
          </p:cNvPr>
          <p:cNvSpPr>
            <a:spLocks noGrp="1"/>
          </p:cNvSpPr>
          <p:nvPr>
            <p:ph type="title"/>
          </p:nvPr>
        </p:nvSpPr>
        <p:spPr>
          <a:xfrm>
            <a:off x="1144590" y="55450"/>
            <a:ext cx="9905998" cy="918572"/>
          </a:xfrm>
        </p:spPr>
        <p:txBody>
          <a:bodyPr/>
          <a:lstStyle/>
          <a:p>
            <a:r>
              <a:rPr lang="en-SG" b="1" u="sng" dirty="0"/>
              <a:t>CHART of human work v/s AI robot work </a:t>
            </a:r>
          </a:p>
        </p:txBody>
      </p:sp>
      <p:graphicFrame>
        <p:nvGraphicFramePr>
          <p:cNvPr id="12" name="Content Placeholder 11">
            <a:extLst>
              <a:ext uri="{FF2B5EF4-FFF2-40B4-BE49-F238E27FC236}">
                <a16:creationId xmlns:a16="http://schemas.microsoft.com/office/drawing/2014/main" id="{4C1B0390-12C0-4E95-AFCD-002E2F93F45B}"/>
              </a:ext>
            </a:extLst>
          </p:cNvPr>
          <p:cNvGraphicFramePr>
            <a:graphicFrameLocks noGrp="1"/>
          </p:cNvGraphicFramePr>
          <p:nvPr>
            <p:ph idx="1"/>
          </p:nvPr>
        </p:nvGraphicFramePr>
        <p:xfrm>
          <a:off x="1141412" y="712446"/>
          <a:ext cx="10454077" cy="5570547"/>
        </p:xfrm>
        <a:graphic>
          <a:graphicData uri="http://schemas.openxmlformats.org/drawingml/2006/chart">
            <c:chart xmlns:c="http://schemas.openxmlformats.org/drawingml/2006/chart" xmlns:r="http://schemas.openxmlformats.org/officeDocument/2006/relationships" r:id="rId2"/>
          </a:graphicData>
        </a:graphic>
      </p:graphicFrame>
      <p:cxnSp>
        <p:nvCxnSpPr>
          <p:cNvPr id="18" name="Straight Arrow Connector 17">
            <a:extLst>
              <a:ext uri="{FF2B5EF4-FFF2-40B4-BE49-F238E27FC236}">
                <a16:creationId xmlns:a16="http://schemas.microsoft.com/office/drawing/2014/main" id="{3AA46A5B-87D3-481D-8EB1-690DF7F3E2CF}"/>
              </a:ext>
            </a:extLst>
          </p:cNvPr>
          <p:cNvCxnSpPr/>
          <p:nvPr/>
        </p:nvCxnSpPr>
        <p:spPr>
          <a:xfrm flipV="1">
            <a:off x="448785" y="1761482"/>
            <a:ext cx="0" cy="3859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4EF2DBD3-8A75-4B6A-8D20-5AF8C37A3B96}"/>
              </a:ext>
            </a:extLst>
          </p:cNvPr>
          <p:cNvSpPr/>
          <p:nvPr/>
        </p:nvSpPr>
        <p:spPr>
          <a:xfrm>
            <a:off x="319764" y="1194890"/>
            <a:ext cx="258042" cy="5665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2" name="TextBox 21">
            <a:extLst>
              <a:ext uri="{FF2B5EF4-FFF2-40B4-BE49-F238E27FC236}">
                <a16:creationId xmlns:a16="http://schemas.microsoft.com/office/drawing/2014/main" id="{506F5514-3FA5-4F29-B51F-B3F282C285EC}"/>
              </a:ext>
            </a:extLst>
          </p:cNvPr>
          <p:cNvSpPr txBox="1"/>
          <p:nvPr/>
        </p:nvSpPr>
        <p:spPr>
          <a:xfrm>
            <a:off x="633908" y="1929777"/>
            <a:ext cx="1015369"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dirty="0">
                <a:ln>
                  <a:noFill/>
                </a:ln>
                <a:solidFill>
                  <a:prstClr val="white"/>
                </a:solidFill>
                <a:effectLst/>
                <a:uLnTx/>
                <a:uFillTx/>
                <a:latin typeface="Tw Cen MT" panose="020B0602020104020603"/>
                <a:ea typeface="+mn-ea"/>
                <a:cs typeface="+mn-cs"/>
              </a:rPr>
              <a:t>Hours of work </a:t>
            </a:r>
          </a:p>
        </p:txBody>
      </p:sp>
    </p:spTree>
    <p:extLst>
      <p:ext uri="{BB962C8B-B14F-4D97-AF65-F5344CB8AC3E}">
        <p14:creationId xmlns:p14="http://schemas.microsoft.com/office/powerpoint/2010/main" val="200356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34B7-24AB-4CD5-8D4F-55220A399567}"/>
              </a:ext>
            </a:extLst>
          </p:cNvPr>
          <p:cNvSpPr>
            <a:spLocks noGrp="1"/>
          </p:cNvSpPr>
          <p:nvPr>
            <p:ph type="title"/>
          </p:nvPr>
        </p:nvSpPr>
        <p:spPr/>
        <p:txBody>
          <a:bodyPr/>
          <a:lstStyle/>
          <a:p>
            <a:r>
              <a:rPr lang="en-SG" u="sng" dirty="0"/>
              <a:t>GRAPH FOR PROFIT OF HUMAN SALESMAN V/S AI ROBOT in each day </a:t>
            </a:r>
          </a:p>
        </p:txBody>
      </p:sp>
      <p:graphicFrame>
        <p:nvGraphicFramePr>
          <p:cNvPr id="12" name="Content Placeholder 11">
            <a:extLst>
              <a:ext uri="{FF2B5EF4-FFF2-40B4-BE49-F238E27FC236}">
                <a16:creationId xmlns:a16="http://schemas.microsoft.com/office/drawing/2014/main" id="{E4574611-3A0B-44B8-8F50-53536E3BB0E8}"/>
              </a:ext>
            </a:extLst>
          </p:cNvPr>
          <p:cNvGraphicFramePr>
            <a:graphicFrameLocks noGrp="1"/>
          </p:cNvGraphicFramePr>
          <p:nvPr>
            <p:ph idx="1"/>
          </p:nvPr>
        </p:nvGraphicFramePr>
        <p:xfrm>
          <a:off x="1252391" y="2328075"/>
          <a:ext cx="5722012" cy="42802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1609CA49-A654-49CA-A14F-422C4B724C99}"/>
              </a:ext>
            </a:extLst>
          </p:cNvPr>
          <p:cNvGraphicFramePr/>
          <p:nvPr/>
        </p:nvGraphicFramePr>
        <p:xfrm>
          <a:off x="6916902" y="2187827"/>
          <a:ext cx="4992737" cy="3928066"/>
        </p:xfrm>
        <a:graphic>
          <a:graphicData uri="http://schemas.openxmlformats.org/drawingml/2006/chart">
            <c:chart xmlns:c="http://schemas.openxmlformats.org/drawingml/2006/chart" xmlns:r="http://schemas.openxmlformats.org/officeDocument/2006/relationships" r:id="rId3"/>
          </a:graphicData>
        </a:graphic>
      </p:graphicFrame>
      <p:cxnSp>
        <p:nvCxnSpPr>
          <p:cNvPr id="19" name="Straight Arrow Connector 18">
            <a:extLst>
              <a:ext uri="{FF2B5EF4-FFF2-40B4-BE49-F238E27FC236}">
                <a16:creationId xmlns:a16="http://schemas.microsoft.com/office/drawing/2014/main" id="{2F20D948-40DE-4B11-8D87-08129C189BC6}"/>
              </a:ext>
            </a:extLst>
          </p:cNvPr>
          <p:cNvCxnSpPr/>
          <p:nvPr/>
        </p:nvCxnSpPr>
        <p:spPr>
          <a:xfrm flipV="1">
            <a:off x="925620" y="2659053"/>
            <a:ext cx="0" cy="2720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Isosceles Triangle 19">
            <a:extLst>
              <a:ext uri="{FF2B5EF4-FFF2-40B4-BE49-F238E27FC236}">
                <a16:creationId xmlns:a16="http://schemas.microsoft.com/office/drawing/2014/main" id="{D3C6645E-C9BB-466E-AACC-B05C72C358E7}"/>
              </a:ext>
            </a:extLst>
          </p:cNvPr>
          <p:cNvSpPr/>
          <p:nvPr/>
        </p:nvSpPr>
        <p:spPr>
          <a:xfrm>
            <a:off x="849887" y="1873678"/>
            <a:ext cx="151465" cy="7853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1" name="TextBox 20">
            <a:extLst>
              <a:ext uri="{FF2B5EF4-FFF2-40B4-BE49-F238E27FC236}">
                <a16:creationId xmlns:a16="http://schemas.microsoft.com/office/drawing/2014/main" id="{8B159446-607F-444A-AF3E-0DA6CF70F9E4}"/>
              </a:ext>
            </a:extLst>
          </p:cNvPr>
          <p:cNvSpPr txBox="1"/>
          <p:nvPr/>
        </p:nvSpPr>
        <p:spPr>
          <a:xfrm>
            <a:off x="16844" y="2799298"/>
            <a:ext cx="98450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prstClr val="white"/>
                </a:solidFill>
                <a:effectLst/>
                <a:uLnTx/>
                <a:uFillTx/>
                <a:latin typeface="Tw Cen MT" panose="020B0602020104020603"/>
                <a:ea typeface="+mn-ea"/>
                <a:cs typeface="+mn-cs"/>
              </a:rPr>
              <a:t>Profit in USD</a:t>
            </a:r>
          </a:p>
        </p:txBody>
      </p:sp>
      <p:cxnSp>
        <p:nvCxnSpPr>
          <p:cNvPr id="23" name="Straight Arrow Connector 22">
            <a:extLst>
              <a:ext uri="{FF2B5EF4-FFF2-40B4-BE49-F238E27FC236}">
                <a16:creationId xmlns:a16="http://schemas.microsoft.com/office/drawing/2014/main" id="{34CE2863-2544-4AF4-A881-C953BADCA07C}"/>
              </a:ext>
            </a:extLst>
          </p:cNvPr>
          <p:cNvCxnSpPr>
            <a:cxnSpLocks/>
          </p:cNvCxnSpPr>
          <p:nvPr/>
        </p:nvCxnSpPr>
        <p:spPr>
          <a:xfrm>
            <a:off x="1946606" y="6057686"/>
            <a:ext cx="9100805" cy="12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0A6D206C-C792-4358-960A-FDD8BD07B139}"/>
              </a:ext>
            </a:extLst>
          </p:cNvPr>
          <p:cNvSpPr/>
          <p:nvPr/>
        </p:nvSpPr>
        <p:spPr>
          <a:xfrm rot="5400000">
            <a:off x="11154716" y="5851513"/>
            <a:ext cx="314150" cy="5287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6" name="TextBox 25">
            <a:extLst>
              <a:ext uri="{FF2B5EF4-FFF2-40B4-BE49-F238E27FC236}">
                <a16:creationId xmlns:a16="http://schemas.microsoft.com/office/drawing/2014/main" id="{35CAB7F0-FC44-4B17-BFC6-25900313C333}"/>
              </a:ext>
            </a:extLst>
          </p:cNvPr>
          <p:cNvSpPr txBox="1"/>
          <p:nvPr/>
        </p:nvSpPr>
        <p:spPr>
          <a:xfrm>
            <a:off x="3764187" y="6148359"/>
            <a:ext cx="440370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prstClr val="white"/>
                </a:solidFill>
                <a:effectLst/>
                <a:uLnTx/>
                <a:uFillTx/>
                <a:latin typeface="Tw Cen MT" panose="020B0602020104020603"/>
                <a:ea typeface="+mn-ea"/>
                <a:cs typeface="+mn-cs"/>
              </a:rPr>
              <a:t>Hours of work per day </a:t>
            </a:r>
          </a:p>
        </p:txBody>
      </p:sp>
      <p:sp>
        <p:nvSpPr>
          <p:cNvPr id="28" name="TextBox 27">
            <a:extLst>
              <a:ext uri="{FF2B5EF4-FFF2-40B4-BE49-F238E27FC236}">
                <a16:creationId xmlns:a16="http://schemas.microsoft.com/office/drawing/2014/main" id="{B629DCF5-FE24-496F-8CF5-19F6D9EF5DFF}"/>
              </a:ext>
            </a:extLst>
          </p:cNvPr>
          <p:cNvSpPr txBox="1"/>
          <p:nvPr/>
        </p:nvSpPr>
        <p:spPr>
          <a:xfrm>
            <a:off x="2602955" y="5508839"/>
            <a:ext cx="281051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prstClr val="white"/>
                </a:solidFill>
                <a:effectLst/>
                <a:uLnTx/>
                <a:uFillTx/>
                <a:latin typeface="Tw Cen MT" panose="020B0602020104020603"/>
                <a:ea typeface="+mn-ea"/>
                <a:cs typeface="+mn-cs"/>
              </a:rPr>
              <a:t>Human salesman work </a:t>
            </a:r>
          </a:p>
        </p:txBody>
      </p:sp>
      <p:sp>
        <p:nvSpPr>
          <p:cNvPr id="29" name="TextBox 28">
            <a:extLst>
              <a:ext uri="{FF2B5EF4-FFF2-40B4-BE49-F238E27FC236}">
                <a16:creationId xmlns:a16="http://schemas.microsoft.com/office/drawing/2014/main" id="{5629ED5D-4BC5-4F55-9FC4-FC214F14E98F}"/>
              </a:ext>
            </a:extLst>
          </p:cNvPr>
          <p:cNvSpPr txBox="1"/>
          <p:nvPr/>
        </p:nvSpPr>
        <p:spPr>
          <a:xfrm>
            <a:off x="7808864" y="5699573"/>
            <a:ext cx="30293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prstClr val="white"/>
                </a:solidFill>
                <a:effectLst/>
                <a:uLnTx/>
                <a:uFillTx/>
                <a:latin typeface="Tw Cen MT" panose="020B0602020104020603"/>
                <a:ea typeface="+mn-ea"/>
                <a:cs typeface="+mn-cs"/>
              </a:rPr>
              <a:t>AI Robot work </a:t>
            </a:r>
          </a:p>
        </p:txBody>
      </p:sp>
      <p:sp>
        <p:nvSpPr>
          <p:cNvPr id="3" name="TextBox 2">
            <a:extLst>
              <a:ext uri="{FF2B5EF4-FFF2-40B4-BE49-F238E27FC236}">
                <a16:creationId xmlns:a16="http://schemas.microsoft.com/office/drawing/2014/main" id="{8D502436-E5D9-4AF3-96F6-F1542DED1741}"/>
              </a:ext>
            </a:extLst>
          </p:cNvPr>
          <p:cNvSpPr txBox="1"/>
          <p:nvPr/>
        </p:nvSpPr>
        <p:spPr>
          <a:xfrm>
            <a:off x="7199263" y="1497078"/>
            <a:ext cx="4992737"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400" b="0" i="0" u="none" strike="noStrike" kern="1200" cap="none" spc="0" normalizeH="0" baseline="0" noProof="0" dirty="0">
                <a:ln>
                  <a:noFill/>
                </a:ln>
                <a:solidFill>
                  <a:srgbClr val="B258D3">
                    <a:lumMod val="75000"/>
                  </a:srgbClr>
                </a:solidFill>
                <a:effectLst/>
                <a:uLnTx/>
                <a:uFillTx/>
                <a:latin typeface="Tw Cen MT" panose="020B0602020104020603"/>
                <a:ea typeface="+mn-ea"/>
                <a:cs typeface="+mn-cs"/>
              </a:rPr>
              <a:t>Constant and high profit through AI Robot’s work</a:t>
            </a:r>
          </a:p>
        </p:txBody>
      </p:sp>
    </p:spTree>
    <p:extLst>
      <p:ext uri="{BB962C8B-B14F-4D97-AF65-F5344CB8AC3E}">
        <p14:creationId xmlns:p14="http://schemas.microsoft.com/office/powerpoint/2010/main" val="2574643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2E16-DAAA-4120-B1A7-D456C3EDF374}"/>
              </a:ext>
            </a:extLst>
          </p:cNvPr>
          <p:cNvSpPr>
            <a:spLocks noGrp="1"/>
          </p:cNvSpPr>
          <p:nvPr>
            <p:ph type="title"/>
          </p:nvPr>
        </p:nvSpPr>
        <p:spPr>
          <a:xfrm>
            <a:off x="458136" y="310855"/>
            <a:ext cx="11709555" cy="1049235"/>
          </a:xfrm>
        </p:spPr>
        <p:txBody>
          <a:bodyPr/>
          <a:lstStyle/>
          <a:p>
            <a:r>
              <a:rPr lang="en-SG" b="1" u="sng" dirty="0"/>
              <a:t>APPLICATIONS OF MY IDEA</a:t>
            </a:r>
          </a:p>
        </p:txBody>
      </p:sp>
      <p:sp>
        <p:nvSpPr>
          <p:cNvPr id="3" name="Content Placeholder 2">
            <a:extLst>
              <a:ext uri="{FF2B5EF4-FFF2-40B4-BE49-F238E27FC236}">
                <a16:creationId xmlns:a16="http://schemas.microsoft.com/office/drawing/2014/main" id="{165C4FA9-1086-46B8-8944-2EC64A28A994}"/>
              </a:ext>
            </a:extLst>
          </p:cNvPr>
          <p:cNvSpPr>
            <a:spLocks noGrp="1"/>
          </p:cNvSpPr>
          <p:nvPr>
            <p:ph idx="1"/>
          </p:nvPr>
        </p:nvSpPr>
        <p:spPr>
          <a:xfrm>
            <a:off x="302930" y="1234160"/>
            <a:ext cx="11763783" cy="5623840"/>
          </a:xfrm>
        </p:spPr>
        <p:txBody>
          <a:bodyPr>
            <a:normAutofit/>
          </a:bodyPr>
          <a:lstStyle/>
          <a:p>
            <a:r>
              <a:rPr lang="en-SG" b="1"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Artificial intelligence (AI) negotiation robots(agents) </a:t>
            </a:r>
            <a:r>
              <a:rPr lang="en-SG" dirty="0">
                <a:effectLst/>
                <a:latin typeface="Calibri" panose="020F0502020204030204" pitchFamily="34" charset="0"/>
                <a:ea typeface="Calibri" panose="020F0502020204030204" pitchFamily="34" charset="0"/>
                <a:cs typeface="Times New Roman" panose="02020603050405020304" pitchFamily="18" charset="0"/>
              </a:rPr>
              <a:t>that can operate on behalf of the buyers and sellers to </a:t>
            </a:r>
            <a:r>
              <a:rPr lang="en-SG" b="1"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locate potential deals, automatically and anonymously negotiate </a:t>
            </a:r>
            <a:r>
              <a:rPr lang="en-SG" dirty="0">
                <a:effectLst/>
                <a:latin typeface="Calibri" panose="020F0502020204030204" pitchFamily="34" charset="0"/>
                <a:ea typeface="Calibri" panose="020F0502020204030204" pitchFamily="34" charset="0"/>
                <a:cs typeface="Times New Roman" panose="02020603050405020304" pitchFamily="18" charset="0"/>
              </a:rPr>
              <a:t>towards the best terms for their respective users based on the parameters set by the users to be important and also based on market conditions.</a:t>
            </a:r>
          </a:p>
          <a:p>
            <a:r>
              <a:rPr lang="en-SG" dirty="0">
                <a:effectLst/>
                <a:latin typeface="Calibri" panose="020F0502020204030204" pitchFamily="34" charset="0"/>
                <a:ea typeface="Calibri" panose="020F0502020204030204" pitchFamily="34" charset="0"/>
                <a:cs typeface="Times New Roman" panose="02020603050405020304" pitchFamily="18" charset="0"/>
              </a:rPr>
              <a:t>The AI agent for Sellers </a:t>
            </a:r>
            <a:r>
              <a:rPr lang="en-SG" b="1"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optimizes sales strategy and effectiveness </a:t>
            </a:r>
            <a:r>
              <a:rPr lang="en-SG" dirty="0">
                <a:effectLst/>
                <a:latin typeface="Calibri" panose="020F0502020204030204" pitchFamily="34" charset="0"/>
                <a:ea typeface="Calibri" panose="020F0502020204030204" pitchFamily="34" charset="0"/>
                <a:cs typeface="Times New Roman" panose="02020603050405020304" pitchFamily="18" charset="0"/>
              </a:rPr>
              <a:t>while the AI agent for Buyers improves purchasing decision-making and empowers better deals with less effort.</a:t>
            </a:r>
          </a:p>
          <a:p>
            <a:r>
              <a:rPr lang="en-SG" dirty="0">
                <a:effectLst/>
                <a:latin typeface="Calibri" panose="020F0502020204030204" pitchFamily="34" charset="0"/>
                <a:ea typeface="Calibri" panose="020F0502020204030204" pitchFamily="34" charset="0"/>
                <a:cs typeface="Times New Roman" panose="02020603050405020304" pitchFamily="18" charset="0"/>
              </a:rPr>
              <a:t>In an </a:t>
            </a:r>
            <a:r>
              <a:rPr lang="en-SG" b="1"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eCommerce context</a:t>
            </a:r>
            <a:r>
              <a:rPr lang="en-SG" dirty="0">
                <a:effectLst/>
                <a:latin typeface="Calibri" panose="020F0502020204030204" pitchFamily="34" charset="0"/>
                <a:ea typeface="Calibri" panose="020F0502020204030204" pitchFamily="34" charset="0"/>
                <a:cs typeface="Times New Roman" panose="02020603050405020304" pitchFamily="18" charset="0"/>
              </a:rPr>
              <a:t>, a </a:t>
            </a:r>
            <a:r>
              <a:rPr lang="en-SG" b="1"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‘Consumer Bot’ </a:t>
            </a:r>
            <a:r>
              <a:rPr lang="en-SG" dirty="0">
                <a:effectLst/>
                <a:latin typeface="Calibri" panose="020F0502020204030204" pitchFamily="34" charset="0"/>
                <a:ea typeface="Calibri" panose="020F0502020204030204" pitchFamily="34" charset="0"/>
                <a:cs typeface="Times New Roman" panose="02020603050405020304" pitchFamily="18" charset="0"/>
              </a:rPr>
              <a:t>will be able to </a:t>
            </a:r>
            <a:r>
              <a:rPr lang="en-SG"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autonomously communicate with ‘Seller Bots’, and negotiate on your behalf for the right deal, based on your priorities </a:t>
            </a:r>
            <a:r>
              <a:rPr lang="en-SG" dirty="0">
                <a:effectLst/>
                <a:latin typeface="Calibri" panose="020F0502020204030204" pitchFamily="34" charset="0"/>
                <a:ea typeface="Calibri" panose="020F0502020204030204" pitchFamily="34" charset="0"/>
                <a:cs typeface="Times New Roman" panose="02020603050405020304" pitchFamily="18" charset="0"/>
              </a:rPr>
              <a:t>and preferences. According to the referenced patent, negotiation is based on an optimization process within the decision space defined by consumer’s objectives and the explicitly set, or implicitly identified preferences.</a:t>
            </a:r>
          </a:p>
          <a:p>
            <a:endParaRPr lang="en-SG" dirty="0"/>
          </a:p>
        </p:txBody>
      </p:sp>
    </p:spTree>
    <p:extLst>
      <p:ext uri="{BB962C8B-B14F-4D97-AF65-F5344CB8AC3E}">
        <p14:creationId xmlns:p14="http://schemas.microsoft.com/office/powerpoint/2010/main" val="328528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arn(inVertical)">
                                      <p:cBhvr>
                                        <p:cTn id="2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01BB-DE2B-4F56-A402-5D6146CC7FFB}"/>
              </a:ext>
            </a:extLst>
          </p:cNvPr>
          <p:cNvSpPr>
            <a:spLocks noGrp="1"/>
          </p:cNvSpPr>
          <p:nvPr>
            <p:ph type="title"/>
          </p:nvPr>
        </p:nvSpPr>
        <p:spPr>
          <a:xfrm>
            <a:off x="1141412" y="190733"/>
            <a:ext cx="9905998" cy="1261225"/>
          </a:xfrm>
        </p:spPr>
        <p:txBody>
          <a:bodyPr/>
          <a:lstStyle/>
          <a:p>
            <a:r>
              <a:rPr lang="en-SG" b="1" u="sng" dirty="0"/>
              <a:t>MORE APPLICATIONS OF MY IDEA</a:t>
            </a:r>
          </a:p>
        </p:txBody>
      </p:sp>
      <p:sp>
        <p:nvSpPr>
          <p:cNvPr id="3" name="Content Placeholder 2">
            <a:extLst>
              <a:ext uri="{FF2B5EF4-FFF2-40B4-BE49-F238E27FC236}">
                <a16:creationId xmlns:a16="http://schemas.microsoft.com/office/drawing/2014/main" id="{80FF4AED-724D-4E50-A9C9-B87F959D5758}"/>
              </a:ext>
            </a:extLst>
          </p:cNvPr>
          <p:cNvSpPr>
            <a:spLocks noGrp="1"/>
          </p:cNvSpPr>
          <p:nvPr>
            <p:ph idx="1"/>
          </p:nvPr>
        </p:nvSpPr>
        <p:spPr>
          <a:xfrm>
            <a:off x="1141412" y="1368795"/>
            <a:ext cx="9905999" cy="4830052"/>
          </a:xfrm>
        </p:spPr>
        <p:txBody>
          <a:bodyPr>
            <a:normAutofit/>
          </a:bodyPr>
          <a:lstStyle/>
          <a:p>
            <a:r>
              <a:rPr lang="en-SG" sz="2800" dirty="0">
                <a:effectLst/>
                <a:latin typeface="Calibri" panose="020F0502020204030204" pitchFamily="34" charset="0"/>
                <a:ea typeface="Calibri" panose="020F0502020204030204" pitchFamily="34" charset="0"/>
                <a:cs typeface="Times New Roman" panose="02020603050405020304" pitchFamily="18" charset="0"/>
              </a:rPr>
              <a:t>Consumers could </a:t>
            </a:r>
            <a:r>
              <a:rPr lang="en-SG" sz="2800"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describe their objectives, priorities, budget and elasticity to their personal ‘Buyer Bots’, </a:t>
            </a:r>
            <a:r>
              <a:rPr lang="en-SG" sz="2800" dirty="0">
                <a:effectLst/>
                <a:latin typeface="Calibri" panose="020F0502020204030204" pitchFamily="34" charset="0"/>
                <a:ea typeface="Calibri" panose="020F0502020204030204" pitchFamily="34" charset="0"/>
                <a:cs typeface="Times New Roman" panose="02020603050405020304" pitchFamily="18" charset="0"/>
              </a:rPr>
              <a:t>then release them to the market, to independently find the best possible deal.</a:t>
            </a:r>
          </a:p>
          <a:p>
            <a:r>
              <a:rPr lang="en-SG" sz="2800"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Artificial intelligence robots(agents) will also be able to act as a salesman according to the preference of customers </a:t>
            </a:r>
            <a:r>
              <a:rPr lang="en-SG" sz="2800" dirty="0">
                <a:effectLst/>
                <a:latin typeface="Calibri" panose="020F0502020204030204" pitchFamily="34" charset="0"/>
                <a:ea typeface="Calibri" panose="020F0502020204030204" pitchFamily="34" charset="0"/>
                <a:cs typeface="Times New Roman" panose="02020603050405020304" pitchFamily="18" charset="0"/>
              </a:rPr>
              <a:t>and also deliver packages to the customers which enables business executives to focus on more important tasks at office.</a:t>
            </a:r>
          </a:p>
          <a:p>
            <a:endParaRPr lang="en-SG" sz="2800" dirty="0"/>
          </a:p>
        </p:txBody>
      </p:sp>
    </p:spTree>
    <p:extLst>
      <p:ext uri="{BB962C8B-B14F-4D97-AF65-F5344CB8AC3E}">
        <p14:creationId xmlns:p14="http://schemas.microsoft.com/office/powerpoint/2010/main" val="415213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peech for Students and Children | 3 Minutes Speech">
            <a:extLst>
              <a:ext uri="{FF2B5EF4-FFF2-40B4-BE49-F238E27FC236}">
                <a16:creationId xmlns:a16="http://schemas.microsoft.com/office/drawing/2014/main" id="{9FFDD604-9680-44A8-877E-B69E2E0084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5112" y="1349406"/>
            <a:ext cx="4185918" cy="47054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ACF5B43-8BB4-4075-A100-668B55D38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030" y="1234161"/>
            <a:ext cx="7030969" cy="4964572"/>
          </a:xfrm>
          <a:prstGeom prst="rect">
            <a:avLst/>
          </a:prstGeom>
        </p:spPr>
      </p:pic>
    </p:spTree>
    <p:extLst>
      <p:ext uri="{BB962C8B-B14F-4D97-AF65-F5344CB8AC3E}">
        <p14:creationId xmlns:p14="http://schemas.microsoft.com/office/powerpoint/2010/main" val="300399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75F4-0332-4A7B-B865-BA869BE89DF7}"/>
              </a:ext>
            </a:extLst>
          </p:cNvPr>
          <p:cNvSpPr>
            <a:spLocks noGrp="1"/>
          </p:cNvSpPr>
          <p:nvPr>
            <p:ph type="title"/>
          </p:nvPr>
        </p:nvSpPr>
        <p:spPr>
          <a:xfrm>
            <a:off x="1085315" y="108025"/>
            <a:ext cx="9905998" cy="682960"/>
          </a:xfrm>
        </p:spPr>
        <p:txBody>
          <a:bodyPr/>
          <a:lstStyle/>
          <a:p>
            <a:pPr algn="ctr"/>
            <a:r>
              <a:rPr lang="en-SG" b="1" u="sng" dirty="0"/>
              <a:t>About my idea </a:t>
            </a:r>
          </a:p>
        </p:txBody>
      </p:sp>
      <p:sp>
        <p:nvSpPr>
          <p:cNvPr id="3" name="Content Placeholder 2">
            <a:extLst>
              <a:ext uri="{FF2B5EF4-FFF2-40B4-BE49-F238E27FC236}">
                <a16:creationId xmlns:a16="http://schemas.microsoft.com/office/drawing/2014/main" id="{4C4A0911-2D68-4670-AB0B-9DAD2A284534}"/>
              </a:ext>
            </a:extLst>
          </p:cNvPr>
          <p:cNvSpPr>
            <a:spLocks noGrp="1"/>
          </p:cNvSpPr>
          <p:nvPr>
            <p:ph idx="1"/>
          </p:nvPr>
        </p:nvSpPr>
        <p:spPr>
          <a:xfrm>
            <a:off x="706838" y="746106"/>
            <a:ext cx="11163534" cy="5716402"/>
          </a:xfrm>
        </p:spPr>
        <p:txBody>
          <a:bodyPr>
            <a:normAutofit fontScale="92500"/>
          </a:bodyPr>
          <a:lstStyle/>
          <a:p>
            <a:pPr>
              <a:lnSpc>
                <a:spcPct val="107000"/>
              </a:lnSpc>
              <a:spcAft>
                <a:spcPts val="800"/>
              </a:spcAft>
            </a:pPr>
            <a:r>
              <a:rPr lang="en-SG" sz="2300" b="1"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Artificial intelligence (AI) negotiation robots(agents) </a:t>
            </a:r>
            <a:r>
              <a:rPr lang="en-SG" sz="2300" dirty="0">
                <a:effectLst/>
                <a:latin typeface="Calibri" panose="020F0502020204030204" pitchFamily="34" charset="0"/>
                <a:ea typeface="Calibri" panose="020F0502020204030204" pitchFamily="34" charset="0"/>
                <a:cs typeface="Times New Roman" panose="02020603050405020304" pitchFamily="18" charset="0"/>
              </a:rPr>
              <a:t>that can operate on behalf of the buyers and sellers to locate </a:t>
            </a:r>
            <a:r>
              <a:rPr lang="en-SG" sz="2300" b="1"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potential deals</a:t>
            </a:r>
            <a:r>
              <a:rPr lang="en-SG" sz="2300" dirty="0">
                <a:effectLst/>
                <a:latin typeface="Calibri" panose="020F0502020204030204" pitchFamily="34" charset="0"/>
                <a:ea typeface="Calibri" panose="020F0502020204030204" pitchFamily="34" charset="0"/>
                <a:cs typeface="Times New Roman" panose="02020603050405020304" pitchFamily="18" charset="0"/>
              </a:rPr>
              <a:t>, automatically and anonymously negotiate towards the best terms for their respective users based on the parameters set by the  users to be important and also based on market conditions.</a:t>
            </a:r>
          </a:p>
          <a:p>
            <a:pPr>
              <a:lnSpc>
                <a:spcPct val="107000"/>
              </a:lnSpc>
              <a:spcAft>
                <a:spcPts val="800"/>
              </a:spcAft>
            </a:pPr>
            <a:r>
              <a:rPr lang="en-SG" sz="2300" dirty="0">
                <a:effectLst/>
                <a:latin typeface="Calibri" panose="020F0502020204030204" pitchFamily="34" charset="0"/>
                <a:ea typeface="Calibri" panose="020F0502020204030204" pitchFamily="34" charset="0"/>
                <a:cs typeface="Times New Roman" panose="02020603050405020304" pitchFamily="18" charset="0"/>
              </a:rPr>
              <a:t>The AI negotiation agents join a multi-stage negotiation session just like how humans discuss in meetings until </a:t>
            </a:r>
            <a:r>
              <a:rPr lang="en-SG" sz="2300"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sufficiently improved offers </a:t>
            </a:r>
            <a:r>
              <a:rPr lang="en-SG" sz="2300" dirty="0">
                <a:effectLst/>
                <a:latin typeface="Calibri" panose="020F0502020204030204" pitchFamily="34" charset="0"/>
                <a:ea typeface="Calibri" panose="020F0502020204030204" pitchFamily="34" charset="0"/>
                <a:cs typeface="Times New Roman" panose="02020603050405020304" pitchFamily="18" charset="0"/>
              </a:rPr>
              <a:t>are obtained for particular products and services.</a:t>
            </a:r>
          </a:p>
          <a:p>
            <a:pPr>
              <a:lnSpc>
                <a:spcPct val="107000"/>
              </a:lnSpc>
              <a:spcAft>
                <a:spcPts val="800"/>
              </a:spcAft>
            </a:pPr>
            <a:r>
              <a:rPr lang="en-SG" sz="2300" dirty="0">
                <a:effectLst/>
                <a:latin typeface="Calibri" panose="020F0502020204030204" pitchFamily="34" charset="0"/>
                <a:ea typeface="Calibri" panose="020F0502020204030204" pitchFamily="34" charset="0"/>
                <a:cs typeface="Times New Roman" panose="02020603050405020304" pitchFamily="18" charset="0"/>
              </a:rPr>
              <a:t>These </a:t>
            </a:r>
            <a:r>
              <a:rPr lang="en-SG" sz="2300"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negotiated, improved, offers</a:t>
            </a:r>
            <a:r>
              <a:rPr lang="en-SG" sz="23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lang="en-SG" sz="2300" dirty="0">
                <a:effectLst/>
                <a:latin typeface="Calibri" panose="020F0502020204030204" pitchFamily="34" charset="0"/>
                <a:ea typeface="Calibri" panose="020F0502020204030204" pitchFamily="34" charset="0"/>
                <a:cs typeface="Times New Roman" panose="02020603050405020304" pitchFamily="18" charset="0"/>
              </a:rPr>
              <a:t>are then transmitted to the buyers and sellers for acceptance.</a:t>
            </a:r>
          </a:p>
          <a:p>
            <a:pPr>
              <a:lnSpc>
                <a:spcPct val="107000"/>
              </a:lnSpc>
              <a:spcAft>
                <a:spcPts val="800"/>
              </a:spcAft>
            </a:pPr>
            <a:r>
              <a:rPr lang="en-SG" sz="2300" dirty="0">
                <a:latin typeface="Calibri" panose="020F0502020204030204" pitchFamily="34" charset="0"/>
                <a:ea typeface="Calibri" panose="020F0502020204030204" pitchFamily="34" charset="0"/>
                <a:cs typeface="Times New Roman" panose="02020603050405020304" pitchFamily="18" charset="0"/>
              </a:rPr>
              <a:t> </a:t>
            </a:r>
            <a:r>
              <a:rPr lang="en-SG" sz="2300" b="1" u="sng" dirty="0">
                <a:solidFill>
                  <a:srgbClr val="7030A0"/>
                </a:solidFill>
                <a:latin typeface="Calibri" panose="020F0502020204030204" pitchFamily="34" charset="0"/>
                <a:ea typeface="Calibri" panose="020F0502020204030204" pitchFamily="34" charset="0"/>
                <a:cs typeface="Times New Roman" panose="02020603050405020304" pitchFamily="18" charset="0"/>
              </a:rPr>
              <a:t>Server-implemented framework</a:t>
            </a:r>
            <a:r>
              <a:rPr lang="en-SG" sz="2300" dirty="0">
                <a:latin typeface="Calibri" panose="020F0502020204030204" pitchFamily="34" charset="0"/>
                <a:ea typeface="Calibri" panose="020F0502020204030204" pitchFamily="34" charset="0"/>
                <a:cs typeface="Times New Roman" panose="02020603050405020304" pitchFamily="18" charset="0"/>
              </a:rPr>
              <a:t> that automates the discovery and negotiation of product sales online based on buyer- and seller-defined parameters and elasticity thresholds.</a:t>
            </a:r>
          </a:p>
          <a:p>
            <a:pPr>
              <a:lnSpc>
                <a:spcPct val="107000"/>
              </a:lnSpc>
              <a:spcAft>
                <a:spcPts val="800"/>
              </a:spcAft>
            </a:pPr>
            <a:r>
              <a:rPr lang="en-SG" sz="2300" dirty="0">
                <a:latin typeface="Calibri" panose="020F0502020204030204" pitchFamily="34" charset="0"/>
                <a:ea typeface="Calibri" panose="020F0502020204030204" pitchFamily="34" charset="0"/>
                <a:cs typeface="Times New Roman" panose="02020603050405020304" pitchFamily="18" charset="0"/>
              </a:rPr>
              <a:t>The AI agent for Sellers </a:t>
            </a:r>
            <a:r>
              <a:rPr lang="en-SG" sz="2300" b="1" u="sng" dirty="0">
                <a:solidFill>
                  <a:srgbClr val="92D050"/>
                </a:solidFill>
                <a:latin typeface="Calibri" panose="020F0502020204030204" pitchFamily="34" charset="0"/>
                <a:ea typeface="Calibri" panose="020F0502020204030204" pitchFamily="34" charset="0"/>
                <a:cs typeface="Times New Roman" panose="02020603050405020304" pitchFamily="18" charset="0"/>
              </a:rPr>
              <a:t>optimizes sales strategy and effectiveness </a:t>
            </a:r>
            <a:r>
              <a:rPr lang="en-SG" sz="2300" dirty="0">
                <a:latin typeface="Calibri" panose="020F0502020204030204" pitchFamily="34" charset="0"/>
                <a:ea typeface="Calibri" panose="020F0502020204030204" pitchFamily="34" charset="0"/>
                <a:cs typeface="Times New Roman" panose="02020603050405020304" pitchFamily="18" charset="0"/>
              </a:rPr>
              <a:t>while the AI agent for Buyers improves purchasing decision-making and empowers better deals with less effort.</a:t>
            </a:r>
          </a:p>
          <a:p>
            <a:endParaRPr lang="en-SG" sz="2300" dirty="0"/>
          </a:p>
          <a:p>
            <a:pPr>
              <a:lnSpc>
                <a:spcPct val="107000"/>
              </a:lnSpc>
              <a:spcAft>
                <a:spcPts val="800"/>
              </a:spcAft>
            </a:pPr>
            <a:endParaRPr lang="en-SG" sz="2300" dirty="0">
              <a:effectLst/>
              <a:latin typeface="Calibri" panose="020F0502020204030204" pitchFamily="34" charset="0"/>
              <a:ea typeface="Calibri" panose="020F0502020204030204" pitchFamily="34" charset="0"/>
              <a:cs typeface="Times New Roman" panose="02020603050405020304" pitchFamily="18" charset="0"/>
            </a:endParaRPr>
          </a:p>
          <a:p>
            <a:endParaRPr lang="en-SG" sz="2300" dirty="0"/>
          </a:p>
        </p:txBody>
      </p:sp>
    </p:spTree>
    <p:extLst>
      <p:ext uri="{BB962C8B-B14F-4D97-AF65-F5344CB8AC3E}">
        <p14:creationId xmlns:p14="http://schemas.microsoft.com/office/powerpoint/2010/main" val="33640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008B1-7BF4-4CDB-A292-BF4FC0DDEDD7}"/>
              </a:ext>
            </a:extLst>
          </p:cNvPr>
          <p:cNvSpPr txBox="1"/>
          <p:nvPr/>
        </p:nvSpPr>
        <p:spPr>
          <a:xfrm>
            <a:off x="6355920" y="72927"/>
            <a:ext cx="5637866" cy="686341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Here, all the different components are connected to a </a:t>
            </a:r>
            <a:r>
              <a:rPr kumimoji="0" lang="en-SG" sz="2200" b="0" i="0" u="sng" strike="noStrike" kern="1200" cap="none" spc="0" normalizeH="0" baseline="0" noProof="0" dirty="0">
                <a:ln>
                  <a:noFill/>
                </a:ln>
                <a:solidFill>
                  <a:srgbClr val="8AC4A7">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rPr>
              <a:t>common network</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.The buyer clients can use a </a:t>
            </a:r>
            <a:r>
              <a:rPr kumimoji="0" lang="en-SG" sz="2200" b="0" i="0" u="sng" strike="noStrike" kern="1200" cap="none" spc="0" normalizeH="0" baseline="0" noProof="0" dirty="0">
                <a:ln>
                  <a:noFill/>
                </a:ln>
                <a:solidFill>
                  <a:srgbClr val="8AC4A7">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rPr>
              <a:t>public device </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through which customers can select which product they are interested in and the </a:t>
            </a:r>
            <a:r>
              <a:rPr kumimoji="0" lang="en-SG" sz="2200" b="0" i="0" u="sng" strike="noStrike" kern="1200" cap="none" spc="0" normalizeH="0" baseline="0" noProof="0" dirty="0">
                <a:ln>
                  <a:noFill/>
                </a:ln>
                <a:solidFill>
                  <a:srgbClr val="8AC4A7">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rPr>
              <a:t>application server with it’s components </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determines the best deals for that </a:t>
            </a:r>
            <a:r>
              <a:rPr kumimoji="0" lang="en-SG" sz="2200" b="0" i="0" u="sng" strike="noStrike" kern="1200" cap="none" spc="0" normalizeH="0" baseline="0" noProof="0" dirty="0">
                <a:ln>
                  <a:noFill/>
                </a:ln>
                <a:solidFill>
                  <a:srgbClr val="8AC4A7">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rPr>
              <a:t>specific </a:t>
            </a:r>
            <a:r>
              <a:rPr kumimoji="0" lang="en-SG" sz="2200" b="0" i="0" u="sng" strike="noStrike" kern="1200" cap="none" spc="0" normalizeH="0" baseline="0" noProof="0" dirty="0" err="1">
                <a:ln>
                  <a:noFill/>
                </a:ln>
                <a:solidFill>
                  <a:srgbClr val="8AC4A7">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rPr>
              <a:t>customer</a:t>
            </a:r>
            <a:r>
              <a:rPr kumimoji="0" lang="en-SG" sz="22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SG" sz="2200" b="0" i="0" u="sng" strike="noStrike" kern="1200" cap="none" spc="0" normalizeH="0" baseline="0" noProof="0" dirty="0" err="1">
                <a:ln>
                  <a:noFill/>
                </a:ln>
                <a:solidFill>
                  <a:srgbClr val="8AC4A7">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rPr>
              <a:t>On</a:t>
            </a:r>
            <a:r>
              <a:rPr kumimoji="0" lang="en-SG" sz="2200" b="0" i="0" u="sng" strike="noStrike" kern="1200" cap="none" spc="0" normalizeH="0" baseline="0" noProof="0" dirty="0">
                <a:ln>
                  <a:noFill/>
                </a:ln>
                <a:solidFill>
                  <a:srgbClr val="8AC4A7">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rPr>
              <a:t> behalf </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of </a:t>
            </a:r>
            <a:r>
              <a:rPr kumimoji="0" lang="en-SG" sz="22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buyers,the</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AI bots will find the best deals negotiated for their interested product according to their budget and notify them through the public </a:t>
            </a:r>
            <a:r>
              <a:rPr kumimoji="0" lang="en-SG" sz="22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device.The</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SG" sz="2200" b="0" i="0" u="sng" strike="noStrike" kern="1200" cap="none" spc="0" normalizeH="0" baseline="0" noProof="0" dirty="0">
                <a:ln>
                  <a:noFill/>
                </a:ln>
                <a:solidFill>
                  <a:srgbClr val="8AC4A7">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rPr>
              <a:t>database cluster </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contains all the information entered by the buyer client through the public device given to </a:t>
            </a:r>
            <a:r>
              <a:rPr kumimoji="0" lang="en-SG" sz="22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them.Business</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deals can also be communicated between buyer and </a:t>
            </a:r>
            <a:r>
              <a:rPr kumimoji="0" lang="en-SG" sz="22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seller,they</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have to enter their </a:t>
            </a:r>
            <a:r>
              <a:rPr kumimoji="0" lang="en-SG" sz="2200" b="0" i="0" u="sng" strike="noStrike" kern="1200" cap="none" spc="0" normalizeH="0" baseline="0" noProof="0" dirty="0">
                <a:ln>
                  <a:noFill/>
                </a:ln>
                <a:solidFill>
                  <a:srgbClr val="FFFF00"/>
                </a:solidFill>
                <a:effectLst/>
                <a:uLnTx/>
                <a:uFillTx/>
                <a:latin typeface="Calibri" panose="020F0502020204030204" pitchFamily="34" charset="0"/>
                <a:ea typeface="Calibri" panose="020F0502020204030204" pitchFamily="34" charset="0"/>
                <a:cs typeface="Times New Roman" panose="02020603050405020304" pitchFamily="18" charset="0"/>
              </a:rPr>
              <a:t>required budget and other data to the public device </a:t>
            </a: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and on their behalf buyer AI bot and seller AI bot will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communicate according to their budget and complete business deals.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22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5" name="Picture 4">
            <a:extLst>
              <a:ext uri="{FF2B5EF4-FFF2-40B4-BE49-F238E27FC236}">
                <a16:creationId xmlns:a16="http://schemas.microsoft.com/office/drawing/2014/main" id="{49CA3DAF-EF04-41C1-83DE-A165A8561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50" y="159634"/>
            <a:ext cx="5024270" cy="6276513"/>
          </a:xfrm>
          <a:prstGeom prst="rect">
            <a:avLst/>
          </a:prstGeom>
        </p:spPr>
      </p:pic>
    </p:spTree>
    <p:extLst>
      <p:ext uri="{BB962C8B-B14F-4D97-AF65-F5344CB8AC3E}">
        <p14:creationId xmlns:p14="http://schemas.microsoft.com/office/powerpoint/2010/main" val="366755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B6ACC0-764F-4D3F-8241-8FDF336D3F8F}"/>
              </a:ext>
            </a:extLst>
          </p:cNvPr>
          <p:cNvPicPr>
            <a:picLocks noGrp="1" noChangeAspect="1"/>
          </p:cNvPicPr>
          <p:nvPr>
            <p:ph idx="1"/>
          </p:nvPr>
        </p:nvPicPr>
        <p:blipFill>
          <a:blip r:embed="rId2"/>
          <a:stretch>
            <a:fillRect/>
          </a:stretch>
        </p:blipFill>
        <p:spPr>
          <a:xfrm>
            <a:off x="1331651" y="411550"/>
            <a:ext cx="4934459" cy="6034899"/>
          </a:xfrm>
          <a:prstGeom prst="rect">
            <a:avLst/>
          </a:prstGeom>
        </p:spPr>
      </p:pic>
      <p:sp>
        <p:nvSpPr>
          <p:cNvPr id="2" name="TextBox 1">
            <a:extLst>
              <a:ext uri="{FF2B5EF4-FFF2-40B4-BE49-F238E27FC236}">
                <a16:creationId xmlns:a16="http://schemas.microsoft.com/office/drawing/2014/main" id="{B3801149-CDC5-4F00-8046-75DA3EBB0B47}"/>
              </a:ext>
            </a:extLst>
          </p:cNvPr>
          <p:cNvSpPr txBox="1"/>
          <p:nvPr/>
        </p:nvSpPr>
        <p:spPr>
          <a:xfrm>
            <a:off x="6397060" y="614476"/>
            <a:ext cx="5794940" cy="55092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Tw Cen MT" panose="020B0602020104020603"/>
                <a:ea typeface="+mn-ea"/>
                <a:cs typeface="+mn-cs"/>
              </a:rPr>
              <a:t>Here ,the seller can </a:t>
            </a:r>
            <a:r>
              <a:rPr kumimoji="0" lang="en-US" sz="3200" b="0" i="0" u="sng" strike="noStrike" kern="1200" cap="none" spc="0" normalizeH="0" baseline="0" noProof="0" dirty="0">
                <a:ln>
                  <a:noFill/>
                </a:ln>
                <a:solidFill>
                  <a:srgbClr val="FFFF00"/>
                </a:solidFill>
                <a:effectLst/>
                <a:uLnTx/>
                <a:uFillTx/>
                <a:latin typeface="Tw Cen MT" panose="020B0602020104020603"/>
                <a:ea typeface="+mn-ea"/>
                <a:cs typeface="+mn-cs"/>
              </a:rPr>
              <a:t>easily communicate with the clients </a:t>
            </a:r>
            <a:r>
              <a:rPr kumimoji="0" lang="en-US" sz="3200" b="0" i="0" u="none" strike="noStrike" kern="1200" cap="none" spc="0" normalizeH="0" baseline="0" noProof="0" dirty="0">
                <a:ln>
                  <a:noFill/>
                </a:ln>
                <a:solidFill>
                  <a:prstClr val="white"/>
                </a:solidFill>
                <a:effectLst/>
                <a:uLnTx/>
                <a:uFillTx/>
                <a:latin typeface="Tw Cen MT" panose="020B0602020104020603"/>
                <a:ea typeface="+mn-ea"/>
                <a:cs typeface="+mn-cs"/>
              </a:rPr>
              <a:t>through the client device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Tw Cen MT" panose="020B0602020104020603"/>
                <a:ea typeface="+mn-ea"/>
                <a:cs typeface="+mn-cs"/>
              </a:rPr>
              <a:t>given to them ,through which clients can easily get information about the </a:t>
            </a:r>
            <a:r>
              <a:rPr kumimoji="0" lang="en-US" sz="3200" b="0" i="0" u="sng" strike="noStrike" kern="1200" cap="none" spc="0" normalizeH="0" baseline="0" noProof="0" dirty="0">
                <a:ln>
                  <a:noFill/>
                </a:ln>
                <a:solidFill>
                  <a:srgbClr val="FFFF00"/>
                </a:solidFill>
                <a:effectLst/>
                <a:uLnTx/>
                <a:uFillTx/>
                <a:latin typeface="Tw Cen MT" panose="020B0602020104020603"/>
                <a:ea typeface="+mn-ea"/>
                <a:cs typeface="+mn-cs"/>
              </a:rPr>
              <a:t>seller’s negotiation parameters and elasticity.</a:t>
            </a:r>
            <a:r>
              <a:rPr kumimoji="0" lang="en-US" sz="32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Tw Cen MT" panose="020B0602020104020603"/>
                <a:ea typeface="+mn-ea"/>
                <a:cs typeface="+mn-cs"/>
              </a:rPr>
              <a:t>The </a:t>
            </a:r>
            <a:r>
              <a:rPr kumimoji="0" lang="en-US" sz="3200" b="0" i="0" u="sng" strike="noStrike" kern="1200" cap="none" spc="0" normalizeH="0" baseline="0" noProof="0" dirty="0">
                <a:ln>
                  <a:noFill/>
                </a:ln>
                <a:solidFill>
                  <a:srgbClr val="FFFF00"/>
                </a:solidFill>
                <a:effectLst/>
                <a:uLnTx/>
                <a:uFillTx/>
                <a:latin typeface="Tw Cen MT" panose="020B0602020104020603"/>
                <a:ea typeface="+mn-ea"/>
                <a:cs typeface="+mn-cs"/>
              </a:rPr>
              <a:t>AI Seller Application</a:t>
            </a:r>
            <a:r>
              <a:rPr kumimoji="0" lang="en-US" sz="3200" b="0" i="0" u="none" strike="noStrike" kern="1200" cap="none" spc="0" normalizeH="0" baseline="0" noProof="0" dirty="0">
                <a:ln>
                  <a:noFill/>
                </a:ln>
                <a:solidFill>
                  <a:prstClr val="white"/>
                </a:solidFill>
                <a:effectLst/>
                <a:uLnTx/>
                <a:uFillTx/>
                <a:latin typeface="Tw Cen MT" panose="020B0602020104020603"/>
                <a:ea typeface="+mn-ea"/>
                <a:cs typeface="+mn-cs"/>
              </a:rPr>
              <a:t> easily gives clients the required information about the seller.</a:t>
            </a:r>
            <a:endParaRPr kumimoji="0" lang="en-SG" sz="32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46765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5092-925A-48D9-8C03-05C3B797478C}"/>
              </a:ext>
            </a:extLst>
          </p:cNvPr>
          <p:cNvSpPr>
            <a:spLocks noGrp="1"/>
          </p:cNvSpPr>
          <p:nvPr>
            <p:ph type="title"/>
          </p:nvPr>
        </p:nvSpPr>
        <p:spPr>
          <a:xfrm>
            <a:off x="1451579" y="0"/>
            <a:ext cx="9603275" cy="847182"/>
          </a:xfrm>
        </p:spPr>
        <p:txBody>
          <a:bodyPr/>
          <a:lstStyle/>
          <a:p>
            <a:r>
              <a:rPr lang="en-SG" b="1" u="sng" dirty="0"/>
              <a:t>CURRENT DRAWBACKS(PROBLEMS) IN SOCIETY</a:t>
            </a:r>
          </a:p>
        </p:txBody>
      </p:sp>
      <p:sp>
        <p:nvSpPr>
          <p:cNvPr id="3" name="Content Placeholder 2">
            <a:extLst>
              <a:ext uri="{FF2B5EF4-FFF2-40B4-BE49-F238E27FC236}">
                <a16:creationId xmlns:a16="http://schemas.microsoft.com/office/drawing/2014/main" id="{9A13767E-0D46-4D40-B5EC-7616C011211F}"/>
              </a:ext>
            </a:extLst>
          </p:cNvPr>
          <p:cNvSpPr>
            <a:spLocks noGrp="1"/>
          </p:cNvSpPr>
          <p:nvPr>
            <p:ph idx="1"/>
          </p:nvPr>
        </p:nvSpPr>
        <p:spPr>
          <a:xfrm>
            <a:off x="835863" y="734886"/>
            <a:ext cx="11292559" cy="6030552"/>
          </a:xfrm>
        </p:spPr>
        <p:txBody>
          <a:bodyPr>
            <a:normAutofit lnSpcReduction="10000"/>
          </a:bodyPr>
          <a:lstStyle/>
          <a:p>
            <a:pPr>
              <a:lnSpc>
                <a:spcPct val="107000"/>
              </a:lnSpc>
              <a:spcAft>
                <a:spcPts val="800"/>
              </a:spcAft>
            </a:pPr>
            <a:r>
              <a:rPr lang="en-SG" dirty="0">
                <a:effectLst/>
                <a:latin typeface="Calibri" panose="020F0502020204030204" pitchFamily="34" charset="0"/>
                <a:ea typeface="Calibri" panose="020F0502020204030204" pitchFamily="34" charset="0"/>
                <a:cs typeface="Times New Roman" panose="02020603050405020304" pitchFamily="18" charset="0"/>
              </a:rPr>
              <a:t>There are numerous outlets for purchasing products and services today. Information about products and services has </a:t>
            </a:r>
            <a:r>
              <a:rPr lang="en-SG"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virtually exploded </a:t>
            </a:r>
            <a:r>
              <a:rPr lang="en-SG" dirty="0">
                <a:effectLst/>
                <a:latin typeface="Calibri" panose="020F0502020204030204" pitchFamily="34" charset="0"/>
                <a:ea typeface="Calibri" panose="020F0502020204030204" pitchFamily="34" charset="0"/>
                <a:cs typeface="Times New Roman" panose="02020603050405020304" pitchFamily="18" charset="0"/>
              </a:rPr>
              <a:t>in the Information Age. Between online product reviews, social media posts, product trends, user suggestions, blogs, frequently changing prices, loosely defined offers, and unreliable product/service providers, consumers today must sift through various online and brick-and-mortar retailers to </a:t>
            </a:r>
            <a:r>
              <a:rPr lang="en-SG"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find the best deals on the things they want to purchase</a:t>
            </a:r>
            <a:r>
              <a:rPr lang="en-SG" dirty="0">
                <a:effectLst/>
                <a:latin typeface="Calibri" panose="020F0502020204030204" pitchFamily="34" charset="0"/>
                <a:ea typeface="Calibri" panose="020F0502020204030204" pitchFamily="34" charset="0"/>
                <a:cs typeface="Times New Roman" panose="02020603050405020304" pitchFamily="18" charset="0"/>
              </a:rPr>
              <a:t>. So consumers making purchasing product decisions often deal with </a:t>
            </a:r>
            <a:r>
              <a:rPr lang="en-SG"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information overload, market noise, pricing gaps, and conflicting product-review signals.</a:t>
            </a:r>
          </a:p>
          <a:p>
            <a:pPr>
              <a:lnSpc>
                <a:spcPct val="107000"/>
              </a:lnSpc>
              <a:spcAft>
                <a:spcPts val="800"/>
              </a:spcAft>
            </a:pPr>
            <a:r>
              <a:rPr lang="en-SG" dirty="0">
                <a:effectLst/>
                <a:latin typeface="Calibri" panose="020F0502020204030204" pitchFamily="34" charset="0"/>
                <a:ea typeface="Calibri" panose="020F0502020204030204" pitchFamily="34" charset="0"/>
                <a:cs typeface="Times New Roman" panose="02020603050405020304" pitchFamily="18" charset="0"/>
              </a:rPr>
              <a:t>At the same time, retailers have to </a:t>
            </a:r>
            <a:r>
              <a:rPr lang="en-SG"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manage product and service advertisements</a:t>
            </a:r>
            <a:r>
              <a:rPr lang="en-SG" dirty="0">
                <a:effectLst/>
                <a:latin typeface="Calibri" panose="020F0502020204030204" pitchFamily="34" charset="0"/>
                <a:ea typeface="Calibri" panose="020F0502020204030204" pitchFamily="34" charset="0"/>
                <a:cs typeface="Times New Roman" panose="02020603050405020304" pitchFamily="18" charset="0"/>
              </a:rPr>
              <a:t>   across different advertisement channels (e.g., print, radio, television, online) that each requires </a:t>
            </a:r>
            <a:r>
              <a:rPr lang="en-SG"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different marketing techniques</a:t>
            </a:r>
            <a:r>
              <a:rPr lang="en-SG" dirty="0">
                <a:effectLst/>
                <a:latin typeface="Calibri" panose="020F0502020204030204" pitchFamily="34" charset="0"/>
                <a:ea typeface="Calibri" panose="020F0502020204030204" pitchFamily="34" charset="0"/>
                <a:cs typeface="Times New Roman" panose="02020603050405020304" pitchFamily="18" charset="0"/>
              </a:rPr>
              <a:t>, and often complex campaign-management solutions. In the end, regardless of the medium, retailers </a:t>
            </a:r>
            <a:r>
              <a:rPr lang="en-SG"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must effectively predict    </a:t>
            </a:r>
            <a:r>
              <a:rPr lang="en-SG" dirty="0">
                <a:effectLst/>
                <a:latin typeface="Calibri" panose="020F0502020204030204" pitchFamily="34" charset="0"/>
                <a:ea typeface="Calibri" panose="020F0502020204030204" pitchFamily="34" charset="0"/>
                <a:cs typeface="Times New Roman" panose="02020603050405020304" pitchFamily="18" charset="0"/>
              </a:rPr>
              <a:t>what consumers want in order to </a:t>
            </a:r>
            <a:r>
              <a:rPr lang="en-SG"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better target and promote their offerings</a:t>
            </a:r>
            <a:r>
              <a:rPr lang="en-SG"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SG" dirty="0">
                <a:effectLst/>
                <a:latin typeface="Calibri" panose="020F0502020204030204" pitchFamily="34" charset="0"/>
                <a:ea typeface="Calibri" panose="020F0502020204030204" pitchFamily="34" charset="0"/>
                <a:cs typeface="Times New Roman" panose="02020603050405020304" pitchFamily="18" charset="0"/>
              </a:rPr>
              <a:t>Also at the same </a:t>
            </a:r>
            <a:r>
              <a:rPr lang="en-SG" dirty="0" err="1">
                <a:effectLst/>
                <a:latin typeface="Calibri" panose="020F0502020204030204" pitchFamily="34" charset="0"/>
                <a:ea typeface="Calibri" panose="020F0502020204030204" pitchFamily="34" charset="0"/>
                <a:cs typeface="Times New Roman" panose="02020603050405020304" pitchFamily="18" charset="0"/>
              </a:rPr>
              <a:t>time,business</a:t>
            </a:r>
            <a:r>
              <a:rPr lang="en-SG" dirty="0">
                <a:effectLst/>
                <a:latin typeface="Calibri" panose="020F0502020204030204" pitchFamily="34" charset="0"/>
                <a:ea typeface="Calibri" panose="020F0502020204030204" pitchFamily="34" charset="0"/>
                <a:cs typeface="Times New Roman" panose="02020603050405020304" pitchFamily="18" charset="0"/>
              </a:rPr>
              <a:t> executives have to attend to business deals and </a:t>
            </a:r>
            <a:r>
              <a:rPr lang="en-SG"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negotiate them according to their budget</a:t>
            </a:r>
            <a:r>
              <a:rPr lang="en-SG"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endParaRPr lang="en-SG" dirty="0"/>
          </a:p>
        </p:txBody>
      </p:sp>
    </p:spTree>
    <p:extLst>
      <p:ext uri="{BB962C8B-B14F-4D97-AF65-F5344CB8AC3E}">
        <p14:creationId xmlns:p14="http://schemas.microsoft.com/office/powerpoint/2010/main" val="306186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23C4-AA2A-4AA3-8A60-1F5EC76387A7}"/>
              </a:ext>
            </a:extLst>
          </p:cNvPr>
          <p:cNvSpPr>
            <a:spLocks noGrp="1"/>
          </p:cNvSpPr>
          <p:nvPr>
            <p:ph type="title"/>
          </p:nvPr>
        </p:nvSpPr>
        <p:spPr>
          <a:xfrm>
            <a:off x="1141413" y="130464"/>
            <a:ext cx="9905998" cy="789546"/>
          </a:xfrm>
        </p:spPr>
        <p:txBody>
          <a:bodyPr/>
          <a:lstStyle/>
          <a:p>
            <a:r>
              <a:rPr lang="en-SG" b="1" u="sng" dirty="0"/>
              <a:t>HOW DRAWBACKS CAN BE SOLVED</a:t>
            </a:r>
          </a:p>
        </p:txBody>
      </p:sp>
      <p:sp>
        <p:nvSpPr>
          <p:cNvPr id="3" name="Content Placeholder 2">
            <a:extLst>
              <a:ext uri="{FF2B5EF4-FFF2-40B4-BE49-F238E27FC236}">
                <a16:creationId xmlns:a16="http://schemas.microsoft.com/office/drawing/2014/main" id="{3BC3627E-59AF-4EFE-BD15-129AA7AD397D}"/>
              </a:ext>
            </a:extLst>
          </p:cNvPr>
          <p:cNvSpPr>
            <a:spLocks noGrp="1"/>
          </p:cNvSpPr>
          <p:nvPr>
            <p:ph idx="1"/>
          </p:nvPr>
        </p:nvSpPr>
        <p:spPr>
          <a:xfrm>
            <a:off x="448785" y="852692"/>
            <a:ext cx="11472073" cy="6005307"/>
          </a:xfrm>
        </p:spPr>
        <p:txBody>
          <a:bodyPr>
            <a:normAutofit/>
          </a:bodyPr>
          <a:lstStyle/>
          <a:p>
            <a:r>
              <a:rPr lang="en-SG" dirty="0"/>
              <a:t>Customers </a:t>
            </a:r>
            <a:r>
              <a:rPr lang="en-SG" b="1" u="sng" dirty="0">
                <a:solidFill>
                  <a:schemeClr val="accent4">
                    <a:lumMod val="75000"/>
                  </a:schemeClr>
                </a:solidFill>
              </a:rPr>
              <a:t>need not waste their time </a:t>
            </a:r>
            <a:r>
              <a:rPr lang="en-SG" dirty="0"/>
              <a:t>searching for good deals on the internet such as </a:t>
            </a:r>
            <a:r>
              <a:rPr lang="en-SG" b="1" u="sng" dirty="0" err="1">
                <a:solidFill>
                  <a:schemeClr val="accent4">
                    <a:lumMod val="75000"/>
                  </a:schemeClr>
                </a:solidFill>
              </a:rPr>
              <a:t>Amazon,flipkart</a:t>
            </a:r>
            <a:r>
              <a:rPr lang="en-SG" b="1" u="sng" dirty="0">
                <a:solidFill>
                  <a:schemeClr val="accent4">
                    <a:lumMod val="75000"/>
                  </a:schemeClr>
                </a:solidFill>
              </a:rPr>
              <a:t> </a:t>
            </a:r>
            <a:r>
              <a:rPr lang="en-SG" dirty="0"/>
              <a:t>since  the artificial intelligence(AI) robots(agents) will be able to </a:t>
            </a:r>
            <a:r>
              <a:rPr lang="en-SG" dirty="0">
                <a:ea typeface="Calibri" panose="020F0502020204030204" pitchFamily="34" charset="0"/>
                <a:cs typeface="Times New Roman" panose="02020603050405020304" pitchFamily="18" charset="0"/>
              </a:rPr>
              <a:t>operate </a:t>
            </a:r>
            <a:r>
              <a:rPr lang="en-SG" b="1" u="sng" dirty="0">
                <a:solidFill>
                  <a:schemeClr val="accent4">
                    <a:lumMod val="75000"/>
                  </a:schemeClr>
                </a:solidFill>
                <a:ea typeface="Calibri" panose="020F0502020204030204" pitchFamily="34" charset="0"/>
                <a:cs typeface="Times New Roman" panose="02020603050405020304" pitchFamily="18" charset="0"/>
              </a:rPr>
              <a:t>on behalf of the buyers and sellers </a:t>
            </a:r>
            <a:r>
              <a:rPr lang="en-SG" dirty="0">
                <a:ea typeface="Calibri" panose="020F0502020204030204" pitchFamily="34" charset="0"/>
                <a:cs typeface="Times New Roman" panose="02020603050405020304" pitchFamily="18" charset="0"/>
              </a:rPr>
              <a:t>to locate </a:t>
            </a:r>
            <a:r>
              <a:rPr lang="en-SG" b="1" u="sng" dirty="0">
                <a:solidFill>
                  <a:schemeClr val="accent4">
                    <a:lumMod val="75000"/>
                  </a:schemeClr>
                </a:solidFill>
                <a:ea typeface="Calibri" panose="020F0502020204030204" pitchFamily="34" charset="0"/>
                <a:cs typeface="Times New Roman" panose="02020603050405020304" pitchFamily="18" charset="0"/>
              </a:rPr>
              <a:t>potential deals, automatically and anonymously negotiate</a:t>
            </a:r>
            <a:r>
              <a:rPr lang="en-SG" dirty="0">
                <a:ea typeface="Calibri" panose="020F0502020204030204" pitchFamily="34" charset="0"/>
                <a:cs typeface="Times New Roman" panose="02020603050405020304" pitchFamily="18" charset="0"/>
              </a:rPr>
              <a:t> towards the best terms for their respective users based on the parameters set by the users to be important and also based on</a:t>
            </a:r>
            <a:r>
              <a:rPr lang="en-SG" dirty="0"/>
              <a:t> market conditions.</a:t>
            </a:r>
            <a:endParaRPr lang="en-SG" sz="2400" dirty="0">
              <a:effectLst/>
              <a:latin typeface="Calibri" panose="020F0502020204030204" pitchFamily="34" charset="0"/>
              <a:ea typeface="Calibri" panose="020F0502020204030204" pitchFamily="34" charset="0"/>
              <a:cs typeface="Times New Roman" panose="02020603050405020304" pitchFamily="18" charset="0"/>
            </a:endParaRPr>
          </a:p>
          <a:p>
            <a:r>
              <a:rPr lang="en-SG" sz="2400" dirty="0">
                <a:effectLst/>
                <a:latin typeface="Calibri" panose="020F0502020204030204" pitchFamily="34" charset="0"/>
                <a:ea typeface="Calibri" panose="020F0502020204030204" pitchFamily="34" charset="0"/>
                <a:cs typeface="Times New Roman" panose="02020603050405020304" pitchFamily="18" charset="0"/>
              </a:rPr>
              <a:t>Server-implemented framework that automates the discovery and negotiation of product sales online based on buyer- and seller-defined parameters and elasticity thresholds which </a:t>
            </a:r>
            <a:r>
              <a:rPr lang="en-SG" sz="2400"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saves a lot of time.</a:t>
            </a:r>
          </a:p>
          <a:p>
            <a:r>
              <a:rPr lang="en-SG" sz="2400" dirty="0">
                <a:effectLst/>
                <a:latin typeface="Calibri" panose="020F0502020204030204" pitchFamily="34" charset="0"/>
                <a:ea typeface="Calibri" panose="020F0502020204030204" pitchFamily="34" charset="0"/>
                <a:cs typeface="Times New Roman" panose="02020603050405020304" pitchFamily="18" charset="0"/>
              </a:rPr>
              <a:t>consumers making purchasing product decisions often deal with information overload, market noise, pricing gaps, and conflicting product-review signals but with AI robots joining a multiple negotiation stage together and finally giving the best potential deals to </a:t>
            </a:r>
            <a:r>
              <a:rPr lang="en-SG" sz="2400" dirty="0" err="1">
                <a:effectLst/>
                <a:latin typeface="Calibri" panose="020F0502020204030204" pitchFamily="34" charset="0"/>
                <a:ea typeface="Calibri" panose="020F0502020204030204" pitchFamily="34" charset="0"/>
                <a:cs typeface="Times New Roman" panose="02020603050405020304" pitchFamily="18" charset="0"/>
              </a:rPr>
              <a:t>consumers,hence</a:t>
            </a:r>
            <a:r>
              <a:rPr lang="en-SG" sz="2400" dirty="0">
                <a:effectLst/>
                <a:latin typeface="Calibri" panose="020F0502020204030204" pitchFamily="34" charset="0"/>
                <a:ea typeface="Calibri" panose="020F0502020204030204" pitchFamily="34" charset="0"/>
                <a:cs typeface="Times New Roman" panose="02020603050405020304" pitchFamily="18" charset="0"/>
              </a:rPr>
              <a:t> consumers </a:t>
            </a:r>
            <a:r>
              <a:rPr lang="en-SG" sz="2400"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won’t have any confusions in their decisions.</a:t>
            </a:r>
          </a:p>
          <a:p>
            <a:endParaRPr lang="en-SG"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076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940A-241F-49D0-A28C-8A1543AF36E9}"/>
              </a:ext>
            </a:extLst>
          </p:cNvPr>
          <p:cNvSpPr>
            <a:spLocks noGrp="1"/>
          </p:cNvSpPr>
          <p:nvPr>
            <p:ph type="title"/>
          </p:nvPr>
        </p:nvSpPr>
        <p:spPr>
          <a:xfrm>
            <a:off x="1365805" y="353418"/>
            <a:ext cx="9905998" cy="1171468"/>
          </a:xfrm>
        </p:spPr>
        <p:txBody>
          <a:bodyPr/>
          <a:lstStyle/>
          <a:p>
            <a:r>
              <a:rPr lang="en-SG" b="1" u="sng" dirty="0"/>
              <a:t>How more drawbacks can be solved</a:t>
            </a:r>
          </a:p>
        </p:txBody>
      </p:sp>
      <p:sp>
        <p:nvSpPr>
          <p:cNvPr id="3" name="Content Placeholder 2">
            <a:extLst>
              <a:ext uri="{FF2B5EF4-FFF2-40B4-BE49-F238E27FC236}">
                <a16:creationId xmlns:a16="http://schemas.microsoft.com/office/drawing/2014/main" id="{9DFBBD8C-DD4B-4373-97A7-2973A62E362B}"/>
              </a:ext>
            </a:extLst>
          </p:cNvPr>
          <p:cNvSpPr>
            <a:spLocks noGrp="1"/>
          </p:cNvSpPr>
          <p:nvPr>
            <p:ph idx="1"/>
          </p:nvPr>
        </p:nvSpPr>
        <p:spPr>
          <a:xfrm>
            <a:off x="880741" y="1767092"/>
            <a:ext cx="11006459" cy="4869320"/>
          </a:xfrm>
        </p:spPr>
        <p:txBody>
          <a:bodyPr>
            <a:normAutofit/>
          </a:bodyPr>
          <a:lstStyle/>
          <a:p>
            <a:r>
              <a:rPr lang="en-SG" sz="2400" dirty="0">
                <a:effectLst/>
                <a:latin typeface="Calibri" panose="020F0502020204030204" pitchFamily="34" charset="0"/>
                <a:ea typeface="Calibri" panose="020F0502020204030204" pitchFamily="34" charset="0"/>
                <a:cs typeface="Times New Roman" panose="02020603050405020304" pitchFamily="18" charset="0"/>
              </a:rPr>
              <a:t>The AI agent for Sellers optimizes sales strategy and effectiveness while the AI agent for Buyers improves purchasing decision-making and </a:t>
            </a:r>
            <a:r>
              <a:rPr lang="en-SG" sz="2400"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empowers better deals with less effort.</a:t>
            </a:r>
          </a:p>
          <a:p>
            <a:r>
              <a:rPr lang="en-SG" dirty="0">
                <a:latin typeface="Calibri" panose="020F0502020204030204" pitchFamily="34" charset="0"/>
                <a:ea typeface="Calibri" panose="020F0502020204030204" pitchFamily="34" charset="0"/>
                <a:cs typeface="Times New Roman" panose="02020603050405020304" pitchFamily="18" charset="0"/>
              </a:rPr>
              <a:t>Retailers have to check on salesmen and ensure that they are collecting information about what customers want in order to </a:t>
            </a:r>
            <a:r>
              <a:rPr lang="en-SG" sz="2400" dirty="0">
                <a:effectLst/>
                <a:latin typeface="Calibri" panose="020F0502020204030204" pitchFamily="34" charset="0"/>
                <a:ea typeface="Calibri" panose="020F0502020204030204" pitchFamily="34" charset="0"/>
                <a:cs typeface="Times New Roman" panose="02020603050405020304" pitchFamily="18" charset="0"/>
              </a:rPr>
              <a:t>better target and promote their </a:t>
            </a:r>
            <a:r>
              <a:rPr lang="en-SG" sz="2400" dirty="0" err="1">
                <a:effectLst/>
                <a:latin typeface="Calibri" panose="020F0502020204030204" pitchFamily="34" charset="0"/>
                <a:ea typeface="Calibri" panose="020F0502020204030204" pitchFamily="34" charset="0"/>
                <a:cs typeface="Times New Roman" panose="02020603050405020304" pitchFamily="18" charset="0"/>
              </a:rPr>
              <a:t>offerings,but</a:t>
            </a:r>
            <a:r>
              <a:rPr lang="en-SG" sz="2400" dirty="0">
                <a:effectLst/>
                <a:latin typeface="Calibri" panose="020F0502020204030204" pitchFamily="34" charset="0"/>
                <a:ea typeface="Calibri" panose="020F0502020204030204" pitchFamily="34" charset="0"/>
                <a:cs typeface="Times New Roman" panose="02020603050405020304" pitchFamily="18" charset="0"/>
              </a:rPr>
              <a:t> with the implementation of AI robots </a:t>
            </a:r>
            <a:r>
              <a:rPr lang="en-SG" sz="2400"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they need not spend time ensuring and checking on salesmen.</a:t>
            </a:r>
          </a:p>
          <a:p>
            <a:r>
              <a:rPr lang="en-SG" dirty="0">
                <a:effectLst/>
                <a:latin typeface="Calibri" panose="020F0502020204030204" pitchFamily="34" charset="0"/>
                <a:ea typeface="Calibri" panose="020F0502020204030204" pitchFamily="34" charset="0"/>
                <a:cs typeface="Times New Roman" panose="02020603050405020304" pitchFamily="18" charset="0"/>
              </a:rPr>
              <a:t>Business executives </a:t>
            </a:r>
            <a:r>
              <a:rPr lang="en-SG"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need not attend business deals and spend time to negotiate it </a:t>
            </a:r>
            <a:r>
              <a:rPr lang="en-SG" dirty="0">
                <a:effectLst/>
                <a:latin typeface="Calibri" panose="020F0502020204030204" pitchFamily="34" charset="0"/>
                <a:ea typeface="Calibri" panose="020F0502020204030204" pitchFamily="34" charset="0"/>
                <a:cs typeface="Times New Roman" panose="02020603050405020304" pitchFamily="18" charset="0"/>
              </a:rPr>
              <a:t>according to their preference ,</a:t>
            </a:r>
            <a:r>
              <a:rPr lang="en-SG" b="1" u="sng"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since AI bots will be able to do all these work </a:t>
            </a:r>
            <a:r>
              <a:rPr lang="en-SG" dirty="0">
                <a:effectLst/>
                <a:latin typeface="Calibri" panose="020F0502020204030204" pitchFamily="34" charset="0"/>
                <a:ea typeface="Calibri" panose="020F0502020204030204" pitchFamily="34" charset="0"/>
                <a:cs typeface="Times New Roman" panose="02020603050405020304" pitchFamily="18" charset="0"/>
              </a:rPr>
              <a:t>and business executives can tend to do more important tasks at office.</a:t>
            </a:r>
          </a:p>
          <a:p>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endParaRPr lang="en-SG"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SG" dirty="0"/>
          </a:p>
        </p:txBody>
      </p:sp>
    </p:spTree>
    <p:extLst>
      <p:ext uri="{BB962C8B-B14F-4D97-AF65-F5344CB8AC3E}">
        <p14:creationId xmlns:p14="http://schemas.microsoft.com/office/powerpoint/2010/main" val="16608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1CB6-8D20-4488-B462-F0EAC48E424A}"/>
              </a:ext>
            </a:extLst>
          </p:cNvPr>
          <p:cNvSpPr>
            <a:spLocks noGrp="1"/>
          </p:cNvSpPr>
          <p:nvPr>
            <p:ph type="title"/>
          </p:nvPr>
        </p:nvSpPr>
        <p:spPr>
          <a:xfrm>
            <a:off x="1143001" y="0"/>
            <a:ext cx="9905998" cy="1478570"/>
          </a:xfrm>
        </p:spPr>
        <p:txBody>
          <a:bodyPr/>
          <a:lstStyle/>
          <a:p>
            <a:r>
              <a:rPr lang="en-SG" b="1" u="sng" dirty="0"/>
              <a:t>SOFTWARE AND HARDWARE RESOURCES REQUIRED FOR IMPLEMENTATION</a:t>
            </a:r>
          </a:p>
        </p:txBody>
      </p:sp>
      <p:pic>
        <p:nvPicPr>
          <p:cNvPr id="11" name="Picture 10">
            <a:extLst>
              <a:ext uri="{FF2B5EF4-FFF2-40B4-BE49-F238E27FC236}">
                <a16:creationId xmlns:a16="http://schemas.microsoft.com/office/drawing/2014/main" id="{D9DA8762-7BCB-4DA1-BB39-1FA8539C1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963" y="1478570"/>
            <a:ext cx="5091454" cy="4692888"/>
          </a:xfrm>
          <a:prstGeom prst="rect">
            <a:avLst/>
          </a:prstGeom>
        </p:spPr>
      </p:pic>
      <p:pic>
        <p:nvPicPr>
          <p:cNvPr id="4" name="Picture 3">
            <a:extLst>
              <a:ext uri="{FF2B5EF4-FFF2-40B4-BE49-F238E27FC236}">
                <a16:creationId xmlns:a16="http://schemas.microsoft.com/office/drawing/2014/main" id="{BE1AB795-34D0-4DD7-8566-0F6BAF860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78" y="1478570"/>
            <a:ext cx="5239736" cy="4692888"/>
          </a:xfrm>
          <a:prstGeom prst="rect">
            <a:avLst/>
          </a:prstGeom>
        </p:spPr>
      </p:pic>
    </p:spTree>
    <p:extLst>
      <p:ext uri="{BB962C8B-B14F-4D97-AF65-F5344CB8AC3E}">
        <p14:creationId xmlns:p14="http://schemas.microsoft.com/office/powerpoint/2010/main" val="384870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E1B3-E581-4503-89BC-532B442387F1}"/>
              </a:ext>
            </a:extLst>
          </p:cNvPr>
          <p:cNvSpPr>
            <a:spLocks noGrp="1"/>
          </p:cNvSpPr>
          <p:nvPr>
            <p:ph type="title"/>
          </p:nvPr>
        </p:nvSpPr>
        <p:spPr/>
        <p:txBody>
          <a:bodyPr/>
          <a:lstStyle/>
          <a:p>
            <a:r>
              <a:rPr lang="en-SG" b="1" u="sng" dirty="0"/>
              <a:t>COST TO IMPLEMENT THIS IDEA</a:t>
            </a:r>
          </a:p>
        </p:txBody>
      </p:sp>
      <p:sp>
        <p:nvSpPr>
          <p:cNvPr id="3" name="Content Placeholder 2">
            <a:extLst>
              <a:ext uri="{FF2B5EF4-FFF2-40B4-BE49-F238E27FC236}">
                <a16:creationId xmlns:a16="http://schemas.microsoft.com/office/drawing/2014/main" id="{D4198642-EBFD-46B0-B9D2-B3D150EEE891}"/>
              </a:ext>
            </a:extLst>
          </p:cNvPr>
          <p:cNvSpPr>
            <a:spLocks noGrp="1"/>
          </p:cNvSpPr>
          <p:nvPr>
            <p:ph idx="1"/>
          </p:nvPr>
        </p:nvSpPr>
        <p:spPr/>
        <p:txBody>
          <a:bodyPr>
            <a:normAutofit/>
          </a:bodyPr>
          <a:lstStyle/>
          <a:p>
            <a:r>
              <a:rPr lang="en-US" sz="3200" dirty="0"/>
              <a:t>Deploying a Artificial Intelligence (AI) robot(agents)  cost  can be </a:t>
            </a:r>
            <a:r>
              <a:rPr lang="en-US" sz="3200" b="1" u="sng" dirty="0">
                <a:solidFill>
                  <a:srgbClr val="FFFF00"/>
                </a:solidFill>
              </a:rPr>
              <a:t>as low as ₹5 lakh </a:t>
            </a:r>
            <a:r>
              <a:rPr lang="en-US" sz="3200" dirty="0"/>
              <a:t>for entry-level  Artificial Intelligence (AI) robots(agents), and can go up to ₹30- ₹40 lakh depending on the application, nature of job and the payload involved," </a:t>
            </a:r>
            <a:endParaRPr lang="en-SG" sz="3200" dirty="0"/>
          </a:p>
        </p:txBody>
      </p:sp>
    </p:spTree>
    <p:extLst>
      <p:ext uri="{BB962C8B-B14F-4D97-AF65-F5344CB8AC3E}">
        <p14:creationId xmlns:p14="http://schemas.microsoft.com/office/powerpoint/2010/main" val="16522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137</TotalTime>
  <Words>1358</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RobotoLight</vt:lpstr>
      <vt:lpstr>RobotoMedium</vt:lpstr>
      <vt:lpstr>Tw Cen MT</vt:lpstr>
      <vt:lpstr>Circuit</vt:lpstr>
      <vt:lpstr>Artificial intelligence (AI) negotiation robots(agents)</vt:lpstr>
      <vt:lpstr>About my idea </vt:lpstr>
      <vt:lpstr>PowerPoint Presentation</vt:lpstr>
      <vt:lpstr>PowerPoint Presentation</vt:lpstr>
      <vt:lpstr>CURRENT DRAWBACKS(PROBLEMS) IN SOCIETY</vt:lpstr>
      <vt:lpstr>HOW DRAWBACKS CAN BE SOLVED</vt:lpstr>
      <vt:lpstr>How more drawbacks can be solved</vt:lpstr>
      <vt:lpstr>SOFTWARE AND HARDWARE RESOURCES REQUIRED FOR IMPLEMENTATION</vt:lpstr>
      <vt:lpstr>COST TO IMPLEMENT THIS IDEA</vt:lpstr>
      <vt:lpstr>JUSTIFICATION OF COST OF AI ROBOTS </vt:lpstr>
      <vt:lpstr>CHART of human work v/s AI robot work </vt:lpstr>
      <vt:lpstr>GRAPH FOR PROFIT OF HUMAN SALESMAN V/S AI ROBOT in each day </vt:lpstr>
      <vt:lpstr>APPLICATIONS OF MY IDEA</vt:lpstr>
      <vt:lpstr>MORE APPLICATIONS OF MY IDEA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 negotiation robots(agents)</dc:title>
  <dc:creator>PRAJWAL</dc:creator>
  <cp:lastModifiedBy>PRAJWAL</cp:lastModifiedBy>
  <cp:revision>6</cp:revision>
  <dcterms:created xsi:type="dcterms:W3CDTF">2020-11-07T06:51:18Z</dcterms:created>
  <dcterms:modified xsi:type="dcterms:W3CDTF">2020-11-07T09:08:49Z</dcterms:modified>
</cp:coreProperties>
</file>