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72" r:id="rId5"/>
    <p:sldId id="289" r:id="rId6"/>
    <p:sldId id="291" r:id="rId7"/>
    <p:sldId id="292" r:id="rId8"/>
    <p:sldId id="294" r:id="rId9"/>
    <p:sldId id="296" r:id="rId10"/>
    <p:sldId id="297" r:id="rId11"/>
    <p:sldId id="299" r:id="rId12"/>
    <p:sldId id="298" r:id="rId13"/>
    <p:sldId id="300" r:id="rId14"/>
  </p:sldIdLst>
  <p:sldSz cx="9144000" cy="6858000" type="screen4x3"/>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437EE0-7F92-46DE-ACC2-EABC1060E0E7}">
          <p14:sldIdLst>
            <p14:sldId id="272"/>
            <p14:sldId id="289"/>
            <p14:sldId id="291"/>
            <p14:sldId id="292"/>
            <p14:sldId id="294"/>
            <p14:sldId id="296"/>
            <p14:sldId id="297"/>
            <p14:sldId id="299"/>
            <p14:sldId id="298"/>
            <p14:sldId id="300"/>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D0"/>
    <a:srgbClr val="EE7012"/>
    <a:srgbClr val="D3630F"/>
    <a:srgbClr val="3BCCFF"/>
    <a:srgbClr val="8F45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EB7867-7D93-4A29-8EDB-E9F39E19BC29}" v="15" dt="2023-05-30T15:50:17.454"/>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5" autoAdjust="0"/>
    <p:restoredTop sz="92784" autoAdjust="0"/>
  </p:normalViewPr>
  <p:slideViewPr>
    <p:cSldViewPr snapToGrid="0">
      <p:cViewPr varScale="1">
        <p:scale>
          <a:sx n="108" d="100"/>
          <a:sy n="108" d="100"/>
        </p:scale>
        <p:origin x="1500"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108"/>
    </p:cViewPr>
  </p:sorter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jwal Sridhar" userId="8127f978a3331127" providerId="LiveId" clId="{62EB7867-7D93-4A29-8EDB-E9F39E19BC29}"/>
    <pc:docChg chg="undo custSel addSld delSld modSld modSection">
      <pc:chgData name="Prajwal Sridhar" userId="8127f978a3331127" providerId="LiveId" clId="{62EB7867-7D93-4A29-8EDB-E9F39E19BC29}" dt="2023-05-30T16:03:33.062" v="5993" actId="1076"/>
      <pc:docMkLst>
        <pc:docMk/>
      </pc:docMkLst>
      <pc:sldChg chg="modSp mod">
        <pc:chgData name="Prajwal Sridhar" userId="8127f978a3331127" providerId="LiveId" clId="{62EB7867-7D93-4A29-8EDB-E9F39E19BC29}" dt="2023-05-30T10:17:55.410" v="69" actId="20577"/>
        <pc:sldMkLst>
          <pc:docMk/>
          <pc:sldMk cId="744241918" sldId="272"/>
        </pc:sldMkLst>
        <pc:spChg chg="mod">
          <ac:chgData name="Prajwal Sridhar" userId="8127f978a3331127" providerId="LiveId" clId="{62EB7867-7D93-4A29-8EDB-E9F39E19BC29}" dt="2023-05-30T10:17:55.410" v="69" actId="20577"/>
          <ac:spMkLst>
            <pc:docMk/>
            <pc:sldMk cId="744241918" sldId="272"/>
            <ac:spMk id="2" creationId="{00000000-0000-0000-0000-000000000000}"/>
          </ac:spMkLst>
        </pc:spChg>
      </pc:sldChg>
      <pc:sldChg chg="modSp mod">
        <pc:chgData name="Prajwal Sridhar" userId="8127f978a3331127" providerId="LiveId" clId="{62EB7867-7D93-4A29-8EDB-E9F39E19BC29}" dt="2023-05-30T15:58:16.801" v="5881" actId="207"/>
        <pc:sldMkLst>
          <pc:docMk/>
          <pc:sldMk cId="33653274" sldId="289"/>
        </pc:sldMkLst>
        <pc:spChg chg="mod">
          <ac:chgData name="Prajwal Sridhar" userId="8127f978a3331127" providerId="LiveId" clId="{62EB7867-7D93-4A29-8EDB-E9F39E19BC29}" dt="2023-05-30T15:58:16.801" v="5881" actId="207"/>
          <ac:spMkLst>
            <pc:docMk/>
            <pc:sldMk cId="33653274" sldId="289"/>
            <ac:spMk id="14" creationId="{00000000-0000-0000-0000-000000000000}"/>
          </ac:spMkLst>
        </pc:spChg>
      </pc:sldChg>
      <pc:sldChg chg="del">
        <pc:chgData name="Prajwal Sridhar" userId="8127f978a3331127" providerId="LiveId" clId="{62EB7867-7D93-4A29-8EDB-E9F39E19BC29}" dt="2023-05-30T10:36:39.118" v="71" actId="47"/>
        <pc:sldMkLst>
          <pc:docMk/>
          <pc:sldMk cId="3921063969" sldId="290"/>
        </pc:sldMkLst>
      </pc:sldChg>
      <pc:sldChg chg="modSp mod">
        <pc:chgData name="Prajwal Sridhar" userId="8127f978a3331127" providerId="LiveId" clId="{62EB7867-7D93-4A29-8EDB-E9F39E19BC29}" dt="2023-05-30T10:51:29.873" v="1232" actId="20577"/>
        <pc:sldMkLst>
          <pc:docMk/>
          <pc:sldMk cId="1595687882" sldId="291"/>
        </pc:sldMkLst>
        <pc:spChg chg="mod">
          <ac:chgData name="Prajwal Sridhar" userId="8127f978a3331127" providerId="LiveId" clId="{62EB7867-7D93-4A29-8EDB-E9F39E19BC29}" dt="2023-05-30T10:51:29.873" v="1232" actId="20577"/>
          <ac:spMkLst>
            <pc:docMk/>
            <pc:sldMk cId="1595687882" sldId="291"/>
            <ac:spMk id="3" creationId="{D9ECE373-F449-9D9D-D82F-FBF0525D7B63}"/>
          </ac:spMkLst>
        </pc:spChg>
      </pc:sldChg>
      <pc:sldChg chg="modSp mod">
        <pc:chgData name="Prajwal Sridhar" userId="8127f978a3331127" providerId="LiveId" clId="{62EB7867-7D93-4A29-8EDB-E9F39E19BC29}" dt="2023-05-30T12:03:33.822" v="2224" actId="20577"/>
        <pc:sldMkLst>
          <pc:docMk/>
          <pc:sldMk cId="2866812504" sldId="292"/>
        </pc:sldMkLst>
        <pc:spChg chg="mod">
          <ac:chgData name="Prajwal Sridhar" userId="8127f978a3331127" providerId="LiveId" clId="{62EB7867-7D93-4A29-8EDB-E9F39E19BC29}" dt="2023-05-30T12:03:33.822" v="2224" actId="20577"/>
          <ac:spMkLst>
            <pc:docMk/>
            <pc:sldMk cId="2866812504" sldId="292"/>
            <ac:spMk id="3" creationId="{8500D5AF-2142-5C14-DB1F-82626C37356D}"/>
          </ac:spMkLst>
        </pc:spChg>
      </pc:sldChg>
      <pc:sldChg chg="addSp delSp modSp del mod">
        <pc:chgData name="Prajwal Sridhar" userId="8127f978a3331127" providerId="LiveId" clId="{62EB7867-7D93-4A29-8EDB-E9F39E19BC29}" dt="2023-05-30T12:32:58.444" v="3069" actId="2696"/>
        <pc:sldMkLst>
          <pc:docMk/>
          <pc:sldMk cId="1740887917" sldId="293"/>
        </pc:sldMkLst>
        <pc:spChg chg="mod">
          <ac:chgData name="Prajwal Sridhar" userId="8127f978a3331127" providerId="LiveId" clId="{62EB7867-7D93-4A29-8EDB-E9F39E19BC29}" dt="2023-05-30T12:32:55.083" v="3068" actId="20577"/>
          <ac:spMkLst>
            <pc:docMk/>
            <pc:sldMk cId="1740887917" sldId="293"/>
            <ac:spMk id="3" creationId="{9551E030-57E0-ECB9-A143-C54B600193EC}"/>
          </ac:spMkLst>
        </pc:spChg>
        <pc:graphicFrameChg chg="add del mod">
          <ac:chgData name="Prajwal Sridhar" userId="8127f978a3331127" providerId="LiveId" clId="{62EB7867-7D93-4A29-8EDB-E9F39E19BC29}" dt="2023-05-30T12:08:11.191" v="2229"/>
          <ac:graphicFrameMkLst>
            <pc:docMk/>
            <pc:sldMk cId="1740887917" sldId="293"/>
            <ac:graphicFrameMk id="4" creationId="{8DFA61FC-26CF-D16F-45E2-8E2882CDFB4D}"/>
          </ac:graphicFrameMkLst>
        </pc:graphicFrameChg>
        <pc:graphicFrameChg chg="add del mod">
          <ac:chgData name="Prajwal Sridhar" userId="8127f978a3331127" providerId="LiveId" clId="{62EB7867-7D93-4A29-8EDB-E9F39E19BC29}" dt="2023-05-30T12:08:17.202" v="2231"/>
          <ac:graphicFrameMkLst>
            <pc:docMk/>
            <pc:sldMk cId="1740887917" sldId="293"/>
            <ac:graphicFrameMk id="5" creationId="{7B4DD12E-647D-3382-3C48-2C258BBB7C35}"/>
          </ac:graphicFrameMkLst>
        </pc:graphicFrameChg>
        <pc:graphicFrameChg chg="add del mod">
          <ac:chgData name="Prajwal Sridhar" userId="8127f978a3331127" providerId="LiveId" clId="{62EB7867-7D93-4A29-8EDB-E9F39E19BC29}" dt="2023-05-30T12:08:34.861" v="2239" actId="478"/>
          <ac:graphicFrameMkLst>
            <pc:docMk/>
            <pc:sldMk cId="1740887917" sldId="293"/>
            <ac:graphicFrameMk id="6" creationId="{E51A1F6A-3603-F4CB-D09F-022773FA6DE1}"/>
          </ac:graphicFrameMkLst>
        </pc:graphicFrameChg>
        <pc:graphicFrameChg chg="add del mod">
          <ac:chgData name="Prajwal Sridhar" userId="8127f978a3331127" providerId="LiveId" clId="{62EB7867-7D93-4A29-8EDB-E9F39E19BC29}" dt="2023-05-30T12:09:27.485" v="2292"/>
          <ac:graphicFrameMkLst>
            <pc:docMk/>
            <pc:sldMk cId="1740887917" sldId="293"/>
            <ac:graphicFrameMk id="7" creationId="{0982E51D-EF7C-B8C8-19A4-0EE413D743B9}"/>
          </ac:graphicFrameMkLst>
        </pc:graphicFrameChg>
      </pc:sldChg>
      <pc:sldChg chg="modSp mod">
        <pc:chgData name="Prajwal Sridhar" userId="8127f978a3331127" providerId="LiveId" clId="{62EB7867-7D93-4A29-8EDB-E9F39E19BC29}" dt="2023-05-30T12:23:00.525" v="2916" actId="255"/>
        <pc:sldMkLst>
          <pc:docMk/>
          <pc:sldMk cId="3519931341" sldId="294"/>
        </pc:sldMkLst>
        <pc:spChg chg="mod">
          <ac:chgData name="Prajwal Sridhar" userId="8127f978a3331127" providerId="LiveId" clId="{62EB7867-7D93-4A29-8EDB-E9F39E19BC29}" dt="2023-05-30T12:23:00.525" v="2916" actId="255"/>
          <ac:spMkLst>
            <pc:docMk/>
            <pc:sldMk cId="3519931341" sldId="294"/>
            <ac:spMk id="3" creationId="{9BB0A70A-3863-7A29-CCB6-B023B593AC31}"/>
          </ac:spMkLst>
        </pc:spChg>
      </pc:sldChg>
      <pc:sldChg chg="modSp del mod">
        <pc:chgData name="Prajwal Sridhar" userId="8127f978a3331127" providerId="LiveId" clId="{62EB7867-7D93-4A29-8EDB-E9F39E19BC29}" dt="2023-05-30T16:01:28.256" v="5971" actId="2696"/>
        <pc:sldMkLst>
          <pc:docMk/>
          <pc:sldMk cId="3074011272" sldId="295"/>
        </pc:sldMkLst>
        <pc:spChg chg="mod">
          <ac:chgData name="Prajwal Sridhar" userId="8127f978a3331127" providerId="LiveId" clId="{62EB7867-7D93-4A29-8EDB-E9F39E19BC29}" dt="2023-05-30T16:01:25.494" v="5970" actId="20577"/>
          <ac:spMkLst>
            <pc:docMk/>
            <pc:sldMk cId="3074011272" sldId="295"/>
            <ac:spMk id="2" creationId="{3894B172-8D2E-F1E0-72BF-28D81DA701AE}"/>
          </ac:spMkLst>
        </pc:spChg>
        <pc:spChg chg="mod">
          <ac:chgData name="Prajwal Sridhar" userId="8127f978a3331127" providerId="LiveId" clId="{62EB7867-7D93-4A29-8EDB-E9F39E19BC29}" dt="2023-05-30T16:01:23.659" v="5969" actId="20577"/>
          <ac:spMkLst>
            <pc:docMk/>
            <pc:sldMk cId="3074011272" sldId="295"/>
            <ac:spMk id="3" creationId="{2C31F5FE-9717-925D-37C8-0505E0F99D60}"/>
          </ac:spMkLst>
        </pc:spChg>
      </pc:sldChg>
      <pc:sldChg chg="modSp add mod">
        <pc:chgData name="Prajwal Sridhar" userId="8127f978a3331127" providerId="LiveId" clId="{62EB7867-7D93-4A29-8EDB-E9F39E19BC29}" dt="2023-05-30T12:27:04.425" v="2990" actId="255"/>
        <pc:sldMkLst>
          <pc:docMk/>
          <pc:sldMk cId="379551217" sldId="296"/>
        </pc:sldMkLst>
        <pc:spChg chg="mod">
          <ac:chgData name="Prajwal Sridhar" userId="8127f978a3331127" providerId="LiveId" clId="{62EB7867-7D93-4A29-8EDB-E9F39E19BC29}" dt="2023-05-30T12:27:04.425" v="2990" actId="255"/>
          <ac:spMkLst>
            <pc:docMk/>
            <pc:sldMk cId="379551217" sldId="296"/>
            <ac:spMk id="3" creationId="{9BB0A70A-3863-7A29-CCB6-B023B593AC31}"/>
          </ac:spMkLst>
        </pc:spChg>
      </pc:sldChg>
      <pc:sldChg chg="modSp add mod">
        <pc:chgData name="Prajwal Sridhar" userId="8127f978a3331127" providerId="LiveId" clId="{62EB7867-7D93-4A29-8EDB-E9F39E19BC29}" dt="2023-05-30T15:59:39.572" v="5886" actId="27636"/>
        <pc:sldMkLst>
          <pc:docMk/>
          <pc:sldMk cId="2743609960" sldId="297"/>
        </pc:sldMkLst>
        <pc:spChg chg="mod">
          <ac:chgData name="Prajwal Sridhar" userId="8127f978a3331127" providerId="LiveId" clId="{62EB7867-7D93-4A29-8EDB-E9F39E19BC29}" dt="2023-05-30T15:59:39.572" v="5886" actId="27636"/>
          <ac:spMkLst>
            <pc:docMk/>
            <pc:sldMk cId="2743609960" sldId="297"/>
            <ac:spMk id="3" creationId="{9BB0A70A-3863-7A29-CCB6-B023B593AC31}"/>
          </ac:spMkLst>
        </pc:spChg>
      </pc:sldChg>
      <pc:sldChg chg="addSp delSp modSp add mod">
        <pc:chgData name="Prajwal Sridhar" userId="8127f978a3331127" providerId="LiveId" clId="{62EB7867-7D93-4A29-8EDB-E9F39E19BC29}" dt="2023-05-30T16:02:05.498" v="5973" actId="478"/>
        <pc:sldMkLst>
          <pc:docMk/>
          <pc:sldMk cId="2978075008" sldId="298"/>
        </pc:sldMkLst>
        <pc:spChg chg="mod">
          <ac:chgData name="Prajwal Sridhar" userId="8127f978a3331127" providerId="LiveId" clId="{62EB7867-7D93-4A29-8EDB-E9F39E19BC29}" dt="2023-05-30T16:00:09.218" v="5950" actId="20577"/>
          <ac:spMkLst>
            <pc:docMk/>
            <pc:sldMk cId="2978075008" sldId="298"/>
            <ac:spMk id="2" creationId="{9E74A13C-3EC2-4E74-A141-37F51C2F1F61}"/>
          </ac:spMkLst>
        </pc:spChg>
        <pc:spChg chg="mod">
          <ac:chgData name="Prajwal Sridhar" userId="8127f978a3331127" providerId="LiveId" clId="{62EB7867-7D93-4A29-8EDB-E9F39E19BC29}" dt="2023-05-30T16:01:01.409" v="5965" actId="21"/>
          <ac:spMkLst>
            <pc:docMk/>
            <pc:sldMk cId="2978075008" sldId="298"/>
            <ac:spMk id="3" creationId="{9BB0A70A-3863-7A29-CCB6-B023B593AC31}"/>
          </ac:spMkLst>
        </pc:spChg>
        <pc:graphicFrameChg chg="add del">
          <ac:chgData name="Prajwal Sridhar" userId="8127f978a3331127" providerId="LiveId" clId="{62EB7867-7D93-4A29-8EDB-E9F39E19BC29}" dt="2023-05-30T16:02:05.498" v="5973" actId="478"/>
          <ac:graphicFrameMkLst>
            <pc:docMk/>
            <pc:sldMk cId="2978075008" sldId="298"/>
            <ac:graphicFrameMk id="4" creationId="{A6EBFFF8-91C0-5885-5E17-5070150F5231}"/>
          </ac:graphicFrameMkLst>
        </pc:graphicFrameChg>
      </pc:sldChg>
      <pc:sldChg chg="modSp add mod">
        <pc:chgData name="Prajwal Sridhar" userId="8127f978a3331127" providerId="LiveId" clId="{62EB7867-7D93-4A29-8EDB-E9F39E19BC29}" dt="2023-05-30T16:01:13.715" v="5968" actId="14100"/>
        <pc:sldMkLst>
          <pc:docMk/>
          <pc:sldMk cId="518814763" sldId="299"/>
        </pc:sldMkLst>
        <pc:spChg chg="mod">
          <ac:chgData name="Prajwal Sridhar" userId="8127f978a3331127" providerId="LiveId" clId="{62EB7867-7D93-4A29-8EDB-E9F39E19BC29}" dt="2023-05-30T15:59:48.986" v="5912" actId="20577"/>
          <ac:spMkLst>
            <pc:docMk/>
            <pc:sldMk cId="518814763" sldId="299"/>
            <ac:spMk id="2" creationId="{9E74A13C-3EC2-4E74-A141-37F51C2F1F61}"/>
          </ac:spMkLst>
        </pc:spChg>
        <pc:spChg chg="mod">
          <ac:chgData name="Prajwal Sridhar" userId="8127f978a3331127" providerId="LiveId" clId="{62EB7867-7D93-4A29-8EDB-E9F39E19BC29}" dt="2023-05-30T16:01:13.715" v="5968" actId="14100"/>
          <ac:spMkLst>
            <pc:docMk/>
            <pc:sldMk cId="518814763" sldId="299"/>
            <ac:spMk id="3" creationId="{9BB0A70A-3863-7A29-CCB6-B023B593AC31}"/>
          </ac:spMkLst>
        </pc:spChg>
      </pc:sldChg>
      <pc:sldChg chg="delSp modSp new mod">
        <pc:chgData name="Prajwal Sridhar" userId="8127f978a3331127" providerId="LiveId" clId="{62EB7867-7D93-4A29-8EDB-E9F39E19BC29}" dt="2023-05-30T16:03:33.062" v="5993" actId="1076"/>
        <pc:sldMkLst>
          <pc:docMk/>
          <pc:sldMk cId="694773241" sldId="300"/>
        </pc:sldMkLst>
        <pc:spChg chg="del mod">
          <ac:chgData name="Prajwal Sridhar" userId="8127f978a3331127" providerId="LiveId" clId="{62EB7867-7D93-4A29-8EDB-E9F39E19BC29}" dt="2023-05-30T16:02:45.332" v="5976" actId="478"/>
          <ac:spMkLst>
            <pc:docMk/>
            <pc:sldMk cId="694773241" sldId="300"/>
            <ac:spMk id="2" creationId="{F3903B4D-A0CC-32E9-2064-0F36F9FFB0FA}"/>
          </ac:spMkLst>
        </pc:spChg>
        <pc:spChg chg="mod">
          <ac:chgData name="Prajwal Sridhar" userId="8127f978a3331127" providerId="LiveId" clId="{62EB7867-7D93-4A29-8EDB-E9F39E19BC29}" dt="2023-05-30T16:03:33.062" v="5993" actId="1076"/>
          <ac:spMkLst>
            <pc:docMk/>
            <pc:sldMk cId="694773241" sldId="300"/>
            <ac:spMk id="3" creationId="{4D17537E-B5FF-FB71-2045-5AD56FDE130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5/30/2023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5/30/2023</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D491D0-8E1B-49C7-849B-A28568D94497}" type="slidenum">
              <a:rPr lang="en-GB" smtClean="0"/>
              <a:t>1</a:t>
            </a:fld>
            <a:endParaRPr lang="en-GB"/>
          </a:p>
        </p:txBody>
      </p:sp>
    </p:spTree>
    <p:extLst>
      <p:ext uri="{BB962C8B-B14F-4D97-AF65-F5344CB8AC3E}">
        <p14:creationId xmlns:p14="http://schemas.microsoft.com/office/powerpoint/2010/main" val="3977621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124400" y="1371600"/>
            <a:ext cx="70196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Rectangle 9"/>
          <p:cNvSpPr/>
          <p:nvPr/>
        </p:nvSpPr>
        <p:spPr>
          <a:xfrm>
            <a:off x="2124400" y="4462272"/>
            <a:ext cx="7019600"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ctrTitle"/>
          </p:nvPr>
        </p:nvSpPr>
        <p:spPr bwMode="black">
          <a:xfrm>
            <a:off x="2381402" y="1943842"/>
            <a:ext cx="6375047" cy="2387600"/>
          </a:xfrm>
        </p:spPr>
        <p:txBody>
          <a:bodyPr anchor="b"/>
          <a:lstStyle>
            <a:lvl1pPr algn="l">
              <a:lnSpc>
                <a:spcPct val="90000"/>
              </a:lnSpc>
              <a:defRPr sz="4500" b="1">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2381402" y="4538666"/>
            <a:ext cx="6375047" cy="865321"/>
          </a:xfrm>
        </p:spPr>
        <p:txBody>
          <a:bodyPr/>
          <a:lstStyle>
            <a:lvl1pPr marL="0" indent="0" algn="l">
              <a:spcBef>
                <a:spcPts val="0"/>
              </a:spcBef>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a:p>
        </p:txBody>
      </p:sp>
      <p:sp>
        <p:nvSpPr>
          <p:cNvPr id="11"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5/30/2023</a:t>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5/30/2023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p:cNvSpPr/>
          <p:nvPr/>
        </p:nvSpPr>
        <p:spPr>
          <a:xfrm rot="5400000">
            <a:off x="5343503" y="3384990"/>
            <a:ext cx="6858000" cy="891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4785355" y="2914981"/>
            <a:ext cx="6857433" cy="1028615"/>
          </a:xfrm>
          <a:prstGeom prst="rect">
            <a:avLst/>
          </a:prstGeom>
        </p:spPr>
      </p:pic>
      <p:sp>
        <p:nvSpPr>
          <p:cNvPr id="2" name="Vertical Title 1"/>
          <p:cNvSpPr>
            <a:spLocks noGrp="1"/>
          </p:cNvSpPr>
          <p:nvPr>
            <p:ph type="title" orient="vert"/>
          </p:nvPr>
        </p:nvSpPr>
        <p:spPr>
          <a:xfrm>
            <a:off x="7699764" y="462249"/>
            <a:ext cx="1028165" cy="571471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283649" y="462249"/>
            <a:ext cx="7269816" cy="57147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283651" y="6356357"/>
            <a:ext cx="1478960" cy="365125"/>
          </a:xfrm>
        </p:spPr>
        <p:txBody>
          <a:bodyPr/>
          <a:lstStyle/>
          <a:p>
            <a:fld id="{2CCFE9AC-F15C-4FA0-A6F1-298829FA691D}" type="datetimeFigureOut">
              <a:rPr lang="en-US"/>
              <a:t>5/30/2023</a:t>
            </a:fld>
            <a:endParaRPr/>
          </a:p>
        </p:txBody>
      </p:sp>
      <p:sp>
        <p:nvSpPr>
          <p:cNvPr id="5" name="Footer Placeholder 4"/>
          <p:cNvSpPr>
            <a:spLocks noGrp="1"/>
          </p:cNvSpPr>
          <p:nvPr>
            <p:ph type="ftr" sz="quarter" idx="11"/>
          </p:nvPr>
        </p:nvSpPr>
        <p:spPr>
          <a:xfrm>
            <a:off x="1786780" y="6356357"/>
            <a:ext cx="4265840" cy="365125"/>
          </a:xfrm>
        </p:spPr>
        <p:txBody>
          <a:bodyPr/>
          <a:lstStyle/>
          <a:p>
            <a:endParaRPr/>
          </a:p>
        </p:txBody>
      </p:sp>
      <p:sp>
        <p:nvSpPr>
          <p:cNvPr id="6" name="Slide Number Placeholder 5"/>
          <p:cNvSpPr>
            <a:spLocks noGrp="1"/>
          </p:cNvSpPr>
          <p:nvPr>
            <p:ph type="sldNum" sz="quarter" idx="12"/>
          </p:nvPr>
        </p:nvSpPr>
        <p:spPr>
          <a:xfrm>
            <a:off x="6076792" y="6356357"/>
            <a:ext cx="1476674"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5/30/2023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2626614" y="-20637"/>
            <a:ext cx="54864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a:off x="2626614" y="4462272"/>
            <a:ext cx="54864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bwMode="black">
          <a:xfrm>
            <a:off x="2878511" y="658353"/>
            <a:ext cx="4948098" cy="3664417"/>
          </a:xfrm>
        </p:spPr>
        <p:txBody>
          <a:bodyPr anchor="b">
            <a:normAutofit/>
          </a:bodyPr>
          <a:lstStyle>
            <a:lvl1pPr>
              <a:lnSpc>
                <a:spcPct val="90000"/>
              </a:lnSpc>
              <a:defRPr sz="3750" b="1">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2878514" y="4589470"/>
            <a:ext cx="4948099" cy="1500187"/>
          </a:xfrm>
        </p:spPr>
        <p:txBody>
          <a:bodyPr/>
          <a:lstStyle>
            <a:lvl1pPr marL="0" indent="0">
              <a:spcBef>
                <a:spcPts val="0"/>
              </a:spcBef>
              <a:buNone/>
              <a:defRPr sz="1800">
                <a:solidFill>
                  <a:schemeClr val="tx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5/30/2023</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60120" y="2194560"/>
            <a:ext cx="3367278"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11526" y="2194560"/>
            <a:ext cx="3370068"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5/30/2023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960120" y="1828463"/>
            <a:ext cx="3367278" cy="830695"/>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960120" y="2743201"/>
            <a:ext cx="3367278"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14316" y="1828463"/>
            <a:ext cx="3367278" cy="830695"/>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14316" y="2743201"/>
            <a:ext cx="3367278"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CCFE9AC-F15C-4FA0-A6F1-298829FA691D}" type="datetimeFigureOut">
              <a:rPr lang="en-US"/>
              <a:t>5/30/2023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CCFE9AC-F15C-4FA0-A6F1-298829FA691D}" type="datetimeFigureOut">
              <a:rPr lang="en-US"/>
              <a:t>5/30/2023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5/30/2023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2250"/>
            </a:lvl1pPr>
          </a:lstStyle>
          <a:p>
            <a:r>
              <a:rPr lang="en-US"/>
              <a:t>Click to edit Master title style</a:t>
            </a:r>
            <a:endParaRPr/>
          </a:p>
        </p:txBody>
      </p:sp>
      <p:sp>
        <p:nvSpPr>
          <p:cNvPr id="4" name="Text Placeholder 2"/>
          <p:cNvSpPr>
            <a:spLocks noGrp="1"/>
          </p:cNvSpPr>
          <p:nvPr>
            <p:ph type="body" sz="half" idx="2"/>
          </p:nvPr>
        </p:nvSpPr>
        <p:spPr>
          <a:xfrm>
            <a:off x="968863" y="2465301"/>
            <a:ext cx="2876156" cy="3711669"/>
          </a:xfrm>
        </p:spPr>
        <p:txBody>
          <a:bodyPr>
            <a:normAutofit/>
          </a:bodyPr>
          <a:lstStyle>
            <a:lvl1pPr marL="0" indent="0">
              <a:spcBef>
                <a:spcPts val="1125"/>
              </a:spcBef>
              <a:buNone/>
              <a:defRPr sz="165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3" name="Content Placeholder 3"/>
          <p:cNvSpPr>
            <a:spLocks noGrp="1"/>
          </p:cNvSpPr>
          <p:nvPr>
            <p:ph idx="1"/>
          </p:nvPr>
        </p:nvSpPr>
        <p:spPr>
          <a:xfrm>
            <a:off x="4139173" y="2465301"/>
            <a:ext cx="3880878" cy="3711669"/>
          </a:xfrm>
        </p:spPr>
        <p:txBody>
          <a:bodyPr>
            <a:normAutofit/>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5/30/2023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2250"/>
            </a:lvl1pPr>
          </a:lstStyle>
          <a:p>
            <a:r>
              <a:rPr lang="en-US"/>
              <a:t>Click to edit Master title style</a:t>
            </a:r>
            <a:endParaRPr/>
          </a:p>
        </p:txBody>
      </p:sp>
      <p:sp>
        <p:nvSpPr>
          <p:cNvPr id="4" name="Text Placeholder 3"/>
          <p:cNvSpPr>
            <a:spLocks noGrp="1"/>
          </p:cNvSpPr>
          <p:nvPr>
            <p:ph type="body" sz="half" idx="2"/>
          </p:nvPr>
        </p:nvSpPr>
        <p:spPr>
          <a:xfrm>
            <a:off x="968864" y="2465300"/>
            <a:ext cx="2876156" cy="3711669"/>
          </a:xfrm>
        </p:spPr>
        <p:txBody>
          <a:bodyPr>
            <a:normAutofit/>
          </a:bodyPr>
          <a:lstStyle>
            <a:lvl1pPr marL="0" indent="0">
              <a:buNone/>
              <a:defRPr sz="165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139176" y="1828456"/>
            <a:ext cx="4042421" cy="5029544"/>
          </a:xfrm>
        </p:spPr>
        <p:txBody>
          <a:bodyPr tIns="1371600">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endParaRPr/>
          </a:p>
        </p:txBody>
      </p:sp>
      <p:sp>
        <p:nvSpPr>
          <p:cNvPr id="5" name="Date Placeholder 4"/>
          <p:cNvSpPr>
            <a:spLocks noGrp="1"/>
          </p:cNvSpPr>
          <p:nvPr>
            <p:ph type="dt" sz="half" idx="10"/>
          </p:nvPr>
        </p:nvSpPr>
        <p:spPr/>
        <p:txBody>
          <a:bodyPr/>
          <a:lstStyle/>
          <a:p>
            <a:fld id="{2CCFE9AC-F15C-4FA0-A6F1-298829FA691D}" type="datetimeFigureOut">
              <a:rPr lang="en-US"/>
              <a:t>5/30/2023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9141714"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7"/>
            <a:ext cx="9141714" cy="1371257"/>
          </a:xfrm>
          <a:prstGeom prst="rect">
            <a:avLst/>
          </a:prstGeom>
        </p:spPr>
      </p:pic>
      <p:sp>
        <p:nvSpPr>
          <p:cNvPr id="2" name="Title Placeholder 1"/>
          <p:cNvSpPr>
            <a:spLocks noGrp="1"/>
          </p:cNvSpPr>
          <p:nvPr>
            <p:ph type="title"/>
          </p:nvPr>
        </p:nvSpPr>
        <p:spPr bwMode="black">
          <a:xfrm>
            <a:off x="960120" y="466350"/>
            <a:ext cx="7221474" cy="136211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960120" y="2190749"/>
            <a:ext cx="7221474" cy="39862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960121" y="6356357"/>
            <a:ext cx="1478960" cy="365125"/>
          </a:xfrm>
          <a:prstGeom prst="rect">
            <a:avLst/>
          </a:prstGeom>
        </p:spPr>
        <p:txBody>
          <a:bodyPr vert="horz" lIns="91440" tIns="45720" rIns="91440" bIns="45720" rtlCol="0" anchor="ctr"/>
          <a:lstStyle>
            <a:lvl1pPr algn="l">
              <a:defRPr sz="900" baseline="0">
                <a:solidFill>
                  <a:schemeClr val="tx1"/>
                </a:solidFill>
              </a:defRPr>
            </a:lvl1pPr>
          </a:lstStyle>
          <a:p>
            <a:fld id="{2CCFE9AC-F15C-4FA0-A6F1-298829FA691D}" type="datetimeFigureOut">
              <a:rPr lang="en-US" smtClean="0"/>
              <a:pPr/>
              <a:t>5/30/2023</a:t>
            </a:fld>
            <a:endParaRPr lang="en-US" dirty="0"/>
          </a:p>
        </p:txBody>
      </p:sp>
      <p:sp>
        <p:nvSpPr>
          <p:cNvPr id="5" name="Footer Placeholder 4"/>
          <p:cNvSpPr>
            <a:spLocks noGrp="1"/>
          </p:cNvSpPr>
          <p:nvPr>
            <p:ph type="ftr" sz="quarter" idx="3"/>
          </p:nvPr>
        </p:nvSpPr>
        <p:spPr>
          <a:xfrm>
            <a:off x="2439082" y="6356357"/>
            <a:ext cx="4265840" cy="365125"/>
          </a:xfrm>
          <a:prstGeom prst="rect">
            <a:avLst/>
          </a:prstGeom>
        </p:spPr>
        <p:txBody>
          <a:bodyPr vert="horz" lIns="91440" tIns="45720" rIns="91440" bIns="45720" rtlCol="0" anchor="ctr"/>
          <a:lstStyle>
            <a:lvl1pPr algn="ctr">
              <a:defRPr sz="900" baseline="0">
                <a:solidFill>
                  <a:schemeClr val="tx1"/>
                </a:solidFill>
              </a:defRPr>
            </a:lvl1pPr>
          </a:lstStyle>
          <a:p>
            <a:endParaRPr lang="en-US"/>
          </a:p>
        </p:txBody>
      </p:sp>
      <p:sp>
        <p:nvSpPr>
          <p:cNvPr id="6" name="Slide Number Placeholder 5"/>
          <p:cNvSpPr>
            <a:spLocks noGrp="1"/>
          </p:cNvSpPr>
          <p:nvPr>
            <p:ph type="sldNum" sz="quarter" idx="4"/>
          </p:nvPr>
        </p:nvSpPr>
        <p:spPr>
          <a:xfrm>
            <a:off x="6704920" y="6356357"/>
            <a:ext cx="1476674" cy="365125"/>
          </a:xfrm>
          <a:prstGeom prst="rect">
            <a:avLst/>
          </a:prstGeom>
        </p:spPr>
        <p:txBody>
          <a:bodyPr vert="horz" lIns="91440" tIns="45720" rIns="91440" bIns="45720" rtlCol="0" anchor="ctr"/>
          <a:lstStyle>
            <a:lvl1pPr algn="r">
              <a:defRPr sz="900" baseline="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783" rtl="0" eaLnBrk="1" latinLnBrk="0" hangingPunct="1">
        <a:lnSpc>
          <a:spcPct val="95000"/>
        </a:lnSpc>
        <a:spcBef>
          <a:spcPct val="0"/>
        </a:spcBef>
        <a:buNone/>
        <a:defRPr sz="2250" kern="1200">
          <a:solidFill>
            <a:schemeClr val="bg1"/>
          </a:solidFill>
          <a:latin typeface="+mj-lt"/>
          <a:ea typeface="+mj-ea"/>
          <a:cs typeface="+mj-cs"/>
        </a:defRPr>
      </a:lvl1pPr>
    </p:titleStyle>
    <p:bodyStyle>
      <a:lvl1pPr marL="171446" indent="-171446" algn="l" defTabSz="685783" rtl="0" eaLnBrk="1" latinLnBrk="0" hangingPunct="1">
        <a:lnSpc>
          <a:spcPct val="100000"/>
        </a:lnSpc>
        <a:spcBef>
          <a:spcPts val="1125"/>
        </a:spcBef>
        <a:buFont typeface="Wingdings" panose="05000000000000000000" pitchFamily="2" charset="2"/>
        <a:buChar char="§"/>
        <a:defRPr sz="1650" kern="1200">
          <a:solidFill>
            <a:schemeClr val="tx1"/>
          </a:solidFill>
          <a:latin typeface="+mn-lt"/>
          <a:ea typeface="+mn-ea"/>
          <a:cs typeface="+mn-cs"/>
        </a:defRPr>
      </a:lvl1pPr>
      <a:lvl2pPr marL="514337" indent="-171446" algn="l" defTabSz="685783" rtl="0" eaLnBrk="1" latinLnBrk="0" hangingPunct="1">
        <a:lnSpc>
          <a:spcPct val="100000"/>
        </a:lnSpc>
        <a:spcBef>
          <a:spcPts val="225"/>
        </a:spcBef>
        <a:buFont typeface="Wingdings" panose="05000000000000000000" pitchFamily="2" charset="2"/>
        <a:buChar char="§"/>
        <a:defRPr sz="1500" kern="1200">
          <a:solidFill>
            <a:schemeClr val="tx1"/>
          </a:solidFill>
          <a:latin typeface="+mn-lt"/>
          <a:ea typeface="+mn-ea"/>
          <a:cs typeface="+mn-cs"/>
        </a:defRPr>
      </a:lvl2pPr>
      <a:lvl3pPr marL="857228" indent="-171446" algn="l" defTabSz="685783" rtl="0" eaLnBrk="1" latinLnBrk="0" hangingPunct="1">
        <a:lnSpc>
          <a:spcPct val="100000"/>
        </a:lnSpc>
        <a:spcBef>
          <a:spcPts val="225"/>
        </a:spcBef>
        <a:buFont typeface="Wingdings" panose="05000000000000000000" pitchFamily="2" charset="2"/>
        <a:buChar char="§"/>
        <a:defRPr sz="1350" kern="1200">
          <a:solidFill>
            <a:schemeClr val="tx1"/>
          </a:solidFill>
          <a:latin typeface="+mn-lt"/>
          <a:ea typeface="+mn-ea"/>
          <a:cs typeface="+mn-cs"/>
        </a:defRPr>
      </a:lvl3pPr>
      <a:lvl4pPr marL="1200120" indent="-171446" algn="l" defTabSz="685783" rtl="0" eaLnBrk="1" latinLnBrk="0" hangingPunct="1">
        <a:lnSpc>
          <a:spcPct val="100000"/>
        </a:lnSpc>
        <a:spcBef>
          <a:spcPts val="0"/>
        </a:spcBef>
        <a:buFont typeface="Wingdings" panose="05000000000000000000" pitchFamily="2" charset="2"/>
        <a:buChar char="§"/>
        <a:defRPr sz="1200" kern="1200">
          <a:solidFill>
            <a:schemeClr val="tx1"/>
          </a:solidFill>
          <a:latin typeface="+mn-lt"/>
          <a:ea typeface="+mn-ea"/>
          <a:cs typeface="+mn-cs"/>
        </a:defRPr>
      </a:lvl4pPr>
      <a:lvl5pPr marL="1543012" indent="-171446" algn="l" defTabSz="685783" rtl="0" eaLnBrk="1" latinLnBrk="0" hangingPunct="1">
        <a:lnSpc>
          <a:spcPct val="100000"/>
        </a:lnSpc>
        <a:spcBef>
          <a:spcPts val="0"/>
        </a:spcBef>
        <a:buFont typeface="Wingdings" panose="05000000000000000000" pitchFamily="2" charset="2"/>
        <a:buChar char="§"/>
        <a:defRPr sz="1200" kern="1200">
          <a:solidFill>
            <a:schemeClr val="tx1"/>
          </a:solidFill>
          <a:latin typeface="+mn-lt"/>
          <a:ea typeface="+mn-ea"/>
          <a:cs typeface="+mn-cs"/>
        </a:defRPr>
      </a:lvl5pPr>
      <a:lvl6pPr marL="1885903" indent="-171446" algn="l" defTabSz="685783" rtl="0" eaLnBrk="1" latinLnBrk="0" hangingPunct="1">
        <a:lnSpc>
          <a:spcPct val="100000"/>
        </a:lnSpc>
        <a:spcBef>
          <a:spcPts val="0"/>
        </a:spcBef>
        <a:buFont typeface="Wingdings" panose="05000000000000000000" pitchFamily="2" charset="2"/>
        <a:buChar char="§"/>
        <a:defRPr sz="1200" kern="1200">
          <a:solidFill>
            <a:schemeClr val="tx1"/>
          </a:solidFill>
          <a:latin typeface="+mn-lt"/>
          <a:ea typeface="+mn-ea"/>
          <a:cs typeface="+mn-cs"/>
        </a:defRPr>
      </a:lvl6pPr>
      <a:lvl7pPr marL="2228795" indent="-171446" algn="l" defTabSz="685783" rtl="0" eaLnBrk="1" latinLnBrk="0" hangingPunct="1">
        <a:lnSpc>
          <a:spcPct val="100000"/>
        </a:lnSpc>
        <a:spcBef>
          <a:spcPts val="0"/>
        </a:spcBef>
        <a:buFont typeface="Wingdings" panose="05000000000000000000" pitchFamily="2" charset="2"/>
        <a:buChar char="§"/>
        <a:defRPr sz="1200" kern="1200">
          <a:solidFill>
            <a:schemeClr val="tx1"/>
          </a:solidFill>
          <a:latin typeface="+mn-lt"/>
          <a:ea typeface="+mn-ea"/>
          <a:cs typeface="+mn-cs"/>
        </a:defRPr>
      </a:lvl7pPr>
      <a:lvl8pPr marL="2571686" indent="-171446" algn="l" defTabSz="685783" rtl="0" eaLnBrk="1" latinLnBrk="0" hangingPunct="1">
        <a:lnSpc>
          <a:spcPct val="100000"/>
        </a:lnSpc>
        <a:spcBef>
          <a:spcPts val="0"/>
        </a:spcBef>
        <a:buFont typeface="Wingdings" panose="05000000000000000000" pitchFamily="2" charset="2"/>
        <a:buChar char="§"/>
        <a:defRPr sz="1200" kern="1200">
          <a:solidFill>
            <a:schemeClr val="tx1"/>
          </a:solidFill>
          <a:latin typeface="+mn-lt"/>
          <a:ea typeface="+mn-ea"/>
          <a:cs typeface="+mn-cs"/>
        </a:defRPr>
      </a:lvl8pPr>
      <a:lvl9pPr marL="2914577" indent="-171446" algn="l" defTabSz="685783" rtl="0" eaLnBrk="1" latinLnBrk="0" hangingPunct="1">
        <a:lnSpc>
          <a:spcPct val="100000"/>
        </a:lnSpc>
        <a:spcBef>
          <a:spcPts val="0"/>
        </a:spcBef>
        <a:buFont typeface="Wingdings" panose="05000000000000000000" pitchFamily="2" charset="2"/>
        <a:buChar char="§"/>
        <a:defRPr sz="1200" kern="1200">
          <a:solidFill>
            <a:schemeClr val="tx1"/>
          </a:solidFill>
          <a:latin typeface="+mn-lt"/>
          <a:ea typeface="+mn-ea"/>
          <a:cs typeface="+mn-cs"/>
        </a:defRPr>
      </a:lvl9pPr>
    </p:bodyStyle>
    <p:otherStyle>
      <a:defPPr>
        <a:defRPr/>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5589" y="3429000"/>
            <a:ext cx="6890756" cy="588146"/>
          </a:xfrm>
        </p:spPr>
        <p:txBody>
          <a:bodyPr>
            <a:normAutofit/>
          </a:bodyPr>
          <a:lstStyle/>
          <a:p>
            <a:r>
              <a:rPr lang="en-GB" sz="3200" dirty="0"/>
              <a:t>Overview of the Dog and Cat Breeds</a:t>
            </a:r>
            <a:endParaRPr lang="en-US" sz="3200" dirty="0"/>
          </a:p>
        </p:txBody>
      </p:sp>
      <p:sp>
        <p:nvSpPr>
          <p:cNvPr id="3" name="Subtitle 2"/>
          <p:cNvSpPr>
            <a:spLocks noGrp="1"/>
          </p:cNvSpPr>
          <p:nvPr>
            <p:ph type="subTitle" idx="1"/>
          </p:nvPr>
        </p:nvSpPr>
        <p:spPr/>
        <p:txBody>
          <a:bodyPr vert="horz" lIns="91440" tIns="45720" rIns="91440" bIns="45720" rtlCol="0" anchor="t">
            <a:noAutofit/>
          </a:bodyPr>
          <a:lstStyle/>
          <a:p>
            <a:r>
              <a:rPr lang="en-US" dirty="0"/>
              <a:t>PRAJWAL SRIDHAR</a:t>
            </a:r>
            <a:endParaRPr lang="en-US" dirty="0">
              <a:cs typeface="Calibri"/>
            </a:endParaRPr>
          </a:p>
        </p:txBody>
      </p:sp>
    </p:spTree>
    <p:extLst>
      <p:ext uri="{BB962C8B-B14F-4D97-AF65-F5344CB8AC3E}">
        <p14:creationId xmlns:p14="http://schemas.microsoft.com/office/powerpoint/2010/main" val="74424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7537E-B5FF-FB71-2045-5AD56FDE1302}"/>
              </a:ext>
            </a:extLst>
          </p:cNvPr>
          <p:cNvSpPr>
            <a:spLocks noGrp="1"/>
          </p:cNvSpPr>
          <p:nvPr>
            <p:ph idx="1"/>
          </p:nvPr>
        </p:nvSpPr>
        <p:spPr>
          <a:xfrm>
            <a:off x="1084407" y="3169328"/>
            <a:ext cx="7221474" cy="1677879"/>
          </a:xfrm>
        </p:spPr>
        <p:txBody>
          <a:bodyPr>
            <a:normAutofit/>
          </a:bodyPr>
          <a:lstStyle/>
          <a:p>
            <a:pPr marL="0" indent="0">
              <a:buNone/>
            </a:pPr>
            <a:r>
              <a:rPr lang="en-US" sz="9600" i="1" dirty="0">
                <a:latin typeface="Times New Roman" panose="02020603050405020304" pitchFamily="18" charset="0"/>
                <a:cs typeface="Times New Roman" panose="02020603050405020304" pitchFamily="18" charset="0"/>
              </a:rPr>
              <a:t>THANK YOU</a:t>
            </a:r>
            <a:endParaRPr lang="en-GB" sz="9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77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TABLE OF CONTENTS</a:t>
            </a:r>
          </a:p>
        </p:txBody>
      </p:sp>
      <p:sp>
        <p:nvSpPr>
          <p:cNvPr id="14" name="Content Placeholder 2"/>
          <p:cNvSpPr>
            <a:spLocks noGrp="1"/>
          </p:cNvSpPr>
          <p:nvPr>
            <p:ph idx="1"/>
          </p:nvPr>
        </p:nvSpPr>
        <p:spPr/>
        <p:txBody>
          <a:bodyPr vert="horz" lIns="91440" tIns="45720" rIns="91440" bIns="45720" rtlCol="0" anchor="t">
            <a:normAutofit/>
          </a:bodyPr>
          <a:lstStyle/>
          <a:p>
            <a:pPr>
              <a:buFont typeface="Arial" panose="020B0604020202020204" pitchFamily="34" charset="0"/>
              <a:buChar char="•"/>
            </a:pPr>
            <a:r>
              <a:rPr lang="en-US" sz="2000" dirty="0">
                <a:solidFill>
                  <a:schemeClr val="tx2"/>
                </a:solidFill>
                <a:latin typeface="Times New Roman" panose="02020603050405020304" pitchFamily="18" charset="0"/>
                <a:cs typeface="Times New Roman" panose="02020603050405020304" pitchFamily="18" charset="0"/>
              </a:rPr>
              <a:t>Overview of the tool and the dataset</a:t>
            </a:r>
          </a:p>
          <a:p>
            <a:pPr>
              <a:buFont typeface="Arial" panose="020B0604020202020204" pitchFamily="34" charset="0"/>
              <a:buChar char="•"/>
            </a:pPr>
            <a:r>
              <a:rPr lang="en-US" sz="2000" dirty="0">
                <a:solidFill>
                  <a:schemeClr val="tx2"/>
                </a:solidFill>
                <a:latin typeface="Times New Roman" panose="02020603050405020304" pitchFamily="18" charset="0"/>
                <a:cs typeface="Times New Roman" panose="02020603050405020304" pitchFamily="18" charset="0"/>
              </a:rPr>
              <a:t>Overall Summary of the Dataset</a:t>
            </a:r>
          </a:p>
          <a:p>
            <a:pPr>
              <a:buFont typeface="Arial" panose="020B0604020202020204" pitchFamily="34" charset="0"/>
              <a:buChar char="•"/>
            </a:pPr>
            <a:r>
              <a:rPr lang="en-US" sz="2000" dirty="0">
                <a:solidFill>
                  <a:schemeClr val="tx2"/>
                </a:solidFill>
                <a:latin typeface="Times New Roman" panose="02020603050405020304" pitchFamily="18" charset="0"/>
                <a:cs typeface="Times New Roman" panose="02020603050405020304" pitchFamily="18" charset="0"/>
              </a:rPr>
              <a:t>Insights about the Dataset</a:t>
            </a:r>
          </a:p>
        </p:txBody>
      </p:sp>
    </p:spTree>
    <p:extLst>
      <p:ext uri="{BB962C8B-B14F-4D97-AF65-F5344CB8AC3E}">
        <p14:creationId xmlns:p14="http://schemas.microsoft.com/office/powerpoint/2010/main" val="3365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7674-1D6F-3F24-3EC3-9D7EAE2413AF}"/>
              </a:ext>
            </a:extLst>
          </p:cNvPr>
          <p:cNvSpPr>
            <a:spLocks noGrp="1"/>
          </p:cNvSpPr>
          <p:nvPr>
            <p:ph type="title"/>
          </p:nvPr>
        </p:nvSpPr>
        <p:spPr>
          <a:xfrm>
            <a:off x="960120" y="494925"/>
            <a:ext cx="7802140" cy="1362113"/>
          </a:xfrm>
        </p:spPr>
        <p:txBody>
          <a:bodyPr>
            <a:noAutofit/>
          </a:bodyPr>
          <a:lstStyle/>
          <a:p>
            <a:r>
              <a:rPr lang="en-US" sz="4400" dirty="0">
                <a:latin typeface="Times New Roman" panose="02020603050405020304" pitchFamily="18" charset="0"/>
                <a:cs typeface="Times New Roman" panose="02020603050405020304" pitchFamily="18" charset="0"/>
              </a:rPr>
              <a:t>Overview of the tool and Dataset</a:t>
            </a:r>
            <a:endParaRPr lang="en-GB"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ECE373-F449-9D9D-D82F-FBF0525D7B63}"/>
              </a:ext>
            </a:extLst>
          </p:cNvPr>
          <p:cNvSpPr>
            <a:spLocks noGrp="1"/>
          </p:cNvSpPr>
          <p:nvPr>
            <p:ph idx="1"/>
          </p:nvPr>
        </p:nvSpPr>
        <p:spPr>
          <a:xfrm>
            <a:off x="960119" y="2190748"/>
            <a:ext cx="8015205" cy="4485259"/>
          </a:xfrm>
        </p:spPr>
        <p:txBody>
          <a:bodyPr>
            <a:normAutofit/>
          </a:bodyPr>
          <a:lstStyle/>
          <a:p>
            <a:pPr>
              <a:buFont typeface="Arial" panose="020B0604020202020204" pitchFamily="34" charset="0"/>
              <a:buChar char="•"/>
            </a:pPr>
            <a:r>
              <a:rPr lang="en-US" sz="1400" dirty="0">
                <a:solidFill>
                  <a:schemeClr val="tx2"/>
                </a:solidFill>
                <a:latin typeface="Times New Roman" panose="02020603050405020304" pitchFamily="18" charset="0"/>
                <a:cs typeface="Times New Roman" panose="02020603050405020304" pitchFamily="18" charset="0"/>
              </a:rPr>
              <a:t>The tool that has been used for calculating certain summaries and findings from the dog and cat breeds dataset is Microsoft Excel.</a:t>
            </a:r>
          </a:p>
          <a:p>
            <a:pPr>
              <a:buFont typeface="Arial" panose="020B0604020202020204" pitchFamily="34" charset="0"/>
              <a:buChar char="•"/>
            </a:pPr>
            <a:r>
              <a:rPr lang="en-US" sz="1400" dirty="0">
                <a:solidFill>
                  <a:schemeClr val="tx2"/>
                </a:solidFill>
                <a:latin typeface="Times New Roman" panose="02020603050405020304" pitchFamily="18" charset="0"/>
                <a:cs typeface="Times New Roman" panose="02020603050405020304" pitchFamily="18" charset="0"/>
              </a:rPr>
              <a:t>The dataset contains different breeds of cats and dogs with their characteristics.</a:t>
            </a:r>
          </a:p>
          <a:p>
            <a:pPr>
              <a:buFont typeface="Arial" panose="020B0604020202020204" pitchFamily="34" charset="0"/>
              <a:buChar char="•"/>
            </a:pPr>
            <a:r>
              <a:rPr lang="en-US" sz="1400" dirty="0">
                <a:solidFill>
                  <a:schemeClr val="tx2"/>
                </a:solidFill>
                <a:latin typeface="Times New Roman" panose="02020603050405020304" pitchFamily="18" charset="0"/>
                <a:cs typeface="Times New Roman" panose="02020603050405020304" pitchFamily="18" charset="0"/>
              </a:rPr>
              <a:t>The Dog breeds Dataset contains various features such as Breed Name, Group 1, Group 2, The weight of the breed, Temperament, The Avg Price of the Pup, and Popularity according to Malaysia as well as the USA.</a:t>
            </a:r>
          </a:p>
          <a:p>
            <a:pPr>
              <a:buFont typeface="Arial" panose="020B0604020202020204" pitchFamily="34" charset="0"/>
              <a:buChar char="•"/>
            </a:pPr>
            <a:r>
              <a:rPr lang="en-US" sz="1400" dirty="0">
                <a:solidFill>
                  <a:schemeClr val="tx2"/>
                </a:solidFill>
                <a:latin typeface="Times New Roman" panose="02020603050405020304" pitchFamily="18" charset="0"/>
                <a:cs typeface="Times New Roman" panose="02020603050405020304" pitchFamily="18" charset="0"/>
              </a:rPr>
              <a:t> In a dog breed characteristics dataset, the terms Group 1 and Group 2 refer to specific categorizations or classifications of dog breeds based on their characteristics.</a:t>
            </a:r>
          </a:p>
          <a:p>
            <a:pPr>
              <a:buFont typeface="Arial" panose="020B0604020202020204" pitchFamily="34" charset="0"/>
              <a:buChar char="•"/>
            </a:pPr>
            <a:r>
              <a:rPr lang="en-US" sz="1400" b="0" i="0" dirty="0">
                <a:solidFill>
                  <a:schemeClr val="tx2"/>
                </a:solidFill>
                <a:effectLst/>
                <a:latin typeface="Times New Roman" panose="02020603050405020304" pitchFamily="18" charset="0"/>
                <a:cs typeface="Times New Roman" panose="02020603050405020304" pitchFamily="18" charset="0"/>
              </a:rPr>
              <a:t>Group 1 refers to a category or group of dog breeds that share similar characteristics, often related to their original purpose or function. It may include breeds that were historically developed for working, herding, hunting, guarding, or performing specific tasks. Group 1 breeds are typically known for their working abilities and may have intelligence, trainability, physical strength, and endurance traits.</a:t>
            </a:r>
          </a:p>
          <a:p>
            <a:pPr>
              <a:buFont typeface="Arial" panose="020B0604020202020204" pitchFamily="34" charset="0"/>
              <a:buChar char="•"/>
            </a:pPr>
            <a:r>
              <a:rPr lang="en-US" sz="1400" b="0" i="0" dirty="0">
                <a:solidFill>
                  <a:schemeClr val="tx2"/>
                </a:solidFill>
                <a:effectLst/>
                <a:latin typeface="Times New Roman" panose="02020603050405020304" pitchFamily="18" charset="0"/>
                <a:cs typeface="Times New Roman" panose="02020603050405020304" pitchFamily="18" charset="0"/>
              </a:rPr>
              <a:t>Group 2: This refers to another category or group of dog breeds with distinct characteristics that may differ from those in Group 1. Group 2 breeds may encompass diverse characteristics, including companion, toy, or breeds historically developed for purposes like companionship, lap dogs, or ornamental roles. These breeds often have traits such as small size, affectionate temperament, suitability for indoor living, and compatibility with families or individuals seeking companionship.</a:t>
            </a:r>
          </a:p>
          <a:p>
            <a:pPr>
              <a:buFont typeface="Arial" panose="020B0604020202020204" pitchFamily="34" charset="0"/>
              <a:buChar char="•"/>
            </a:pPr>
            <a:endParaRPr lang="en-US" sz="1400" b="0" i="0"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342891" lvl="1" indent="0">
              <a:buNone/>
            </a:pPr>
            <a:endParaRPr lang="en-US" sz="1250" dirty="0"/>
          </a:p>
          <a:p>
            <a:pPr lvl="1">
              <a:buFont typeface="Wingdings" panose="05000000000000000000" pitchFamily="2" charset="2"/>
              <a:buChar char="q"/>
            </a:pPr>
            <a:endParaRPr lang="en-US" sz="1250" dirty="0"/>
          </a:p>
          <a:p>
            <a:pPr lvl="1">
              <a:buFont typeface="Wingdings" panose="05000000000000000000" pitchFamily="2" charset="2"/>
              <a:buChar char="q"/>
            </a:pPr>
            <a:endParaRPr lang="en-US" sz="1250" dirty="0"/>
          </a:p>
          <a:p>
            <a:pPr marL="342891" lvl="1" indent="0">
              <a:buNone/>
            </a:pPr>
            <a:endParaRPr lang="en-GB" sz="1250" dirty="0"/>
          </a:p>
        </p:txBody>
      </p:sp>
    </p:spTree>
    <p:extLst>
      <p:ext uri="{BB962C8B-B14F-4D97-AF65-F5344CB8AC3E}">
        <p14:creationId xmlns:p14="http://schemas.microsoft.com/office/powerpoint/2010/main" val="159568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D047-31D2-7FF8-18F7-7C0D1D7BD19E}"/>
              </a:ext>
            </a:extLst>
          </p:cNvPr>
          <p:cNvSpPr>
            <a:spLocks noGrp="1"/>
          </p:cNvSpPr>
          <p:nvPr>
            <p:ph type="title"/>
          </p:nvPr>
        </p:nvSpPr>
        <p:spPr>
          <a:xfrm>
            <a:off x="960119" y="466350"/>
            <a:ext cx="7846529" cy="1362113"/>
          </a:xfrm>
        </p:spPr>
        <p:txBody>
          <a:bodyPr>
            <a:noAutofit/>
          </a:bodyPr>
          <a:lstStyle/>
          <a:p>
            <a:r>
              <a:rPr lang="en-US" sz="4400" dirty="0">
                <a:latin typeface="Times New Roman" panose="02020603050405020304" pitchFamily="18" charset="0"/>
                <a:cs typeface="Times New Roman" panose="02020603050405020304" pitchFamily="18" charset="0"/>
              </a:rPr>
              <a:t>Overview of the tool and Dataset</a:t>
            </a:r>
            <a:endParaRPr lang="en-GB"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00D5AF-2142-5C14-DB1F-82626C37356D}"/>
              </a:ext>
            </a:extLst>
          </p:cNvPr>
          <p:cNvSpPr>
            <a:spLocks noGrp="1"/>
          </p:cNvSpPr>
          <p:nvPr>
            <p:ph idx="1"/>
          </p:nvPr>
        </p:nvSpPr>
        <p:spPr>
          <a:xfrm>
            <a:off x="608784" y="1959930"/>
            <a:ext cx="8384296" cy="4627301"/>
          </a:xfrm>
        </p:spPr>
        <p:txBody>
          <a:bodyPr>
            <a:noAutofit/>
          </a:bodyPr>
          <a:lstStyle/>
          <a:p>
            <a:pPr lvl="1">
              <a:buFont typeface="Arial" panose="020B0604020202020204" pitchFamily="34" charset="0"/>
              <a:buChar char="•"/>
            </a:pPr>
            <a:r>
              <a:rPr lang="en-US" sz="1400" dirty="0">
                <a:solidFill>
                  <a:schemeClr val="tx2"/>
                </a:solidFill>
                <a:latin typeface="Times New Roman" panose="02020603050405020304" pitchFamily="18" charset="0"/>
                <a:cs typeface="Times New Roman" panose="02020603050405020304" pitchFamily="18" charset="0"/>
              </a:rPr>
              <a:t>The Data also gives a description of the temperament of different breeds of Dogs and the temperament could be something like is it Affectionate? Cheerful? Energetic etc.</a:t>
            </a:r>
          </a:p>
          <a:p>
            <a:pPr lvl="1">
              <a:buFont typeface="Arial" panose="020B0604020202020204" pitchFamily="34" charset="0"/>
              <a:buChar char="•"/>
            </a:pPr>
            <a:r>
              <a:rPr lang="en-US" sz="1400" dirty="0">
                <a:solidFill>
                  <a:schemeClr val="tx2"/>
                </a:solidFill>
                <a:latin typeface="Times New Roman" panose="02020603050405020304" pitchFamily="18" charset="0"/>
                <a:cs typeface="Times New Roman" panose="02020603050405020304" pitchFamily="18" charset="0"/>
              </a:rPr>
              <a:t>The Average Sales Price for each breed was calculated as the product of the avg pup price and the number of breeds that have been sold.</a:t>
            </a:r>
          </a:p>
          <a:p>
            <a:pPr lvl="1">
              <a:buFont typeface="Arial" panose="020B0604020202020204" pitchFamily="34" charset="0"/>
              <a:buChar char="•"/>
            </a:pPr>
            <a:r>
              <a:rPr lang="en-US" sz="1400" dirty="0">
                <a:solidFill>
                  <a:schemeClr val="tx2"/>
                </a:solidFill>
                <a:latin typeface="Times New Roman" panose="02020603050405020304" pitchFamily="18" charset="0"/>
                <a:cs typeface="Times New Roman" panose="02020603050405020304" pitchFamily="18" charset="0"/>
              </a:rPr>
              <a:t>The Cat breeds Dataset contains various features such as Breed Name, lap cat, Fur, Weight of each breed of the Cat, Temperament, Avg Kitten Price, and Popularity of each breed according to the US and Malaysia.</a:t>
            </a:r>
          </a:p>
          <a:p>
            <a:pPr lvl="1">
              <a:buFont typeface="Arial" panose="020B0604020202020204" pitchFamily="34" charset="0"/>
              <a:buChar char="•"/>
            </a:pPr>
            <a:r>
              <a:rPr lang="en-US" sz="1400" dirty="0">
                <a:solidFill>
                  <a:schemeClr val="tx2"/>
                </a:solidFill>
                <a:latin typeface="Times New Roman" panose="02020603050405020304" pitchFamily="18" charset="0"/>
                <a:cs typeface="Times New Roman" panose="02020603050405020304" pitchFamily="18" charset="0"/>
              </a:rPr>
              <a:t>The feature Lapcat refers </a:t>
            </a:r>
            <a:r>
              <a:rPr lang="en-US" sz="1400" b="0" i="0" dirty="0">
                <a:solidFill>
                  <a:schemeClr val="tx2"/>
                </a:solidFill>
                <a:effectLst/>
                <a:latin typeface="Times New Roman" panose="02020603050405020304" pitchFamily="18" charset="0"/>
                <a:cs typeface="Times New Roman" panose="02020603050405020304" pitchFamily="18" charset="0"/>
              </a:rPr>
              <a:t>to a cat breed's tendency or inclination to enjoy sitting on a person's lap or seeking close physical contact with their owners. Lap cats are known for their affectionate and social nature, often seeking human companionship and showing a preference for being close to their owners.</a:t>
            </a:r>
          </a:p>
          <a:p>
            <a:pPr lvl="1">
              <a:buFont typeface="Arial" panose="020B0604020202020204" pitchFamily="34" charset="0"/>
              <a:buChar char="•"/>
            </a:pPr>
            <a:r>
              <a:rPr lang="en-US" sz="1400" dirty="0">
                <a:solidFill>
                  <a:schemeClr val="tx2"/>
                </a:solidFill>
                <a:latin typeface="Times New Roman" panose="02020603050405020304" pitchFamily="18" charset="0"/>
                <a:cs typeface="Times New Roman" panose="02020603050405020304" pitchFamily="18" charset="0"/>
              </a:rPr>
              <a:t>The Feature Fur in the Dataset </a:t>
            </a:r>
            <a:r>
              <a:rPr lang="en-US" sz="1400" b="0" i="0" dirty="0">
                <a:solidFill>
                  <a:schemeClr val="tx2"/>
                </a:solidFill>
                <a:effectLst/>
                <a:latin typeface="Söhne"/>
              </a:rPr>
              <a:t>in the context of a cat breed characteristic dataset typically refers to the coat or fur characteristics of different cat breeds. It encompasses various aspects of the cat's fur, such as length, texture, color, and pattern.</a:t>
            </a:r>
            <a:endParaRPr lang="en-US" sz="1400" dirty="0">
              <a:solidFill>
                <a:schemeClr val="tx2"/>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GB" sz="1400" dirty="0">
              <a:solidFill>
                <a:schemeClr val="tx2"/>
              </a:solidFill>
            </a:endParaRPr>
          </a:p>
        </p:txBody>
      </p:sp>
    </p:spTree>
    <p:extLst>
      <p:ext uri="{BB962C8B-B14F-4D97-AF65-F5344CB8AC3E}">
        <p14:creationId xmlns:p14="http://schemas.microsoft.com/office/powerpoint/2010/main" val="286681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A13C-3EC2-4E74-A141-37F51C2F1F61}"/>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Summary of the Dataset</a:t>
            </a:r>
            <a:endParaRPr lang="en-GB"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B0A70A-3863-7A29-CCB6-B023B593AC31}"/>
              </a:ext>
            </a:extLst>
          </p:cNvPr>
          <p:cNvSpPr>
            <a:spLocks noGrp="1"/>
          </p:cNvSpPr>
          <p:nvPr>
            <p:ph idx="1"/>
          </p:nvPr>
        </p:nvSpPr>
        <p:spPr>
          <a:xfrm>
            <a:off x="960120" y="1828462"/>
            <a:ext cx="7526932" cy="5029538"/>
          </a:xfrm>
        </p:spPr>
        <p:txBody>
          <a:bodyPr>
            <a:normAutofit/>
          </a:bodyPr>
          <a:lstStyle/>
          <a:p>
            <a:pPr lvl="1">
              <a:buFont typeface="Arial" panose="020B0604020202020204" pitchFamily="34" charset="0"/>
              <a:buChar char="•"/>
            </a:pPr>
            <a:r>
              <a:rPr lang="en-US" sz="1250" b="1" dirty="0">
                <a:solidFill>
                  <a:schemeClr val="tx2"/>
                </a:solidFill>
                <a:latin typeface="Times New Roman" panose="02020603050405020304" pitchFamily="18" charset="0"/>
                <a:cs typeface="Times New Roman" panose="02020603050405020304" pitchFamily="18" charset="0"/>
              </a:rPr>
              <a:t>Dog Breed with the Highest Sales: </a:t>
            </a:r>
            <a:r>
              <a:rPr lang="en-US" sz="1250" dirty="0">
                <a:solidFill>
                  <a:schemeClr val="tx2"/>
                </a:solidFill>
                <a:latin typeface="Times New Roman" panose="02020603050405020304" pitchFamily="18" charset="0"/>
                <a:cs typeface="Times New Roman" panose="02020603050405020304" pitchFamily="18" charset="0"/>
              </a:rPr>
              <a:t>Irish Water Spaniel</a:t>
            </a:r>
          </a:p>
          <a:p>
            <a:pPr lvl="1">
              <a:buFont typeface="Arial" panose="020B0604020202020204" pitchFamily="34" charset="0"/>
              <a:buChar char="•"/>
            </a:pPr>
            <a:r>
              <a:rPr lang="en-US" sz="1250" b="1" dirty="0">
                <a:solidFill>
                  <a:schemeClr val="tx2"/>
                </a:solidFill>
                <a:latin typeface="Times New Roman" panose="02020603050405020304" pitchFamily="18" charset="0"/>
                <a:cs typeface="Times New Roman" panose="02020603050405020304" pitchFamily="18" charset="0"/>
              </a:rPr>
              <a:t>Dog Breed with the Least Sales: </a:t>
            </a:r>
            <a:r>
              <a:rPr lang="en-US" sz="1250" dirty="0">
                <a:solidFill>
                  <a:schemeClr val="tx2"/>
                </a:solidFill>
                <a:latin typeface="Times New Roman" panose="02020603050405020304" pitchFamily="18" charset="0"/>
                <a:cs typeface="Times New Roman" panose="02020603050405020304" pitchFamily="18" charset="0"/>
              </a:rPr>
              <a:t>Entlebucher</a:t>
            </a:r>
          </a:p>
          <a:p>
            <a:pPr lvl="1">
              <a:buFont typeface="Arial" panose="020B0604020202020204" pitchFamily="34" charset="0"/>
              <a:buChar char="•"/>
            </a:pPr>
            <a:r>
              <a:rPr lang="en-US" sz="1250" b="1" dirty="0">
                <a:solidFill>
                  <a:schemeClr val="tx2"/>
                </a:solidFill>
                <a:latin typeface="Times New Roman" panose="02020603050405020304" pitchFamily="18" charset="0"/>
                <a:cs typeface="Times New Roman" panose="02020603050405020304" pitchFamily="18" charset="0"/>
              </a:rPr>
              <a:t>Cat Breed with the Highest Sales: </a:t>
            </a:r>
            <a:r>
              <a:rPr lang="en-US" sz="1250" dirty="0">
                <a:solidFill>
                  <a:schemeClr val="tx2"/>
                </a:solidFill>
                <a:latin typeface="Times New Roman" panose="02020603050405020304" pitchFamily="18" charset="0"/>
                <a:cs typeface="Times New Roman" panose="02020603050405020304" pitchFamily="18" charset="0"/>
              </a:rPr>
              <a:t>Munchkin</a:t>
            </a:r>
          </a:p>
          <a:p>
            <a:pPr lvl="1">
              <a:buFont typeface="Arial" panose="020B0604020202020204" pitchFamily="34" charset="0"/>
              <a:buChar char="•"/>
            </a:pPr>
            <a:r>
              <a:rPr lang="en-US" sz="1250" b="1" dirty="0">
                <a:solidFill>
                  <a:schemeClr val="tx2"/>
                </a:solidFill>
                <a:latin typeface="Times New Roman" panose="02020603050405020304" pitchFamily="18" charset="0"/>
                <a:cs typeface="Times New Roman" panose="02020603050405020304" pitchFamily="18" charset="0"/>
              </a:rPr>
              <a:t>Cat Breed with the Lowest Sales: </a:t>
            </a:r>
            <a:r>
              <a:rPr lang="en-US" sz="1250" dirty="0">
                <a:solidFill>
                  <a:schemeClr val="tx2"/>
                </a:solidFill>
                <a:latin typeface="Times New Roman" panose="02020603050405020304" pitchFamily="18" charset="0"/>
                <a:cs typeface="Times New Roman" panose="02020603050405020304" pitchFamily="18" charset="0"/>
              </a:rPr>
              <a:t>Silver</a:t>
            </a:r>
          </a:p>
          <a:p>
            <a:pPr lvl="1">
              <a:buFont typeface="Arial" panose="020B0604020202020204" pitchFamily="34" charset="0"/>
              <a:buChar char="•"/>
            </a:pPr>
            <a:r>
              <a:rPr lang="en-GB" sz="1400" b="1" dirty="0">
                <a:solidFill>
                  <a:schemeClr val="tx2"/>
                </a:solidFill>
                <a:latin typeface="Times New Roman" panose="02020603050405020304" pitchFamily="18" charset="0"/>
                <a:cs typeface="Times New Roman" panose="02020603050405020304" pitchFamily="18" charset="0"/>
              </a:rPr>
              <a:t>Top 10 Dogs Based on Popularity:</a:t>
            </a: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Black Labrador Retriever</a:t>
            </a: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Chocolate Labrador Retriever</a:t>
            </a:r>
            <a:endParaRPr lang="en-GB" sz="1200" dirty="0">
              <a:solidFill>
                <a:schemeClr val="tx2"/>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Labrador Retriever</a:t>
            </a: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Yellow Labrador Retriever</a:t>
            </a:r>
            <a:endParaRPr lang="en-GB" sz="1200" dirty="0">
              <a:solidFill>
                <a:schemeClr val="tx2"/>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German Shepherd Dog</a:t>
            </a: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Shepherd</a:t>
            </a:r>
            <a:endParaRPr lang="en-GB" sz="1200" dirty="0">
              <a:solidFill>
                <a:schemeClr val="tx2"/>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White German Shepherd</a:t>
            </a: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Golden Retriever</a:t>
            </a:r>
            <a:endParaRPr lang="en-GB" sz="1200" dirty="0">
              <a:solidFill>
                <a:schemeClr val="tx2"/>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Retriever</a:t>
            </a: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French Bulldog</a:t>
            </a:r>
            <a:endParaRPr lang="en-GB" sz="1200" dirty="0">
              <a:solidFill>
                <a:schemeClr val="tx2"/>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English Bulldog</a:t>
            </a: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Beagle</a:t>
            </a:r>
            <a:endParaRPr lang="en-GB" sz="1200" dirty="0">
              <a:solidFill>
                <a:schemeClr val="tx2"/>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Poodle</a:t>
            </a: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Standard Poodle</a:t>
            </a: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Rottweiler</a:t>
            </a: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Yorkshire Terrier Yorkie</a:t>
            </a: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German Shorthaired Pointer</a:t>
            </a:r>
            <a:endParaRPr lang="en-GB" sz="1200" dirty="0">
              <a:solidFill>
                <a:schemeClr val="tx2"/>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GB"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93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A13C-3EC2-4E74-A141-37F51C2F1F61}"/>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Summary of the Dataset</a:t>
            </a:r>
            <a:endParaRPr lang="en-GB"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B0A70A-3863-7A29-CCB6-B023B593AC31}"/>
              </a:ext>
            </a:extLst>
          </p:cNvPr>
          <p:cNvSpPr>
            <a:spLocks noGrp="1"/>
          </p:cNvSpPr>
          <p:nvPr>
            <p:ph idx="1"/>
          </p:nvPr>
        </p:nvSpPr>
        <p:spPr>
          <a:xfrm>
            <a:off x="960120" y="1828462"/>
            <a:ext cx="7526932" cy="5029538"/>
          </a:xfrm>
        </p:spPr>
        <p:txBody>
          <a:bodyPr>
            <a:normAutofit lnSpcReduction="10000"/>
          </a:bodyPr>
          <a:lstStyle/>
          <a:p>
            <a:pPr lvl="1">
              <a:buFont typeface="Arial" panose="020B0604020202020204" pitchFamily="34" charset="0"/>
              <a:buChar char="•"/>
            </a:pPr>
            <a:r>
              <a:rPr lang="en-GB" sz="1400" b="1" dirty="0">
                <a:solidFill>
                  <a:schemeClr val="tx2"/>
                </a:solidFill>
                <a:latin typeface="Times New Roman" panose="02020603050405020304" pitchFamily="18" charset="0"/>
                <a:cs typeface="Times New Roman" panose="02020603050405020304" pitchFamily="18" charset="0"/>
              </a:rPr>
              <a:t>Top 10 Cats Based on Popularity:</a:t>
            </a:r>
          </a:p>
          <a:p>
            <a:pPr lvl="2">
              <a:buFont typeface="Arial" panose="020B0604020202020204" pitchFamily="34" charset="0"/>
              <a:buChar char="•"/>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Exotic Shorthair</a:t>
            </a:r>
          </a:p>
          <a:p>
            <a:pPr lvl="2">
              <a:buFont typeface="Arial" panose="020B0604020202020204" pitchFamily="34" charset="0"/>
              <a:buChar char="•"/>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Persian</a:t>
            </a:r>
            <a:endParaRPr lang="en-GB" sz="1200" dirty="0">
              <a:solidFill>
                <a:srgbClr val="000000"/>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Maine Coon</a:t>
            </a:r>
          </a:p>
          <a:p>
            <a:pPr lvl="2">
              <a:buFont typeface="Arial" panose="020B0604020202020204" pitchFamily="34" charset="0"/>
              <a:buChar char="•"/>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Ragdoll</a:t>
            </a:r>
            <a:endParaRPr lang="en-GB" sz="1200" dirty="0">
              <a:solidFill>
                <a:srgbClr val="000000"/>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British Shorthair</a:t>
            </a:r>
          </a:p>
          <a:p>
            <a:pPr lvl="2">
              <a:buFont typeface="Arial" panose="020B0604020202020204" pitchFamily="34" charset="0"/>
              <a:buChar char="•"/>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American Shorthair</a:t>
            </a:r>
            <a:endParaRPr lang="en-GB" sz="1200" dirty="0">
              <a:solidFill>
                <a:srgbClr val="000000"/>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Abyssinian</a:t>
            </a:r>
          </a:p>
          <a:p>
            <a:pPr lvl="2">
              <a:buFont typeface="Arial" panose="020B0604020202020204" pitchFamily="34" charset="0"/>
              <a:buChar char="•"/>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Canadian Hairless</a:t>
            </a:r>
            <a:endParaRPr lang="en-GB" sz="1200" dirty="0">
              <a:solidFill>
                <a:srgbClr val="000000"/>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Sphynx (hairless cat)</a:t>
            </a:r>
          </a:p>
          <a:p>
            <a:pPr lvl="2">
              <a:buFont typeface="Arial" panose="020B0604020202020204" pitchFamily="34" charset="0"/>
              <a:buChar char="•"/>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Siamese</a:t>
            </a:r>
            <a:endParaRPr lang="en-GB" sz="1200" dirty="0">
              <a:solidFill>
                <a:srgbClr val="000000"/>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Scottish Fold</a:t>
            </a:r>
          </a:p>
          <a:p>
            <a:pPr lvl="1">
              <a:buFont typeface="Arial" panose="020B0604020202020204" pitchFamily="34" charset="0"/>
              <a:buChar char="•"/>
            </a:pPr>
            <a:r>
              <a:rPr lang="en-GB" sz="1400" b="1" dirty="0">
                <a:solidFill>
                  <a:schemeClr val="tx2"/>
                </a:solidFill>
                <a:latin typeface="Times New Roman" panose="02020603050405020304" pitchFamily="18" charset="0"/>
                <a:cs typeface="Times New Roman" panose="02020603050405020304" pitchFamily="18" charset="0"/>
              </a:rPr>
              <a:t>Bottom 10 Dogs Based on Popularity:</a:t>
            </a:r>
          </a:p>
          <a:p>
            <a:pPr lvl="2">
              <a:buFont typeface="Arial" panose="020B0604020202020204" pitchFamily="34" charset="0"/>
              <a:buChar char="•"/>
            </a:pPr>
            <a:r>
              <a:rPr lang="en-GB" sz="1200" b="0" i="0" u="none" strike="noStrike" dirty="0">
                <a:solidFill>
                  <a:srgbClr val="000000"/>
                </a:solidFill>
                <a:effectLst/>
                <a:latin typeface="Calibri" panose="020F0502020204030204" pitchFamily="34" charset="0"/>
              </a:rPr>
              <a:t>Norwegian Lundehund</a:t>
            </a:r>
            <a:endParaRPr lang="en-GB" sz="1200" b="1" i="0" u="none" strike="noStrike" dirty="0">
              <a:solidFill>
                <a:schemeClr val="tx2"/>
              </a:solidFill>
              <a:effectLst/>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GB" sz="1200" b="0" i="0" u="none" strike="noStrike" dirty="0">
                <a:solidFill>
                  <a:srgbClr val="000000"/>
                </a:solidFill>
                <a:effectLst/>
                <a:latin typeface="Calibri" panose="020F0502020204030204" pitchFamily="34" charset="0"/>
              </a:rPr>
              <a:t>Sloughi</a:t>
            </a:r>
            <a:endParaRPr lang="en-GB" sz="1200" b="1" dirty="0">
              <a:solidFill>
                <a:schemeClr val="tx2"/>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GB" sz="1200" b="0" i="0" u="none" strike="noStrike" dirty="0">
                <a:solidFill>
                  <a:srgbClr val="000000"/>
                </a:solidFill>
                <a:effectLst/>
                <a:latin typeface="Calibri" panose="020F0502020204030204" pitchFamily="34" charset="0"/>
              </a:rPr>
              <a:t>Foxhound</a:t>
            </a:r>
            <a:endParaRPr lang="en-GB" sz="1200" b="1" i="0" u="none" strike="noStrike" dirty="0">
              <a:solidFill>
                <a:schemeClr val="tx2"/>
              </a:solidFill>
              <a:effectLst/>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GB" sz="1200" b="0" i="0" u="none" strike="noStrike" dirty="0">
                <a:solidFill>
                  <a:srgbClr val="000000"/>
                </a:solidFill>
                <a:effectLst/>
                <a:latin typeface="Calibri" panose="020F0502020204030204" pitchFamily="34" charset="0"/>
              </a:rPr>
              <a:t>Hound</a:t>
            </a:r>
            <a:endParaRPr lang="en-GB" sz="1200" b="1" dirty="0">
              <a:solidFill>
                <a:schemeClr val="tx2"/>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GB" sz="1200" b="0" i="0" u="none" strike="noStrike" dirty="0">
                <a:solidFill>
                  <a:srgbClr val="000000"/>
                </a:solidFill>
                <a:effectLst/>
                <a:latin typeface="Calibri" panose="020F0502020204030204" pitchFamily="34" charset="0"/>
              </a:rPr>
              <a:t>Otterhound</a:t>
            </a:r>
          </a:p>
          <a:p>
            <a:pPr lvl="2">
              <a:buFont typeface="Arial" panose="020B0604020202020204" pitchFamily="34" charset="0"/>
              <a:buChar char="•"/>
            </a:pPr>
            <a:r>
              <a:rPr lang="en-GB" sz="1200" b="0" i="0" u="none" strike="noStrike" dirty="0">
                <a:solidFill>
                  <a:srgbClr val="000000"/>
                </a:solidFill>
                <a:effectLst/>
                <a:latin typeface="Calibri" panose="020F0502020204030204" pitchFamily="34" charset="0"/>
              </a:rPr>
              <a:t>Cirneco </a:t>
            </a:r>
            <a:r>
              <a:rPr lang="en-GB" sz="1200" b="0" i="0" u="none" strike="noStrike" dirty="0" err="1">
                <a:solidFill>
                  <a:srgbClr val="000000"/>
                </a:solidFill>
                <a:effectLst/>
                <a:latin typeface="Calibri" panose="020F0502020204030204" pitchFamily="34" charset="0"/>
              </a:rPr>
              <a:t>dell'Etna</a:t>
            </a:r>
            <a:endParaRPr lang="en-GB" sz="1200" dirty="0">
              <a:solidFill>
                <a:srgbClr val="000000"/>
              </a:solidFill>
              <a:latin typeface="Calibri" panose="020F0502020204030204" pitchFamily="34" charset="0"/>
            </a:endParaRPr>
          </a:p>
          <a:p>
            <a:pPr lvl="2">
              <a:buFont typeface="Arial" panose="020B0604020202020204" pitchFamily="34" charset="0"/>
              <a:buChar char="•"/>
            </a:pPr>
            <a:r>
              <a:rPr lang="en-GB" sz="1200" b="0" i="0" u="none" strike="noStrike" dirty="0">
                <a:solidFill>
                  <a:srgbClr val="000000"/>
                </a:solidFill>
                <a:effectLst/>
                <a:latin typeface="Calibri" panose="020F0502020204030204" pitchFamily="34" charset="0"/>
              </a:rPr>
              <a:t>Harrier</a:t>
            </a:r>
          </a:p>
          <a:p>
            <a:pPr lvl="2">
              <a:buFont typeface="Arial" panose="020B0604020202020204" pitchFamily="34" charset="0"/>
              <a:buChar char="•"/>
            </a:pPr>
            <a:r>
              <a:rPr lang="en-GB" sz="1200" b="0" i="0" u="none" strike="noStrike" dirty="0">
                <a:solidFill>
                  <a:srgbClr val="000000"/>
                </a:solidFill>
                <a:effectLst/>
                <a:latin typeface="Calibri" panose="020F0502020204030204" pitchFamily="34" charset="0"/>
              </a:rPr>
              <a:t>Dandi Dinmont Terrier</a:t>
            </a:r>
          </a:p>
          <a:p>
            <a:pPr lvl="2">
              <a:buFont typeface="Arial" panose="020B0604020202020204" pitchFamily="34" charset="0"/>
              <a:buChar char="•"/>
            </a:pPr>
            <a:r>
              <a:rPr lang="en-GB" sz="1200" b="0" i="0" u="none" strike="noStrike" dirty="0">
                <a:solidFill>
                  <a:srgbClr val="000000"/>
                </a:solidFill>
                <a:effectLst/>
                <a:latin typeface="Calibri" panose="020F0502020204030204" pitchFamily="34" charset="0"/>
              </a:rPr>
              <a:t>Chinook</a:t>
            </a:r>
          </a:p>
          <a:p>
            <a:pPr lvl="2">
              <a:buFont typeface="Arial" panose="020B0604020202020204" pitchFamily="34" charset="0"/>
              <a:buChar char="•"/>
            </a:pPr>
            <a:r>
              <a:rPr lang="en-GB" sz="1200" b="0" i="0" u="none" strike="noStrike" dirty="0">
                <a:solidFill>
                  <a:srgbClr val="000000"/>
                </a:solidFill>
                <a:effectLst/>
                <a:latin typeface="Calibri" panose="020F0502020204030204" pitchFamily="34" charset="0"/>
              </a:rPr>
              <a:t>English Coonhound</a:t>
            </a:r>
            <a:endParaRPr lang="en-GB" sz="1200" dirty="0">
              <a:solidFill>
                <a:srgbClr val="000000"/>
              </a:solidFill>
              <a:latin typeface="Calibri" panose="020F0502020204030204" pitchFamily="34" charset="0"/>
            </a:endParaRPr>
          </a:p>
          <a:p>
            <a:pPr lvl="2">
              <a:buFont typeface="Arial" panose="020B0604020202020204" pitchFamily="34" charset="0"/>
              <a:buChar char="•"/>
            </a:pPr>
            <a:r>
              <a:rPr lang="en-GB" sz="1200" b="0" i="0" u="none" strike="noStrike" dirty="0">
                <a:solidFill>
                  <a:srgbClr val="000000"/>
                </a:solidFill>
                <a:effectLst/>
                <a:latin typeface="Calibri" panose="020F0502020204030204" pitchFamily="34" charset="0"/>
              </a:rPr>
              <a:t>Finnish Spitz</a:t>
            </a:r>
            <a:endParaRPr lang="en-GB" sz="12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512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A13C-3EC2-4E74-A141-37F51C2F1F61}"/>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Summary of the Dataset</a:t>
            </a:r>
            <a:endParaRPr lang="en-GB"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B0A70A-3863-7A29-CCB6-B023B593AC31}"/>
              </a:ext>
            </a:extLst>
          </p:cNvPr>
          <p:cNvSpPr>
            <a:spLocks noGrp="1"/>
          </p:cNvSpPr>
          <p:nvPr>
            <p:ph idx="1"/>
          </p:nvPr>
        </p:nvSpPr>
        <p:spPr>
          <a:xfrm>
            <a:off x="568171" y="1828462"/>
            <a:ext cx="8105312" cy="5029538"/>
          </a:xfrm>
        </p:spPr>
        <p:txBody>
          <a:bodyPr>
            <a:normAutofit/>
          </a:bodyPr>
          <a:lstStyle/>
          <a:p>
            <a:pPr lvl="1">
              <a:buFont typeface="Arial" panose="020B0604020202020204" pitchFamily="34" charset="0"/>
              <a:buChar char="•"/>
            </a:pPr>
            <a:r>
              <a:rPr lang="en-US" sz="1400" b="1" dirty="0">
                <a:solidFill>
                  <a:schemeClr val="tx2"/>
                </a:solidFill>
                <a:latin typeface="Times New Roman" panose="02020603050405020304" pitchFamily="18" charset="0"/>
                <a:cs typeface="Times New Roman" panose="02020603050405020304" pitchFamily="18" charset="0"/>
              </a:rPr>
              <a:t>Bottom 10 Cat Breeds based on Popularity:</a:t>
            </a: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American Wirehair</a:t>
            </a:r>
            <a:endParaRPr lang="en-US" sz="1200" b="1" i="0" u="none" strike="noStrike" dirty="0">
              <a:solidFill>
                <a:schemeClr val="tx2"/>
              </a:solidFill>
              <a:effectLst/>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Korat</a:t>
            </a:r>
            <a:endParaRPr lang="en-US" sz="1200" b="1" dirty="0">
              <a:solidFill>
                <a:schemeClr val="tx2"/>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LaPerm</a:t>
            </a:r>
            <a:endParaRPr lang="en-US" sz="1200" b="1" i="0" u="none" strike="noStrike" dirty="0">
              <a:solidFill>
                <a:schemeClr val="tx2"/>
              </a:solidFill>
              <a:effectLst/>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Burmilla</a:t>
            </a: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Turkish Van</a:t>
            </a:r>
            <a:endParaRPr lang="en-GB" sz="1200" dirty="0">
              <a:solidFill>
                <a:schemeClr val="tx2"/>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Bobtail</a:t>
            </a: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Havana</a:t>
            </a: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Bombay</a:t>
            </a:r>
            <a:endParaRPr lang="en-GB" sz="1200" dirty="0">
              <a:solidFill>
                <a:schemeClr val="tx2"/>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GB" sz="1200" b="0" i="0" u="none" strike="noStrike" dirty="0">
                <a:solidFill>
                  <a:schemeClr val="tx2"/>
                </a:solidFill>
                <a:effectLst/>
                <a:latin typeface="Times New Roman" panose="02020603050405020304" pitchFamily="18" charset="0"/>
                <a:cs typeface="Times New Roman" panose="02020603050405020304" pitchFamily="18" charset="0"/>
              </a:rPr>
              <a:t>Ragamuffin</a:t>
            </a:r>
          </a:p>
          <a:p>
            <a:pPr marL="685782" lvl="2" indent="0">
              <a:buNone/>
            </a:pPr>
            <a:endParaRPr lang="en-GB" sz="105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360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A13C-3EC2-4E74-A141-37F51C2F1F61}"/>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Insights About the Dataset</a:t>
            </a:r>
            <a:endParaRPr lang="en-GB"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B0A70A-3863-7A29-CCB6-B023B593AC31}"/>
              </a:ext>
            </a:extLst>
          </p:cNvPr>
          <p:cNvSpPr>
            <a:spLocks noGrp="1"/>
          </p:cNvSpPr>
          <p:nvPr>
            <p:ph idx="1"/>
          </p:nvPr>
        </p:nvSpPr>
        <p:spPr>
          <a:xfrm>
            <a:off x="568170" y="1828462"/>
            <a:ext cx="8424909" cy="4732136"/>
          </a:xfrm>
        </p:spPr>
        <p:txBody>
          <a:bodyPr>
            <a:normAutofit/>
          </a:bodyPr>
          <a:lstStyle/>
          <a:p>
            <a:pPr lvl="1">
              <a:buFont typeface="Arial" panose="020B0604020202020204" pitchFamily="34" charset="0"/>
              <a:buChar char="•"/>
            </a:pPr>
            <a:r>
              <a:rPr lang="en-GB" sz="1400" dirty="0">
                <a:solidFill>
                  <a:schemeClr val="tx2"/>
                </a:solidFill>
                <a:latin typeface="Times New Roman" panose="02020603050405020304" pitchFamily="18" charset="0"/>
                <a:cs typeface="Times New Roman" panose="02020603050405020304" pitchFamily="18" charset="0"/>
              </a:rPr>
              <a:t>I have used graphical representations such as pivot charts to depict certain analyses of the data for both dog and cat breeds.</a:t>
            </a:r>
          </a:p>
          <a:p>
            <a:pPr lvl="1">
              <a:buFont typeface="Arial" panose="020B0604020202020204" pitchFamily="34" charset="0"/>
              <a:buChar char="•"/>
            </a:pPr>
            <a:r>
              <a:rPr lang="en-GB" sz="1400" dirty="0">
                <a:solidFill>
                  <a:schemeClr val="tx2"/>
                </a:solidFill>
                <a:latin typeface="Times New Roman" panose="02020603050405020304" pitchFamily="18" charset="0"/>
                <a:cs typeface="Times New Roman" panose="02020603050405020304" pitchFamily="18" charset="0"/>
              </a:rPr>
              <a:t>For the dog’s dataset, the total count of dog breeds that are part of each group 2 category has been depicted and the reading is as follows:</a:t>
            </a:r>
          </a:p>
          <a:p>
            <a:pPr lvl="2">
              <a:buFont typeface="Arial" panose="020B0604020202020204" pitchFamily="34" charset="0"/>
              <a:buChar char="•"/>
            </a:pPr>
            <a:r>
              <a:rPr lang="en-GB" sz="1200" dirty="0">
                <a:solidFill>
                  <a:schemeClr val="tx2"/>
                </a:solidFill>
                <a:latin typeface="Times New Roman" panose="02020603050405020304" pitchFamily="18" charset="0"/>
                <a:cs typeface="Times New Roman" panose="02020603050405020304" pitchFamily="18" charset="0"/>
              </a:rPr>
              <a:t>Companion – 35</a:t>
            </a:r>
          </a:p>
          <a:p>
            <a:pPr lvl="2">
              <a:buFont typeface="Arial" panose="020B0604020202020204" pitchFamily="34" charset="0"/>
              <a:buChar char="•"/>
            </a:pPr>
            <a:r>
              <a:rPr lang="en-GB" sz="1200" dirty="0">
                <a:solidFill>
                  <a:schemeClr val="tx2"/>
                </a:solidFill>
                <a:latin typeface="Times New Roman" panose="02020603050405020304" pitchFamily="18" charset="0"/>
                <a:cs typeface="Times New Roman" panose="02020603050405020304" pitchFamily="18" charset="0"/>
              </a:rPr>
              <a:t>Guardian – 34</a:t>
            </a:r>
          </a:p>
          <a:p>
            <a:pPr lvl="2">
              <a:buFont typeface="Arial" panose="020B0604020202020204" pitchFamily="34" charset="0"/>
              <a:buChar char="•"/>
            </a:pPr>
            <a:r>
              <a:rPr lang="en-GB" sz="1200" dirty="0">
                <a:solidFill>
                  <a:schemeClr val="tx2"/>
                </a:solidFill>
                <a:latin typeface="Times New Roman" panose="02020603050405020304" pitchFamily="18" charset="0"/>
                <a:cs typeface="Times New Roman" panose="02020603050405020304" pitchFamily="18" charset="0"/>
              </a:rPr>
              <a:t>Gun – 40</a:t>
            </a:r>
          </a:p>
          <a:p>
            <a:pPr lvl="2">
              <a:buFont typeface="Arial" panose="020B0604020202020204" pitchFamily="34" charset="0"/>
              <a:buChar char="•"/>
            </a:pPr>
            <a:r>
              <a:rPr lang="en-GB" sz="1200" dirty="0">
                <a:solidFill>
                  <a:schemeClr val="tx2"/>
                </a:solidFill>
                <a:latin typeface="Times New Roman" panose="02020603050405020304" pitchFamily="18" charset="0"/>
                <a:cs typeface="Times New Roman" panose="02020603050405020304" pitchFamily="18" charset="0"/>
              </a:rPr>
              <a:t>Gun Dogs – 1</a:t>
            </a:r>
          </a:p>
          <a:p>
            <a:pPr lvl="2">
              <a:buFont typeface="Arial" panose="020B0604020202020204" pitchFamily="34" charset="0"/>
              <a:buChar char="•"/>
            </a:pPr>
            <a:r>
              <a:rPr lang="en-GB" sz="1200" dirty="0">
                <a:solidFill>
                  <a:schemeClr val="tx2"/>
                </a:solidFill>
                <a:latin typeface="Times New Roman" panose="02020603050405020304" pitchFamily="18" charset="0"/>
                <a:cs typeface="Times New Roman" panose="02020603050405020304" pitchFamily="18" charset="0"/>
              </a:rPr>
              <a:t>Herding – 36</a:t>
            </a:r>
          </a:p>
          <a:p>
            <a:pPr lvl="2">
              <a:buFont typeface="Arial" panose="020B0604020202020204" pitchFamily="34" charset="0"/>
              <a:buChar char="•"/>
            </a:pPr>
            <a:r>
              <a:rPr lang="en-GB" sz="1200" dirty="0">
                <a:solidFill>
                  <a:schemeClr val="tx2"/>
                </a:solidFill>
                <a:latin typeface="Times New Roman" panose="02020603050405020304" pitchFamily="18" charset="0"/>
                <a:cs typeface="Times New Roman" panose="02020603050405020304" pitchFamily="18" charset="0"/>
              </a:rPr>
              <a:t>Northern – 23</a:t>
            </a:r>
          </a:p>
          <a:p>
            <a:pPr lvl="2">
              <a:buFont typeface="Arial" panose="020B0604020202020204" pitchFamily="34" charset="0"/>
              <a:buChar char="•"/>
            </a:pPr>
            <a:r>
              <a:rPr lang="en-GB" sz="1200" dirty="0">
                <a:solidFill>
                  <a:schemeClr val="tx2"/>
                </a:solidFill>
                <a:latin typeface="Times New Roman" panose="02020603050405020304" pitchFamily="18" charset="0"/>
                <a:cs typeface="Times New Roman" panose="02020603050405020304" pitchFamily="18" charset="0"/>
              </a:rPr>
              <a:t>Sight – 19</a:t>
            </a:r>
          </a:p>
          <a:p>
            <a:pPr lvl="2">
              <a:buFont typeface="Arial" panose="020B0604020202020204" pitchFamily="34" charset="0"/>
              <a:buChar char="•"/>
            </a:pPr>
            <a:r>
              <a:rPr lang="en-GB" sz="1200" dirty="0">
                <a:solidFill>
                  <a:schemeClr val="tx2"/>
                </a:solidFill>
                <a:latin typeface="Times New Roman" panose="02020603050405020304" pitchFamily="18" charset="0"/>
                <a:cs typeface="Times New Roman" panose="02020603050405020304" pitchFamily="18" charset="0"/>
              </a:rPr>
              <a:t>Southern – 1</a:t>
            </a:r>
          </a:p>
          <a:p>
            <a:pPr lvl="2">
              <a:buFont typeface="Arial" panose="020B0604020202020204" pitchFamily="34" charset="0"/>
              <a:buChar char="•"/>
            </a:pPr>
            <a:r>
              <a:rPr lang="en-GB" sz="1200" dirty="0">
                <a:solidFill>
                  <a:schemeClr val="tx2"/>
                </a:solidFill>
                <a:latin typeface="Times New Roman" panose="02020603050405020304" pitchFamily="18" charset="0"/>
                <a:cs typeface="Times New Roman" panose="02020603050405020304" pitchFamily="18" charset="0"/>
              </a:rPr>
              <a:t>Terrier – 38</a:t>
            </a:r>
          </a:p>
          <a:p>
            <a:pPr lvl="1">
              <a:buFont typeface="Arial" panose="020B0604020202020204" pitchFamily="34" charset="0"/>
              <a:buChar char="•"/>
            </a:pPr>
            <a:r>
              <a:rPr lang="en-US" sz="1400" dirty="0">
                <a:solidFill>
                  <a:schemeClr val="tx2"/>
                </a:solidFill>
                <a:latin typeface="Times New Roman" panose="02020603050405020304" pitchFamily="18" charset="0"/>
                <a:cs typeface="Times New Roman" panose="02020603050405020304" pitchFamily="18" charset="0"/>
              </a:rPr>
              <a:t>For the above-mentioned pivot chart, I have also added a slicer that allows us to see the Average Sales according to the group 2 category and understands which breed in the group 2 category has high or Low Sales.</a:t>
            </a:r>
          </a:p>
          <a:p>
            <a:pPr lvl="1">
              <a:buFont typeface="Arial" panose="020B0604020202020204" pitchFamily="34" charset="0"/>
              <a:buChar char="•"/>
            </a:pPr>
            <a:r>
              <a:rPr lang="en-US" sz="1400" dirty="0">
                <a:solidFill>
                  <a:schemeClr val="tx2"/>
                </a:solidFill>
                <a:latin typeface="Times New Roman" panose="02020603050405020304" pitchFamily="18" charset="0"/>
                <a:cs typeface="Times New Roman" panose="02020603050405020304" pitchFamily="18" charset="0"/>
              </a:rPr>
              <a:t>One more pivot chart depicts the total count of dog breeds that have affectionate in their temperament list, this again has a slicer in the form of group 1. This chart helps us to understand which category among group 1 has breeds that have the affectionate temperament and there are how many in number.</a:t>
            </a:r>
          </a:p>
          <a:p>
            <a:pPr lvl="1">
              <a:buFont typeface="Arial" panose="020B0604020202020204" pitchFamily="34" charset="0"/>
              <a:buChar char="•"/>
            </a:pPr>
            <a:r>
              <a:rPr lang="en-US" sz="1400" dirty="0">
                <a:solidFill>
                  <a:schemeClr val="tx2"/>
                </a:solidFill>
                <a:latin typeface="Times New Roman" panose="02020603050405020304" pitchFamily="18" charset="0"/>
                <a:cs typeface="Times New Roman" panose="02020603050405020304" pitchFamily="18" charset="0"/>
              </a:rPr>
              <a:t>Similar analysis has been conducted for the cat breeds dataset as well. Here, the pivot chart was constructed to understand the number of cat breeds based on the Fur.</a:t>
            </a:r>
          </a:p>
          <a:p>
            <a:pPr lvl="1">
              <a:buFont typeface="Arial" panose="020B0604020202020204" pitchFamily="34" charset="0"/>
              <a:buChar char="•"/>
            </a:pPr>
            <a:endParaRPr lang="en-US" sz="1400" dirty="0">
              <a:solidFill>
                <a:schemeClr val="tx2"/>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1400" dirty="0">
              <a:solidFill>
                <a:schemeClr val="tx2"/>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1400" dirty="0">
              <a:solidFill>
                <a:schemeClr val="tx2"/>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1350" dirty="0">
              <a:solidFill>
                <a:schemeClr val="tx2"/>
              </a:solidFill>
              <a:latin typeface="Times New Roman" panose="02020603050405020304" pitchFamily="18" charset="0"/>
              <a:cs typeface="Times New Roman" panose="02020603050405020304" pitchFamily="18" charset="0"/>
            </a:endParaRPr>
          </a:p>
          <a:p>
            <a:pPr marL="685782" lvl="2" indent="0">
              <a:buNone/>
            </a:pPr>
            <a:endParaRPr lang="en-GB" sz="105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8147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A13C-3EC2-4E74-A141-37F51C2F1F61}"/>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Insights About the Dataset</a:t>
            </a:r>
            <a:endParaRPr lang="en-GB"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B0A70A-3863-7A29-CCB6-B023B593AC31}"/>
              </a:ext>
            </a:extLst>
          </p:cNvPr>
          <p:cNvSpPr>
            <a:spLocks noGrp="1"/>
          </p:cNvSpPr>
          <p:nvPr>
            <p:ph idx="1"/>
          </p:nvPr>
        </p:nvSpPr>
        <p:spPr>
          <a:xfrm>
            <a:off x="568170" y="1828462"/>
            <a:ext cx="8353887" cy="5029538"/>
          </a:xfrm>
        </p:spPr>
        <p:txBody>
          <a:bodyPr>
            <a:normAutofit/>
          </a:bodyPr>
          <a:lstStyle/>
          <a:p>
            <a:pPr lvl="1">
              <a:buFont typeface="Arial" panose="020B0604020202020204" pitchFamily="34" charset="0"/>
              <a:buChar char="•"/>
            </a:pPr>
            <a:r>
              <a:rPr lang="en-US" sz="1400" dirty="0">
                <a:solidFill>
                  <a:schemeClr val="tx2"/>
                </a:solidFill>
                <a:latin typeface="Times New Roman" panose="02020603050405020304" pitchFamily="18" charset="0"/>
                <a:cs typeface="Times New Roman" panose="02020603050405020304" pitchFamily="18" charset="0"/>
              </a:rPr>
              <a:t>In the above analysis, the average kitten price has been used as the slicer for the cat breeds. This allows us to know which cat fur is expensive and which is cheaper if someone wants to buy a cat.</a:t>
            </a:r>
          </a:p>
          <a:p>
            <a:pPr lvl="1">
              <a:buFont typeface="Arial" panose="020B0604020202020204" pitchFamily="34" charset="0"/>
              <a:buChar char="•"/>
            </a:pPr>
            <a:r>
              <a:rPr lang="en-US" sz="1400" dirty="0">
                <a:solidFill>
                  <a:schemeClr val="tx2"/>
                </a:solidFill>
                <a:latin typeface="Times New Roman" panose="02020603050405020304" pitchFamily="18" charset="0"/>
                <a:cs typeface="Times New Roman" panose="02020603050405020304" pitchFamily="18" charset="0"/>
              </a:rPr>
              <a:t> The second chart is about the total count of cat breeds that have affectionate temperament or not. Lapcat has been used as the slicer.</a:t>
            </a:r>
          </a:p>
          <a:p>
            <a:pPr lvl="1">
              <a:buFont typeface="Arial" panose="020B0604020202020204" pitchFamily="34" charset="0"/>
              <a:buChar char="•"/>
            </a:pPr>
            <a:r>
              <a:rPr lang="en-US" sz="1400" dirty="0">
                <a:solidFill>
                  <a:schemeClr val="tx2"/>
                </a:solidFill>
                <a:latin typeface="Times New Roman" panose="02020603050405020304" pitchFamily="18" charset="0"/>
                <a:cs typeface="Times New Roman" panose="02020603050405020304" pitchFamily="18" charset="0"/>
              </a:rPr>
              <a:t>From the chart, we can see that the cat breeds that are Lap Cats are not affectionate in terms of temperament as compared to those cat breeds that are non-lap. The breeds that are Generic or Rodents are not affectionate at all in terms of Temperament.</a:t>
            </a:r>
          </a:p>
          <a:p>
            <a:pPr lvl="1">
              <a:buFont typeface="Arial" panose="020B0604020202020204" pitchFamily="34" charset="0"/>
              <a:buChar char="•"/>
            </a:pPr>
            <a:endParaRPr lang="en-GB" sz="12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075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LIDO_APP_VERSION" val="0.21.0.2123"/>
  <p:tag name="SLIDO_PRESENTATION_ID" val="00000000-0000-0000-0000-000000000000"/>
  <p:tag name="SLIDO_EVENT_UUID" val="95a9d5e9-7883-47c2-abdd-47112e133909"/>
  <p:tag name="SLIDO_EVENT_SECTION_UUID" val="c11133b2-7aa8-4500-b578-63f7d7199f73"/>
</p:tagLst>
</file>

<file path=ppt/theme/theme1.xml><?xml version="1.0" encoding="utf-8"?>
<a:theme xmlns:a="http://schemas.openxmlformats.org/drawingml/2006/main"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f6f3c7fd-c375-42fc-b662-3a65a358eee3" xsi:nil="true"/>
    <lcf76f155ced4ddcb4097134ff3c332f xmlns="4012c248-8bce-4c5a-bd38-0ccc7a9630b8">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891BFFFF5F6F41B304896DB7652901" ma:contentTypeVersion="16" ma:contentTypeDescription="Create a new document." ma:contentTypeScope="" ma:versionID="27b5193f3e2c7a21dd1ffa0e756d20b9">
  <xsd:schema xmlns:xsd="http://www.w3.org/2001/XMLSchema" xmlns:xs="http://www.w3.org/2001/XMLSchema" xmlns:p="http://schemas.microsoft.com/office/2006/metadata/properties" xmlns:ns2="4012c248-8bce-4c5a-bd38-0ccc7a9630b8" xmlns:ns3="e2e51a80-108a-4061-9665-48dc317d06a1" xmlns:ns4="f6f3c7fd-c375-42fc-b662-3a65a358eee3" targetNamespace="http://schemas.microsoft.com/office/2006/metadata/properties" ma:root="true" ma:fieldsID="af6ee7b6e280b90c427044367f6db56d" ns2:_="" ns3:_="" ns4:_="">
    <xsd:import namespace="4012c248-8bce-4c5a-bd38-0ccc7a9630b8"/>
    <xsd:import namespace="e2e51a80-108a-4061-9665-48dc317d06a1"/>
    <xsd:import namespace="f6f3c7fd-c375-42fc-b662-3a65a358eee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12c248-8bce-4c5a-bd38-0ccc7a9630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f81e6708-c250-41d0-920d-8c38044c1b5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2e51a80-108a-4061-9665-48dc317d06a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6f3c7fd-c375-42fc-b662-3a65a358eee3"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5eb82790-7de3-4130-9a4f-18766c58265f}" ma:internalName="TaxCatchAll" ma:showField="CatchAllData" ma:web="e2e51a80-108a-4061-9665-48dc317d06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0B3C14-3FAB-4091-83BC-D621E048CF7D}">
  <ds:schemaRefs>
    <ds:schemaRef ds:uri="http://schemas.microsoft.com/sharepoint/v3/contenttype/forms"/>
  </ds:schemaRefs>
</ds:datastoreItem>
</file>

<file path=customXml/itemProps2.xml><?xml version="1.0" encoding="utf-8"?>
<ds:datastoreItem xmlns:ds="http://schemas.openxmlformats.org/officeDocument/2006/customXml" ds:itemID="{2E4E1D89-837A-469E-9315-0582EE581C7E}">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4012c248-8bce-4c5a-bd38-0ccc7a9630b8"/>
    <ds:schemaRef ds:uri="http://schemas.microsoft.com/office/infopath/2007/PartnerControls"/>
    <ds:schemaRef ds:uri="e2e51a80-108a-4061-9665-48dc317d06a1"/>
    <ds:schemaRef ds:uri="http://www.w3.org/XML/1998/namespace"/>
    <ds:schemaRef ds:uri="f6f3c7fd-c375-42fc-b662-3a65a358eee3"/>
  </ds:schemaRefs>
</ds:datastoreItem>
</file>

<file path=customXml/itemProps3.xml><?xml version="1.0" encoding="utf-8"?>
<ds:datastoreItem xmlns:ds="http://schemas.openxmlformats.org/officeDocument/2006/customXml" ds:itemID="{945D639C-A279-4338-BF4B-53CD79731A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12c248-8bce-4c5a-bd38-0ccc7a9630b8"/>
    <ds:schemaRef ds:uri="e2e51a80-108a-4061-9665-48dc317d06a1"/>
    <ds:schemaRef ds:uri="f6f3c7fd-c375-42fc-b662-3a65a358ee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tf03462902 (1)</Template>
  <TotalTime>0</TotalTime>
  <Words>1001</Words>
  <Application>Microsoft Office PowerPoint</Application>
  <PresentationFormat>On-screen Show (4:3)</PresentationFormat>
  <Paragraphs>106</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Wingdings</vt:lpstr>
      <vt:lpstr>Educational subjects 16x9</vt:lpstr>
      <vt:lpstr>Overview of the Dog and Cat Breeds</vt:lpstr>
      <vt:lpstr>TABLE OF CONTENTS</vt:lpstr>
      <vt:lpstr>Overview of the tool and Dataset</vt:lpstr>
      <vt:lpstr>Overview of the tool and Dataset</vt:lpstr>
      <vt:lpstr>Summary of the Dataset</vt:lpstr>
      <vt:lpstr>Summary of the Dataset</vt:lpstr>
      <vt:lpstr>Summary of the Dataset</vt:lpstr>
      <vt:lpstr>Insights About the Dataset</vt:lpstr>
      <vt:lpstr>Insights About the Dataset</vt:lpstr>
      <vt:lpstr>PowerPoint Presentation</vt:lpstr>
    </vt:vector>
  </TitlesOfParts>
  <Company>RHUL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Dann, Eva</dc:creator>
  <cp:lastModifiedBy>Prajwal Sridhar</cp:lastModifiedBy>
  <cp:revision>128</cp:revision>
  <dcterms:created xsi:type="dcterms:W3CDTF">2019-11-26T15:49:38Z</dcterms:created>
  <dcterms:modified xsi:type="dcterms:W3CDTF">2023-05-30T16:03:38Z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0x01010006891BFFFF5F6F41B304896DB7652901</vt:lpwstr>
  </property>
  <property fmtid="{D5CDD505-2E9C-101B-9397-08002B2CF9AE}" pid="3" name="SlidoAppVersion">
    <vt:lpwstr>0.21.0.2123</vt:lpwstr>
  </property>
  <property fmtid="{D5CDD505-2E9C-101B-9397-08002B2CF9AE}" pid="4" name="MediaServiceImageTags">
    <vt:lpwstr/>
  </property>
</Properties>
</file>