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72" r:id="rId5"/>
    <p:sldId id="289" r:id="rId6"/>
    <p:sldId id="290" r:id="rId7"/>
    <p:sldId id="291" r:id="rId8"/>
    <p:sldId id="292" r:id="rId9"/>
    <p:sldId id="293" r:id="rId10"/>
    <p:sldId id="294" r:id="rId11"/>
    <p:sldId id="295" r:id="rId12"/>
  </p:sldIdLst>
  <p:sldSz cx="9144000" cy="6858000" type="screen4x3"/>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437EE0-7F92-46DE-ACC2-EABC1060E0E7}">
          <p14:sldIdLst>
            <p14:sldId id="272"/>
            <p14:sldId id="289"/>
            <p14:sldId id="290"/>
            <p14:sldId id="291"/>
            <p14:sldId id="292"/>
            <p14:sldId id="293"/>
            <p14:sldId id="294"/>
            <p14:sldId id="295"/>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D0"/>
    <a:srgbClr val="EE7012"/>
    <a:srgbClr val="D3630F"/>
    <a:srgbClr val="3BCCFF"/>
    <a:srgbClr val="8F45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86A842-1033-481F-B188-C32ABAE8DE1D}" v="118" dt="2022-07-20T10:24:45.174"/>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5" autoAdjust="0"/>
    <p:restoredTop sz="92784" autoAdjust="0"/>
  </p:normalViewPr>
  <p:slideViewPr>
    <p:cSldViewPr snapToGrid="0">
      <p:cViewPr varScale="1">
        <p:scale>
          <a:sx n="108" d="100"/>
          <a:sy n="108" d="100"/>
        </p:scale>
        <p:origin x="1500"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108"/>
    </p:cViewPr>
  </p:sorter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5/15/2023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5/15/2023</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D491D0-8E1B-49C7-849B-A28568D94497}" type="slidenum">
              <a:rPr lang="en-GB" smtClean="0"/>
              <a:t>1</a:t>
            </a:fld>
            <a:endParaRPr lang="en-GB"/>
          </a:p>
        </p:txBody>
      </p:sp>
    </p:spTree>
    <p:extLst>
      <p:ext uri="{BB962C8B-B14F-4D97-AF65-F5344CB8AC3E}">
        <p14:creationId xmlns:p14="http://schemas.microsoft.com/office/powerpoint/2010/main" val="3977621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124400" y="1371600"/>
            <a:ext cx="70196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Rectangle 9"/>
          <p:cNvSpPr/>
          <p:nvPr/>
        </p:nvSpPr>
        <p:spPr>
          <a:xfrm>
            <a:off x="2124400" y="4462272"/>
            <a:ext cx="7019600"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ctrTitle"/>
          </p:nvPr>
        </p:nvSpPr>
        <p:spPr bwMode="black">
          <a:xfrm>
            <a:off x="2381402" y="1943842"/>
            <a:ext cx="6375047" cy="2387600"/>
          </a:xfrm>
        </p:spPr>
        <p:txBody>
          <a:bodyPr anchor="b"/>
          <a:lstStyle>
            <a:lvl1pPr algn="l">
              <a:lnSpc>
                <a:spcPct val="90000"/>
              </a:lnSpc>
              <a:defRPr sz="4500" b="1">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2381402" y="4538666"/>
            <a:ext cx="6375047" cy="865321"/>
          </a:xfrm>
        </p:spPr>
        <p:txBody>
          <a:bodyPr/>
          <a:lstStyle>
            <a:lvl1pPr marL="0" indent="0" algn="l">
              <a:spcBef>
                <a:spcPts val="0"/>
              </a:spcBef>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a:p>
        </p:txBody>
      </p:sp>
      <p:sp>
        <p:nvSpPr>
          <p:cNvPr id="11"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5/15/2023</a:t>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5/15/2023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p:cNvSpPr/>
          <p:nvPr/>
        </p:nvSpPr>
        <p:spPr>
          <a:xfrm rot="5400000">
            <a:off x="5343503" y="3384990"/>
            <a:ext cx="6858000" cy="891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4785355" y="2914981"/>
            <a:ext cx="6857433" cy="1028615"/>
          </a:xfrm>
          <a:prstGeom prst="rect">
            <a:avLst/>
          </a:prstGeom>
        </p:spPr>
      </p:pic>
      <p:sp>
        <p:nvSpPr>
          <p:cNvPr id="2" name="Vertical Title 1"/>
          <p:cNvSpPr>
            <a:spLocks noGrp="1"/>
          </p:cNvSpPr>
          <p:nvPr>
            <p:ph type="title" orient="vert"/>
          </p:nvPr>
        </p:nvSpPr>
        <p:spPr>
          <a:xfrm>
            <a:off x="7699764" y="462249"/>
            <a:ext cx="1028165" cy="571471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283649" y="462249"/>
            <a:ext cx="7269816" cy="57147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283651" y="6356357"/>
            <a:ext cx="1478960" cy="365125"/>
          </a:xfrm>
        </p:spPr>
        <p:txBody>
          <a:bodyPr/>
          <a:lstStyle/>
          <a:p>
            <a:fld id="{2CCFE9AC-F15C-4FA0-A6F1-298829FA691D}" type="datetimeFigureOut">
              <a:rPr lang="en-US"/>
              <a:t>5/15/2023</a:t>
            </a:fld>
            <a:endParaRPr/>
          </a:p>
        </p:txBody>
      </p:sp>
      <p:sp>
        <p:nvSpPr>
          <p:cNvPr id="5" name="Footer Placeholder 4"/>
          <p:cNvSpPr>
            <a:spLocks noGrp="1"/>
          </p:cNvSpPr>
          <p:nvPr>
            <p:ph type="ftr" sz="quarter" idx="11"/>
          </p:nvPr>
        </p:nvSpPr>
        <p:spPr>
          <a:xfrm>
            <a:off x="1786780" y="6356357"/>
            <a:ext cx="4265840" cy="365125"/>
          </a:xfrm>
        </p:spPr>
        <p:txBody>
          <a:bodyPr/>
          <a:lstStyle/>
          <a:p>
            <a:endParaRPr/>
          </a:p>
        </p:txBody>
      </p:sp>
      <p:sp>
        <p:nvSpPr>
          <p:cNvPr id="6" name="Slide Number Placeholder 5"/>
          <p:cNvSpPr>
            <a:spLocks noGrp="1"/>
          </p:cNvSpPr>
          <p:nvPr>
            <p:ph type="sldNum" sz="quarter" idx="12"/>
          </p:nvPr>
        </p:nvSpPr>
        <p:spPr>
          <a:xfrm>
            <a:off x="6076792" y="6356357"/>
            <a:ext cx="1476674"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5/15/2023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2626614" y="-20637"/>
            <a:ext cx="54864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a:off x="2626614" y="4462272"/>
            <a:ext cx="54864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bwMode="black">
          <a:xfrm>
            <a:off x="2878511" y="658353"/>
            <a:ext cx="4948098" cy="3664417"/>
          </a:xfrm>
        </p:spPr>
        <p:txBody>
          <a:bodyPr anchor="b">
            <a:normAutofit/>
          </a:bodyPr>
          <a:lstStyle>
            <a:lvl1pPr>
              <a:lnSpc>
                <a:spcPct val="90000"/>
              </a:lnSpc>
              <a:defRPr sz="3750" b="1">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2878514" y="4589470"/>
            <a:ext cx="4948099" cy="1500187"/>
          </a:xfrm>
        </p:spPr>
        <p:txBody>
          <a:bodyPr/>
          <a:lstStyle>
            <a:lvl1pPr marL="0" indent="0">
              <a:spcBef>
                <a:spcPts val="0"/>
              </a:spcBef>
              <a:buNone/>
              <a:defRPr sz="1800">
                <a:solidFill>
                  <a:schemeClr val="tx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5/15/2023</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60120" y="2194560"/>
            <a:ext cx="3367278"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11526" y="2194560"/>
            <a:ext cx="3370068"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5/15/2023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960120" y="1828463"/>
            <a:ext cx="3367278" cy="830695"/>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960120" y="2743201"/>
            <a:ext cx="3367278"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14316" y="1828463"/>
            <a:ext cx="3367278" cy="830695"/>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14316" y="2743201"/>
            <a:ext cx="3367278"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CCFE9AC-F15C-4FA0-A6F1-298829FA691D}" type="datetimeFigureOut">
              <a:rPr lang="en-US"/>
              <a:t>5/15/2023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CCFE9AC-F15C-4FA0-A6F1-298829FA691D}" type="datetimeFigureOut">
              <a:rPr lang="en-US"/>
              <a:t>5/15/2023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5/15/2023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2250"/>
            </a:lvl1pPr>
          </a:lstStyle>
          <a:p>
            <a:r>
              <a:rPr lang="en-US"/>
              <a:t>Click to edit Master title style</a:t>
            </a:r>
            <a:endParaRPr/>
          </a:p>
        </p:txBody>
      </p:sp>
      <p:sp>
        <p:nvSpPr>
          <p:cNvPr id="4" name="Text Placeholder 2"/>
          <p:cNvSpPr>
            <a:spLocks noGrp="1"/>
          </p:cNvSpPr>
          <p:nvPr>
            <p:ph type="body" sz="half" idx="2"/>
          </p:nvPr>
        </p:nvSpPr>
        <p:spPr>
          <a:xfrm>
            <a:off x="968863" y="2465301"/>
            <a:ext cx="2876156" cy="3711669"/>
          </a:xfrm>
        </p:spPr>
        <p:txBody>
          <a:bodyPr>
            <a:normAutofit/>
          </a:bodyPr>
          <a:lstStyle>
            <a:lvl1pPr marL="0" indent="0">
              <a:spcBef>
                <a:spcPts val="1125"/>
              </a:spcBef>
              <a:buNone/>
              <a:defRPr sz="165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3" name="Content Placeholder 3"/>
          <p:cNvSpPr>
            <a:spLocks noGrp="1"/>
          </p:cNvSpPr>
          <p:nvPr>
            <p:ph idx="1"/>
          </p:nvPr>
        </p:nvSpPr>
        <p:spPr>
          <a:xfrm>
            <a:off x="4139173" y="2465301"/>
            <a:ext cx="3880878" cy="3711669"/>
          </a:xfrm>
        </p:spPr>
        <p:txBody>
          <a:bodyPr>
            <a:normAutofit/>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5/15/2023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2250"/>
            </a:lvl1pPr>
          </a:lstStyle>
          <a:p>
            <a:r>
              <a:rPr lang="en-US"/>
              <a:t>Click to edit Master title style</a:t>
            </a:r>
            <a:endParaRPr/>
          </a:p>
        </p:txBody>
      </p:sp>
      <p:sp>
        <p:nvSpPr>
          <p:cNvPr id="4" name="Text Placeholder 3"/>
          <p:cNvSpPr>
            <a:spLocks noGrp="1"/>
          </p:cNvSpPr>
          <p:nvPr>
            <p:ph type="body" sz="half" idx="2"/>
          </p:nvPr>
        </p:nvSpPr>
        <p:spPr>
          <a:xfrm>
            <a:off x="968864" y="2465300"/>
            <a:ext cx="2876156" cy="3711669"/>
          </a:xfrm>
        </p:spPr>
        <p:txBody>
          <a:bodyPr>
            <a:normAutofit/>
          </a:bodyPr>
          <a:lstStyle>
            <a:lvl1pPr marL="0" indent="0">
              <a:buNone/>
              <a:defRPr sz="165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139176" y="1828456"/>
            <a:ext cx="4042421" cy="5029544"/>
          </a:xfrm>
        </p:spPr>
        <p:txBody>
          <a:bodyPr tIns="1371600">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endParaRPr/>
          </a:p>
        </p:txBody>
      </p:sp>
      <p:sp>
        <p:nvSpPr>
          <p:cNvPr id="5" name="Date Placeholder 4"/>
          <p:cNvSpPr>
            <a:spLocks noGrp="1"/>
          </p:cNvSpPr>
          <p:nvPr>
            <p:ph type="dt" sz="half" idx="10"/>
          </p:nvPr>
        </p:nvSpPr>
        <p:spPr/>
        <p:txBody>
          <a:bodyPr/>
          <a:lstStyle/>
          <a:p>
            <a:fld id="{2CCFE9AC-F15C-4FA0-A6F1-298829FA691D}" type="datetimeFigureOut">
              <a:rPr lang="en-US"/>
              <a:t>5/15/2023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9141714"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7"/>
            <a:ext cx="9141714" cy="1371257"/>
          </a:xfrm>
          <a:prstGeom prst="rect">
            <a:avLst/>
          </a:prstGeom>
        </p:spPr>
      </p:pic>
      <p:sp>
        <p:nvSpPr>
          <p:cNvPr id="2" name="Title Placeholder 1"/>
          <p:cNvSpPr>
            <a:spLocks noGrp="1"/>
          </p:cNvSpPr>
          <p:nvPr>
            <p:ph type="title"/>
          </p:nvPr>
        </p:nvSpPr>
        <p:spPr bwMode="black">
          <a:xfrm>
            <a:off x="960120" y="466350"/>
            <a:ext cx="7221474" cy="136211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960120" y="2190749"/>
            <a:ext cx="7221474" cy="39862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960121" y="6356357"/>
            <a:ext cx="1478960" cy="365125"/>
          </a:xfrm>
          <a:prstGeom prst="rect">
            <a:avLst/>
          </a:prstGeom>
        </p:spPr>
        <p:txBody>
          <a:bodyPr vert="horz" lIns="91440" tIns="45720" rIns="91440" bIns="45720" rtlCol="0" anchor="ctr"/>
          <a:lstStyle>
            <a:lvl1pPr algn="l">
              <a:defRPr sz="900" baseline="0">
                <a:solidFill>
                  <a:schemeClr val="tx1"/>
                </a:solidFill>
              </a:defRPr>
            </a:lvl1pPr>
          </a:lstStyle>
          <a:p>
            <a:fld id="{2CCFE9AC-F15C-4FA0-A6F1-298829FA691D}" type="datetimeFigureOut">
              <a:rPr lang="en-US" smtClean="0"/>
              <a:pPr/>
              <a:t>5/15/2023</a:t>
            </a:fld>
            <a:endParaRPr lang="en-US" dirty="0"/>
          </a:p>
        </p:txBody>
      </p:sp>
      <p:sp>
        <p:nvSpPr>
          <p:cNvPr id="5" name="Footer Placeholder 4"/>
          <p:cNvSpPr>
            <a:spLocks noGrp="1"/>
          </p:cNvSpPr>
          <p:nvPr>
            <p:ph type="ftr" sz="quarter" idx="3"/>
          </p:nvPr>
        </p:nvSpPr>
        <p:spPr>
          <a:xfrm>
            <a:off x="2439082" y="6356357"/>
            <a:ext cx="4265840" cy="365125"/>
          </a:xfrm>
          <a:prstGeom prst="rect">
            <a:avLst/>
          </a:prstGeom>
        </p:spPr>
        <p:txBody>
          <a:bodyPr vert="horz" lIns="91440" tIns="45720" rIns="91440" bIns="45720" rtlCol="0" anchor="ctr"/>
          <a:lstStyle>
            <a:lvl1pPr algn="ctr">
              <a:defRPr sz="900" baseline="0">
                <a:solidFill>
                  <a:schemeClr val="tx1"/>
                </a:solidFill>
              </a:defRPr>
            </a:lvl1pPr>
          </a:lstStyle>
          <a:p>
            <a:endParaRPr lang="en-US"/>
          </a:p>
        </p:txBody>
      </p:sp>
      <p:sp>
        <p:nvSpPr>
          <p:cNvPr id="6" name="Slide Number Placeholder 5"/>
          <p:cNvSpPr>
            <a:spLocks noGrp="1"/>
          </p:cNvSpPr>
          <p:nvPr>
            <p:ph type="sldNum" sz="quarter" idx="4"/>
          </p:nvPr>
        </p:nvSpPr>
        <p:spPr>
          <a:xfrm>
            <a:off x="6704920" y="6356357"/>
            <a:ext cx="1476674" cy="365125"/>
          </a:xfrm>
          <a:prstGeom prst="rect">
            <a:avLst/>
          </a:prstGeom>
        </p:spPr>
        <p:txBody>
          <a:bodyPr vert="horz" lIns="91440" tIns="45720" rIns="91440" bIns="45720" rtlCol="0" anchor="ctr"/>
          <a:lstStyle>
            <a:lvl1pPr algn="r">
              <a:defRPr sz="900" baseline="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783" rtl="0" eaLnBrk="1" latinLnBrk="0" hangingPunct="1">
        <a:lnSpc>
          <a:spcPct val="95000"/>
        </a:lnSpc>
        <a:spcBef>
          <a:spcPct val="0"/>
        </a:spcBef>
        <a:buNone/>
        <a:defRPr sz="2250" kern="1200">
          <a:solidFill>
            <a:schemeClr val="bg1"/>
          </a:solidFill>
          <a:latin typeface="+mj-lt"/>
          <a:ea typeface="+mj-ea"/>
          <a:cs typeface="+mj-cs"/>
        </a:defRPr>
      </a:lvl1pPr>
    </p:titleStyle>
    <p:bodyStyle>
      <a:lvl1pPr marL="171446" indent="-171446" algn="l" defTabSz="685783" rtl="0" eaLnBrk="1" latinLnBrk="0" hangingPunct="1">
        <a:lnSpc>
          <a:spcPct val="100000"/>
        </a:lnSpc>
        <a:spcBef>
          <a:spcPts val="1125"/>
        </a:spcBef>
        <a:buFont typeface="Wingdings" panose="05000000000000000000" pitchFamily="2" charset="2"/>
        <a:buChar char="§"/>
        <a:defRPr sz="1650" kern="1200">
          <a:solidFill>
            <a:schemeClr val="tx1"/>
          </a:solidFill>
          <a:latin typeface="+mn-lt"/>
          <a:ea typeface="+mn-ea"/>
          <a:cs typeface="+mn-cs"/>
        </a:defRPr>
      </a:lvl1pPr>
      <a:lvl2pPr marL="514337" indent="-171446" algn="l" defTabSz="685783" rtl="0" eaLnBrk="1" latinLnBrk="0" hangingPunct="1">
        <a:lnSpc>
          <a:spcPct val="100000"/>
        </a:lnSpc>
        <a:spcBef>
          <a:spcPts val="225"/>
        </a:spcBef>
        <a:buFont typeface="Wingdings" panose="05000000000000000000" pitchFamily="2" charset="2"/>
        <a:buChar char="§"/>
        <a:defRPr sz="1500" kern="1200">
          <a:solidFill>
            <a:schemeClr val="tx1"/>
          </a:solidFill>
          <a:latin typeface="+mn-lt"/>
          <a:ea typeface="+mn-ea"/>
          <a:cs typeface="+mn-cs"/>
        </a:defRPr>
      </a:lvl2pPr>
      <a:lvl3pPr marL="857228" indent="-171446" algn="l" defTabSz="685783" rtl="0" eaLnBrk="1" latinLnBrk="0" hangingPunct="1">
        <a:lnSpc>
          <a:spcPct val="100000"/>
        </a:lnSpc>
        <a:spcBef>
          <a:spcPts val="225"/>
        </a:spcBef>
        <a:buFont typeface="Wingdings" panose="05000000000000000000" pitchFamily="2" charset="2"/>
        <a:buChar char="§"/>
        <a:defRPr sz="1350" kern="1200">
          <a:solidFill>
            <a:schemeClr val="tx1"/>
          </a:solidFill>
          <a:latin typeface="+mn-lt"/>
          <a:ea typeface="+mn-ea"/>
          <a:cs typeface="+mn-cs"/>
        </a:defRPr>
      </a:lvl3pPr>
      <a:lvl4pPr marL="1200120" indent="-171446" algn="l" defTabSz="685783" rtl="0" eaLnBrk="1" latinLnBrk="0" hangingPunct="1">
        <a:lnSpc>
          <a:spcPct val="100000"/>
        </a:lnSpc>
        <a:spcBef>
          <a:spcPts val="0"/>
        </a:spcBef>
        <a:buFont typeface="Wingdings" panose="05000000000000000000" pitchFamily="2" charset="2"/>
        <a:buChar char="§"/>
        <a:defRPr sz="1200" kern="1200">
          <a:solidFill>
            <a:schemeClr val="tx1"/>
          </a:solidFill>
          <a:latin typeface="+mn-lt"/>
          <a:ea typeface="+mn-ea"/>
          <a:cs typeface="+mn-cs"/>
        </a:defRPr>
      </a:lvl4pPr>
      <a:lvl5pPr marL="1543012" indent="-171446" algn="l" defTabSz="685783" rtl="0" eaLnBrk="1" latinLnBrk="0" hangingPunct="1">
        <a:lnSpc>
          <a:spcPct val="100000"/>
        </a:lnSpc>
        <a:spcBef>
          <a:spcPts val="0"/>
        </a:spcBef>
        <a:buFont typeface="Wingdings" panose="05000000000000000000" pitchFamily="2" charset="2"/>
        <a:buChar char="§"/>
        <a:defRPr sz="1200" kern="1200">
          <a:solidFill>
            <a:schemeClr val="tx1"/>
          </a:solidFill>
          <a:latin typeface="+mn-lt"/>
          <a:ea typeface="+mn-ea"/>
          <a:cs typeface="+mn-cs"/>
        </a:defRPr>
      </a:lvl5pPr>
      <a:lvl6pPr marL="1885903" indent="-171446" algn="l" defTabSz="685783" rtl="0" eaLnBrk="1" latinLnBrk="0" hangingPunct="1">
        <a:lnSpc>
          <a:spcPct val="100000"/>
        </a:lnSpc>
        <a:spcBef>
          <a:spcPts val="0"/>
        </a:spcBef>
        <a:buFont typeface="Wingdings" panose="05000000000000000000" pitchFamily="2" charset="2"/>
        <a:buChar char="§"/>
        <a:defRPr sz="1200" kern="1200">
          <a:solidFill>
            <a:schemeClr val="tx1"/>
          </a:solidFill>
          <a:latin typeface="+mn-lt"/>
          <a:ea typeface="+mn-ea"/>
          <a:cs typeface="+mn-cs"/>
        </a:defRPr>
      </a:lvl6pPr>
      <a:lvl7pPr marL="2228795" indent="-171446" algn="l" defTabSz="685783" rtl="0" eaLnBrk="1" latinLnBrk="0" hangingPunct="1">
        <a:lnSpc>
          <a:spcPct val="100000"/>
        </a:lnSpc>
        <a:spcBef>
          <a:spcPts val="0"/>
        </a:spcBef>
        <a:buFont typeface="Wingdings" panose="05000000000000000000" pitchFamily="2" charset="2"/>
        <a:buChar char="§"/>
        <a:defRPr sz="1200" kern="1200">
          <a:solidFill>
            <a:schemeClr val="tx1"/>
          </a:solidFill>
          <a:latin typeface="+mn-lt"/>
          <a:ea typeface="+mn-ea"/>
          <a:cs typeface="+mn-cs"/>
        </a:defRPr>
      </a:lvl7pPr>
      <a:lvl8pPr marL="2571686" indent="-171446" algn="l" defTabSz="685783" rtl="0" eaLnBrk="1" latinLnBrk="0" hangingPunct="1">
        <a:lnSpc>
          <a:spcPct val="100000"/>
        </a:lnSpc>
        <a:spcBef>
          <a:spcPts val="0"/>
        </a:spcBef>
        <a:buFont typeface="Wingdings" panose="05000000000000000000" pitchFamily="2" charset="2"/>
        <a:buChar char="§"/>
        <a:defRPr sz="1200" kern="1200">
          <a:solidFill>
            <a:schemeClr val="tx1"/>
          </a:solidFill>
          <a:latin typeface="+mn-lt"/>
          <a:ea typeface="+mn-ea"/>
          <a:cs typeface="+mn-cs"/>
        </a:defRPr>
      </a:lvl8pPr>
      <a:lvl9pPr marL="2914577" indent="-171446" algn="l" defTabSz="685783" rtl="0" eaLnBrk="1" latinLnBrk="0" hangingPunct="1">
        <a:lnSpc>
          <a:spcPct val="100000"/>
        </a:lnSpc>
        <a:spcBef>
          <a:spcPts val="0"/>
        </a:spcBef>
        <a:buFont typeface="Wingdings" panose="05000000000000000000" pitchFamily="2" charset="2"/>
        <a:buChar char="§"/>
        <a:defRPr sz="1200" kern="1200">
          <a:solidFill>
            <a:schemeClr val="tx1"/>
          </a:solidFill>
          <a:latin typeface="+mn-lt"/>
          <a:ea typeface="+mn-ea"/>
          <a:cs typeface="+mn-cs"/>
        </a:defRPr>
      </a:lvl9pPr>
    </p:bodyStyle>
    <p:otherStyle>
      <a:defPPr>
        <a:defRPr/>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5589" y="3429000"/>
            <a:ext cx="6890756" cy="588146"/>
          </a:xfrm>
        </p:spPr>
        <p:txBody>
          <a:bodyPr>
            <a:normAutofit/>
          </a:bodyPr>
          <a:lstStyle/>
          <a:p>
            <a:r>
              <a:rPr lang="en-GB" sz="3200" dirty="0"/>
              <a:t>RECOMMENDATIONS TO IMPROVE SLA</a:t>
            </a:r>
            <a:endParaRPr lang="en-US" sz="3200" dirty="0"/>
          </a:p>
        </p:txBody>
      </p:sp>
      <p:sp>
        <p:nvSpPr>
          <p:cNvPr id="3" name="Subtitle 2"/>
          <p:cNvSpPr>
            <a:spLocks noGrp="1"/>
          </p:cNvSpPr>
          <p:nvPr>
            <p:ph type="subTitle" idx="1"/>
          </p:nvPr>
        </p:nvSpPr>
        <p:spPr/>
        <p:txBody>
          <a:bodyPr vert="horz" lIns="91440" tIns="45720" rIns="91440" bIns="45720" rtlCol="0" anchor="t">
            <a:noAutofit/>
          </a:bodyPr>
          <a:lstStyle/>
          <a:p>
            <a:r>
              <a:rPr lang="en-US" dirty="0"/>
              <a:t>PRAJWAL SRIDHAR</a:t>
            </a:r>
            <a:endParaRPr lang="en-US" dirty="0">
              <a:cs typeface="Calibri"/>
            </a:endParaRPr>
          </a:p>
        </p:txBody>
      </p:sp>
    </p:spTree>
    <p:extLst>
      <p:ext uri="{BB962C8B-B14F-4D97-AF65-F5344CB8AC3E}">
        <p14:creationId xmlns:p14="http://schemas.microsoft.com/office/powerpoint/2010/main" val="74424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TABLE OF CONTENTS</a:t>
            </a:r>
          </a:p>
        </p:txBody>
      </p:sp>
      <p:sp>
        <p:nvSpPr>
          <p:cNvPr id="14" name="Content Placeholder 2"/>
          <p:cNvSpPr>
            <a:spLocks noGrp="1"/>
          </p:cNvSpPr>
          <p:nvPr>
            <p:ph idx="1"/>
          </p:nvPr>
        </p:nvSpPr>
        <p:spPr/>
        <p:txBody>
          <a:bodyPr vert="horz" lIns="91440" tIns="45720" rIns="91440" bIns="45720" rtlCol="0" anchor="t">
            <a:norm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What does SLA exactly mean?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Overview of the tool and the dataset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Overall Summary of the Dataset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How can we improve SLA?</a:t>
            </a:r>
          </a:p>
        </p:txBody>
      </p:sp>
    </p:spTree>
    <p:extLst>
      <p:ext uri="{BB962C8B-B14F-4D97-AF65-F5344CB8AC3E}">
        <p14:creationId xmlns:p14="http://schemas.microsoft.com/office/powerpoint/2010/main" val="3365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73084-D5C6-5BBC-A955-CA3684D3BA20}"/>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What is SLA?</a:t>
            </a:r>
            <a:br>
              <a:rPr lang="en-US" dirty="0"/>
            </a:br>
            <a:endParaRPr lang="en-GB" dirty="0"/>
          </a:p>
        </p:txBody>
      </p:sp>
      <p:sp>
        <p:nvSpPr>
          <p:cNvPr id="3" name="Content Placeholder 2">
            <a:extLst>
              <a:ext uri="{FF2B5EF4-FFF2-40B4-BE49-F238E27FC236}">
                <a16:creationId xmlns:a16="http://schemas.microsoft.com/office/drawing/2014/main" id="{E5F71A05-3F9F-57F1-82E5-982DE22C4E8D}"/>
              </a:ext>
            </a:extLst>
          </p:cNvPr>
          <p:cNvSpPr>
            <a:spLocks noGrp="1"/>
          </p:cNvSpPr>
          <p:nvPr>
            <p:ph idx="1"/>
          </p:nvPr>
        </p:nvSpPr>
        <p:spPr>
          <a:xfrm>
            <a:off x="960119" y="2190749"/>
            <a:ext cx="7624587" cy="3986213"/>
          </a:xfrm>
        </p:spPr>
        <p:txBody>
          <a:bodyPr>
            <a:normAutofi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SLA stands for Service Level Agreement, a contract between a service provider and the end-user that holds businesses accountable for providing a high level of service to its customers.</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is used in customer service to ensure support to the customers by setting deadlines across different types of inquiries, ticket statuses, and priority levels.</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For instance, if a person raises a ticket at a help desk for repairing something, he expects the response and resolution times to be minimal. But unfortunately, his ticket gets lost among the less-time-sensitive tickets that came in before and the person will have to reach out to another vendor for support. You can stop something like this from happening by setting up a help desk SLA.</a:t>
            </a:r>
          </a:p>
          <a:p>
            <a:pPr>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Crucial facets of customer support are providing faster response time and resolution time, SLA really helps in achieving this.</a:t>
            </a:r>
          </a:p>
        </p:txBody>
      </p:sp>
    </p:spTree>
    <p:extLst>
      <p:ext uri="{BB962C8B-B14F-4D97-AF65-F5344CB8AC3E}">
        <p14:creationId xmlns:p14="http://schemas.microsoft.com/office/powerpoint/2010/main" val="392106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7674-1D6F-3F24-3EC3-9D7EAE2413AF}"/>
              </a:ext>
            </a:extLst>
          </p:cNvPr>
          <p:cNvSpPr>
            <a:spLocks noGrp="1"/>
          </p:cNvSpPr>
          <p:nvPr>
            <p:ph type="title"/>
          </p:nvPr>
        </p:nvSpPr>
        <p:spPr>
          <a:xfrm>
            <a:off x="960120" y="494925"/>
            <a:ext cx="7802140" cy="1362113"/>
          </a:xfrm>
        </p:spPr>
        <p:txBody>
          <a:bodyPr>
            <a:noAutofit/>
          </a:bodyPr>
          <a:lstStyle/>
          <a:p>
            <a:r>
              <a:rPr lang="en-US" sz="4400" dirty="0">
                <a:latin typeface="Times New Roman" panose="02020603050405020304" pitchFamily="18" charset="0"/>
                <a:cs typeface="Times New Roman" panose="02020603050405020304" pitchFamily="18" charset="0"/>
              </a:rPr>
              <a:t>Overview of the tool and Dataset</a:t>
            </a:r>
            <a:endParaRPr lang="en-GB"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ECE373-F449-9D9D-D82F-FBF0525D7B63}"/>
              </a:ext>
            </a:extLst>
          </p:cNvPr>
          <p:cNvSpPr>
            <a:spLocks noGrp="1"/>
          </p:cNvSpPr>
          <p:nvPr>
            <p:ph idx="1"/>
          </p:nvPr>
        </p:nvSpPr>
        <p:spPr>
          <a:xfrm>
            <a:off x="960120" y="2190749"/>
            <a:ext cx="7491422" cy="4172326"/>
          </a:xfrm>
        </p:spPr>
        <p:txBody>
          <a:bodyPr>
            <a:normAutofi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tool that has been used for calculating SLA is Microsoft Excel.</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dataset is the helpdesk tickets which was cleaned in the first place by removing the duplicates, and empty cells and formatting the dataset.</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Dataset is the helpdesk tickets which contain various features such as Ticket Number, Date Created, Subject of the Issue, Priority of the Issue, Department, Type, Source, Current Status of the ticket, Last Updated Date of the issue, Due Date, Agent Assigned, Team Assigned.</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The dataset also gives information on whether the ticket has been answered or is overdue. What is the category of the ticket and the issue origin?</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 have calculated the SLA using some basic Excel formulas such as </a:t>
            </a:r>
            <a:r>
              <a:rPr lang="en-US" sz="1400" b="1" dirty="0">
                <a:latin typeface="Times New Roman" panose="02020603050405020304" pitchFamily="18" charset="0"/>
                <a:cs typeface="Times New Roman" panose="02020603050405020304" pitchFamily="18" charset="0"/>
              </a:rPr>
              <a:t>IF(), TIME(), and WORKDAY(). </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SLA has been calculated as follows:-</a:t>
            </a:r>
          </a:p>
          <a:p>
            <a:pPr lvl="1">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For Emergencies – 4 hours</a:t>
            </a:r>
          </a:p>
          <a:p>
            <a:pPr lvl="1">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High Priority – 3 Business Days</a:t>
            </a:r>
          </a:p>
          <a:p>
            <a:pPr lvl="1">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Normal – 5 Business Days</a:t>
            </a:r>
          </a:p>
          <a:p>
            <a:pPr lvl="1">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Low – 10 Business Days</a:t>
            </a:r>
          </a:p>
          <a:p>
            <a:pPr marL="342891" lvl="1" indent="0">
              <a:buNone/>
            </a:pPr>
            <a:endParaRPr lang="en-US" sz="1250" dirty="0"/>
          </a:p>
          <a:p>
            <a:pPr lvl="1">
              <a:buFont typeface="Wingdings" panose="05000000000000000000" pitchFamily="2" charset="2"/>
              <a:buChar char="q"/>
            </a:pPr>
            <a:endParaRPr lang="en-US" sz="1250" dirty="0"/>
          </a:p>
          <a:p>
            <a:pPr lvl="1">
              <a:buFont typeface="Wingdings" panose="05000000000000000000" pitchFamily="2" charset="2"/>
              <a:buChar char="q"/>
            </a:pPr>
            <a:endParaRPr lang="en-US" sz="1250" dirty="0"/>
          </a:p>
          <a:p>
            <a:pPr marL="342891" lvl="1" indent="0">
              <a:buNone/>
            </a:pPr>
            <a:endParaRPr lang="en-GB" sz="1250" dirty="0"/>
          </a:p>
        </p:txBody>
      </p:sp>
    </p:spTree>
    <p:extLst>
      <p:ext uri="{BB962C8B-B14F-4D97-AF65-F5344CB8AC3E}">
        <p14:creationId xmlns:p14="http://schemas.microsoft.com/office/powerpoint/2010/main" val="159568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D047-31D2-7FF8-18F7-7C0D1D7BD19E}"/>
              </a:ext>
            </a:extLst>
          </p:cNvPr>
          <p:cNvSpPr>
            <a:spLocks noGrp="1"/>
          </p:cNvSpPr>
          <p:nvPr>
            <p:ph type="title"/>
          </p:nvPr>
        </p:nvSpPr>
        <p:spPr>
          <a:xfrm>
            <a:off x="960119" y="466350"/>
            <a:ext cx="7846529" cy="1362113"/>
          </a:xfrm>
        </p:spPr>
        <p:txBody>
          <a:bodyPr>
            <a:noAutofit/>
          </a:bodyPr>
          <a:lstStyle/>
          <a:p>
            <a:r>
              <a:rPr lang="en-US" sz="4400" dirty="0">
                <a:latin typeface="Times New Roman" panose="02020603050405020304" pitchFamily="18" charset="0"/>
                <a:cs typeface="Times New Roman" panose="02020603050405020304" pitchFamily="18" charset="0"/>
              </a:rPr>
              <a:t>Overview of the tool and Dataset</a:t>
            </a:r>
            <a:endParaRPr lang="en-GB"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00D5AF-2142-5C14-DB1F-82626C37356D}"/>
              </a:ext>
            </a:extLst>
          </p:cNvPr>
          <p:cNvSpPr>
            <a:spLocks noGrp="1"/>
          </p:cNvSpPr>
          <p:nvPr>
            <p:ph idx="1"/>
          </p:nvPr>
        </p:nvSpPr>
        <p:spPr>
          <a:xfrm>
            <a:off x="960118" y="2013196"/>
            <a:ext cx="7642343" cy="3986213"/>
          </a:xfrm>
        </p:spPr>
        <p:txBody>
          <a:bodyPr>
            <a:noAutofi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If the SLA has been breached is also calculated based on the following logic:- </a:t>
            </a:r>
          </a:p>
          <a:p>
            <a:pPr lvl="1">
              <a:buFont typeface="Wingdings" panose="05000000000000000000" pitchFamily="2" charset="2"/>
              <a:buChar char="q"/>
            </a:pPr>
            <a:r>
              <a:rPr lang="en-GB" sz="1400" dirty="0">
                <a:latin typeface="Times New Roman" panose="02020603050405020304" pitchFamily="18" charset="0"/>
                <a:cs typeface="Times New Roman" panose="02020603050405020304" pitchFamily="18" charset="0"/>
              </a:rPr>
              <a:t>If the </a:t>
            </a:r>
            <a:r>
              <a:rPr lang="en-GB" sz="1400" b="1" dirty="0">
                <a:latin typeface="Times New Roman" panose="02020603050405020304" pitchFamily="18" charset="0"/>
                <a:cs typeface="Times New Roman" panose="02020603050405020304" pitchFamily="18" charset="0"/>
              </a:rPr>
              <a:t>SLA Due Date is greater than the last updated date</a:t>
            </a:r>
            <a:r>
              <a:rPr lang="en-GB" sz="1400" dirty="0">
                <a:latin typeface="Times New Roman" panose="02020603050405020304" pitchFamily="18" charset="0"/>
                <a:cs typeface="Times New Roman" panose="02020603050405020304" pitchFamily="18" charset="0"/>
              </a:rPr>
              <a:t>, then it means that the ticket has </a:t>
            </a:r>
            <a:r>
              <a:rPr lang="en-GB" sz="1400" b="1" dirty="0">
                <a:latin typeface="Times New Roman" panose="02020603050405020304" pitchFamily="18" charset="0"/>
                <a:cs typeface="Times New Roman" panose="02020603050405020304" pitchFamily="18" charset="0"/>
              </a:rPr>
              <a:t>breached the SLA</a:t>
            </a:r>
            <a:r>
              <a:rPr lang="en-GB" sz="1400" dirty="0">
                <a:latin typeface="Times New Roman" panose="02020603050405020304" pitchFamily="18" charset="0"/>
                <a:cs typeface="Times New Roman" panose="02020603050405020304" pitchFamily="18" charset="0"/>
              </a:rPr>
              <a:t>, if not then it has not breached the SLA.</a:t>
            </a:r>
          </a:p>
          <a:p>
            <a:pPr lvl="1">
              <a:buFont typeface="Wingdings" panose="05000000000000000000" pitchFamily="2" charset="2"/>
              <a:buChar char="q"/>
            </a:pPr>
            <a:r>
              <a:rPr lang="en-GB" sz="1400" dirty="0">
                <a:latin typeface="Times New Roman" panose="02020603050405020304" pitchFamily="18" charset="0"/>
                <a:cs typeface="Times New Roman" panose="02020603050405020304" pitchFamily="18" charset="0"/>
              </a:rPr>
              <a:t>Also, if the ticket type is requested, then the SLA and Breached SLA are not calculated and have been termed as No SLA request and No Value, respectively.</a:t>
            </a:r>
          </a:p>
          <a:p>
            <a:pPr marL="342891" lvl="1" indent="0">
              <a:buNone/>
            </a:pPr>
            <a:endParaRPr lang="en-GB" dirty="0"/>
          </a:p>
        </p:txBody>
      </p:sp>
    </p:spTree>
    <p:extLst>
      <p:ext uri="{BB962C8B-B14F-4D97-AF65-F5344CB8AC3E}">
        <p14:creationId xmlns:p14="http://schemas.microsoft.com/office/powerpoint/2010/main" val="286681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77DF-07EC-0572-3BAD-0F561AEEB227}"/>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Summary of the Dataset</a:t>
            </a:r>
            <a:endParaRPr lang="en-GB"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51E030-57E0-ECB9-A143-C54B600193EC}"/>
              </a:ext>
            </a:extLst>
          </p:cNvPr>
          <p:cNvSpPr>
            <a:spLocks noGrp="1"/>
          </p:cNvSpPr>
          <p:nvPr>
            <p:ph idx="1"/>
          </p:nvPr>
        </p:nvSpPr>
        <p:spPr>
          <a:xfrm>
            <a:off x="960120" y="2048434"/>
            <a:ext cx="7438156" cy="4467776"/>
          </a:xfrm>
        </p:spPr>
        <p:txBody>
          <a:bodyPr>
            <a:normAutofit/>
          </a:bodyPr>
          <a:lstStyle/>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Total Tickets Per Department: -</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Internal Technical Department – 94</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SAP JDE Support Department – 455</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Total Tickets Per Priority: -</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Low - 41</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Normal - 340</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High - 115</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Emergency – 53</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Total Tickets Per Type: -</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Request – 174</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Incident/Problem – 375</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Total Tickets as per current status: -</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Open – 64	</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Resolved - 14</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Closed - 470</a:t>
            </a:r>
          </a:p>
          <a:p>
            <a:pPr lvl="1">
              <a:buFont typeface="Arial" panose="020B0604020202020204" pitchFamily="34" charset="0"/>
              <a:buChar char="•"/>
            </a:pPr>
            <a:endParaRPr lang="en-US" sz="1400" dirty="0"/>
          </a:p>
        </p:txBody>
      </p:sp>
    </p:spTree>
    <p:extLst>
      <p:ext uri="{BB962C8B-B14F-4D97-AF65-F5344CB8AC3E}">
        <p14:creationId xmlns:p14="http://schemas.microsoft.com/office/powerpoint/2010/main" val="174088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A13C-3EC2-4E74-A141-37F51C2F1F61}"/>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Summary of the Dataset</a:t>
            </a:r>
            <a:endParaRPr lang="en-GB"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B0A70A-3863-7A29-CCB6-B023B593AC31}"/>
              </a:ext>
            </a:extLst>
          </p:cNvPr>
          <p:cNvSpPr>
            <a:spLocks noGrp="1"/>
          </p:cNvSpPr>
          <p:nvPr>
            <p:ph idx="1"/>
          </p:nvPr>
        </p:nvSpPr>
        <p:spPr>
          <a:xfrm>
            <a:off x="960120" y="1828462"/>
            <a:ext cx="7429278" cy="5029537"/>
          </a:xfrm>
        </p:spPr>
        <p:txBody>
          <a:bodyPr>
            <a:normAutofit lnSpcReduction="10000"/>
          </a:bodyPr>
          <a:lstStyle/>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Total Tickets as per Source: -</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Email </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31</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Web </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491</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Phone </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24</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Total Number of tickets that are overdue: -</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Overdue – 41</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Total Tickets as per Status Update:- </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Open </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19</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New Ticket </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380</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Closed Ticket </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150</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Total Tickets as per Team: - </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SAP Support Team </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190</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JDE Support Team </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249</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Network Team </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38</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AWS Team </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16</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Help Desk Team </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35</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BPM – ProcessMaker Support Team </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2</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Workday Team </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8</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Hardware Team </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3</a:t>
            </a:r>
          </a:p>
          <a:p>
            <a:pPr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Salesforce Team </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8</a:t>
            </a:r>
          </a:p>
          <a:p>
            <a:pPr lvl="1">
              <a:buFont typeface="Arial" panose="020B0604020202020204" pitchFamily="34" charset="0"/>
              <a:buChar char="•"/>
            </a:pPr>
            <a:endParaRPr lang="en-GB" sz="12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93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B172-8D2E-F1E0-72BF-28D81DA701AE}"/>
              </a:ext>
            </a:extLst>
          </p:cNvPr>
          <p:cNvSpPr>
            <a:spLocks noGrp="1"/>
          </p:cNvSpPr>
          <p:nvPr>
            <p:ph type="title"/>
          </p:nvPr>
        </p:nvSpPr>
        <p:spPr/>
        <p:txBody>
          <a:bodyPr>
            <a:normAutofit/>
          </a:bodyPr>
          <a:lstStyle/>
          <a:p>
            <a:r>
              <a:rPr lang="en-US" sz="4400" dirty="0"/>
              <a:t>How can we improve SLA?</a:t>
            </a:r>
            <a:endParaRPr lang="en-GB" sz="4400" dirty="0"/>
          </a:p>
        </p:txBody>
      </p:sp>
      <p:sp>
        <p:nvSpPr>
          <p:cNvPr id="3" name="Content Placeholder 2">
            <a:extLst>
              <a:ext uri="{FF2B5EF4-FFF2-40B4-BE49-F238E27FC236}">
                <a16:creationId xmlns:a16="http://schemas.microsoft.com/office/drawing/2014/main" id="{2C31F5FE-9717-925D-37C8-0505E0F99D60}"/>
              </a:ext>
            </a:extLst>
          </p:cNvPr>
          <p:cNvSpPr>
            <a:spLocks noGrp="1"/>
          </p:cNvSpPr>
          <p:nvPr>
            <p:ph idx="1"/>
          </p:nvPr>
        </p:nvSpPr>
        <p:spPr>
          <a:xfrm>
            <a:off x="960120" y="2048707"/>
            <a:ext cx="7221474" cy="3986213"/>
          </a:xfrm>
        </p:spPr>
        <p:txBody>
          <a:bodyPr>
            <a:normAutofi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Setting up notifications upon SLA breach could be an option to consider as you can notify the owner of the ticket as well as escalate the ticket by marking the manager or the supervisor on the notification email.</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We can have something like an SLA target report which lets us monitor the goals for meeting SLAs. For instance, if the SLA goal is about 95% then 95 out of every 100 tickets should be responded to before the SLA is breached.</a:t>
            </a:r>
          </a:p>
          <a:p>
            <a:pPr>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We must keep the customer informed if there is any breach in SLA as bad news delivered now is better than bad news delayed. By doing this, we will have a good customer relationship as well. It is also better to be as transparent as possible with the customer.</a:t>
            </a:r>
          </a:p>
          <a:p>
            <a:pPr>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Also, ensure that reminders are sent to the right person with the ability to act on them and they are sent soon enough to be helpful.</a:t>
            </a:r>
          </a:p>
          <a:p>
            <a:pPr>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Understanding why SLA breaches occur is critical to continually improving your customer experience and especially when it is happening </a:t>
            </a:r>
            <a:r>
              <a:rPr lang="en-GB" sz="1400">
                <a:latin typeface="Times New Roman" panose="02020603050405020304" pitchFamily="18" charset="0"/>
                <a:cs typeface="Times New Roman" panose="02020603050405020304" pitchFamily="18" charset="0"/>
              </a:rPr>
              <a:t>too frequently.</a:t>
            </a:r>
          </a:p>
          <a:p>
            <a:pPr>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011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LIDO_APP_VERSION" val="0.21.0.2123"/>
  <p:tag name="SLIDO_PRESENTATION_ID" val="00000000-0000-0000-0000-000000000000"/>
  <p:tag name="SLIDO_EVENT_UUID" val="95a9d5e9-7883-47c2-abdd-47112e133909"/>
  <p:tag name="SLIDO_EVENT_SECTION_UUID" val="c11133b2-7aa8-4500-b578-63f7d7199f73"/>
</p:tagLst>
</file>

<file path=ppt/theme/theme1.xml><?xml version="1.0" encoding="utf-8"?>
<a:theme xmlns:a="http://schemas.openxmlformats.org/drawingml/2006/main"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f6f3c7fd-c375-42fc-b662-3a65a358eee3" xsi:nil="true"/>
    <lcf76f155ced4ddcb4097134ff3c332f xmlns="4012c248-8bce-4c5a-bd38-0ccc7a9630b8">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891BFFFF5F6F41B304896DB7652901" ma:contentTypeVersion="16" ma:contentTypeDescription="Create a new document." ma:contentTypeScope="" ma:versionID="27b5193f3e2c7a21dd1ffa0e756d20b9">
  <xsd:schema xmlns:xsd="http://www.w3.org/2001/XMLSchema" xmlns:xs="http://www.w3.org/2001/XMLSchema" xmlns:p="http://schemas.microsoft.com/office/2006/metadata/properties" xmlns:ns2="4012c248-8bce-4c5a-bd38-0ccc7a9630b8" xmlns:ns3="e2e51a80-108a-4061-9665-48dc317d06a1" xmlns:ns4="f6f3c7fd-c375-42fc-b662-3a65a358eee3" targetNamespace="http://schemas.microsoft.com/office/2006/metadata/properties" ma:root="true" ma:fieldsID="af6ee7b6e280b90c427044367f6db56d" ns2:_="" ns3:_="" ns4:_="">
    <xsd:import namespace="4012c248-8bce-4c5a-bd38-0ccc7a9630b8"/>
    <xsd:import namespace="e2e51a80-108a-4061-9665-48dc317d06a1"/>
    <xsd:import namespace="f6f3c7fd-c375-42fc-b662-3a65a358eee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12c248-8bce-4c5a-bd38-0ccc7a9630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f81e6708-c250-41d0-920d-8c38044c1b5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2e51a80-108a-4061-9665-48dc317d06a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6f3c7fd-c375-42fc-b662-3a65a358eee3"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5eb82790-7de3-4130-9a4f-18766c58265f}" ma:internalName="TaxCatchAll" ma:showField="CatchAllData" ma:web="e2e51a80-108a-4061-9665-48dc317d06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0B3C14-3FAB-4091-83BC-D621E048CF7D}">
  <ds:schemaRefs>
    <ds:schemaRef ds:uri="http://schemas.microsoft.com/sharepoint/v3/contenttype/forms"/>
  </ds:schemaRefs>
</ds:datastoreItem>
</file>

<file path=customXml/itemProps2.xml><?xml version="1.0" encoding="utf-8"?>
<ds:datastoreItem xmlns:ds="http://schemas.openxmlformats.org/officeDocument/2006/customXml" ds:itemID="{2E4E1D89-837A-469E-9315-0582EE581C7E}">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4012c248-8bce-4c5a-bd38-0ccc7a9630b8"/>
    <ds:schemaRef ds:uri="http://schemas.microsoft.com/office/infopath/2007/PartnerControls"/>
    <ds:schemaRef ds:uri="e2e51a80-108a-4061-9665-48dc317d06a1"/>
    <ds:schemaRef ds:uri="http://www.w3.org/XML/1998/namespace"/>
    <ds:schemaRef ds:uri="f6f3c7fd-c375-42fc-b662-3a65a358eee3"/>
  </ds:schemaRefs>
</ds:datastoreItem>
</file>

<file path=customXml/itemProps3.xml><?xml version="1.0" encoding="utf-8"?>
<ds:datastoreItem xmlns:ds="http://schemas.openxmlformats.org/officeDocument/2006/customXml" ds:itemID="{945D639C-A279-4338-BF4B-53CD79731A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12c248-8bce-4c5a-bd38-0ccc7a9630b8"/>
    <ds:schemaRef ds:uri="e2e51a80-108a-4061-9665-48dc317d06a1"/>
    <ds:schemaRef ds:uri="f6f3c7fd-c375-42fc-b662-3a65a358ee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tf03462902 (1)</Template>
  <TotalTime>0</TotalTime>
  <Words>822</Words>
  <Application>Microsoft Office PowerPoint</Application>
  <PresentationFormat>On-screen Show (4:3)</PresentationFormat>
  <Paragraphs>73</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Wingdings</vt:lpstr>
      <vt:lpstr>Educational subjects 16x9</vt:lpstr>
      <vt:lpstr>RECOMMENDATIONS TO IMPROVE SLA</vt:lpstr>
      <vt:lpstr>TABLE OF CONTENTS</vt:lpstr>
      <vt:lpstr>What is SLA? </vt:lpstr>
      <vt:lpstr>Overview of the tool and Dataset</vt:lpstr>
      <vt:lpstr>Overview of the tool and Dataset</vt:lpstr>
      <vt:lpstr>Summary of the Dataset</vt:lpstr>
      <vt:lpstr>Summary of the Dataset</vt:lpstr>
      <vt:lpstr>How can we improve SLA?</vt:lpstr>
    </vt:vector>
  </TitlesOfParts>
  <Company>RHUL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Dann, Eva</dc:creator>
  <cp:lastModifiedBy>Prajwal Sridhar</cp:lastModifiedBy>
  <cp:revision>128</cp:revision>
  <dcterms:created xsi:type="dcterms:W3CDTF">2019-11-26T15:49:38Z</dcterms:created>
  <dcterms:modified xsi:type="dcterms:W3CDTF">2023-05-15T15:03:18Z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0x01010006891BFFFF5F6F41B304896DB7652901</vt:lpwstr>
  </property>
  <property fmtid="{D5CDD505-2E9C-101B-9397-08002B2CF9AE}" pid="3" name="SlidoAppVersion">
    <vt:lpwstr>0.21.0.2123</vt:lpwstr>
  </property>
  <property fmtid="{D5CDD505-2E9C-101B-9397-08002B2CF9AE}" pid="4" name="MediaServiceImageTags">
    <vt:lpwstr/>
  </property>
</Properties>
</file>