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84" d="100"/>
          <a:sy n="84" d="100"/>
        </p:scale>
        <p:origin x="159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 Firm</a:t>
            </a:r>
          </a:p>
          <a:p>
            <a:endParaRPr lang="en-US" sz="4000" dirty="0"/>
          </a:p>
          <a:p>
            <a:r>
              <a:rPr lang="en-US" sz="2800" b="1"/>
              <a:t>20-October-2022</a:t>
            </a:r>
            <a:endParaRPr lang="en-US" sz="2800" b="1"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731019" y="1648685"/>
            <a:ext cx="3657600" cy="2887579"/>
          </a:xfrm>
        </p:spPr>
        <p:txBody>
          <a:bodyPr vert="vert270" anchorCtr="0">
            <a:normAutofit fontScale="90000"/>
          </a:bodyPr>
          <a:lstStyle/>
          <a:p>
            <a:r>
              <a:rPr lang="en-US" sz="3600" b="1" dirty="0">
                <a:solidFill>
                  <a:srgbClr val="FFFFFF"/>
                </a:solidFill>
              </a:rPr>
              <a:t>EDA</a:t>
            </a:r>
            <a:br>
              <a:rPr lang="en-US" sz="3600" b="1" dirty="0">
                <a:solidFill>
                  <a:srgbClr val="FFFFFF"/>
                </a:solidFill>
              </a:rPr>
            </a:br>
            <a:br>
              <a:rPr lang="en-US" sz="3600" b="1" dirty="0">
                <a:solidFill>
                  <a:srgbClr val="FFFFFF"/>
                </a:solidFill>
              </a:rPr>
            </a:br>
            <a:br>
              <a:rPr lang="en-US" sz="3600" b="1" dirty="0">
                <a:solidFill>
                  <a:srgbClr val="FFFFFF"/>
                </a:solidFill>
              </a:rPr>
            </a:br>
            <a:r>
              <a:rPr lang="en-US" sz="3200" b="1" dirty="0">
                <a:solidFill>
                  <a:srgbClr val="FFFFFF"/>
                </a:solidFill>
              </a:rPr>
              <a:t>What is the margin of profit?</a:t>
            </a:r>
            <a:br>
              <a:rPr lang="en-US" sz="3400" b="1" dirty="0">
                <a:solidFill>
                  <a:srgbClr val="FFFFFF"/>
                </a:solidFill>
              </a:rPr>
            </a:br>
            <a:br>
              <a:rPr lang="en-US" sz="3400" b="1" dirty="0">
                <a:solidFill>
                  <a:srgbClr val="FFFFFF"/>
                </a:solidFill>
              </a:rPr>
            </a:br>
            <a:br>
              <a:rPr lang="en-US" sz="3400" dirty="0">
                <a:solidFill>
                  <a:srgbClr val="FFFFFF"/>
                </a:solidFill>
              </a:rPr>
            </a:br>
            <a:endParaRPr lang="en-US" sz="3400" b="1" dirty="0">
              <a:solidFill>
                <a:srgbClr val="FFFFFF"/>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674237" y="4170501"/>
            <a:ext cx="3657600" cy="1525597"/>
          </a:xfrm>
        </p:spPr>
        <p:txBody>
          <a:bodyPr vert="vert270">
            <a:normAutofit/>
          </a:bodyPr>
          <a:lstStyle/>
          <a:p>
            <a:pPr>
              <a:spcBef>
                <a:spcPts val="0"/>
              </a:spcBef>
            </a:pPr>
            <a:endParaRPr lang="en-US" sz="2000" dirty="0">
              <a:solidFill>
                <a:srgbClr val="FFFFFF"/>
              </a:solidFill>
              <a:highlight>
                <a:srgbClr val="000000"/>
              </a:highlight>
            </a:endParaRPr>
          </a:p>
          <a:p>
            <a:r>
              <a:rPr lang="en-US" sz="2000" dirty="0">
                <a:solidFill>
                  <a:srgbClr val="FFFFFF"/>
                </a:solidFill>
                <a:highlight>
                  <a:srgbClr val="000000"/>
                </a:highlight>
              </a:rPr>
              <a:t>         </a:t>
            </a:r>
          </a:p>
          <a:p>
            <a:endParaRPr lang="en-US" sz="2000" dirty="0">
              <a:solidFill>
                <a:srgbClr val="FFFFFF"/>
              </a:solidFill>
            </a:endParaRPr>
          </a:p>
          <a:p>
            <a:endParaRPr lang="en-US" sz="2000" dirty="0">
              <a:solidFill>
                <a:srgbClr val="FFFFFF"/>
              </a:solidFill>
            </a:endParaRP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Picture 6">
            <a:extLst>
              <a:ext uri="{FF2B5EF4-FFF2-40B4-BE49-F238E27FC236}">
                <a16:creationId xmlns:a16="http://schemas.microsoft.com/office/drawing/2014/main" id="{5A220C9D-2ADA-DC02-48B6-C58C6DB175E7}"/>
              </a:ext>
            </a:extLst>
          </p:cNvPr>
          <p:cNvPicPr>
            <a:picLocks noChangeAspect="1"/>
          </p:cNvPicPr>
          <p:nvPr/>
        </p:nvPicPr>
        <p:blipFill>
          <a:blip r:embed="rId3"/>
          <a:stretch>
            <a:fillRect/>
          </a:stretch>
        </p:blipFill>
        <p:spPr>
          <a:xfrm>
            <a:off x="4782754" y="217170"/>
            <a:ext cx="7409246" cy="6423660"/>
          </a:xfrm>
          <a:prstGeom prst="rect">
            <a:avLst/>
          </a:prstGeom>
        </p:spPr>
      </p:pic>
    </p:spTree>
    <p:extLst>
      <p:ext uri="{BB962C8B-B14F-4D97-AF65-F5344CB8AC3E}">
        <p14:creationId xmlns:p14="http://schemas.microsoft.com/office/powerpoint/2010/main" val="3665526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731019" y="1648685"/>
            <a:ext cx="3657600" cy="2887579"/>
          </a:xfrm>
        </p:spPr>
        <p:txBody>
          <a:bodyPr vert="vert270" anchorCtr="0">
            <a:normAutofit fontScale="90000"/>
          </a:bodyPr>
          <a:lstStyle/>
          <a:p>
            <a:r>
              <a:rPr lang="en-US" sz="3600" b="1" dirty="0">
                <a:solidFill>
                  <a:srgbClr val="FFFFFF"/>
                </a:solidFill>
              </a:rPr>
              <a:t>EDA</a:t>
            </a:r>
            <a:br>
              <a:rPr lang="en-US" sz="3600" b="1" dirty="0">
                <a:solidFill>
                  <a:srgbClr val="FFFFFF"/>
                </a:solidFill>
              </a:rPr>
            </a:br>
            <a:br>
              <a:rPr lang="en-US" sz="3600" b="1" dirty="0">
                <a:solidFill>
                  <a:srgbClr val="FFFFFF"/>
                </a:solidFill>
              </a:rPr>
            </a:br>
            <a:br>
              <a:rPr lang="en-US" sz="3600" b="1" dirty="0">
                <a:solidFill>
                  <a:srgbClr val="FFFFFF"/>
                </a:solidFill>
              </a:rPr>
            </a:br>
            <a:r>
              <a:rPr lang="en-US" sz="3200" b="1" dirty="0">
                <a:solidFill>
                  <a:srgbClr val="FFFFFF"/>
                </a:solidFill>
              </a:rPr>
              <a:t>What could be the margin of profit per month?</a:t>
            </a:r>
            <a:br>
              <a:rPr lang="en-US" sz="3400" b="1" dirty="0">
                <a:solidFill>
                  <a:srgbClr val="FFFFFF"/>
                </a:solidFill>
              </a:rPr>
            </a:br>
            <a:br>
              <a:rPr lang="en-US" sz="3400" b="1" dirty="0">
                <a:solidFill>
                  <a:srgbClr val="FFFFFF"/>
                </a:solidFill>
              </a:rPr>
            </a:br>
            <a:br>
              <a:rPr lang="en-US" sz="3400" dirty="0">
                <a:solidFill>
                  <a:srgbClr val="FFFFFF"/>
                </a:solidFill>
              </a:rPr>
            </a:br>
            <a:endParaRPr lang="en-US" sz="3400" b="1" dirty="0">
              <a:solidFill>
                <a:srgbClr val="FFFFFF"/>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674237" y="4170501"/>
            <a:ext cx="3657600" cy="1525597"/>
          </a:xfrm>
        </p:spPr>
        <p:txBody>
          <a:bodyPr vert="vert270">
            <a:normAutofit/>
          </a:bodyPr>
          <a:lstStyle/>
          <a:p>
            <a:pPr>
              <a:spcBef>
                <a:spcPts val="0"/>
              </a:spcBef>
            </a:pPr>
            <a:endParaRPr lang="en-US" sz="2000" dirty="0">
              <a:solidFill>
                <a:srgbClr val="FFFFFF"/>
              </a:solidFill>
              <a:highlight>
                <a:srgbClr val="000000"/>
              </a:highlight>
            </a:endParaRPr>
          </a:p>
          <a:p>
            <a:r>
              <a:rPr lang="en-US" sz="2000" dirty="0">
                <a:solidFill>
                  <a:srgbClr val="FFFFFF"/>
                </a:solidFill>
                <a:highlight>
                  <a:srgbClr val="000000"/>
                </a:highlight>
              </a:rPr>
              <a:t>         </a:t>
            </a:r>
          </a:p>
          <a:p>
            <a:endParaRPr lang="en-US" sz="2000" dirty="0">
              <a:solidFill>
                <a:srgbClr val="FFFFFF"/>
              </a:solidFill>
            </a:endParaRPr>
          </a:p>
          <a:p>
            <a:endParaRPr lang="en-US" sz="2000" dirty="0">
              <a:solidFill>
                <a:srgbClr val="FFFFFF"/>
              </a:solidFill>
            </a:endParaRP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28815261-EA80-CDBD-8620-543E5B9A9190}"/>
              </a:ext>
            </a:extLst>
          </p:cNvPr>
          <p:cNvPicPr>
            <a:picLocks noChangeAspect="1"/>
          </p:cNvPicPr>
          <p:nvPr/>
        </p:nvPicPr>
        <p:blipFill>
          <a:blip r:embed="rId3"/>
          <a:stretch>
            <a:fillRect/>
          </a:stretch>
        </p:blipFill>
        <p:spPr>
          <a:xfrm>
            <a:off x="4782754" y="321177"/>
            <a:ext cx="7409246" cy="6215646"/>
          </a:xfrm>
          <a:prstGeom prst="rect">
            <a:avLst/>
          </a:prstGeom>
        </p:spPr>
      </p:pic>
    </p:spTree>
    <p:extLst>
      <p:ext uri="{BB962C8B-B14F-4D97-AF65-F5344CB8AC3E}">
        <p14:creationId xmlns:p14="http://schemas.microsoft.com/office/powerpoint/2010/main" val="754249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731019" y="1648685"/>
            <a:ext cx="3657600" cy="2887579"/>
          </a:xfrm>
        </p:spPr>
        <p:txBody>
          <a:bodyPr vert="vert270" anchorCtr="0">
            <a:normAutofit fontScale="90000"/>
          </a:bodyPr>
          <a:lstStyle/>
          <a:p>
            <a:r>
              <a:rPr lang="en-US" sz="3600" b="1" dirty="0">
                <a:solidFill>
                  <a:srgbClr val="FFFFFF"/>
                </a:solidFill>
              </a:rPr>
              <a:t>EDA</a:t>
            </a:r>
            <a:br>
              <a:rPr lang="en-US" sz="3600" b="1" dirty="0">
                <a:solidFill>
                  <a:srgbClr val="FFFFFF"/>
                </a:solidFill>
              </a:rPr>
            </a:br>
            <a:br>
              <a:rPr lang="en-US" sz="3600" b="1" dirty="0">
                <a:solidFill>
                  <a:srgbClr val="FFFFFF"/>
                </a:solidFill>
              </a:rPr>
            </a:br>
            <a:br>
              <a:rPr lang="en-US" sz="3600" b="1" dirty="0">
                <a:solidFill>
                  <a:srgbClr val="FFFFFF"/>
                </a:solidFill>
              </a:rPr>
            </a:br>
            <a:r>
              <a:rPr lang="en-US" sz="3200" b="1" dirty="0">
                <a:solidFill>
                  <a:srgbClr val="FFFFFF"/>
                </a:solidFill>
              </a:rPr>
              <a:t>What is the average income of the users?</a:t>
            </a:r>
            <a:br>
              <a:rPr lang="en-US" sz="3400" b="1" dirty="0">
                <a:solidFill>
                  <a:srgbClr val="FFFFFF"/>
                </a:solidFill>
              </a:rPr>
            </a:br>
            <a:br>
              <a:rPr lang="en-US" sz="3400" b="1" dirty="0">
                <a:solidFill>
                  <a:srgbClr val="FFFFFF"/>
                </a:solidFill>
              </a:rPr>
            </a:br>
            <a:br>
              <a:rPr lang="en-US" sz="3400" dirty="0">
                <a:solidFill>
                  <a:srgbClr val="FFFFFF"/>
                </a:solidFill>
              </a:rPr>
            </a:br>
            <a:endParaRPr lang="en-US" sz="3400" b="1" dirty="0">
              <a:solidFill>
                <a:srgbClr val="FFFFFF"/>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674237" y="4170501"/>
            <a:ext cx="3657600" cy="1525597"/>
          </a:xfrm>
        </p:spPr>
        <p:txBody>
          <a:bodyPr vert="vert270">
            <a:normAutofit/>
          </a:bodyPr>
          <a:lstStyle/>
          <a:p>
            <a:pPr>
              <a:spcBef>
                <a:spcPts val="0"/>
              </a:spcBef>
            </a:pPr>
            <a:endParaRPr lang="en-US" sz="2000" dirty="0">
              <a:solidFill>
                <a:srgbClr val="FFFFFF"/>
              </a:solidFill>
              <a:highlight>
                <a:srgbClr val="000000"/>
              </a:highlight>
            </a:endParaRPr>
          </a:p>
          <a:p>
            <a:r>
              <a:rPr lang="en-US" sz="2000" dirty="0">
                <a:solidFill>
                  <a:srgbClr val="FFFFFF"/>
                </a:solidFill>
                <a:highlight>
                  <a:srgbClr val="000000"/>
                </a:highlight>
              </a:rPr>
              <a:t>         </a:t>
            </a:r>
          </a:p>
          <a:p>
            <a:endParaRPr lang="en-US" sz="2000" dirty="0">
              <a:solidFill>
                <a:srgbClr val="FFFFFF"/>
              </a:solidFill>
            </a:endParaRPr>
          </a:p>
          <a:p>
            <a:endParaRPr lang="en-US" sz="2000" dirty="0">
              <a:solidFill>
                <a:srgbClr val="FFFFFF"/>
              </a:solidFill>
            </a:endParaRP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Picture 6">
            <a:extLst>
              <a:ext uri="{FF2B5EF4-FFF2-40B4-BE49-F238E27FC236}">
                <a16:creationId xmlns:a16="http://schemas.microsoft.com/office/drawing/2014/main" id="{BB1A7C6E-6E87-8FF3-9D41-31BC4D7C55A8}"/>
              </a:ext>
            </a:extLst>
          </p:cNvPr>
          <p:cNvPicPr>
            <a:picLocks noChangeAspect="1"/>
          </p:cNvPicPr>
          <p:nvPr/>
        </p:nvPicPr>
        <p:blipFill>
          <a:blip r:embed="rId3"/>
          <a:stretch>
            <a:fillRect/>
          </a:stretch>
        </p:blipFill>
        <p:spPr>
          <a:xfrm>
            <a:off x="4782753" y="228600"/>
            <a:ext cx="7409247" cy="6366510"/>
          </a:xfrm>
          <a:prstGeom prst="rect">
            <a:avLst/>
          </a:prstGeom>
        </p:spPr>
      </p:pic>
    </p:spTree>
    <p:extLst>
      <p:ext uri="{BB962C8B-B14F-4D97-AF65-F5344CB8AC3E}">
        <p14:creationId xmlns:p14="http://schemas.microsoft.com/office/powerpoint/2010/main" val="1709342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311004" y="2144112"/>
            <a:ext cx="4384065" cy="2887579"/>
          </a:xfrm>
        </p:spPr>
        <p:txBody>
          <a:bodyPr vert="vert270" anchorCtr="0">
            <a:normAutofit fontScale="90000"/>
          </a:bodyPr>
          <a:lstStyle/>
          <a:p>
            <a:r>
              <a:rPr lang="en-US" sz="3600" b="1" dirty="0">
                <a:solidFill>
                  <a:srgbClr val="FFFFFF"/>
                </a:solidFill>
              </a:rPr>
              <a:t>Hypothesis Testing</a:t>
            </a:r>
            <a:br>
              <a:rPr lang="en-US" sz="3600" b="1" dirty="0">
                <a:solidFill>
                  <a:srgbClr val="FFFFFF"/>
                </a:solidFill>
              </a:rPr>
            </a:br>
            <a:br>
              <a:rPr lang="en-US" sz="3600" b="1" dirty="0">
                <a:solidFill>
                  <a:srgbClr val="FFFFFF"/>
                </a:solidFill>
              </a:rPr>
            </a:br>
            <a:br>
              <a:rPr lang="en-US" sz="3600" b="1" dirty="0">
                <a:solidFill>
                  <a:srgbClr val="FFFFFF"/>
                </a:solidFill>
              </a:rPr>
            </a:br>
            <a:r>
              <a:rPr lang="en-US" sz="3600" b="1" dirty="0">
                <a:solidFill>
                  <a:srgbClr val="FFFFFF"/>
                </a:solidFill>
              </a:rPr>
              <a:t>Hypothesis 1: Is there any difference in profit regarding Gender?</a:t>
            </a:r>
            <a:br>
              <a:rPr lang="en-US" sz="3400" b="1" dirty="0">
                <a:solidFill>
                  <a:srgbClr val="FFFFFF"/>
                </a:solidFill>
              </a:rPr>
            </a:br>
            <a:br>
              <a:rPr lang="en-US" sz="3400" b="1" dirty="0">
                <a:solidFill>
                  <a:srgbClr val="FFFFFF"/>
                </a:solidFill>
              </a:rPr>
            </a:br>
            <a:br>
              <a:rPr lang="en-US" sz="3400" dirty="0">
                <a:solidFill>
                  <a:srgbClr val="FFFFFF"/>
                </a:solidFill>
              </a:rPr>
            </a:br>
            <a:endParaRPr lang="en-US" sz="3400" b="1" dirty="0">
              <a:solidFill>
                <a:srgbClr val="FFFFFF"/>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674237" y="4170501"/>
            <a:ext cx="3657600" cy="1525597"/>
          </a:xfrm>
        </p:spPr>
        <p:txBody>
          <a:bodyPr vert="vert270">
            <a:normAutofit/>
          </a:bodyPr>
          <a:lstStyle/>
          <a:p>
            <a:pPr>
              <a:spcBef>
                <a:spcPts val="0"/>
              </a:spcBef>
            </a:pPr>
            <a:endParaRPr lang="en-US" sz="2000" dirty="0">
              <a:solidFill>
                <a:srgbClr val="FFFFFF"/>
              </a:solidFill>
              <a:highlight>
                <a:srgbClr val="000000"/>
              </a:highlight>
            </a:endParaRPr>
          </a:p>
          <a:p>
            <a:r>
              <a:rPr lang="en-US" sz="2000" dirty="0">
                <a:solidFill>
                  <a:srgbClr val="FFFFFF"/>
                </a:solidFill>
                <a:highlight>
                  <a:srgbClr val="000000"/>
                </a:highlight>
              </a:rPr>
              <a:t>         </a:t>
            </a:r>
          </a:p>
          <a:p>
            <a:endParaRPr lang="en-US" sz="2000" dirty="0">
              <a:solidFill>
                <a:srgbClr val="FFFFFF"/>
              </a:solidFill>
            </a:endParaRPr>
          </a:p>
          <a:p>
            <a:endParaRPr lang="en-US" sz="2000" dirty="0">
              <a:solidFill>
                <a:srgbClr val="FFFFFF"/>
              </a:solidFill>
            </a:endParaRP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5688EC58-C395-B7CD-AB08-666461E54585}"/>
              </a:ext>
            </a:extLst>
          </p:cNvPr>
          <p:cNvPicPr>
            <a:picLocks noChangeAspect="1"/>
          </p:cNvPicPr>
          <p:nvPr/>
        </p:nvPicPr>
        <p:blipFill>
          <a:blip r:embed="rId3"/>
          <a:stretch>
            <a:fillRect/>
          </a:stretch>
        </p:blipFill>
        <p:spPr>
          <a:xfrm>
            <a:off x="4779645" y="506730"/>
            <a:ext cx="7233285" cy="739140"/>
          </a:xfrm>
          <a:prstGeom prst="rect">
            <a:avLst/>
          </a:prstGeom>
        </p:spPr>
      </p:pic>
      <p:pic>
        <p:nvPicPr>
          <p:cNvPr id="9" name="Picture 8">
            <a:extLst>
              <a:ext uri="{FF2B5EF4-FFF2-40B4-BE49-F238E27FC236}">
                <a16:creationId xmlns:a16="http://schemas.microsoft.com/office/drawing/2014/main" id="{4A012862-0662-EFE3-2285-AF8768518D8E}"/>
              </a:ext>
            </a:extLst>
          </p:cNvPr>
          <p:cNvPicPr>
            <a:picLocks noChangeAspect="1"/>
          </p:cNvPicPr>
          <p:nvPr/>
        </p:nvPicPr>
        <p:blipFill>
          <a:blip r:embed="rId4"/>
          <a:stretch>
            <a:fillRect/>
          </a:stretch>
        </p:blipFill>
        <p:spPr>
          <a:xfrm>
            <a:off x="4779645" y="2085022"/>
            <a:ext cx="7233285" cy="612458"/>
          </a:xfrm>
          <a:prstGeom prst="rect">
            <a:avLst/>
          </a:prstGeom>
        </p:spPr>
      </p:pic>
      <p:sp>
        <p:nvSpPr>
          <p:cNvPr id="10" name="TextBox 9">
            <a:extLst>
              <a:ext uri="{FF2B5EF4-FFF2-40B4-BE49-F238E27FC236}">
                <a16:creationId xmlns:a16="http://schemas.microsoft.com/office/drawing/2014/main" id="{39F14F92-2399-F04A-45AE-8055AF61437F}"/>
              </a:ext>
            </a:extLst>
          </p:cNvPr>
          <p:cNvSpPr txBox="1"/>
          <p:nvPr/>
        </p:nvSpPr>
        <p:spPr>
          <a:xfrm>
            <a:off x="5025528" y="3429000"/>
            <a:ext cx="6829587" cy="646331"/>
          </a:xfrm>
          <a:prstGeom prst="rect">
            <a:avLst/>
          </a:prstGeom>
          <a:noFill/>
        </p:spPr>
        <p:txBody>
          <a:bodyPr wrap="square" rtlCol="0">
            <a:spAutoFit/>
          </a:bodyPr>
          <a:lstStyle/>
          <a:p>
            <a:r>
              <a:rPr lang="en-US" dirty="0"/>
              <a:t>Conclusion: There is no difference regarding Gender in the cab companies.</a:t>
            </a:r>
            <a:endParaRPr lang="en-GB" dirty="0"/>
          </a:p>
        </p:txBody>
      </p:sp>
    </p:spTree>
    <p:extLst>
      <p:ext uri="{BB962C8B-B14F-4D97-AF65-F5344CB8AC3E}">
        <p14:creationId xmlns:p14="http://schemas.microsoft.com/office/powerpoint/2010/main" val="643528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311004" y="1648685"/>
            <a:ext cx="4384065" cy="2887579"/>
          </a:xfrm>
        </p:spPr>
        <p:txBody>
          <a:bodyPr vert="vert270" anchorCtr="0">
            <a:normAutofit fontScale="90000"/>
          </a:bodyPr>
          <a:lstStyle/>
          <a:p>
            <a:r>
              <a:rPr lang="en-US" sz="3600" b="1" dirty="0">
                <a:solidFill>
                  <a:srgbClr val="FFFFFF"/>
                </a:solidFill>
              </a:rPr>
              <a:t>Hypothesis Testing</a:t>
            </a:r>
            <a:br>
              <a:rPr lang="en-US" sz="3600" b="1" dirty="0">
                <a:solidFill>
                  <a:srgbClr val="FFFFFF"/>
                </a:solidFill>
              </a:rPr>
            </a:br>
            <a:br>
              <a:rPr lang="en-US" sz="3600" b="1" dirty="0">
                <a:solidFill>
                  <a:srgbClr val="FFFFFF"/>
                </a:solidFill>
              </a:rPr>
            </a:br>
            <a:r>
              <a:rPr lang="en-US" sz="3600" b="1" dirty="0">
                <a:solidFill>
                  <a:srgbClr val="FFFFFF"/>
                </a:solidFill>
              </a:rPr>
              <a:t>Hypothesis 2: Could there be a difference in the profit regarding age?</a:t>
            </a:r>
            <a:br>
              <a:rPr lang="en-US" sz="3400" b="1" dirty="0">
                <a:solidFill>
                  <a:srgbClr val="FFFFFF"/>
                </a:solidFill>
              </a:rPr>
            </a:br>
            <a:br>
              <a:rPr lang="en-US" sz="3400" dirty="0">
                <a:solidFill>
                  <a:srgbClr val="FFFFFF"/>
                </a:solidFill>
              </a:rPr>
            </a:br>
            <a:endParaRPr lang="en-US" sz="3400" b="1" dirty="0">
              <a:solidFill>
                <a:srgbClr val="FFFFFF"/>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674237" y="4170501"/>
            <a:ext cx="3657600" cy="1525597"/>
          </a:xfrm>
        </p:spPr>
        <p:txBody>
          <a:bodyPr vert="vert270">
            <a:normAutofit/>
          </a:bodyPr>
          <a:lstStyle/>
          <a:p>
            <a:pPr>
              <a:spcBef>
                <a:spcPts val="0"/>
              </a:spcBef>
            </a:pPr>
            <a:endParaRPr lang="en-US" sz="2000" dirty="0">
              <a:solidFill>
                <a:srgbClr val="FFFFFF"/>
              </a:solidFill>
              <a:highlight>
                <a:srgbClr val="000000"/>
              </a:highlight>
            </a:endParaRPr>
          </a:p>
          <a:p>
            <a:r>
              <a:rPr lang="en-US" sz="2000" dirty="0">
                <a:solidFill>
                  <a:srgbClr val="FFFFFF"/>
                </a:solidFill>
                <a:highlight>
                  <a:srgbClr val="000000"/>
                </a:highlight>
              </a:rPr>
              <a:t>         </a:t>
            </a:r>
          </a:p>
          <a:p>
            <a:endParaRPr lang="en-US" sz="2000" dirty="0">
              <a:solidFill>
                <a:srgbClr val="FFFFFF"/>
              </a:solidFill>
            </a:endParaRPr>
          </a:p>
          <a:p>
            <a:endParaRPr lang="en-US" sz="2000" dirty="0">
              <a:solidFill>
                <a:srgbClr val="FFFFFF"/>
              </a:solidFill>
            </a:endParaRP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0" name="TextBox 9">
            <a:extLst>
              <a:ext uri="{FF2B5EF4-FFF2-40B4-BE49-F238E27FC236}">
                <a16:creationId xmlns:a16="http://schemas.microsoft.com/office/drawing/2014/main" id="{39F14F92-2399-F04A-45AE-8055AF61437F}"/>
              </a:ext>
            </a:extLst>
          </p:cNvPr>
          <p:cNvSpPr txBox="1"/>
          <p:nvPr/>
        </p:nvSpPr>
        <p:spPr>
          <a:xfrm>
            <a:off x="4779645" y="3213453"/>
            <a:ext cx="6829587" cy="646331"/>
          </a:xfrm>
          <a:prstGeom prst="rect">
            <a:avLst/>
          </a:prstGeom>
          <a:noFill/>
        </p:spPr>
        <p:txBody>
          <a:bodyPr wrap="square" rtlCol="0">
            <a:spAutoFit/>
          </a:bodyPr>
          <a:lstStyle/>
          <a:p>
            <a:r>
              <a:rPr lang="en-US" dirty="0"/>
              <a:t>Conclusion: It looks like the yellow cab company offers some kind of discount for users who are more than 50 years old.</a:t>
            </a:r>
            <a:endParaRPr lang="en-GB" dirty="0"/>
          </a:p>
        </p:txBody>
      </p:sp>
      <p:pic>
        <p:nvPicPr>
          <p:cNvPr id="7" name="Picture 6">
            <a:extLst>
              <a:ext uri="{FF2B5EF4-FFF2-40B4-BE49-F238E27FC236}">
                <a16:creationId xmlns:a16="http://schemas.microsoft.com/office/drawing/2014/main" id="{844AF6EB-8675-019D-644E-E0F0B53C4611}"/>
              </a:ext>
            </a:extLst>
          </p:cNvPr>
          <p:cNvPicPr>
            <a:picLocks noChangeAspect="1"/>
          </p:cNvPicPr>
          <p:nvPr/>
        </p:nvPicPr>
        <p:blipFill>
          <a:blip r:embed="rId3"/>
          <a:stretch>
            <a:fillRect/>
          </a:stretch>
        </p:blipFill>
        <p:spPr>
          <a:xfrm>
            <a:off x="4779645" y="539115"/>
            <a:ext cx="7233285" cy="612458"/>
          </a:xfrm>
          <a:prstGeom prst="rect">
            <a:avLst/>
          </a:prstGeom>
        </p:spPr>
      </p:pic>
      <p:pic>
        <p:nvPicPr>
          <p:cNvPr id="12" name="Picture 11">
            <a:extLst>
              <a:ext uri="{FF2B5EF4-FFF2-40B4-BE49-F238E27FC236}">
                <a16:creationId xmlns:a16="http://schemas.microsoft.com/office/drawing/2014/main" id="{709BC736-7F91-6E0C-32B7-03621D87EEA9}"/>
              </a:ext>
            </a:extLst>
          </p:cNvPr>
          <p:cNvPicPr>
            <a:picLocks noChangeAspect="1"/>
          </p:cNvPicPr>
          <p:nvPr/>
        </p:nvPicPr>
        <p:blipFill>
          <a:blip r:embed="rId4"/>
          <a:stretch>
            <a:fillRect/>
          </a:stretch>
        </p:blipFill>
        <p:spPr>
          <a:xfrm>
            <a:off x="4779645" y="2012122"/>
            <a:ext cx="7412355" cy="612457"/>
          </a:xfrm>
          <a:prstGeom prst="rect">
            <a:avLst/>
          </a:prstGeom>
        </p:spPr>
      </p:pic>
    </p:spTree>
    <p:extLst>
      <p:ext uri="{BB962C8B-B14F-4D97-AF65-F5344CB8AC3E}">
        <p14:creationId xmlns:p14="http://schemas.microsoft.com/office/powerpoint/2010/main" val="2385038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311004" y="1648685"/>
            <a:ext cx="4384065" cy="2887579"/>
          </a:xfrm>
        </p:spPr>
        <p:txBody>
          <a:bodyPr vert="vert270" anchorCtr="0">
            <a:normAutofit fontScale="90000"/>
          </a:bodyPr>
          <a:lstStyle/>
          <a:p>
            <a:r>
              <a:rPr lang="en-US" sz="3600" b="1" dirty="0">
                <a:solidFill>
                  <a:srgbClr val="FFFFFF"/>
                </a:solidFill>
              </a:rPr>
              <a:t>Hypothesis Testing</a:t>
            </a:r>
            <a:br>
              <a:rPr lang="en-US" sz="3600" b="1" dirty="0">
                <a:solidFill>
                  <a:srgbClr val="FFFFFF"/>
                </a:solidFill>
              </a:rPr>
            </a:br>
            <a:br>
              <a:rPr lang="en-US" sz="3600" b="1" dirty="0">
                <a:solidFill>
                  <a:srgbClr val="FFFFFF"/>
                </a:solidFill>
              </a:rPr>
            </a:br>
            <a:r>
              <a:rPr lang="en-US" sz="3600" b="1" dirty="0">
                <a:solidFill>
                  <a:srgbClr val="FFFFFF"/>
                </a:solidFill>
              </a:rPr>
              <a:t>Hypothesis 2:      Is there any difference in the profit regarding the payment mode?</a:t>
            </a:r>
            <a:br>
              <a:rPr lang="en-US" sz="3400" b="1" dirty="0">
                <a:solidFill>
                  <a:srgbClr val="FFFFFF"/>
                </a:solidFill>
              </a:rPr>
            </a:br>
            <a:br>
              <a:rPr lang="en-US" sz="3400" dirty="0">
                <a:solidFill>
                  <a:srgbClr val="FFFFFF"/>
                </a:solidFill>
              </a:rPr>
            </a:br>
            <a:endParaRPr lang="en-US" sz="3400" b="1" dirty="0">
              <a:solidFill>
                <a:srgbClr val="FFFFFF"/>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674237" y="4170501"/>
            <a:ext cx="3657600" cy="1525597"/>
          </a:xfrm>
        </p:spPr>
        <p:txBody>
          <a:bodyPr vert="vert270">
            <a:normAutofit/>
          </a:bodyPr>
          <a:lstStyle/>
          <a:p>
            <a:pPr>
              <a:spcBef>
                <a:spcPts val="0"/>
              </a:spcBef>
            </a:pPr>
            <a:endParaRPr lang="en-US" sz="2000" dirty="0">
              <a:solidFill>
                <a:srgbClr val="FFFFFF"/>
              </a:solidFill>
              <a:highlight>
                <a:srgbClr val="000000"/>
              </a:highlight>
            </a:endParaRPr>
          </a:p>
          <a:p>
            <a:r>
              <a:rPr lang="en-US" sz="2000" dirty="0">
                <a:solidFill>
                  <a:srgbClr val="FFFFFF"/>
                </a:solidFill>
                <a:highlight>
                  <a:srgbClr val="000000"/>
                </a:highlight>
              </a:rPr>
              <a:t>         </a:t>
            </a:r>
          </a:p>
          <a:p>
            <a:endParaRPr lang="en-US" sz="2000" dirty="0">
              <a:solidFill>
                <a:srgbClr val="FFFFFF"/>
              </a:solidFill>
            </a:endParaRPr>
          </a:p>
          <a:p>
            <a:endParaRPr lang="en-US" sz="2000" dirty="0">
              <a:solidFill>
                <a:srgbClr val="FFFFFF"/>
              </a:solidFill>
            </a:endParaRP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0" name="TextBox 9">
            <a:extLst>
              <a:ext uri="{FF2B5EF4-FFF2-40B4-BE49-F238E27FC236}">
                <a16:creationId xmlns:a16="http://schemas.microsoft.com/office/drawing/2014/main" id="{39F14F92-2399-F04A-45AE-8055AF61437F}"/>
              </a:ext>
            </a:extLst>
          </p:cNvPr>
          <p:cNvSpPr txBox="1"/>
          <p:nvPr/>
        </p:nvSpPr>
        <p:spPr>
          <a:xfrm>
            <a:off x="4779645" y="3213453"/>
            <a:ext cx="6829587" cy="646331"/>
          </a:xfrm>
          <a:prstGeom prst="rect">
            <a:avLst/>
          </a:prstGeom>
          <a:noFill/>
        </p:spPr>
        <p:txBody>
          <a:bodyPr wrap="square" rtlCol="0">
            <a:spAutoFit/>
          </a:bodyPr>
          <a:lstStyle/>
          <a:p>
            <a:r>
              <a:rPr lang="en-US" dirty="0"/>
              <a:t>Conclusion: There is no difference in the payment mode of both the cab companies.</a:t>
            </a:r>
            <a:endParaRPr lang="en-GB" dirty="0"/>
          </a:p>
        </p:txBody>
      </p:sp>
      <p:pic>
        <p:nvPicPr>
          <p:cNvPr id="6" name="Picture 5">
            <a:extLst>
              <a:ext uri="{FF2B5EF4-FFF2-40B4-BE49-F238E27FC236}">
                <a16:creationId xmlns:a16="http://schemas.microsoft.com/office/drawing/2014/main" id="{D15DF2F1-F249-47D4-3896-043CAC97E821}"/>
              </a:ext>
            </a:extLst>
          </p:cNvPr>
          <p:cNvPicPr>
            <a:picLocks noChangeAspect="1"/>
          </p:cNvPicPr>
          <p:nvPr/>
        </p:nvPicPr>
        <p:blipFill>
          <a:blip r:embed="rId3"/>
          <a:stretch>
            <a:fillRect/>
          </a:stretch>
        </p:blipFill>
        <p:spPr>
          <a:xfrm>
            <a:off x="4779645" y="605166"/>
            <a:ext cx="7221855" cy="732143"/>
          </a:xfrm>
          <a:prstGeom prst="rect">
            <a:avLst/>
          </a:prstGeom>
        </p:spPr>
      </p:pic>
      <p:pic>
        <p:nvPicPr>
          <p:cNvPr id="9" name="Picture 8">
            <a:extLst>
              <a:ext uri="{FF2B5EF4-FFF2-40B4-BE49-F238E27FC236}">
                <a16:creationId xmlns:a16="http://schemas.microsoft.com/office/drawing/2014/main" id="{28D3FD6B-9128-3F7B-FF62-885B744E1D8B}"/>
              </a:ext>
            </a:extLst>
          </p:cNvPr>
          <p:cNvPicPr>
            <a:picLocks noChangeAspect="1"/>
          </p:cNvPicPr>
          <p:nvPr/>
        </p:nvPicPr>
        <p:blipFill>
          <a:blip r:embed="rId4"/>
          <a:stretch>
            <a:fillRect/>
          </a:stretch>
        </p:blipFill>
        <p:spPr>
          <a:xfrm>
            <a:off x="4779645" y="2013443"/>
            <a:ext cx="7075471" cy="646331"/>
          </a:xfrm>
          <a:prstGeom prst="rect">
            <a:avLst/>
          </a:prstGeom>
        </p:spPr>
      </p:pic>
    </p:spTree>
    <p:extLst>
      <p:ext uri="{BB962C8B-B14F-4D97-AF65-F5344CB8AC3E}">
        <p14:creationId xmlns:p14="http://schemas.microsoft.com/office/powerpoint/2010/main" val="2782101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0"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EDA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8"/>
          </a:xfrm>
        </p:spPr>
        <p:txBody>
          <a:bodyPr vert="vert270">
            <a:normAutofit/>
          </a:bodyPr>
          <a:lstStyle/>
          <a:p>
            <a:pPr algn="just">
              <a:lnSpc>
                <a:spcPct val="100000"/>
              </a:lnSpc>
              <a:spcBef>
                <a:spcPts val="0"/>
              </a:spcBef>
            </a:pPr>
            <a:r>
              <a:rPr lang="en-GB" dirty="0"/>
              <a:t>As far as I am concerned, the yellow cab company is better than the Pink Cab company because:</a:t>
            </a:r>
          </a:p>
          <a:p>
            <a:pPr algn="just">
              <a:lnSpc>
                <a:spcPct val="100000"/>
              </a:lnSpc>
              <a:spcBef>
                <a:spcPts val="0"/>
              </a:spcBef>
            </a:pPr>
            <a:endParaRPr lang="en-GB" dirty="0"/>
          </a:p>
          <a:p>
            <a:pPr marL="342900" indent="-342900" algn="just">
              <a:lnSpc>
                <a:spcPct val="100000"/>
              </a:lnSpc>
              <a:spcBef>
                <a:spcPts val="0"/>
              </a:spcBef>
              <a:buFont typeface="Arial" panose="020B0604020202020204" pitchFamily="34" charset="0"/>
              <a:buChar char="•"/>
            </a:pPr>
            <a:r>
              <a:rPr lang="en-GB" dirty="0"/>
              <a:t>The profit margin is higher</a:t>
            </a:r>
          </a:p>
          <a:p>
            <a:pPr marL="342900" indent="-342900" algn="just">
              <a:lnSpc>
                <a:spcPct val="100000"/>
              </a:lnSpc>
              <a:spcBef>
                <a:spcPts val="0"/>
              </a:spcBef>
              <a:buFont typeface="Arial" panose="020B0604020202020204" pitchFamily="34" charset="0"/>
              <a:buChar char="•"/>
            </a:pPr>
            <a:r>
              <a:rPr lang="en-GB" dirty="0"/>
              <a:t>There are more users who travel by yellow cab which will increase their profit.</a:t>
            </a:r>
          </a:p>
          <a:p>
            <a:pPr marL="342900" indent="-342900" algn="just">
              <a:lnSpc>
                <a:spcPct val="100000"/>
              </a:lnSpc>
              <a:spcBef>
                <a:spcPts val="0"/>
              </a:spcBef>
              <a:buFont typeface="Arial" panose="020B0604020202020204" pitchFamily="34" charset="0"/>
              <a:buChar char="•"/>
            </a:pPr>
            <a:r>
              <a:rPr lang="en-GB" dirty="0"/>
              <a:t>Since there are more users travelling by yellow cab, hence there might be more transactions per year as well.</a:t>
            </a:r>
          </a:p>
          <a:p>
            <a:pPr algn="just">
              <a:lnSpc>
                <a:spcPct val="100000"/>
              </a:lnSpc>
              <a:spcBef>
                <a:spcPts val="0"/>
              </a:spcBef>
            </a:pPr>
            <a:endParaRPr lang="en-GB" dirty="0"/>
          </a:p>
          <a:p>
            <a:pPr algn="just">
              <a:lnSpc>
                <a:spcPct val="100000"/>
              </a:lnSpc>
              <a:spcBef>
                <a:spcPts val="0"/>
              </a:spcBef>
            </a:pPr>
            <a:endParaRPr lang="en-US" dirty="0">
              <a:solidFill>
                <a:srgbClr val="FF6600"/>
              </a:solidFill>
              <a:highlight>
                <a:srgbClr val="000000"/>
              </a:highlight>
            </a:endParaRPr>
          </a:p>
          <a:p>
            <a:pPr algn="just">
              <a:lnSpc>
                <a:spcPct val="100000"/>
              </a:lnSpc>
            </a:pPr>
            <a:r>
              <a:rPr lang="en-US" sz="1400" dirty="0">
                <a:solidFill>
                  <a:srgbClr val="FF6600"/>
                </a:solidFill>
                <a:highlight>
                  <a:srgbClr val="000000"/>
                </a:highlight>
              </a:rPr>
              <a:t>         </a:t>
            </a: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78189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The END</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2922077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0" y="562428"/>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Problem Statement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8"/>
          </a:xfrm>
        </p:spPr>
        <p:txBody>
          <a:bodyPr vert="vert270">
            <a:normAutofit/>
          </a:bodyPr>
          <a:lstStyle/>
          <a:p>
            <a:pPr algn="just"/>
            <a:endParaRPr lang="en-GB" b="1" dirty="0"/>
          </a:p>
          <a:p>
            <a:pPr algn="just"/>
            <a:r>
              <a:rPr lang="en-GB" b="1" dirty="0"/>
              <a:t>The Client </a:t>
            </a:r>
            <a:endParaRPr lang="en-GB" sz="1400" b="1" dirty="0"/>
          </a:p>
          <a:p>
            <a:pPr algn="just">
              <a:lnSpc>
                <a:spcPct val="100000"/>
              </a:lnSpc>
              <a:spcBef>
                <a:spcPts val="0"/>
              </a:spcBef>
            </a:pPr>
            <a:r>
              <a:rPr lang="en-US" sz="1600" b="1" dirty="0"/>
              <a:t>XYZ</a:t>
            </a:r>
            <a:r>
              <a:rPr lang="en-US" sz="1600" dirty="0"/>
              <a:t> is a private firm in the US. Due to remarkable growth in the Cab Industry in the last few years and multiple key players in the market, it is planning for an investment in the Cab industry and as per its </a:t>
            </a:r>
            <a:r>
              <a:rPr lang="en-US" sz="1600" b="1" dirty="0"/>
              <a:t>Go-to-Market(G2M) strategy</a:t>
            </a:r>
            <a:r>
              <a:rPr lang="en-US" sz="1600" dirty="0"/>
              <a:t>, they want to understand the market before taking the final decision.</a:t>
            </a:r>
            <a:r>
              <a:rPr lang="en-US" sz="1600" dirty="0">
                <a:solidFill>
                  <a:srgbClr val="FF6600"/>
                </a:solidFill>
                <a:highlight>
                  <a:srgbClr val="000000"/>
                </a:highlight>
              </a:rPr>
              <a:t>   </a:t>
            </a:r>
          </a:p>
          <a:p>
            <a:pPr algn="just">
              <a:lnSpc>
                <a:spcPct val="100000"/>
              </a:lnSpc>
              <a:spcBef>
                <a:spcPts val="0"/>
              </a:spcBef>
            </a:pPr>
            <a:endParaRPr lang="en-US" dirty="0">
              <a:solidFill>
                <a:srgbClr val="FF6600"/>
              </a:solidFill>
              <a:highlight>
                <a:srgbClr val="000000"/>
              </a:highlight>
            </a:endParaRPr>
          </a:p>
          <a:p>
            <a:pPr algn="just">
              <a:lnSpc>
                <a:spcPct val="100000"/>
              </a:lnSpc>
              <a:spcBef>
                <a:spcPts val="0"/>
              </a:spcBef>
            </a:pPr>
            <a:r>
              <a:rPr lang="en-GB" b="1" dirty="0"/>
              <a:t>Project delivery:</a:t>
            </a:r>
          </a:p>
          <a:p>
            <a:pPr algn="just">
              <a:lnSpc>
                <a:spcPct val="100000"/>
              </a:lnSpc>
              <a:spcBef>
                <a:spcPts val="0"/>
              </a:spcBef>
            </a:pPr>
            <a:r>
              <a:rPr lang="en-US" sz="1600" dirty="0"/>
              <a:t>You have been provided with multiple data sets that contain information on 2 cab companies. Each file (data set) provided represents different aspects of the customer profile. XYZ is interested in using your actionable insights to help them identify the right company to make their investment.</a:t>
            </a:r>
          </a:p>
          <a:p>
            <a:pPr algn="just">
              <a:lnSpc>
                <a:spcPct val="100000"/>
              </a:lnSpc>
              <a:spcBef>
                <a:spcPts val="0"/>
              </a:spcBef>
            </a:pPr>
            <a:r>
              <a:rPr lang="en-US" sz="1600" dirty="0"/>
              <a:t>The outcome of your delivery will be a </a:t>
            </a:r>
            <a:r>
              <a:rPr lang="en-US" sz="1600" b="1" dirty="0"/>
              <a:t>presentation to XYZ’s Executive team</a:t>
            </a:r>
            <a:r>
              <a:rPr lang="en-US" sz="1600" dirty="0"/>
              <a:t>. This presentation will be judged based on the visuals provided, the quality of your analysis, and the value of your recommendations and insights. </a:t>
            </a:r>
          </a:p>
          <a:p>
            <a:pPr algn="just">
              <a:lnSpc>
                <a:spcPct val="100000"/>
              </a:lnSpc>
              <a:spcBef>
                <a:spcPts val="0"/>
              </a:spcBef>
            </a:pPr>
            <a:endParaRPr lang="en-US" sz="1400" dirty="0">
              <a:solidFill>
                <a:srgbClr val="FF6600"/>
              </a:solidFill>
              <a:highlight>
                <a:srgbClr val="000000"/>
              </a:highlight>
            </a:endParaRPr>
          </a:p>
          <a:p>
            <a:pPr algn="just">
              <a:lnSpc>
                <a:spcPct val="100000"/>
              </a:lnSpc>
            </a:pPr>
            <a:r>
              <a:rPr lang="en-US" sz="1400" dirty="0">
                <a:solidFill>
                  <a:srgbClr val="FF6600"/>
                </a:solidFill>
                <a:highlight>
                  <a:srgbClr val="000000"/>
                </a:highlight>
              </a:rPr>
              <a:t>         </a:t>
            </a: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423115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0"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Information of the Dataset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8"/>
          </a:xfrm>
        </p:spPr>
        <p:txBody>
          <a:bodyPr vert="vert270">
            <a:normAutofit/>
          </a:bodyPr>
          <a:lstStyle/>
          <a:p>
            <a:pPr algn="just">
              <a:lnSpc>
                <a:spcPct val="100000"/>
              </a:lnSpc>
              <a:spcBef>
                <a:spcPts val="0"/>
              </a:spcBef>
            </a:pPr>
            <a:r>
              <a:rPr lang="en-GB" b="1" dirty="0"/>
              <a:t>Cab_Data.csv: </a:t>
            </a:r>
            <a:r>
              <a:rPr lang="en-GB" dirty="0"/>
              <a:t>This is the main file that contains the details of 2 cab companies.</a:t>
            </a:r>
          </a:p>
          <a:p>
            <a:pPr algn="just">
              <a:lnSpc>
                <a:spcPct val="100000"/>
              </a:lnSpc>
              <a:spcBef>
                <a:spcPts val="0"/>
              </a:spcBef>
            </a:pPr>
            <a:endParaRPr lang="en-GB" dirty="0">
              <a:solidFill>
                <a:srgbClr val="FF6600"/>
              </a:solidFill>
              <a:highlight>
                <a:srgbClr val="000000"/>
              </a:highlight>
            </a:endParaRPr>
          </a:p>
          <a:p>
            <a:pPr algn="just">
              <a:lnSpc>
                <a:spcPct val="100000"/>
              </a:lnSpc>
              <a:spcBef>
                <a:spcPts val="0"/>
              </a:spcBef>
            </a:pPr>
            <a:r>
              <a:rPr lang="en-GB" b="1" dirty="0"/>
              <a:t>Customer_ID.csv: </a:t>
            </a:r>
            <a:r>
              <a:rPr lang="en-GB" dirty="0"/>
              <a:t>This is a mapping table that contains a unique identifier that links the customer’s demographic details.</a:t>
            </a:r>
          </a:p>
          <a:p>
            <a:pPr algn="just">
              <a:lnSpc>
                <a:spcPct val="100000"/>
              </a:lnSpc>
              <a:spcBef>
                <a:spcPts val="0"/>
              </a:spcBef>
            </a:pPr>
            <a:endParaRPr lang="en-GB" dirty="0"/>
          </a:p>
          <a:p>
            <a:pPr algn="just">
              <a:lnSpc>
                <a:spcPct val="100000"/>
              </a:lnSpc>
              <a:spcBef>
                <a:spcPts val="0"/>
              </a:spcBef>
            </a:pPr>
            <a:r>
              <a:rPr lang="en-GB" b="1" dirty="0"/>
              <a:t>Transaction_ID.csv: </a:t>
            </a:r>
            <a:r>
              <a:rPr lang="en-GB" dirty="0"/>
              <a:t>This is also a mapping table that contains the transactions to customer mapping and payment mode.</a:t>
            </a:r>
          </a:p>
          <a:p>
            <a:pPr algn="just">
              <a:lnSpc>
                <a:spcPct val="100000"/>
              </a:lnSpc>
              <a:spcBef>
                <a:spcPts val="0"/>
              </a:spcBef>
            </a:pPr>
            <a:endParaRPr lang="en-GB" dirty="0"/>
          </a:p>
          <a:p>
            <a:pPr algn="just">
              <a:lnSpc>
                <a:spcPct val="100000"/>
              </a:lnSpc>
              <a:spcBef>
                <a:spcPts val="0"/>
              </a:spcBef>
            </a:pPr>
            <a:r>
              <a:rPr lang="en-GB" b="1" dirty="0"/>
              <a:t>City.csv: </a:t>
            </a:r>
            <a:r>
              <a:rPr lang="en-GB" dirty="0"/>
              <a:t>As the name suggests this file contains the list of US cities, their population, and the number of cab users.</a:t>
            </a:r>
          </a:p>
          <a:p>
            <a:pPr algn="just">
              <a:lnSpc>
                <a:spcPct val="100000"/>
              </a:lnSpc>
              <a:spcBef>
                <a:spcPts val="0"/>
              </a:spcBef>
            </a:pPr>
            <a:endParaRPr lang="en-GB" dirty="0">
              <a:solidFill>
                <a:srgbClr val="FF6600"/>
              </a:solidFill>
              <a:highlight>
                <a:srgbClr val="000000"/>
              </a:highlight>
            </a:endParaRPr>
          </a:p>
          <a:p>
            <a:pPr algn="just">
              <a:lnSpc>
                <a:spcPct val="100000"/>
              </a:lnSpc>
              <a:spcBef>
                <a:spcPts val="0"/>
              </a:spcBef>
            </a:pPr>
            <a:endParaRPr lang="en-US" dirty="0">
              <a:solidFill>
                <a:srgbClr val="FF6600"/>
              </a:solidFill>
              <a:highlight>
                <a:srgbClr val="000000"/>
              </a:highlight>
            </a:endParaRPr>
          </a:p>
          <a:p>
            <a:pPr algn="just">
              <a:lnSpc>
                <a:spcPct val="100000"/>
              </a:lnSpc>
            </a:pPr>
            <a:r>
              <a:rPr lang="en-US" sz="1400" dirty="0">
                <a:solidFill>
                  <a:srgbClr val="FF6600"/>
                </a:solidFill>
                <a:highlight>
                  <a:srgbClr val="000000"/>
                </a:highlight>
              </a:rPr>
              <a:t>         </a:t>
            </a: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208873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0"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Approach</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8"/>
          </a:xfrm>
        </p:spPr>
        <p:txBody>
          <a:bodyPr vert="vert270">
            <a:normAutofit/>
          </a:bodyPr>
          <a:lstStyle/>
          <a:p>
            <a:pPr algn="just">
              <a:lnSpc>
                <a:spcPct val="100000"/>
              </a:lnSpc>
              <a:spcBef>
                <a:spcPts val="0"/>
              </a:spcBef>
            </a:pPr>
            <a:r>
              <a:rPr lang="en-GB" dirty="0"/>
              <a:t>The approach for this dataset was simple and is as follows:</a:t>
            </a:r>
          </a:p>
          <a:p>
            <a:pPr algn="just">
              <a:lnSpc>
                <a:spcPct val="100000"/>
              </a:lnSpc>
              <a:spcBef>
                <a:spcPts val="0"/>
              </a:spcBef>
            </a:pPr>
            <a:endParaRPr lang="en-GB" dirty="0"/>
          </a:p>
          <a:p>
            <a:pPr marL="342900" indent="-342900" algn="just">
              <a:lnSpc>
                <a:spcPct val="100000"/>
              </a:lnSpc>
              <a:spcBef>
                <a:spcPts val="0"/>
              </a:spcBef>
              <a:buFont typeface="Arial" panose="020B0604020202020204" pitchFamily="34" charset="0"/>
              <a:buChar char="•"/>
            </a:pPr>
            <a:r>
              <a:rPr lang="en-GB" dirty="0"/>
              <a:t>The first step was to understand each dataset and check what are the datatypes of each variable.</a:t>
            </a:r>
          </a:p>
          <a:p>
            <a:pPr marL="342900" indent="-342900" algn="just">
              <a:lnSpc>
                <a:spcPct val="100000"/>
              </a:lnSpc>
              <a:spcBef>
                <a:spcPts val="0"/>
              </a:spcBef>
              <a:buFont typeface="Arial" panose="020B0604020202020204" pitchFamily="34" charset="0"/>
              <a:buChar char="•"/>
            </a:pPr>
            <a:r>
              <a:rPr lang="en-GB" dirty="0"/>
              <a:t>Then, if required transform the datatypes as to how you would like to proceed with the EDA.</a:t>
            </a:r>
          </a:p>
          <a:p>
            <a:pPr marL="342900" indent="-342900" algn="just">
              <a:lnSpc>
                <a:spcPct val="100000"/>
              </a:lnSpc>
              <a:spcBef>
                <a:spcPts val="0"/>
              </a:spcBef>
              <a:buFont typeface="Arial" panose="020B0604020202020204" pitchFamily="34" charset="0"/>
              <a:buChar char="•"/>
            </a:pPr>
            <a:r>
              <a:rPr lang="en-GB" dirty="0"/>
              <a:t>Once, that was completed, the next step was to check if there are any missing values in the dataset and also check if there are any outliers.</a:t>
            </a:r>
          </a:p>
          <a:p>
            <a:pPr marL="342900" indent="-342900" algn="just">
              <a:lnSpc>
                <a:spcPct val="100000"/>
              </a:lnSpc>
              <a:spcBef>
                <a:spcPts val="0"/>
              </a:spcBef>
              <a:buFont typeface="Arial" panose="020B0604020202020204" pitchFamily="34" charset="0"/>
              <a:buChar char="•"/>
            </a:pPr>
            <a:r>
              <a:rPr lang="en-GB" dirty="0"/>
              <a:t>Once, the basic pre-processing was completed, we can proceed to perform EDA to gain insights which I will be explaining in the next few slides.</a:t>
            </a:r>
          </a:p>
          <a:p>
            <a:pPr algn="just">
              <a:lnSpc>
                <a:spcPct val="100000"/>
              </a:lnSpc>
              <a:spcBef>
                <a:spcPts val="0"/>
              </a:spcBef>
            </a:pPr>
            <a:endParaRPr lang="en-US" dirty="0">
              <a:solidFill>
                <a:srgbClr val="FF6600"/>
              </a:solidFill>
              <a:highlight>
                <a:srgbClr val="000000"/>
              </a:highlight>
            </a:endParaRPr>
          </a:p>
          <a:p>
            <a:pPr algn="just">
              <a:lnSpc>
                <a:spcPct val="100000"/>
              </a:lnSpc>
            </a:pPr>
            <a:r>
              <a:rPr lang="en-US" sz="1400" dirty="0">
                <a:solidFill>
                  <a:srgbClr val="FF6600"/>
                </a:solidFill>
                <a:highlight>
                  <a:srgbClr val="000000"/>
                </a:highlight>
              </a:rPr>
              <a:t>         </a:t>
            </a: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543059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74236" y="1243710"/>
            <a:ext cx="3657600" cy="2887579"/>
          </a:xfrm>
        </p:spPr>
        <p:txBody>
          <a:bodyPr vert="vert270" anchorCtr="0">
            <a:normAutofit fontScale="90000"/>
          </a:bodyPr>
          <a:lstStyle/>
          <a:p>
            <a:r>
              <a:rPr lang="en-US" sz="3600" b="1" dirty="0">
                <a:solidFill>
                  <a:srgbClr val="FFFFFF"/>
                </a:solidFill>
              </a:rPr>
              <a:t>EDA</a:t>
            </a:r>
            <a:br>
              <a:rPr lang="en-US" sz="3600" b="1" dirty="0">
                <a:solidFill>
                  <a:srgbClr val="FFFFFF"/>
                </a:solidFill>
              </a:rPr>
            </a:br>
            <a:br>
              <a:rPr lang="en-US" sz="3400" b="1" dirty="0">
                <a:solidFill>
                  <a:srgbClr val="FFFFFF"/>
                </a:solidFill>
              </a:rPr>
            </a:br>
            <a:br>
              <a:rPr lang="en-US" sz="3400" b="1" dirty="0">
                <a:solidFill>
                  <a:srgbClr val="FFFFFF"/>
                </a:solidFill>
              </a:rPr>
            </a:br>
            <a:br>
              <a:rPr lang="en-US" sz="3400" dirty="0">
                <a:solidFill>
                  <a:srgbClr val="FFFFFF"/>
                </a:solidFill>
              </a:rPr>
            </a:br>
            <a:br>
              <a:rPr lang="en-US" sz="3400" dirty="0">
                <a:solidFill>
                  <a:srgbClr val="FFFFFF"/>
                </a:solidFill>
              </a:rPr>
            </a:br>
            <a:r>
              <a:rPr lang="en-US" sz="3400" dirty="0">
                <a:solidFill>
                  <a:srgbClr val="FFFFFF"/>
                </a:solidFill>
              </a:rPr>
              <a:t>Which company do the users use mostly to travel? </a:t>
            </a:r>
            <a:br>
              <a:rPr lang="en-US" sz="3400" dirty="0">
                <a:solidFill>
                  <a:srgbClr val="FFFFFF"/>
                </a:solidFill>
              </a:rPr>
            </a:br>
            <a:endParaRPr lang="en-US" sz="3400" b="1" dirty="0">
              <a:solidFill>
                <a:srgbClr val="FFFFFF"/>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674237" y="4170501"/>
            <a:ext cx="3657600" cy="1525597"/>
          </a:xfrm>
        </p:spPr>
        <p:txBody>
          <a:bodyPr vert="vert270">
            <a:normAutofit/>
          </a:bodyPr>
          <a:lstStyle/>
          <a:p>
            <a:pPr>
              <a:spcBef>
                <a:spcPts val="0"/>
              </a:spcBef>
            </a:pPr>
            <a:endParaRPr lang="en-US" sz="2000" dirty="0">
              <a:solidFill>
                <a:srgbClr val="FFFFFF"/>
              </a:solidFill>
              <a:highlight>
                <a:srgbClr val="000000"/>
              </a:highlight>
            </a:endParaRPr>
          </a:p>
          <a:p>
            <a:r>
              <a:rPr lang="en-US" sz="2000" dirty="0">
                <a:solidFill>
                  <a:srgbClr val="FFFFFF"/>
                </a:solidFill>
                <a:highlight>
                  <a:srgbClr val="000000"/>
                </a:highlight>
              </a:rPr>
              <a:t>         </a:t>
            </a:r>
          </a:p>
          <a:p>
            <a:endParaRPr lang="en-US" sz="2000" dirty="0">
              <a:solidFill>
                <a:srgbClr val="FFFFFF"/>
              </a:solidFill>
            </a:endParaRPr>
          </a:p>
          <a:p>
            <a:endParaRPr lang="en-US" sz="2000" dirty="0">
              <a:solidFill>
                <a:srgbClr val="FFFFFF"/>
              </a:solidFill>
            </a:endParaRP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4E66E93-CD78-C0A4-01ED-A202DB4D58DB}"/>
              </a:ext>
            </a:extLst>
          </p:cNvPr>
          <p:cNvPicPr>
            <a:picLocks noChangeAspect="1"/>
          </p:cNvPicPr>
          <p:nvPr/>
        </p:nvPicPr>
        <p:blipFill>
          <a:blip r:embed="rId2"/>
          <a:stretch>
            <a:fillRect/>
          </a:stretch>
        </p:blipFill>
        <p:spPr>
          <a:xfrm>
            <a:off x="5153822" y="1163806"/>
            <a:ext cx="6553545" cy="4538329"/>
          </a:xfrm>
          <a:prstGeom prst="rect">
            <a:avLst/>
          </a:prstGeom>
        </p:spPr>
      </p:pic>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806064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731019" y="1648685"/>
            <a:ext cx="3657600" cy="2887579"/>
          </a:xfrm>
        </p:spPr>
        <p:txBody>
          <a:bodyPr vert="vert270" anchorCtr="0">
            <a:normAutofit fontScale="90000"/>
          </a:bodyPr>
          <a:lstStyle/>
          <a:p>
            <a:br>
              <a:rPr lang="en-US" sz="3600" b="1" dirty="0">
                <a:solidFill>
                  <a:srgbClr val="FFFFFF"/>
                </a:solidFill>
              </a:rPr>
            </a:br>
            <a:br>
              <a:rPr lang="en-US" sz="3600" b="1" dirty="0">
                <a:solidFill>
                  <a:srgbClr val="FFFFFF"/>
                </a:solidFill>
              </a:rPr>
            </a:br>
            <a:r>
              <a:rPr lang="en-US" sz="3600" b="1" dirty="0">
                <a:solidFill>
                  <a:srgbClr val="FFFFFF"/>
                </a:solidFill>
              </a:rPr>
              <a:t>EDA</a:t>
            </a:r>
            <a:br>
              <a:rPr lang="en-US" sz="3600" b="1" dirty="0">
                <a:solidFill>
                  <a:srgbClr val="FFFFFF"/>
                </a:solidFill>
              </a:rPr>
            </a:br>
            <a:br>
              <a:rPr lang="en-US" sz="3400" b="1" dirty="0">
                <a:solidFill>
                  <a:srgbClr val="FFFFFF"/>
                </a:solidFill>
              </a:rPr>
            </a:br>
            <a:br>
              <a:rPr lang="en-US" sz="3400" b="1" dirty="0">
                <a:solidFill>
                  <a:srgbClr val="FFFFFF"/>
                </a:solidFill>
              </a:rPr>
            </a:br>
            <a:br>
              <a:rPr lang="en-US" sz="3400" dirty="0">
                <a:solidFill>
                  <a:srgbClr val="FFFFFF"/>
                </a:solidFill>
              </a:rPr>
            </a:br>
            <a:br>
              <a:rPr lang="en-US" sz="3400" dirty="0">
                <a:solidFill>
                  <a:srgbClr val="FFFFFF"/>
                </a:solidFill>
              </a:rPr>
            </a:br>
            <a:r>
              <a:rPr lang="en-US" sz="3400" dirty="0">
                <a:solidFill>
                  <a:srgbClr val="FFFFFF"/>
                </a:solidFill>
              </a:rPr>
              <a:t>What is the traveling distribution in KM?</a:t>
            </a:r>
            <a:br>
              <a:rPr lang="en-US" sz="3400" dirty="0">
                <a:solidFill>
                  <a:srgbClr val="FFFFFF"/>
                </a:solidFill>
              </a:rPr>
            </a:br>
            <a:endParaRPr lang="en-US" sz="3400" b="1" dirty="0">
              <a:solidFill>
                <a:srgbClr val="FFFFFF"/>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674237" y="4170501"/>
            <a:ext cx="3657600" cy="1525597"/>
          </a:xfrm>
        </p:spPr>
        <p:txBody>
          <a:bodyPr vert="vert270">
            <a:normAutofit/>
          </a:bodyPr>
          <a:lstStyle/>
          <a:p>
            <a:pPr>
              <a:spcBef>
                <a:spcPts val="0"/>
              </a:spcBef>
            </a:pPr>
            <a:endParaRPr lang="en-US" sz="2000" dirty="0">
              <a:solidFill>
                <a:srgbClr val="FFFFFF"/>
              </a:solidFill>
              <a:highlight>
                <a:srgbClr val="000000"/>
              </a:highlight>
            </a:endParaRPr>
          </a:p>
          <a:p>
            <a:r>
              <a:rPr lang="en-US" sz="2000" dirty="0">
                <a:solidFill>
                  <a:srgbClr val="FFFFFF"/>
                </a:solidFill>
                <a:highlight>
                  <a:srgbClr val="000000"/>
                </a:highlight>
              </a:rPr>
              <a:t>         </a:t>
            </a:r>
          </a:p>
          <a:p>
            <a:endParaRPr lang="en-US" sz="2000" dirty="0">
              <a:solidFill>
                <a:srgbClr val="FFFFFF"/>
              </a:solidFill>
            </a:endParaRPr>
          </a:p>
          <a:p>
            <a:endParaRPr lang="en-US" sz="2000" dirty="0">
              <a:solidFill>
                <a:srgbClr val="FFFFFF"/>
              </a:solidFill>
            </a:endParaRP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Picture 6">
            <a:extLst>
              <a:ext uri="{FF2B5EF4-FFF2-40B4-BE49-F238E27FC236}">
                <a16:creationId xmlns:a16="http://schemas.microsoft.com/office/drawing/2014/main" id="{F7244AF0-5D1C-CAA2-BE90-A5BCA8FCC1E2}"/>
              </a:ext>
            </a:extLst>
          </p:cNvPr>
          <p:cNvPicPr>
            <a:picLocks noChangeAspect="1"/>
          </p:cNvPicPr>
          <p:nvPr/>
        </p:nvPicPr>
        <p:blipFill>
          <a:blip r:embed="rId3"/>
          <a:stretch>
            <a:fillRect/>
          </a:stretch>
        </p:blipFill>
        <p:spPr>
          <a:xfrm>
            <a:off x="4773628" y="148590"/>
            <a:ext cx="7418371" cy="6435090"/>
          </a:xfrm>
          <a:prstGeom prst="rect">
            <a:avLst/>
          </a:prstGeom>
        </p:spPr>
      </p:pic>
    </p:spTree>
    <p:extLst>
      <p:ext uri="{BB962C8B-B14F-4D97-AF65-F5344CB8AC3E}">
        <p14:creationId xmlns:p14="http://schemas.microsoft.com/office/powerpoint/2010/main" val="4272862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731019" y="1648685"/>
            <a:ext cx="3657600" cy="2887579"/>
          </a:xfrm>
        </p:spPr>
        <p:txBody>
          <a:bodyPr vert="vert270" anchorCtr="0">
            <a:normAutofit fontScale="90000"/>
          </a:bodyPr>
          <a:lstStyle/>
          <a:p>
            <a:br>
              <a:rPr lang="en-US" sz="3600" b="1" dirty="0">
                <a:solidFill>
                  <a:srgbClr val="FFFFFF"/>
                </a:solidFill>
              </a:rPr>
            </a:br>
            <a:br>
              <a:rPr lang="en-US" sz="3600" b="1" dirty="0">
                <a:solidFill>
                  <a:srgbClr val="FFFFFF"/>
                </a:solidFill>
              </a:rPr>
            </a:br>
            <a:r>
              <a:rPr lang="en-US" sz="3600" b="1" dirty="0">
                <a:solidFill>
                  <a:srgbClr val="FFFFFF"/>
                </a:solidFill>
              </a:rPr>
              <a:t>EDA</a:t>
            </a:r>
            <a:br>
              <a:rPr lang="en-US" sz="3600" b="1" dirty="0">
                <a:solidFill>
                  <a:srgbClr val="FFFFFF"/>
                </a:solidFill>
              </a:rPr>
            </a:br>
            <a:br>
              <a:rPr lang="en-US" sz="3400" b="1" dirty="0">
                <a:solidFill>
                  <a:srgbClr val="FFFFFF"/>
                </a:solidFill>
              </a:rPr>
            </a:br>
            <a:br>
              <a:rPr lang="en-US" sz="3400" b="1" dirty="0">
                <a:solidFill>
                  <a:srgbClr val="FFFFFF"/>
                </a:solidFill>
              </a:rPr>
            </a:br>
            <a:br>
              <a:rPr lang="en-US" sz="3400" dirty="0">
                <a:solidFill>
                  <a:srgbClr val="FFFFFF"/>
                </a:solidFill>
              </a:rPr>
            </a:br>
            <a:br>
              <a:rPr lang="en-US" sz="3400" dirty="0">
                <a:solidFill>
                  <a:srgbClr val="FFFFFF"/>
                </a:solidFill>
              </a:rPr>
            </a:br>
            <a:r>
              <a:rPr lang="en-US" sz="3400" dirty="0">
                <a:solidFill>
                  <a:srgbClr val="FFFFFF"/>
                </a:solidFill>
              </a:rPr>
              <a:t>What is the traveling distribution in KM?</a:t>
            </a:r>
            <a:br>
              <a:rPr lang="en-US" sz="3400" dirty="0">
                <a:solidFill>
                  <a:srgbClr val="FFFFFF"/>
                </a:solidFill>
              </a:rPr>
            </a:br>
            <a:endParaRPr lang="en-US" sz="3400" b="1" dirty="0">
              <a:solidFill>
                <a:srgbClr val="FFFFFF"/>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674237" y="4170501"/>
            <a:ext cx="3657600" cy="1525597"/>
          </a:xfrm>
        </p:spPr>
        <p:txBody>
          <a:bodyPr vert="vert270">
            <a:normAutofit/>
          </a:bodyPr>
          <a:lstStyle/>
          <a:p>
            <a:pPr>
              <a:spcBef>
                <a:spcPts val="0"/>
              </a:spcBef>
            </a:pPr>
            <a:endParaRPr lang="en-US" sz="2000" dirty="0">
              <a:solidFill>
                <a:srgbClr val="FFFFFF"/>
              </a:solidFill>
              <a:highlight>
                <a:srgbClr val="000000"/>
              </a:highlight>
            </a:endParaRPr>
          </a:p>
          <a:p>
            <a:r>
              <a:rPr lang="en-US" sz="2000" dirty="0">
                <a:solidFill>
                  <a:srgbClr val="FFFFFF"/>
                </a:solidFill>
                <a:highlight>
                  <a:srgbClr val="000000"/>
                </a:highlight>
              </a:rPr>
              <a:t>         </a:t>
            </a:r>
          </a:p>
          <a:p>
            <a:endParaRPr lang="en-US" sz="2000" dirty="0">
              <a:solidFill>
                <a:srgbClr val="FFFFFF"/>
              </a:solidFill>
            </a:endParaRPr>
          </a:p>
          <a:p>
            <a:endParaRPr lang="en-US" sz="2000" dirty="0">
              <a:solidFill>
                <a:srgbClr val="FFFFFF"/>
              </a:solidFill>
            </a:endParaRP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Picture 6">
            <a:extLst>
              <a:ext uri="{FF2B5EF4-FFF2-40B4-BE49-F238E27FC236}">
                <a16:creationId xmlns:a16="http://schemas.microsoft.com/office/drawing/2014/main" id="{F7244AF0-5D1C-CAA2-BE90-A5BCA8FCC1E2}"/>
              </a:ext>
            </a:extLst>
          </p:cNvPr>
          <p:cNvPicPr>
            <a:picLocks noChangeAspect="1"/>
          </p:cNvPicPr>
          <p:nvPr/>
        </p:nvPicPr>
        <p:blipFill>
          <a:blip r:embed="rId3"/>
          <a:stretch>
            <a:fillRect/>
          </a:stretch>
        </p:blipFill>
        <p:spPr>
          <a:xfrm>
            <a:off x="4773628" y="148590"/>
            <a:ext cx="7418371" cy="6435090"/>
          </a:xfrm>
          <a:prstGeom prst="rect">
            <a:avLst/>
          </a:prstGeom>
        </p:spPr>
      </p:pic>
    </p:spTree>
    <p:extLst>
      <p:ext uri="{BB962C8B-B14F-4D97-AF65-F5344CB8AC3E}">
        <p14:creationId xmlns:p14="http://schemas.microsoft.com/office/powerpoint/2010/main" val="3257146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731019" y="1648685"/>
            <a:ext cx="3657600" cy="2887579"/>
          </a:xfrm>
        </p:spPr>
        <p:txBody>
          <a:bodyPr vert="vert270" anchorCtr="0">
            <a:normAutofit fontScale="90000"/>
          </a:bodyPr>
          <a:lstStyle/>
          <a:p>
            <a:r>
              <a:rPr lang="en-US" sz="3600" b="1" dirty="0">
                <a:solidFill>
                  <a:srgbClr val="FFFFFF"/>
                </a:solidFill>
              </a:rPr>
              <a:t>EDA</a:t>
            </a:r>
            <a:br>
              <a:rPr lang="en-US" sz="3600" b="1" dirty="0">
                <a:solidFill>
                  <a:srgbClr val="FFFFFF"/>
                </a:solidFill>
              </a:rPr>
            </a:br>
            <a:br>
              <a:rPr lang="en-US" sz="3600" b="1" dirty="0">
                <a:solidFill>
                  <a:srgbClr val="FFFFFF"/>
                </a:solidFill>
              </a:rPr>
            </a:br>
            <a:br>
              <a:rPr lang="en-US" sz="3600" b="1" dirty="0">
                <a:solidFill>
                  <a:srgbClr val="FFFFFF"/>
                </a:solidFill>
              </a:rPr>
            </a:br>
            <a:r>
              <a:rPr lang="en-US" sz="3200" b="1" dirty="0">
                <a:solidFill>
                  <a:srgbClr val="FFFFFF"/>
                </a:solidFill>
              </a:rPr>
              <a:t>Which gender prefers which cab company?</a:t>
            </a:r>
            <a:br>
              <a:rPr lang="en-US" sz="3400" b="1" dirty="0">
                <a:solidFill>
                  <a:srgbClr val="FFFFFF"/>
                </a:solidFill>
              </a:rPr>
            </a:br>
            <a:br>
              <a:rPr lang="en-US" sz="3400" b="1" dirty="0">
                <a:solidFill>
                  <a:srgbClr val="FFFFFF"/>
                </a:solidFill>
              </a:rPr>
            </a:br>
            <a:br>
              <a:rPr lang="en-US" sz="3400" dirty="0">
                <a:solidFill>
                  <a:srgbClr val="FFFFFF"/>
                </a:solidFill>
              </a:rPr>
            </a:br>
            <a:endParaRPr lang="en-US" sz="3400" b="1" dirty="0">
              <a:solidFill>
                <a:srgbClr val="FFFFFF"/>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674237" y="4170501"/>
            <a:ext cx="3657600" cy="1525597"/>
          </a:xfrm>
        </p:spPr>
        <p:txBody>
          <a:bodyPr vert="vert270">
            <a:normAutofit/>
          </a:bodyPr>
          <a:lstStyle/>
          <a:p>
            <a:pPr>
              <a:spcBef>
                <a:spcPts val="0"/>
              </a:spcBef>
            </a:pPr>
            <a:endParaRPr lang="en-US" sz="2000" dirty="0">
              <a:solidFill>
                <a:srgbClr val="FFFFFF"/>
              </a:solidFill>
              <a:highlight>
                <a:srgbClr val="000000"/>
              </a:highlight>
            </a:endParaRPr>
          </a:p>
          <a:p>
            <a:r>
              <a:rPr lang="en-US" sz="2000" dirty="0">
                <a:solidFill>
                  <a:srgbClr val="FFFFFF"/>
                </a:solidFill>
                <a:highlight>
                  <a:srgbClr val="000000"/>
                </a:highlight>
              </a:rPr>
              <a:t>         </a:t>
            </a:r>
          </a:p>
          <a:p>
            <a:endParaRPr lang="en-US" sz="2000" dirty="0">
              <a:solidFill>
                <a:srgbClr val="FFFFFF"/>
              </a:solidFill>
            </a:endParaRPr>
          </a:p>
          <a:p>
            <a:endParaRPr lang="en-US" sz="2000" dirty="0">
              <a:solidFill>
                <a:srgbClr val="FFFFFF"/>
              </a:solidFill>
            </a:endParaRP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BAD1B346-CAAB-D64C-26A3-DAD35609CF25}"/>
              </a:ext>
            </a:extLst>
          </p:cNvPr>
          <p:cNvPicPr>
            <a:picLocks noChangeAspect="1"/>
          </p:cNvPicPr>
          <p:nvPr/>
        </p:nvPicPr>
        <p:blipFill>
          <a:blip r:embed="rId3"/>
          <a:stretch>
            <a:fillRect/>
          </a:stretch>
        </p:blipFill>
        <p:spPr>
          <a:xfrm>
            <a:off x="4782755" y="638323"/>
            <a:ext cx="7287326" cy="5057775"/>
          </a:xfrm>
          <a:prstGeom prst="rect">
            <a:avLst/>
          </a:prstGeom>
        </p:spPr>
      </p:pic>
    </p:spTree>
    <p:extLst>
      <p:ext uri="{BB962C8B-B14F-4D97-AF65-F5344CB8AC3E}">
        <p14:creationId xmlns:p14="http://schemas.microsoft.com/office/powerpoint/2010/main" val="24760361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0</TotalTime>
  <Words>718</Words>
  <Application>Microsoft Office PowerPoint</Application>
  <PresentationFormat>Widescreen</PresentationFormat>
  <Paragraphs>89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   Agenda</vt:lpstr>
      <vt:lpstr>   Problem Statement</vt:lpstr>
      <vt:lpstr>   Information of the Dataset</vt:lpstr>
      <vt:lpstr>   Approach</vt:lpstr>
      <vt:lpstr>EDA     Which company do the users use mostly to travel?  </vt:lpstr>
      <vt:lpstr>  EDA     What is the traveling distribution in KM? </vt:lpstr>
      <vt:lpstr>  EDA     What is the traveling distribution in KM? </vt:lpstr>
      <vt:lpstr>EDA   Which gender prefers which cab company?   </vt:lpstr>
      <vt:lpstr>EDA   What is the margin of profit?   </vt:lpstr>
      <vt:lpstr>EDA   What could be the margin of profit per month?   </vt:lpstr>
      <vt:lpstr>EDA   What is the average income of the users?   </vt:lpstr>
      <vt:lpstr>Hypothesis Testing   Hypothesis 1: Is there any difference in profit regarding Gender?   </vt:lpstr>
      <vt:lpstr>Hypothesis Testing  Hypothesis 2: Could there be a difference in the profit regarding age?  </vt:lpstr>
      <vt:lpstr>Hypothesis Testing  Hypothesis 2:      Is there any difference in the profit regarding the payment mode?  </vt:lpstr>
      <vt:lpstr>   EDA Summary</vt:lpstr>
      <vt:lpstr>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Prajwal Sridhar</dc:creator>
  <cp:lastModifiedBy>Prajwal Sridhar</cp:lastModifiedBy>
  <cp:revision>1</cp:revision>
  <dcterms:created xsi:type="dcterms:W3CDTF">2022-10-20T12:44:58Z</dcterms:created>
  <dcterms:modified xsi:type="dcterms:W3CDTF">2022-10-20T14:50:28Z</dcterms:modified>
</cp:coreProperties>
</file>