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5" r:id="rId1"/>
  </p:sldMasterIdLst>
  <p:notesMasterIdLst>
    <p:notesMasterId r:id="rId34"/>
  </p:notesMasterIdLst>
  <p:handoutMasterIdLst>
    <p:handoutMasterId r:id="rId35"/>
  </p:handoutMasterIdLst>
  <p:sldIdLst>
    <p:sldId id="256" r:id="rId2"/>
    <p:sldId id="280" r:id="rId3"/>
    <p:sldId id="257" r:id="rId4"/>
    <p:sldId id="258" r:id="rId5"/>
    <p:sldId id="261" r:id="rId6"/>
    <p:sldId id="260" r:id="rId7"/>
    <p:sldId id="262" r:id="rId8"/>
    <p:sldId id="274" r:id="rId9"/>
    <p:sldId id="265" r:id="rId10"/>
    <p:sldId id="266" r:id="rId11"/>
    <p:sldId id="267" r:id="rId12"/>
    <p:sldId id="268" r:id="rId13"/>
    <p:sldId id="269" r:id="rId14"/>
    <p:sldId id="270" r:id="rId15"/>
    <p:sldId id="271" r:id="rId16"/>
    <p:sldId id="272" r:id="rId17"/>
    <p:sldId id="273" r:id="rId18"/>
    <p:sldId id="276" r:id="rId19"/>
    <p:sldId id="278" r:id="rId20"/>
    <p:sldId id="277" r:id="rId21"/>
    <p:sldId id="283" r:id="rId22"/>
    <p:sldId id="284" r:id="rId23"/>
    <p:sldId id="285" r:id="rId24"/>
    <p:sldId id="281" r:id="rId25"/>
    <p:sldId id="287" r:id="rId26"/>
    <p:sldId id="290" r:id="rId27"/>
    <p:sldId id="286" r:id="rId28"/>
    <p:sldId id="291" r:id="rId29"/>
    <p:sldId id="282" r:id="rId30"/>
    <p:sldId id="288" r:id="rId31"/>
    <p:sldId id="279"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3" d="100"/>
          <a:sy n="73" d="100"/>
        </p:scale>
        <p:origin x="7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U &amp; P U. patel </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8B3ED-F943-479B-85BA-8B5C5FB4DF72}" type="datetime1">
              <a:rPr lang="en-US" smtClean="0"/>
              <a:t>5/2/2025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9FD4B1-6617-48D0-AD55-47812E6E7CF5}" type="slidenum">
              <a:rPr lang="en-US" smtClean="0"/>
              <a:t>‹#›</a:t>
            </a:fld>
            <a:endParaRPr lang="en-US"/>
          </a:p>
        </p:txBody>
      </p:sp>
    </p:spTree>
    <p:extLst>
      <p:ext uri="{BB962C8B-B14F-4D97-AF65-F5344CB8AC3E}">
        <p14:creationId xmlns:p14="http://schemas.microsoft.com/office/powerpoint/2010/main" val="3313073099"/>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U &amp; P U. patel </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7206-402B-4549-8397-0C552CA47244}" type="datetime1">
              <a:rPr lang="en-US" smtClean="0"/>
              <a:t>5/2/2025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74DD7-F8B2-4319-9C0B-0850059BAB5F}" type="slidenum">
              <a:rPr lang="en-US" smtClean="0"/>
              <a:t>‹#›</a:t>
            </a:fld>
            <a:endParaRPr lang="en-US"/>
          </a:p>
        </p:txBody>
      </p:sp>
    </p:spTree>
    <p:extLst>
      <p:ext uri="{BB962C8B-B14F-4D97-AF65-F5344CB8AC3E}">
        <p14:creationId xmlns:p14="http://schemas.microsoft.com/office/powerpoint/2010/main" val="185741169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2600" y="1619662"/>
            <a:ext cx="11264899" cy="2141199"/>
          </a:xfrm>
        </p:spPr>
        <p:txBody>
          <a:bodyPr anchor="t">
            <a:normAutofit/>
          </a:bodyPr>
          <a:lstStyle>
            <a:lvl1pPr algn="ctr">
              <a:defRPr sz="50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267200" y="4219856"/>
            <a:ext cx="3670852" cy="1655762"/>
          </a:xfrm>
        </p:spPr>
        <p:txBody>
          <a:bodyPr>
            <a:normAutofit/>
          </a:bodyPr>
          <a:lstStyle>
            <a:lvl1pPr marL="0" indent="0" algn="ctr">
              <a:buNone/>
              <a:defRPr sz="20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19th February,2016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userDrawn="1"/>
        </p:nvCxnSpPr>
        <p:spPr>
          <a:xfrm>
            <a:off x="457199" y="3990358"/>
            <a:ext cx="112903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0" y="9507"/>
            <a:ext cx="12168389" cy="492443"/>
          </a:xfrm>
          <a:prstGeom prst="rect">
            <a:avLst/>
          </a:prstGeom>
          <a:noFill/>
        </p:spPr>
        <p:txBody>
          <a:bodyPr wrap="square" rtlCol="0">
            <a:spAutoFit/>
          </a:bodyPr>
          <a:lstStyle/>
          <a:p>
            <a:pPr algn="l"/>
            <a:r>
              <a:rPr lang="en-US" sz="2500" dirty="0" smtClean="0">
                <a:latin typeface="Times New Roman" panose="02020603050405020304" pitchFamily="18" charset="0"/>
                <a:cs typeface="Times New Roman" panose="02020603050405020304" pitchFamily="18" charset="0"/>
              </a:rPr>
              <a:t>                          U &amp; P U. Patel</a:t>
            </a:r>
            <a:r>
              <a:rPr lang="en-US" sz="2500" baseline="0" dirty="0" smtClean="0">
                <a:latin typeface="Times New Roman" panose="02020603050405020304" pitchFamily="18" charset="0"/>
                <a:cs typeface="Times New Roman" panose="02020603050405020304" pitchFamily="18" charset="0"/>
              </a:rPr>
              <a:t> Department of Computer Engineering</a:t>
            </a:r>
          </a:p>
        </p:txBody>
      </p:sp>
      <p:cxnSp>
        <p:nvCxnSpPr>
          <p:cNvPr id="14" name="Straight Connector 13"/>
          <p:cNvCxnSpPr/>
          <p:nvPr userDrawn="1"/>
        </p:nvCxnSpPr>
        <p:spPr>
          <a:xfrm>
            <a:off x="469900" y="1390164"/>
            <a:ext cx="112903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2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19th February,2016</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userDrawn="1"/>
        </p:nvCxnSpPr>
        <p:spPr>
          <a:xfrm>
            <a:off x="469900" y="1602206"/>
            <a:ext cx="112903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59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9900" y="1352551"/>
            <a:ext cx="112903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469900" y="4589463"/>
            <a:ext cx="112903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19th February,2016</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userDrawn="1"/>
        </p:nvCxnSpPr>
        <p:spPr>
          <a:xfrm>
            <a:off x="469900" y="4398414"/>
            <a:ext cx="112903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6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9900" y="1691662"/>
            <a:ext cx="5533335" cy="47238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8522" y="1691660"/>
            <a:ext cx="5531678" cy="47238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19th February,2016</a:t>
            </a:r>
            <a:endParaRPr lang="en-US" dirty="0"/>
          </a:p>
        </p:txBody>
      </p:sp>
      <p:sp>
        <p:nvSpPr>
          <p:cNvPr id="6" name="Footer Placeholder 5"/>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0" name="Straight Connector 9"/>
          <p:cNvCxnSpPr/>
          <p:nvPr userDrawn="1"/>
        </p:nvCxnSpPr>
        <p:spPr>
          <a:xfrm>
            <a:off x="469900" y="1602206"/>
            <a:ext cx="112903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36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9900" y="2621159"/>
            <a:ext cx="5533335" cy="37943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8522" y="2621159"/>
            <a:ext cx="5531678" cy="37943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19th February,2016</a:t>
            </a:r>
            <a:endParaRPr lang="en-US" dirty="0"/>
          </a:p>
        </p:txBody>
      </p:sp>
      <p:sp>
        <p:nvSpPr>
          <p:cNvPr id="6" name="Footer Placeholder 5"/>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 Placeholder 2"/>
          <p:cNvSpPr>
            <a:spLocks noGrp="1"/>
          </p:cNvSpPr>
          <p:nvPr>
            <p:ph type="body" idx="13"/>
          </p:nvPr>
        </p:nvSpPr>
        <p:spPr>
          <a:xfrm>
            <a:off x="469900" y="1719605"/>
            <a:ext cx="5533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2"/>
          <p:cNvSpPr>
            <a:spLocks noGrp="1"/>
          </p:cNvSpPr>
          <p:nvPr>
            <p:ph type="body" idx="14"/>
          </p:nvPr>
        </p:nvSpPr>
        <p:spPr>
          <a:xfrm>
            <a:off x="6226865" y="1719604"/>
            <a:ext cx="5533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2" name="Straight Connector 11"/>
          <p:cNvCxnSpPr/>
          <p:nvPr userDrawn="1"/>
        </p:nvCxnSpPr>
        <p:spPr>
          <a:xfrm>
            <a:off x="469900" y="1602206"/>
            <a:ext cx="112903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82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19th February,2016</a:t>
            </a:r>
            <a:endParaRPr lang="en-US" dirty="0"/>
          </a:p>
        </p:txBody>
      </p:sp>
      <p:sp>
        <p:nvSpPr>
          <p:cNvPr id="4" name="Footer Placeholder 3"/>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userDrawn="1"/>
        </p:nvCxnSpPr>
        <p:spPr>
          <a:xfrm>
            <a:off x="469900" y="1602206"/>
            <a:ext cx="112903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02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19th February,2016</a:t>
            </a:r>
            <a:endParaRPr lang="en-US" dirty="0"/>
          </a:p>
        </p:txBody>
      </p:sp>
      <p:sp>
        <p:nvSpPr>
          <p:cNvPr id="3" name="Footer Placeholder 2"/>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58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9900" y="711200"/>
            <a:ext cx="11290300" cy="8810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69900" y="1703664"/>
            <a:ext cx="11290300" cy="45911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 y="6466782"/>
            <a:ext cx="2743200" cy="365125"/>
          </a:xfrm>
          <a:prstGeom prst="rect">
            <a:avLst/>
          </a:prstGeom>
        </p:spPr>
        <p:txBody>
          <a:bodyPr vert="horz" lIns="91440" tIns="45720" rIns="91440" bIns="45720" rtlCol="0" anchor="ctr"/>
          <a:lstStyle>
            <a:lvl1pPr algn="l">
              <a:defRPr sz="1400">
                <a:solidFill>
                  <a:schemeClr val="bg1"/>
                </a:solidFill>
              </a:defRPr>
            </a:lvl1pPr>
          </a:lstStyle>
          <a:p>
            <a:r>
              <a:rPr lang="en-US" dirty="0" smtClean="0"/>
              <a:t>19th February,2016</a:t>
            </a:r>
            <a:endParaRPr lang="en-US" dirty="0"/>
          </a:p>
        </p:txBody>
      </p:sp>
      <p:sp>
        <p:nvSpPr>
          <p:cNvPr id="5" name="Footer Placeholder 4"/>
          <p:cNvSpPr>
            <a:spLocks noGrp="1"/>
          </p:cNvSpPr>
          <p:nvPr>
            <p:ph type="ftr" sz="quarter" idx="3"/>
          </p:nvPr>
        </p:nvSpPr>
        <p:spPr>
          <a:xfrm>
            <a:off x="2762250" y="6484244"/>
            <a:ext cx="6705599" cy="365125"/>
          </a:xfrm>
          <a:prstGeom prst="rect">
            <a:avLst/>
          </a:prstGeom>
        </p:spPr>
        <p:txBody>
          <a:bodyPr vert="horz" lIns="91440" tIns="45720" rIns="91440" bIns="45720" rtlCol="0" anchor="ctr"/>
          <a:lstStyle>
            <a:lvl1pPr algn="ctr">
              <a:defRPr sz="1400">
                <a:solidFill>
                  <a:schemeClr val="bg1"/>
                </a:solidFill>
              </a:defRPr>
            </a:lvl1pPr>
          </a:lstStyle>
          <a:p>
            <a:r>
              <a:rPr lang="en-US" dirty="0" smtClean="0"/>
              <a:t>U &amp; P U. Patel Department of Computer Engineering, CSPIT, CHARUSAT</a:t>
            </a:r>
            <a:endParaRPr lang="en-US" dirty="0"/>
          </a:p>
        </p:txBody>
      </p:sp>
      <p:sp>
        <p:nvSpPr>
          <p:cNvPr id="6" name="Slide Number Placeholder 5"/>
          <p:cNvSpPr>
            <a:spLocks noGrp="1"/>
          </p:cNvSpPr>
          <p:nvPr>
            <p:ph type="sldNum" sz="quarter" idx="4"/>
          </p:nvPr>
        </p:nvSpPr>
        <p:spPr>
          <a:xfrm>
            <a:off x="9425189" y="6492975"/>
            <a:ext cx="2743200" cy="365125"/>
          </a:xfrm>
          <a:prstGeom prst="rect">
            <a:avLst/>
          </a:prstGeom>
        </p:spPr>
        <p:txBody>
          <a:bodyPr vert="horz" lIns="91440" tIns="45720" rIns="91440" bIns="45720" rtlCol="0" anchor="ctr"/>
          <a:lstStyle>
            <a:lvl1pPr algn="r">
              <a:defRPr sz="1400" b="1">
                <a:solidFill>
                  <a:schemeClr val="bg1"/>
                </a:solidFill>
              </a:defRPr>
            </a:lvl1pPr>
          </a:lstStyle>
          <a:p>
            <a:fld id="{D57F1E4F-1CFF-5643-939E-217C01CDF565}" type="slidenum">
              <a:rPr lang="en-US" smtClean="0"/>
              <a:pPr/>
              <a:t>‹#›</a:t>
            </a:fld>
            <a:endParaRPr lang="en-US" dirty="0"/>
          </a:p>
        </p:txBody>
      </p:sp>
      <p:pic>
        <p:nvPicPr>
          <p:cNvPr id="8" name="Picture 7" descr="http://nptel.ac.in/LocalChapter/Assets/college_logo/304_logo.jpg"/>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349"/>
            <a:ext cx="1298713" cy="668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userDrawn="1"/>
        </p:nvPicPr>
        <p:blipFill>
          <a:blip r:embed="rId10">
            <a:extLst>
              <a:ext uri="{28A0092B-C50C-407E-A947-70E740481C1C}">
                <a14:useLocalDpi xmlns:a14="http://schemas.microsoft.com/office/drawing/2010/main" val="0"/>
              </a:ext>
            </a:extLst>
          </a:blip>
          <a:stretch>
            <a:fillRect/>
          </a:stretch>
        </p:blipFill>
        <p:spPr>
          <a:xfrm>
            <a:off x="9740362" y="53008"/>
            <a:ext cx="2398644" cy="546791"/>
          </a:xfrm>
          <a:prstGeom prst="rect">
            <a:avLst/>
          </a:prstGeom>
        </p:spPr>
      </p:pic>
      <p:pic>
        <p:nvPicPr>
          <p:cNvPr id="14" name="Picture 13"/>
          <p:cNvPicPr>
            <a:picLocks noChangeAspect="1"/>
          </p:cNvPicPr>
          <p:nvPr userDrawn="1"/>
        </p:nvPicPr>
        <p:blipFill>
          <a:blip r:embed="rId11"/>
          <a:stretch>
            <a:fillRect/>
          </a:stretch>
        </p:blipFill>
        <p:spPr>
          <a:xfrm>
            <a:off x="-18916" y="6466782"/>
            <a:ext cx="12201525" cy="400050"/>
          </a:xfrm>
          <a:prstGeom prst="rect">
            <a:avLst/>
          </a:prstGeom>
        </p:spPr>
      </p:pic>
    </p:spTree>
    <p:extLst>
      <p:ext uri="{BB962C8B-B14F-4D97-AF65-F5344CB8AC3E}">
        <p14:creationId xmlns:p14="http://schemas.microsoft.com/office/powerpoint/2010/main" val="425185436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3" r:id="rId5"/>
    <p:sldLayoutId id="2147483791" r:id="rId6"/>
    <p:sldLayoutId id="2147483792" r:id="rId7"/>
  </p:sldLayoutIdLst>
  <p:hf hdr="0"/>
  <p:txStyles>
    <p:title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10.xml"/><Relationship Id="rId7" Type="http://schemas.openxmlformats.org/officeDocument/2006/relationships/hyperlink" Target="https://ijritcc.org/index.php/ijritcc/article/view/10240" TargetMode="Externa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17.xml"/><Relationship Id="rId5" Type="http://schemas.openxmlformats.org/officeDocument/2006/relationships/slide" Target="slide12.xml"/><Relationship Id="rId10" Type="http://schemas.openxmlformats.org/officeDocument/2006/relationships/slide" Target="slide16.xml"/><Relationship Id="rId4" Type="http://schemas.openxmlformats.org/officeDocument/2006/relationships/slide" Target="slide11.xml"/><Relationship Id="rId9" Type="http://schemas.openxmlformats.org/officeDocument/2006/relationships/slide" Target="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latin typeface="Times New Roman" panose="02020603050405020304" pitchFamily="18" charset="0"/>
                <a:cs typeface="Times New Roman" panose="02020603050405020304" pitchFamily="18" charset="0"/>
              </a:rPr>
              <a:t>VANET : Improving Routing Reliability Of AODV Protocol</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Subtitle 2"/>
          <p:cNvSpPr txBox="1">
            <a:spLocks/>
          </p:cNvSpPr>
          <p:nvPr/>
        </p:nvSpPr>
        <p:spPr>
          <a:xfrm>
            <a:off x="596348" y="4219856"/>
            <a:ext cx="32179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smtClean="0">
                <a:solidFill>
                  <a:srgbClr val="0070C0"/>
                </a:solidFill>
              </a:rPr>
              <a:t>Internal Guide:</a:t>
            </a:r>
          </a:p>
          <a:p>
            <a:pPr algn="l"/>
            <a:r>
              <a:rPr lang="en-US" dirty="0" smtClean="0"/>
              <a:t>Dr. </a:t>
            </a:r>
            <a:r>
              <a:rPr lang="en-US" dirty="0" err="1" smtClean="0"/>
              <a:t>Ritesh</a:t>
            </a:r>
            <a:r>
              <a:rPr lang="en-US" dirty="0" smtClean="0"/>
              <a:t> Patel</a:t>
            </a:r>
          </a:p>
          <a:p>
            <a:pPr algn="l"/>
            <a:r>
              <a:rPr lang="en-US" b="1" dirty="0" smtClean="0">
                <a:solidFill>
                  <a:srgbClr val="0070C0"/>
                </a:solidFill>
              </a:rPr>
              <a:t>Co-Guide:</a:t>
            </a:r>
            <a:endParaRPr lang="en-US" b="1" dirty="0">
              <a:solidFill>
                <a:srgbClr val="0070C0"/>
              </a:solidFill>
            </a:endParaRPr>
          </a:p>
          <a:p>
            <a:pPr algn="l"/>
            <a:r>
              <a:rPr lang="en-US" dirty="0" smtClean="0"/>
              <a:t>Asst. Prof. </a:t>
            </a:r>
            <a:r>
              <a:rPr lang="en-US" dirty="0" err="1" smtClean="0"/>
              <a:t>Ronak</a:t>
            </a:r>
            <a:r>
              <a:rPr lang="en-US" dirty="0" smtClean="0"/>
              <a:t> R Patel</a:t>
            </a:r>
          </a:p>
        </p:txBody>
      </p:sp>
      <p:sp>
        <p:nvSpPr>
          <p:cNvPr id="8" name="Subtitle 2"/>
          <p:cNvSpPr txBox="1">
            <a:spLocks/>
          </p:cNvSpPr>
          <p:nvPr/>
        </p:nvSpPr>
        <p:spPr>
          <a:xfrm>
            <a:off x="8390964" y="4219856"/>
            <a:ext cx="321793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smtClean="0">
                <a:solidFill>
                  <a:srgbClr val="0070C0"/>
                </a:solidFill>
              </a:rPr>
              <a:t>Prepared by:</a:t>
            </a:r>
          </a:p>
          <a:p>
            <a:pPr algn="l"/>
            <a:r>
              <a:rPr lang="en-US" dirty="0" smtClean="0"/>
              <a:t>Prajesh Prajapati (23PGCE008)</a:t>
            </a:r>
          </a:p>
          <a:p>
            <a:pPr algn="l"/>
            <a:endParaRPr lang="en-US" dirty="0" smtClean="0"/>
          </a:p>
        </p:txBody>
      </p:sp>
    </p:spTree>
    <p:extLst>
      <p:ext uri="{BB962C8B-B14F-4D97-AF65-F5344CB8AC3E}">
        <p14:creationId xmlns:p14="http://schemas.microsoft.com/office/powerpoint/2010/main" val="1234132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smtClean="0">
                <a:latin typeface="Times New Roman" panose="02020603050405020304" pitchFamily="18" charset="0"/>
                <a:cs typeface="Times New Roman" panose="02020603050405020304" pitchFamily="18" charset="0"/>
              </a:rPr>
              <a:t>Improving </a:t>
            </a:r>
            <a:r>
              <a:rPr lang="en-IN" sz="3100" dirty="0">
                <a:latin typeface="Times New Roman" panose="02020603050405020304" pitchFamily="18" charset="0"/>
                <a:cs typeface="Times New Roman" panose="02020603050405020304" pitchFamily="18" charset="0"/>
              </a:rPr>
              <a:t>AODV with TOPSIS Algorithm and Fuzzy Logic in </a:t>
            </a:r>
            <a:r>
              <a:rPr lang="en-IN" sz="3100" dirty="0" smtClean="0">
                <a:latin typeface="Times New Roman" panose="02020603050405020304" pitchFamily="18" charset="0"/>
                <a:cs typeface="Times New Roman" panose="02020603050405020304" pitchFamily="18" charset="0"/>
              </a:rPr>
              <a:t>VANETs [</a:t>
            </a:r>
            <a:r>
              <a:rPr lang="en-IN" sz="3100" dirty="0" smtClean="0">
                <a:latin typeface="Times New Roman" panose="02020603050405020304" pitchFamily="18" charset="0"/>
                <a:cs typeface="Times New Roman" panose="02020603050405020304" pitchFamily="18" charset="0"/>
                <a:hlinkClick r:id="rId2" action="ppaction://hlinksldjump"/>
              </a:rPr>
              <a:t>2</a:t>
            </a:r>
            <a:r>
              <a:rPr lang="en-IN" sz="3100" dirty="0" smtClean="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Neighbor Selection</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Choose neighbor based on TOPSIS Algorithm parameters: Speed, Received signal strength, congestion and average delay.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Path Discovery</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Send request to reliable neighbors</a:t>
            </a:r>
          </a:p>
          <a:p>
            <a:r>
              <a:rPr lang="en-US" dirty="0" smtClean="0">
                <a:latin typeface="Times New Roman" panose="02020603050405020304" pitchFamily="18" charset="0"/>
                <a:cs typeface="Times New Roman" panose="02020603050405020304" pitchFamily="18" charset="0"/>
              </a:rPr>
              <a:t>Routing Selection</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Fuzzy logic for choose best path consider parameter are: delay, number of hops and route validity.</a:t>
            </a:r>
          </a:p>
          <a:p>
            <a:pPr lvl="1">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Limitation:</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Conduct research on less no of nodes.</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Inaccuracies in parameter affect the overall performance (speed, signal strength, congestion, delay)</a:t>
            </a: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224931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latin typeface="Times New Roman" panose="02020603050405020304" pitchFamily="18" charset="0"/>
                <a:cs typeface="Times New Roman" panose="02020603050405020304" pitchFamily="18" charset="0"/>
              </a:rPr>
              <a:t>Modifications </a:t>
            </a:r>
            <a:r>
              <a:rPr lang="en-IN" sz="2800" dirty="0">
                <a:latin typeface="Times New Roman" panose="02020603050405020304" pitchFamily="18" charset="0"/>
                <a:cs typeface="Times New Roman" panose="02020603050405020304" pitchFamily="18" charset="0"/>
              </a:rPr>
              <a:t>of AODV protocol for VANETs: performance analysis in NS-3 </a:t>
            </a:r>
            <a:r>
              <a:rPr lang="en-IN" sz="2800" dirty="0" smtClean="0">
                <a:latin typeface="Times New Roman" panose="02020603050405020304" pitchFamily="18" charset="0"/>
                <a:cs typeface="Times New Roman" panose="02020603050405020304" pitchFamily="18" charset="0"/>
              </a:rPr>
              <a:t>simulator [</a:t>
            </a:r>
            <a:r>
              <a:rPr lang="en-IN" sz="2800" dirty="0" smtClean="0">
                <a:latin typeface="Times New Roman" panose="02020603050405020304" pitchFamily="18" charset="0"/>
                <a:cs typeface="Times New Roman" panose="02020603050405020304" pitchFamily="18" charset="0"/>
                <a:hlinkClick r:id="rId2" action="ppaction://hlinksldjump"/>
              </a:rPr>
              <a:t>3</a:t>
            </a:r>
            <a:r>
              <a:rPr lang="en-IN" sz="2800" dirty="0" smtClean="0">
                <a:latin typeface="Times New Roman" panose="02020603050405020304" pitchFamily="18" charset="0"/>
                <a:cs typeface="Times New Roman" panose="02020603050405020304" pitchFamily="18" charset="0"/>
              </a:rPr>
              <a:t>]</a:t>
            </a:r>
            <a:endParaRPr lang="en-IN" sz="2800"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PAODV</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First find Average number of neighbor then calculate probability, weather it is dense or sparse network.</a:t>
            </a:r>
          </a:p>
          <a:p>
            <a:pPr algn="just"/>
            <a:r>
              <a:rPr lang="en-US" dirty="0" err="1" smtClean="0">
                <a:latin typeface="Times New Roman" panose="02020603050405020304" pitchFamily="18" charset="0"/>
                <a:cs typeface="Times New Roman" panose="02020603050405020304" pitchFamily="18" charset="0"/>
              </a:rPr>
              <a:t>Nb</a:t>
            </a:r>
            <a:r>
              <a:rPr lang="en-US" dirty="0" smtClean="0">
                <a:latin typeface="Times New Roman" panose="02020603050405020304" pitchFamily="18" charset="0"/>
                <a:cs typeface="Times New Roman" panose="02020603050405020304" pitchFamily="18" charset="0"/>
              </a:rPr>
              <a:t>-AODV</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Each node know the neighbors, find out probability given by them.</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If neighbor number higher, probability is lower and vice versa.</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Based on the broadcasting RREQ request, it solve to find average number of neighbors.</a:t>
            </a:r>
          </a:p>
          <a:p>
            <a:pPr marL="0" indent="0" algn="just">
              <a:buNone/>
            </a:pPr>
            <a:r>
              <a:rPr lang="en-US" dirty="0" smtClean="0">
                <a:latin typeface="Times New Roman" panose="02020603050405020304" pitchFamily="18" charset="0"/>
                <a:cs typeface="Times New Roman" panose="02020603050405020304" pitchFamily="18" charset="0"/>
              </a:rPr>
              <a:t>Limitation: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number of node increase the PDR, packet loss rate and some other parameter is decrease, It will affect the performance.</a:t>
            </a: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29180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latin typeface="Times New Roman" panose="02020603050405020304" pitchFamily="18" charset="0"/>
                <a:cs typeface="Times New Roman" panose="02020603050405020304" pitchFamily="18" charset="0"/>
              </a:rPr>
              <a:t>Performance </a:t>
            </a:r>
            <a:r>
              <a:rPr lang="en-IN" sz="2800" dirty="0">
                <a:latin typeface="Times New Roman" panose="02020603050405020304" pitchFamily="18" charset="0"/>
                <a:cs typeface="Times New Roman" panose="02020603050405020304" pitchFamily="18" charset="0"/>
              </a:rPr>
              <a:t>analysis of AODV and EDAODV routing protocol under congestion control in </a:t>
            </a:r>
            <a:r>
              <a:rPr lang="en-IN" sz="2800" dirty="0" smtClean="0">
                <a:latin typeface="Times New Roman" panose="02020603050405020304" pitchFamily="18" charset="0"/>
                <a:cs typeface="Times New Roman" panose="02020603050405020304" pitchFamily="18" charset="0"/>
              </a:rPr>
              <a:t>VANETs [</a:t>
            </a:r>
            <a:r>
              <a:rPr lang="en-IN" sz="2800" dirty="0" smtClean="0">
                <a:latin typeface="Times New Roman" panose="02020603050405020304" pitchFamily="18" charset="0"/>
                <a:cs typeface="Times New Roman" panose="02020603050405020304" pitchFamily="18" charset="0"/>
                <a:hlinkClick r:id="rId2" action="ppaction://hlinksldjump"/>
              </a:rPr>
              <a:t>4</a:t>
            </a:r>
            <a:r>
              <a:rPr lang="en-IN" sz="2800" dirty="0" smtClean="0">
                <a:latin typeface="Times New Roman" panose="02020603050405020304" pitchFamily="18" charset="0"/>
                <a:cs typeface="Times New Roman" panose="02020603050405020304" pitchFamily="18" charset="0"/>
              </a:rPr>
              <a:t>]</a:t>
            </a:r>
            <a:endParaRPr lang="en-IN" sz="2800"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Route Discovery</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RREQ and RREP also send alternate path table.</a:t>
            </a:r>
          </a:p>
          <a:p>
            <a:pPr algn="just"/>
            <a:r>
              <a:rPr lang="en-US" dirty="0" smtClean="0">
                <a:latin typeface="Times New Roman" panose="02020603050405020304" pitchFamily="18" charset="0"/>
                <a:cs typeface="Times New Roman" panose="02020603050405020304" pitchFamily="18" charset="0"/>
              </a:rPr>
              <a:t>Early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ongestion Detection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More number of packet incoming, exceeding buffer capacity.</a:t>
            </a:r>
          </a:p>
          <a:p>
            <a:pPr algn="just"/>
            <a:r>
              <a:rPr lang="en-US" dirty="0" smtClean="0">
                <a:latin typeface="Times New Roman" panose="02020603050405020304" pitchFamily="18" charset="0"/>
                <a:cs typeface="Times New Roman" panose="02020603050405020304" pitchFamily="18" charset="0"/>
              </a:rPr>
              <a:t>Bidirectional Path Discovery</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BIRREQ to previous, next node and nearest node. If free node Path is start otherwise same path is follow.</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Limitation: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Throughput of EDAODV is less because it take much time to receive by destination and bidirectional nature.</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Conduct research on 24 nodes, In dense network it perform good or not. </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58063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latin typeface="Times New Roman" panose="02020603050405020304" pitchFamily="18" charset="0"/>
                <a:cs typeface="Times New Roman" panose="02020603050405020304" pitchFamily="18" charset="0"/>
              </a:rPr>
              <a:t>End-to-End </a:t>
            </a:r>
            <a:r>
              <a:rPr lang="en-IN" sz="2800" dirty="0">
                <a:latin typeface="Times New Roman" panose="02020603050405020304" pitchFamily="18" charset="0"/>
                <a:cs typeface="Times New Roman" panose="02020603050405020304" pitchFamily="18" charset="0"/>
              </a:rPr>
              <a:t>Delay Enhancement with Ring Cluster AODV in </a:t>
            </a:r>
            <a:r>
              <a:rPr lang="en-IN" sz="2800" dirty="0" smtClean="0">
                <a:latin typeface="Times New Roman" panose="02020603050405020304" pitchFamily="18" charset="0"/>
                <a:cs typeface="Times New Roman" panose="02020603050405020304" pitchFamily="18" charset="0"/>
              </a:rPr>
              <a:t>VANET [</a:t>
            </a:r>
            <a:r>
              <a:rPr lang="en-IN" sz="2800" dirty="0" smtClean="0">
                <a:latin typeface="Times New Roman" panose="02020603050405020304" pitchFamily="18" charset="0"/>
                <a:cs typeface="Times New Roman" panose="02020603050405020304" pitchFamily="18" charset="0"/>
                <a:hlinkClick r:id="rId2" action="ppaction://hlinksldjump"/>
              </a:rPr>
              <a:t>5</a:t>
            </a:r>
            <a:r>
              <a:rPr lang="en-IN" sz="2800" dirty="0" smtClean="0">
                <a:latin typeface="Times New Roman" panose="02020603050405020304" pitchFamily="18" charset="0"/>
                <a:cs typeface="Times New Roman" panose="02020603050405020304" pitchFamily="18" charset="0"/>
              </a:rPr>
              <a:t>]</a:t>
            </a:r>
            <a:endParaRPr lang="en-IN" sz="2800"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Cluster Formation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Nodes are grouped in cluster and choose Cluster Head (managing communication Within Cluster).</a:t>
            </a:r>
          </a:p>
          <a:p>
            <a:pPr algn="just"/>
            <a:r>
              <a:rPr lang="en-US" dirty="0">
                <a:latin typeface="Times New Roman" panose="02020603050405020304" pitchFamily="18" charset="0"/>
                <a:cs typeface="Times New Roman" panose="02020603050405020304" pitchFamily="18" charset="0"/>
              </a:rPr>
              <a:t>Route </a:t>
            </a:r>
            <a:r>
              <a:rPr lang="en-US" dirty="0" smtClean="0">
                <a:latin typeface="Times New Roman" panose="02020603050405020304" pitchFamily="18" charset="0"/>
                <a:cs typeface="Times New Roman" panose="02020603050405020304" pitchFamily="18" charset="0"/>
              </a:rPr>
              <a:t>Discovery</a:t>
            </a:r>
          </a:p>
          <a:p>
            <a:pPr algn="just"/>
            <a:r>
              <a:rPr lang="en-US" dirty="0" smtClean="0">
                <a:latin typeface="Times New Roman" panose="02020603050405020304" pitchFamily="18" charset="0"/>
                <a:cs typeface="Times New Roman" panose="02020603050405020304" pitchFamily="18" charset="0"/>
              </a:rPr>
              <a:t>Gateway Node</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Communication between clusters.</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Limitation: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Maintaining cluster is difficult because of high mobility.</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Ensuring cluster head and Gateway node in the network. </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 y="6466782"/>
            <a:ext cx="2743200" cy="365125"/>
          </a:xfrm>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60711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latin typeface="Times New Roman" panose="02020603050405020304" pitchFamily="18" charset="0"/>
                <a:cs typeface="Times New Roman" panose="02020603050405020304" pitchFamily="18" charset="0"/>
              </a:rPr>
              <a:t>Enhancement </a:t>
            </a:r>
            <a:r>
              <a:rPr lang="en-IN" sz="2800" dirty="0">
                <a:latin typeface="Times New Roman" panose="02020603050405020304" pitchFamily="18" charset="0"/>
                <a:cs typeface="Times New Roman" panose="02020603050405020304" pitchFamily="18" charset="0"/>
              </a:rPr>
              <a:t>AODV Routing Protocol at the VANET within an Urban </a:t>
            </a:r>
            <a:r>
              <a:rPr lang="en-IN" sz="2800" dirty="0" smtClean="0">
                <a:latin typeface="Times New Roman" panose="02020603050405020304" pitchFamily="18" charset="0"/>
                <a:cs typeface="Times New Roman" panose="02020603050405020304" pitchFamily="18" charset="0"/>
              </a:rPr>
              <a:t>Scenario [</a:t>
            </a:r>
            <a:r>
              <a:rPr lang="en-IN" sz="2800" dirty="0" smtClean="0">
                <a:latin typeface="Times New Roman" panose="02020603050405020304" pitchFamily="18" charset="0"/>
                <a:cs typeface="Times New Roman" panose="02020603050405020304" pitchFamily="18" charset="0"/>
                <a:hlinkClick r:id="rId2" action="ppaction://hlinksldjump"/>
              </a:rPr>
              <a:t>6</a:t>
            </a:r>
            <a:r>
              <a:rPr lang="en-IN" sz="2800" dirty="0" smtClean="0">
                <a:latin typeface="Times New Roman" panose="02020603050405020304" pitchFamily="18" charset="0"/>
                <a:cs typeface="Times New Roman" panose="02020603050405020304" pitchFamily="18" charset="0"/>
              </a:rPr>
              <a:t>]</a:t>
            </a:r>
            <a:endParaRPr lang="en-IN" sz="2800"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Path Discovery</a:t>
            </a: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roadcast RREQ in Squared section road, follow graph structure</a:t>
            </a:r>
          </a:p>
          <a:p>
            <a:pPr algn="just"/>
            <a:r>
              <a:rPr lang="en-US" dirty="0" smtClean="0">
                <a:latin typeface="Times New Roman" panose="02020603050405020304" pitchFamily="18" charset="0"/>
                <a:cs typeface="Times New Roman" panose="02020603050405020304" pitchFamily="18" charset="0"/>
              </a:rPr>
              <a:t>Next Hop Selection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Road Section interaction points</a:t>
            </a:r>
          </a:p>
          <a:p>
            <a:pPr algn="just"/>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packet is received send </a:t>
            </a:r>
            <a:r>
              <a:rPr lang="en-US" dirty="0" err="1">
                <a:latin typeface="Times New Roman" panose="02020603050405020304" pitchFamily="18" charset="0"/>
                <a:cs typeface="Times New Roman" panose="02020603050405020304" pitchFamily="18" charset="0"/>
              </a:rPr>
              <a:t>ack</a:t>
            </a:r>
            <a:r>
              <a:rPr lang="en-US" dirty="0">
                <a:latin typeface="Times New Roman" panose="02020603050405020304" pitchFamily="18" charset="0"/>
                <a:cs typeface="Times New Roman" panose="02020603050405020304" pitchFamily="18" charset="0"/>
              </a:rPr>
              <a:t> to Source node</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Limitation: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number of node increase then the overhead is increase in propose model.</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069558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latin typeface="Times New Roman" panose="02020603050405020304" pitchFamily="18" charset="0"/>
                <a:cs typeface="Times New Roman" panose="02020603050405020304" pitchFamily="18" charset="0"/>
              </a:rPr>
              <a:t>A </a:t>
            </a:r>
            <a:r>
              <a:rPr lang="en-IN" sz="2800" dirty="0">
                <a:latin typeface="Times New Roman" panose="02020603050405020304" pitchFamily="18" charset="0"/>
                <a:cs typeface="Times New Roman" panose="02020603050405020304" pitchFamily="18" charset="0"/>
              </a:rPr>
              <a:t>new AODV based forecasting link breakage indicator for </a:t>
            </a:r>
            <a:r>
              <a:rPr lang="en-IN" sz="2800" dirty="0" smtClean="0">
                <a:latin typeface="Times New Roman" panose="02020603050405020304" pitchFamily="18" charset="0"/>
                <a:cs typeface="Times New Roman" panose="02020603050405020304" pitchFamily="18" charset="0"/>
              </a:rPr>
              <a:t>VANETs [</a:t>
            </a:r>
            <a:r>
              <a:rPr lang="en-IN" sz="2800" dirty="0" smtClean="0">
                <a:latin typeface="Times New Roman" panose="02020603050405020304" pitchFamily="18" charset="0"/>
                <a:cs typeface="Times New Roman" panose="02020603050405020304" pitchFamily="18" charset="0"/>
                <a:hlinkClick r:id="rId2" action="ppaction://hlinksldjump"/>
              </a:rPr>
              <a:t>7</a:t>
            </a:r>
            <a:r>
              <a:rPr lang="en-IN" sz="2800" dirty="0" smtClean="0">
                <a:latin typeface="Times New Roman" panose="02020603050405020304" pitchFamily="18" charset="0"/>
                <a:cs typeface="Times New Roman" panose="02020603050405020304" pitchFamily="18" charset="0"/>
              </a:rPr>
              <a:t>]</a:t>
            </a:r>
            <a:endParaRPr lang="en-IN" sz="2800"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Path Discovery</a:t>
            </a:r>
          </a:p>
          <a:p>
            <a:pPr algn="just"/>
            <a:r>
              <a:rPr lang="en-US" dirty="0" smtClean="0">
                <a:latin typeface="Times New Roman" panose="02020603050405020304" pitchFamily="18" charset="0"/>
                <a:cs typeface="Times New Roman" panose="02020603050405020304" pitchFamily="18" charset="0"/>
              </a:rPr>
              <a:t>LBFI indicator </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Early throw RERR message, source initiate next route finding.</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OFDM decoding errors. (signal to noise ratio, signal strength)</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Limitation: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High Node density impact on the performance of protocol.</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Using this algorithm routing overhead increase. </a:t>
            </a:r>
            <a:endParaRPr lang="en-IN"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966970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Development of a Routing protocols based on Reverse-AODV by considering an energy threshold in </a:t>
            </a:r>
            <a:r>
              <a:rPr lang="en-IN" sz="2800" dirty="0" smtClean="0">
                <a:latin typeface="Times New Roman" panose="02020603050405020304" pitchFamily="18" charset="0"/>
                <a:cs typeface="Times New Roman" panose="02020603050405020304" pitchFamily="18" charset="0"/>
              </a:rPr>
              <a:t>VANET [</a:t>
            </a:r>
            <a:r>
              <a:rPr lang="en-IN" sz="2800" dirty="0" smtClean="0">
                <a:latin typeface="Times New Roman" panose="02020603050405020304" pitchFamily="18" charset="0"/>
                <a:cs typeface="Times New Roman" panose="02020603050405020304" pitchFamily="18" charset="0"/>
                <a:hlinkClick r:id="rId2" action="ppaction://hlinksldjump"/>
              </a:rPr>
              <a:t>8</a:t>
            </a:r>
            <a:r>
              <a:rPr lang="en-IN" sz="2800" dirty="0" smtClean="0">
                <a:latin typeface="Times New Roman" panose="02020603050405020304" pitchFamily="18" charset="0"/>
                <a:cs typeface="Times New Roman" panose="02020603050405020304" pitchFamily="18" charset="0"/>
              </a:rPr>
              <a:t>]</a:t>
            </a:r>
            <a:endParaRPr lang="en-IN" sz="2800"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Path Discovery</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Based on energy threshold and minimum residual energy.</a:t>
            </a:r>
          </a:p>
          <a:p>
            <a:pPr algn="just"/>
            <a:r>
              <a:rPr lang="en-US" dirty="0" smtClean="0">
                <a:latin typeface="Times New Roman" panose="02020603050405020304" pitchFamily="18" charset="0"/>
                <a:cs typeface="Times New Roman" panose="02020603050405020304" pitchFamily="18" charset="0"/>
              </a:rPr>
              <a:t>R-RREQ</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Destination to source R-RREQ send, multiple path and reduce link breakage chance.</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Limitation: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Using this algorithm the PDR is unstable.</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Increase routing Overhead.</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275335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latin typeface="Times New Roman" panose="02020603050405020304" pitchFamily="18" charset="0"/>
                <a:cs typeface="Times New Roman" panose="02020603050405020304" pitchFamily="18" charset="0"/>
              </a:rPr>
              <a:t>Enhanced </a:t>
            </a:r>
            <a:r>
              <a:rPr lang="en-IN" sz="2800" dirty="0">
                <a:latin typeface="Times New Roman" panose="02020603050405020304" pitchFamily="18" charset="0"/>
                <a:cs typeface="Times New Roman" panose="02020603050405020304" pitchFamily="18" charset="0"/>
              </a:rPr>
              <a:t>New Clustering Ant Colony Optimization based Routing Protocol </a:t>
            </a:r>
            <a:r>
              <a:rPr lang="en-IN" sz="2800" dirty="0" smtClean="0">
                <a:latin typeface="Times New Roman" panose="02020603050405020304" pitchFamily="18" charset="0"/>
                <a:cs typeface="Times New Roman" panose="02020603050405020304" pitchFamily="18" charset="0"/>
              </a:rPr>
              <a:t>AODV-R [</a:t>
            </a:r>
            <a:r>
              <a:rPr lang="en-IN" sz="2800" dirty="0" smtClean="0">
                <a:latin typeface="Times New Roman" panose="02020603050405020304" pitchFamily="18" charset="0"/>
                <a:cs typeface="Times New Roman" panose="02020603050405020304" pitchFamily="18" charset="0"/>
                <a:hlinkClick r:id="rId2" action="ppaction://hlinksldjump"/>
              </a:rPr>
              <a:t>9</a:t>
            </a:r>
            <a:r>
              <a:rPr lang="en-IN" sz="2800" dirty="0" smtClean="0">
                <a:latin typeface="Times New Roman" panose="02020603050405020304" pitchFamily="18" charset="0"/>
                <a:cs typeface="Times New Roman" panose="02020603050405020304" pitchFamily="18" charset="0"/>
              </a:rPr>
              <a:t>]</a:t>
            </a:r>
            <a:endParaRPr lang="en-IN" sz="2800"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Clustering</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Refuse data in certain area, create cluster and cluster head.</a:t>
            </a:r>
          </a:p>
          <a:p>
            <a:pPr algn="just"/>
            <a:r>
              <a:rPr lang="en-US" dirty="0" smtClean="0">
                <a:latin typeface="Times New Roman" panose="02020603050405020304" pitchFamily="18" charset="0"/>
                <a:cs typeface="Times New Roman" panose="02020603050405020304" pitchFamily="18" charset="0"/>
              </a:rPr>
              <a:t>Ant colony Optimization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Help to find out shortest path.</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Limitation: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Velocity increase then packet loss rate in increase.</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Conduct research on 10 of nodes, nothing provide on dense network.</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93705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RESEARCH GAP &amp; MOTIVATION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Research Gaps </a:t>
            </a:r>
            <a:r>
              <a:rPr lang="en-US" dirty="0">
                <a:latin typeface="Times New Roman" panose="02020603050405020304" pitchFamily="18" charset="0"/>
                <a:cs typeface="Times New Roman" panose="02020603050405020304" pitchFamily="18" charset="0"/>
              </a:rPr>
              <a:t>in Existing </a:t>
            </a:r>
            <a:r>
              <a:rPr lang="en-US" dirty="0" smtClean="0">
                <a:latin typeface="Times New Roman" panose="02020603050405020304" pitchFamily="18" charset="0"/>
                <a:cs typeface="Times New Roman" panose="02020603050405020304" pitchFamily="18" charset="0"/>
              </a:rPr>
              <a:t>Protocols</a:t>
            </a:r>
          </a:p>
          <a:p>
            <a:pPr lvl="1" algn="just"/>
            <a:r>
              <a:rPr lang="en-US" dirty="0">
                <a:latin typeface="Times New Roman" panose="02020603050405020304" pitchFamily="18" charset="0"/>
                <a:cs typeface="Times New Roman" panose="02020603050405020304" pitchFamily="18" charset="0"/>
              </a:rPr>
              <a:t>Frequent route breakages</a:t>
            </a:r>
          </a:p>
          <a:p>
            <a:pPr lvl="1" algn="just"/>
            <a:r>
              <a:rPr lang="en-US" dirty="0">
                <a:latin typeface="Times New Roman" panose="02020603050405020304" pitchFamily="18" charset="0"/>
                <a:cs typeface="Times New Roman" panose="02020603050405020304" pitchFamily="18" charset="0"/>
              </a:rPr>
              <a:t>High routing overhead</a:t>
            </a:r>
          </a:p>
          <a:p>
            <a:pPr lvl="1" algn="just"/>
            <a:r>
              <a:rPr lang="en-US" dirty="0">
                <a:latin typeface="Times New Roman" panose="02020603050405020304" pitchFamily="18" charset="0"/>
                <a:cs typeface="Times New Roman" panose="02020603050405020304" pitchFamily="18" charset="0"/>
              </a:rPr>
              <a:t>Poor performance in high-mobility VANETs</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Motivation</a:t>
            </a:r>
          </a:p>
          <a:p>
            <a:pPr lvl="1" algn="just"/>
            <a:r>
              <a:rPr lang="en-US" dirty="0">
                <a:latin typeface="Times New Roman" panose="02020603050405020304" pitchFamily="18" charset="0"/>
                <a:cs typeface="Times New Roman" panose="02020603050405020304" pitchFamily="18" charset="0"/>
              </a:rPr>
              <a:t>Improve route stability using </a:t>
            </a:r>
            <a:r>
              <a:rPr lang="en-US" dirty="0" smtClean="0">
                <a:latin typeface="Times New Roman" panose="02020603050405020304" pitchFamily="18" charset="0"/>
                <a:cs typeface="Times New Roman" panose="02020603050405020304" pitchFamily="18" charset="0"/>
              </a:rPr>
              <a:t>dynamic, context-aware metrics.</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Reduce </a:t>
            </a:r>
            <a:r>
              <a:rPr lang="en-US" dirty="0">
                <a:latin typeface="Times New Roman" panose="02020603050405020304" pitchFamily="18" charset="0"/>
                <a:cs typeface="Times New Roman" panose="02020603050405020304" pitchFamily="18" charset="0"/>
              </a:rPr>
              <a:t>unnecessary route rediscoveries and packet loss</a:t>
            </a:r>
            <a:r>
              <a:rPr lang="en-US" dirty="0" smtClean="0">
                <a:latin typeface="Times New Roman" panose="02020603050405020304" pitchFamily="18" charset="0"/>
                <a:cs typeface="Times New Roman" panose="02020603050405020304" pitchFamily="18" charset="0"/>
              </a:rPr>
              <a:t>.</a:t>
            </a:r>
          </a:p>
          <a:p>
            <a:pPr lvl="1" algn="just"/>
            <a:r>
              <a:rPr lang="en-US" dirty="0" smtClean="0">
                <a:latin typeface="Times New Roman" panose="02020603050405020304" pitchFamily="18" charset="0"/>
                <a:cs typeface="Times New Roman" panose="02020603050405020304" pitchFamily="18" charset="0"/>
              </a:rPr>
              <a:t>Achieve </a:t>
            </a:r>
            <a:r>
              <a:rPr lang="en-US" dirty="0">
                <a:latin typeface="Times New Roman" panose="02020603050405020304" pitchFamily="18" charset="0"/>
                <a:cs typeface="Times New Roman" panose="02020603050405020304" pitchFamily="18" charset="0"/>
              </a:rPr>
              <a:t>better performance in dense and fast-changing environments</a:t>
            </a:r>
            <a:r>
              <a:rPr lang="en-US" dirty="0" smtClean="0">
                <a:latin typeface="Times New Roman" panose="02020603050405020304" pitchFamily="18" charset="0"/>
                <a:cs typeface="Times New Roman" panose="02020603050405020304" pitchFamily="18" charset="0"/>
              </a:rPr>
              <a:t>.</a:t>
            </a:r>
          </a:p>
          <a:p>
            <a:pPr lvl="1" algn="just"/>
            <a:r>
              <a:rPr lang="en-US" dirty="0" smtClean="0">
                <a:latin typeface="Times New Roman" panose="02020603050405020304" pitchFamily="18" charset="0"/>
                <a:cs typeface="Times New Roman" panose="02020603050405020304" pitchFamily="18" charset="0"/>
              </a:rPr>
              <a:t>Support </a:t>
            </a:r>
            <a:r>
              <a:rPr lang="en-US" dirty="0">
                <a:latin typeface="Times New Roman" panose="02020603050405020304" pitchFamily="18" charset="0"/>
                <a:cs typeface="Times New Roman" panose="02020603050405020304" pitchFamily="18" charset="0"/>
              </a:rPr>
              <a:t>intelligent routing needed for smart transportation systems.</a:t>
            </a: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71408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Content Placeholder 6"/>
          <p:cNvSpPr>
            <a:spLocks noGrp="1"/>
          </p:cNvSpPr>
          <p:nvPr>
            <p:ph idx="1"/>
          </p:nvPr>
        </p:nvSpPr>
        <p:spPr/>
        <p:txBody>
          <a:bodyPr/>
          <a:lstStyle/>
          <a:p>
            <a:endParaRPr lang="en-IN"/>
          </a:p>
        </p:txBody>
      </p:sp>
      <p:pic>
        <p:nvPicPr>
          <p:cNvPr id="8" name="Picture 7"/>
          <p:cNvPicPr>
            <a:picLocks noChangeAspect="1"/>
          </p:cNvPicPr>
          <p:nvPr/>
        </p:nvPicPr>
        <p:blipFill>
          <a:blip r:embed="rId2"/>
          <a:stretch>
            <a:fillRect/>
          </a:stretch>
        </p:blipFill>
        <p:spPr>
          <a:xfrm>
            <a:off x="2380342" y="1772964"/>
            <a:ext cx="7605487" cy="4563450"/>
          </a:xfrm>
          <a:prstGeom prst="rect">
            <a:avLst/>
          </a:prstGeom>
        </p:spPr>
      </p:pic>
    </p:spTree>
    <p:extLst>
      <p:ext uri="{BB962C8B-B14F-4D97-AF65-F5344CB8AC3E}">
        <p14:creationId xmlns:p14="http://schemas.microsoft.com/office/powerpoint/2010/main" val="2109107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COMMENTS</a:t>
            </a:r>
            <a:endParaRPr lang="en-IN" dirty="0"/>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External Comments</a:t>
            </a:r>
          </a:p>
          <a:p>
            <a:pPr lvl="1" algn="just"/>
            <a:r>
              <a:rPr lang="en-US" dirty="0" smtClean="0">
                <a:latin typeface="Times New Roman" panose="02020603050405020304" pitchFamily="18" charset="0"/>
                <a:cs typeface="Times New Roman" panose="02020603050405020304" pitchFamily="18" charset="0"/>
              </a:rPr>
              <a:t>Improve </a:t>
            </a:r>
            <a:r>
              <a:rPr lang="en-US" dirty="0" smtClean="0">
                <a:latin typeface="Times New Roman" panose="02020603050405020304" pitchFamily="18" charset="0"/>
                <a:cs typeface="Times New Roman" panose="02020603050405020304" pitchFamily="18" charset="0"/>
              </a:rPr>
              <a:t>Understanding of wired and wireless network</a:t>
            </a:r>
          </a:p>
          <a:p>
            <a:pPr lvl="1" algn="just"/>
            <a:r>
              <a:rPr lang="en-US" dirty="0" smtClean="0">
                <a:latin typeface="Times New Roman" panose="02020603050405020304" pitchFamily="18" charset="0"/>
                <a:cs typeface="Times New Roman" panose="02020603050405020304" pitchFamily="18" charset="0"/>
              </a:rPr>
              <a:t>Proposed work consider new model vehicle. Perform experiment on simulation.</a:t>
            </a:r>
          </a:p>
          <a:p>
            <a:pPr lvl="1" algn="just"/>
            <a:r>
              <a:rPr lang="en-US" dirty="0" smtClean="0">
                <a:latin typeface="Times New Roman" panose="02020603050405020304" pitchFamily="18" charset="0"/>
                <a:cs typeface="Times New Roman" panose="02020603050405020304" pitchFamily="18" charset="0"/>
              </a:rPr>
              <a:t>Analysis of existing wires and use of AODV with vehicular network.</a:t>
            </a:r>
          </a:p>
          <a:p>
            <a:pPr marL="0" indent="0" algn="just">
              <a:buNone/>
            </a:pPr>
            <a:r>
              <a:rPr lang="en-US" smtClean="0">
                <a:latin typeface="Times New Roman" panose="02020603050405020304" pitchFamily="18" charset="0"/>
                <a:cs typeface="Times New Roman" panose="02020603050405020304" pitchFamily="18" charset="0"/>
              </a:rPr>
              <a:t>Internal Comments</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Improve understanding of route discovery and functionality of </a:t>
            </a:r>
            <a:r>
              <a:rPr lang="en-US" dirty="0" err="1" smtClean="0">
                <a:latin typeface="Times New Roman" panose="02020603050405020304" pitchFamily="18" charset="0"/>
                <a:cs typeface="Times New Roman" panose="02020603050405020304" pitchFamily="18" charset="0"/>
              </a:rPr>
              <a:t>Aodv</a:t>
            </a:r>
            <a:r>
              <a:rPr lang="en-US" dirty="0" smtClean="0">
                <a:latin typeface="Times New Roman" panose="02020603050405020304" pitchFamily="18" charset="0"/>
                <a:cs typeface="Times New Roman" panose="02020603050405020304" pitchFamily="18" charset="0"/>
              </a:rPr>
              <a:t>.</a:t>
            </a:r>
          </a:p>
          <a:p>
            <a:pPr lvl="1" algn="just"/>
            <a:r>
              <a:rPr lang="en-US" dirty="0" smtClean="0">
                <a:latin typeface="Times New Roman" panose="02020603050405020304" pitchFamily="18" charset="0"/>
                <a:cs typeface="Times New Roman" panose="02020603050405020304" pitchFamily="18" charset="0"/>
              </a:rPr>
              <a:t>Include more simulation scenarios, speed, vehicles.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85819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proposed R-AODV protocol enhances traditional AODV by integrating </a:t>
            </a:r>
            <a:r>
              <a:rPr lang="en-US" dirty="0" smtClean="0">
                <a:latin typeface="Times New Roman" panose="02020603050405020304" pitchFamily="18" charset="0"/>
                <a:cs typeface="Times New Roman" panose="02020603050405020304" pitchFamily="18" charset="0"/>
              </a:rPr>
              <a:t>three </a:t>
            </a:r>
            <a:r>
              <a:rPr lang="en-US" dirty="0">
                <a:latin typeface="Times New Roman" panose="02020603050405020304" pitchFamily="18" charset="0"/>
                <a:cs typeface="Times New Roman" panose="02020603050405020304" pitchFamily="18" charset="0"/>
              </a:rPr>
              <a:t>key strategies</a:t>
            </a:r>
            <a:r>
              <a:rPr lang="en-US" dirty="0" smtClean="0">
                <a:latin typeface="Times New Roman" panose="02020603050405020304" pitchFamily="18" charset="0"/>
                <a:cs typeface="Times New Roman" panose="02020603050405020304" pitchFamily="18" charset="0"/>
              </a:rPr>
              <a:t>:</a:t>
            </a:r>
          </a:p>
          <a:p>
            <a:pPr marL="914400" lvl="1" indent="-457200" algn="just">
              <a:buAutoNum type="arabicPeriod"/>
            </a:pPr>
            <a:r>
              <a:rPr lang="en-US" dirty="0" smtClean="0">
                <a:latin typeface="Times New Roman" panose="02020603050405020304" pitchFamily="18" charset="0"/>
                <a:cs typeface="Times New Roman" panose="02020603050405020304" pitchFamily="18" charset="0"/>
              </a:rPr>
              <a:t>Density-Aware </a:t>
            </a:r>
            <a:r>
              <a:rPr lang="en-US" dirty="0">
                <a:latin typeface="Times New Roman" panose="02020603050405020304" pitchFamily="18" charset="0"/>
                <a:cs typeface="Times New Roman" panose="02020603050405020304" pitchFamily="18" charset="0"/>
              </a:rPr>
              <a:t>RREQ </a:t>
            </a:r>
            <a:r>
              <a:rPr lang="en-US" dirty="0" smtClean="0">
                <a:latin typeface="Times New Roman" panose="02020603050405020304" pitchFamily="18" charset="0"/>
                <a:cs typeface="Times New Roman" panose="02020603050405020304" pitchFamily="18" charset="0"/>
              </a:rPr>
              <a:t>Generation:</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Adjusts </a:t>
            </a:r>
            <a:r>
              <a:rPr lang="en-US" dirty="0">
                <a:latin typeface="Times New Roman" panose="02020603050405020304" pitchFamily="18" charset="0"/>
                <a:cs typeface="Times New Roman" panose="02020603050405020304" pitchFamily="18" charset="0"/>
              </a:rPr>
              <a:t>route request frequency based on local node </a:t>
            </a:r>
            <a:r>
              <a:rPr lang="en-US" dirty="0" smtClean="0">
                <a:latin typeface="Times New Roman" panose="02020603050405020304" pitchFamily="18" charset="0"/>
                <a:cs typeface="Times New Roman" panose="02020603050405020304" pitchFamily="18" charset="0"/>
              </a:rPr>
              <a:t>density:</a:t>
            </a:r>
          </a:p>
          <a:p>
            <a:pPr marL="914400" lvl="2" indent="0" algn="just">
              <a:buNone/>
            </a:pPr>
            <a:r>
              <a:rPr lang="en-US" dirty="0" smtClean="0">
                <a:latin typeface="Times New Roman" panose="02020603050405020304" pitchFamily="18" charset="0"/>
                <a:cs typeface="Times New Roman" panose="02020603050405020304" pitchFamily="18" charset="0"/>
              </a:rPr>
              <a:t>Formula: P=1/</a:t>
            </a:r>
            <a:r>
              <a:rPr lang="en-US" dirty="0" err="1" smtClean="0">
                <a:latin typeface="Times New Roman" panose="02020603050405020304" pitchFamily="18" charset="0"/>
                <a:cs typeface="Times New Roman" panose="02020603050405020304" pitchFamily="18" charset="0"/>
              </a:rPr>
              <a:t>Nb</a:t>
            </a:r>
            <a:endParaRPr lang="en-US" dirty="0" smtClean="0">
              <a:latin typeface="Times New Roman" panose="02020603050405020304" pitchFamily="18" charset="0"/>
              <a:cs typeface="Times New Roman" panose="02020603050405020304" pitchFamily="18" charset="0"/>
            </a:endParaRPr>
          </a:p>
          <a:p>
            <a:pPr marL="914400" lvl="2" indent="0" algn="just">
              <a:buNone/>
            </a:pPr>
            <a:r>
              <a:rPr lang="en-US" dirty="0" smtClean="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density → fewer </a:t>
            </a:r>
            <a:r>
              <a:rPr lang="en-US" dirty="0" smtClean="0">
                <a:latin typeface="Times New Roman" panose="02020603050405020304" pitchFamily="18" charset="0"/>
                <a:cs typeface="Times New Roman" panose="02020603050405020304" pitchFamily="18" charset="0"/>
              </a:rPr>
              <a:t>RREQs</a:t>
            </a:r>
          </a:p>
          <a:p>
            <a:pPr marL="914400" lvl="2" indent="0" algn="just">
              <a:buNone/>
            </a:pPr>
            <a:r>
              <a:rPr lang="en-US" dirty="0" smtClean="0">
                <a:latin typeface="Times New Roman" panose="02020603050405020304" pitchFamily="18" charset="0"/>
                <a:cs typeface="Times New Roman" panose="02020603050405020304" pitchFamily="18" charset="0"/>
              </a:rPr>
              <a:t>Low </a:t>
            </a:r>
            <a:r>
              <a:rPr lang="en-US" dirty="0">
                <a:latin typeface="Times New Roman" panose="02020603050405020304" pitchFamily="18" charset="0"/>
                <a:cs typeface="Times New Roman" panose="02020603050405020304" pitchFamily="18" charset="0"/>
              </a:rPr>
              <a:t>density → more </a:t>
            </a:r>
            <a:r>
              <a:rPr lang="en-US" dirty="0" smtClean="0">
                <a:latin typeface="Times New Roman" panose="02020603050405020304" pitchFamily="18" charset="0"/>
                <a:cs typeface="Times New Roman" panose="02020603050405020304" pitchFamily="18" charset="0"/>
              </a:rPr>
              <a:t>RREQs</a:t>
            </a:r>
          </a:p>
          <a:p>
            <a:pPr marL="457200" lvl="1" indent="0" algn="just">
              <a:buNone/>
            </a:pP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Reliability Score-Based Route Selection</a:t>
            </a:r>
            <a:r>
              <a:rPr lang="en-US" dirty="0" smtClean="0">
                <a:latin typeface="Times New Roman" panose="02020603050405020304" pitchFamily="18" charset="0"/>
                <a:cs typeface="Times New Roman" panose="02020603050405020304" pitchFamily="18" charset="0"/>
              </a:rPr>
              <a:t>:</a:t>
            </a:r>
          </a:p>
          <a:p>
            <a:pPr marL="457200" lvl="1" indent="0" algn="just">
              <a:buNone/>
            </a:pPr>
            <a:r>
              <a:rPr lang="en-US" dirty="0" smtClean="0">
                <a:latin typeface="Times New Roman" panose="02020603050405020304" pitchFamily="18" charset="0"/>
                <a:cs typeface="Times New Roman" panose="02020603050405020304" pitchFamily="18" charset="0"/>
              </a:rPr>
              <a:t>	Use </a:t>
            </a:r>
            <a:r>
              <a:rPr lang="en-US" dirty="0">
                <a:latin typeface="Times New Roman" panose="02020603050405020304" pitchFamily="18" charset="0"/>
                <a:cs typeface="Times New Roman" panose="02020603050405020304" pitchFamily="18" charset="0"/>
              </a:rPr>
              <a:t>weighted scores to prioritize stable neighbors</a:t>
            </a:r>
            <a:r>
              <a:rPr lang="en-US" dirty="0" smtClean="0">
                <a:latin typeface="Times New Roman" panose="02020603050405020304" pitchFamily="18" charset="0"/>
                <a:cs typeface="Times New Roman" panose="02020603050405020304" pitchFamily="18" charset="0"/>
              </a:rPr>
              <a:t>.</a:t>
            </a:r>
          </a:p>
          <a:p>
            <a:pPr marL="457200" lvl="1" indent="0" algn="just">
              <a:buNone/>
            </a:pPr>
            <a:r>
              <a:rPr lang="en-US"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Reverse hierarchical forwarding to prioritize stable </a:t>
            </a:r>
            <a:r>
              <a:rPr lang="en-US" dirty="0" smtClean="0">
                <a:latin typeface="Times New Roman" panose="02020603050405020304" pitchFamily="18" charset="0"/>
                <a:cs typeface="Times New Roman" panose="02020603050405020304" pitchFamily="18" charset="0"/>
              </a:rPr>
              <a:t>paths.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79510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RELIABILITY SCORE PARAMETER</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marL="0" indent="0" algn="just">
                  <a:buNone/>
                </a:pPr>
                <a:r>
                  <a:rPr lang="en-US" dirty="0" smtClean="0">
                    <a:latin typeface="Times New Roman" panose="02020603050405020304" pitchFamily="18" charset="0"/>
                    <a:cs typeface="Times New Roman" panose="02020603050405020304" pitchFamily="18" charset="0"/>
                  </a:rPr>
                  <a:t>The Reliability Score (RS) helps select stable routes by evaluating four real-time parameters</a:t>
                </a:r>
                <a:r>
                  <a:rPr lang="en-US" dirty="0" smtClean="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Speed</a:t>
                </a:r>
                <a:r>
                  <a:rPr lang="en-IN" dirty="0" smtClean="0">
                    <a:latin typeface="Times New Roman" panose="02020603050405020304" pitchFamily="18" charset="0"/>
                    <a:cs typeface="Times New Roman" panose="02020603050405020304" pitchFamily="18" charset="0"/>
                  </a:rPr>
                  <a:t>:</a:t>
                </a:r>
              </a:p>
              <a:p>
                <a:pPr marL="457200" lvl="1" indent="0" algn="just">
                  <a:buNone/>
                </a:pPr>
                <a:r>
                  <a:rPr lang="en-IN" dirty="0" smtClean="0">
                    <a:latin typeface="Times New Roman" panose="02020603050405020304" pitchFamily="18" charset="0"/>
                    <a:cs typeface="Times New Roman" panose="02020603050405020304" pitchFamily="18" charset="0"/>
                  </a:rPr>
                  <a:t>Lower </a:t>
                </a:r>
                <a:r>
                  <a:rPr lang="en-IN" dirty="0">
                    <a:latin typeface="Times New Roman" panose="02020603050405020304" pitchFamily="18" charset="0"/>
                    <a:cs typeface="Times New Roman" panose="02020603050405020304" pitchFamily="18" charset="0"/>
                  </a:rPr>
                  <a:t>relative speed → more stable </a:t>
                </a:r>
                <a:r>
                  <a:rPr lang="en-IN" dirty="0" smtClean="0">
                    <a:latin typeface="Times New Roman" panose="02020603050405020304" pitchFamily="18" charset="0"/>
                    <a:cs typeface="Times New Roman" panose="02020603050405020304" pitchFamily="18" charset="0"/>
                  </a:rPr>
                  <a:t>link</a:t>
                </a:r>
              </a:p>
              <a:p>
                <a:pPr algn="just"/>
                <a:r>
                  <a:rPr lang="en-IN" dirty="0" smtClean="0">
                    <a:latin typeface="Times New Roman" panose="02020603050405020304" pitchFamily="18" charset="0"/>
                    <a:cs typeface="Times New Roman" panose="02020603050405020304" pitchFamily="18" charset="0"/>
                  </a:rPr>
                  <a:t>RSSI </a:t>
                </a:r>
                <a:r>
                  <a:rPr lang="en-IN" dirty="0">
                    <a:latin typeface="Times New Roman" panose="02020603050405020304" pitchFamily="18" charset="0"/>
                    <a:cs typeface="Times New Roman" panose="02020603050405020304" pitchFamily="18" charset="0"/>
                  </a:rPr>
                  <a:t>(Signal Strength</a:t>
                </a:r>
                <a:r>
                  <a:rPr lang="en-IN" dirty="0" smtClean="0">
                    <a:latin typeface="Times New Roman" panose="02020603050405020304" pitchFamily="18" charset="0"/>
                    <a:cs typeface="Times New Roman" panose="02020603050405020304" pitchFamily="18" charset="0"/>
                  </a:rPr>
                  <a:t>):</a:t>
                </a:r>
              </a:p>
              <a:p>
                <a:pPr marL="457200" lvl="1" indent="0" algn="just">
                  <a:buNone/>
                </a:pPr>
                <a:r>
                  <a:rPr lang="en-IN" dirty="0" smtClean="0">
                    <a:latin typeface="Times New Roman" panose="02020603050405020304" pitchFamily="18" charset="0"/>
                    <a:cs typeface="Times New Roman" panose="02020603050405020304" pitchFamily="18" charset="0"/>
                  </a:rPr>
                  <a:t>Stronger </a:t>
                </a:r>
                <a:r>
                  <a:rPr lang="en-IN" dirty="0">
                    <a:latin typeface="Times New Roman" panose="02020603050405020304" pitchFamily="18" charset="0"/>
                    <a:cs typeface="Times New Roman" panose="02020603050405020304" pitchFamily="18" charset="0"/>
                  </a:rPr>
                  <a:t>signal → better link </a:t>
                </a:r>
                <a:r>
                  <a:rPr lang="en-IN" dirty="0" smtClean="0">
                    <a:latin typeface="Times New Roman" panose="02020603050405020304" pitchFamily="18" charset="0"/>
                    <a:cs typeface="Times New Roman" panose="02020603050405020304" pitchFamily="18" charset="0"/>
                  </a:rPr>
                  <a:t>quality</a:t>
                </a:r>
              </a:p>
              <a:p>
                <a:pPr algn="just"/>
                <a:r>
                  <a:rPr lang="en-IN" dirty="0" smtClean="0">
                    <a:latin typeface="Times New Roman" panose="02020603050405020304" pitchFamily="18" charset="0"/>
                    <a:cs typeface="Times New Roman" panose="02020603050405020304" pitchFamily="18" charset="0"/>
                  </a:rPr>
                  <a:t>Congestion </a:t>
                </a:r>
                <a:r>
                  <a:rPr lang="en-IN" dirty="0">
                    <a:latin typeface="Times New Roman" panose="02020603050405020304" pitchFamily="18" charset="0"/>
                    <a:cs typeface="Times New Roman" panose="02020603050405020304" pitchFamily="18" charset="0"/>
                  </a:rPr>
                  <a:t>Level</a:t>
                </a:r>
                <a:r>
                  <a:rPr lang="en-IN" dirty="0" smtClean="0">
                    <a:latin typeface="Times New Roman" panose="02020603050405020304" pitchFamily="18" charset="0"/>
                    <a:cs typeface="Times New Roman" panose="02020603050405020304" pitchFamily="18" charset="0"/>
                  </a:rPr>
                  <a:t>:</a:t>
                </a:r>
              </a:p>
              <a:p>
                <a:pPr marL="457200" lvl="1" indent="0" algn="just">
                  <a:buNone/>
                </a:pPr>
                <a:r>
                  <a:rPr lang="en-IN" dirty="0" smtClean="0">
                    <a:latin typeface="Times New Roman" panose="02020603050405020304" pitchFamily="18" charset="0"/>
                    <a:cs typeface="Times New Roman" panose="02020603050405020304" pitchFamily="18" charset="0"/>
                  </a:rPr>
                  <a:t>Measured </a:t>
                </a:r>
                <a:r>
                  <a:rPr lang="en-IN" dirty="0">
                    <a:latin typeface="Times New Roman" panose="02020603050405020304" pitchFamily="18" charset="0"/>
                    <a:cs typeface="Times New Roman" panose="02020603050405020304" pitchFamily="18" charset="0"/>
                  </a:rPr>
                  <a:t>via buffer occupancy; higher congestion → lower </a:t>
                </a:r>
                <a:r>
                  <a:rPr lang="en-IN" dirty="0" smtClean="0">
                    <a:latin typeface="Times New Roman" panose="02020603050405020304" pitchFamily="18" charset="0"/>
                    <a:cs typeface="Times New Roman" panose="02020603050405020304" pitchFamily="18" charset="0"/>
                  </a:rPr>
                  <a:t>reliability</a:t>
                </a:r>
              </a:p>
              <a:p>
                <a:pPr algn="just"/>
                <a:r>
                  <a:rPr lang="en-IN" dirty="0" smtClean="0">
                    <a:latin typeface="Times New Roman" panose="02020603050405020304" pitchFamily="18" charset="0"/>
                    <a:cs typeface="Times New Roman" panose="02020603050405020304" pitchFamily="18" charset="0"/>
                  </a:rPr>
                  <a:t>Delay:</a:t>
                </a:r>
              </a:p>
              <a:p>
                <a:pPr marL="457200" lvl="1" indent="0" algn="just">
                  <a:buNone/>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transmission delay → less responsive </a:t>
                </a:r>
                <a:r>
                  <a:rPr lang="en-IN" dirty="0" smtClean="0">
                    <a:latin typeface="Times New Roman" panose="02020603050405020304" pitchFamily="18" charset="0"/>
                    <a:cs typeface="Times New Roman" panose="02020603050405020304" pitchFamily="18" charset="0"/>
                  </a:rPr>
                  <a:t>link</a:t>
                </a:r>
              </a:p>
              <a:p>
                <a:pPr algn="just"/>
                <a:r>
                  <a:rPr lang="en-US" dirty="0" smtClean="0">
                    <a:latin typeface="Times New Roman" panose="02020603050405020304" pitchFamily="18" charset="0"/>
                    <a:cs typeface="Times New Roman" panose="02020603050405020304" pitchFamily="18" charset="0"/>
                  </a:rPr>
                  <a:t>RS </a:t>
                </a:r>
                <a:r>
                  <a:rPr lang="en-US" dirty="0">
                    <a:latin typeface="Times New Roman" panose="02020603050405020304" pitchFamily="18" charset="0"/>
                    <a:cs typeface="Times New Roman" panose="02020603050405020304" pitchFamily="18" charset="0"/>
                  </a:rPr>
                  <a:t>Formula (Weighted Sum</a:t>
                </a:r>
                <a:r>
                  <a:rPr lang="en-US" dirty="0" smtClean="0">
                    <a:latin typeface="Times New Roman" panose="02020603050405020304" pitchFamily="18" charset="0"/>
                    <a:cs typeface="Times New Roman" panose="02020603050405020304" pitchFamily="18" charset="0"/>
                  </a:rPr>
                  <a:t>):</a:t>
                </a:r>
              </a:p>
              <a:p>
                <a:pPr marL="457200" lvl="1"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𝑅𝑆</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𝑤</m:t>
                      </m:r>
                      <m:r>
                        <a:rPr lang="en-US" b="0" i="1" smtClean="0">
                          <a:latin typeface="Cambria Math" panose="02040503050406030204" pitchFamily="18" charset="0"/>
                          <a:cs typeface="Times New Roman" panose="02020603050405020304" pitchFamily="18" charset="0"/>
                        </a:rPr>
                        <m:t>1×</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𝑆𝑝𝑒𝑒𝑑</m:t>
                              </m:r>
                            </m:num>
                            <m:den>
                              <m:r>
                                <a:rPr lang="en-US" b="0" i="1" smtClean="0">
                                  <a:latin typeface="Cambria Math" panose="02040503050406030204" pitchFamily="18" charset="0"/>
                                  <a:ea typeface="Cambria Math" panose="02040503050406030204" pitchFamily="18" charset="0"/>
                                  <a:cs typeface="Times New Roman" panose="02020603050405020304" pitchFamily="18" charset="0"/>
                                </a:rPr>
                                <m:t>𝑀𝑎𝑥𝑆𝑝𝑒𝑒𝑑</m:t>
                              </m:r>
                            </m:den>
                          </m:f>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𝑤</m:t>
                      </m:r>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𝑅𝑆𝑆</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𝑤</m:t>
                      </m:r>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𝑐𝑜𝑛𝑔𝑒𝑠𝑡𝑖𝑜𝑛</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𝑤</m:t>
                      </m:r>
                      <m:r>
                        <a:rPr lang="en-US" b="0" i="1" smtClean="0">
                          <a:latin typeface="Cambria Math" panose="02040503050406030204" pitchFamily="18" charset="0"/>
                          <a:ea typeface="Cambria Math" panose="02040503050406030204" pitchFamily="18" charset="0"/>
                          <a:cs typeface="Times New Roman" panose="02020603050405020304" pitchFamily="18" charset="0"/>
                        </a:rPr>
                        <m:t>4×</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𝑑𝑒𝑙𝑎𝑦</m:t>
                          </m:r>
                        </m:e>
                      </m:d>
                    </m:oMath>
                  </m:oMathPara>
                </a14:m>
                <a:endParaRPr lang="en-US" dirty="0" smtClean="0">
                  <a:latin typeface="Times New Roman" panose="02020603050405020304" pitchFamily="18" charset="0"/>
                  <a:cs typeface="Times New Roman" panose="02020603050405020304" pitchFamily="18" charset="0"/>
                </a:endParaRPr>
              </a:p>
              <a:p>
                <a:pPr marL="457200" lvl="1"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Weights are assigned based on parameter importance</a:t>
                </a:r>
                <a:r>
                  <a:rPr lang="en-US" dirty="0" smtClean="0">
                    <a:latin typeface="Times New Roman" panose="02020603050405020304" pitchFamily="18" charset="0"/>
                    <a:cs typeface="Times New Roman" panose="02020603050405020304" pitchFamily="18" charset="0"/>
                  </a:rPr>
                  <a:t>)</a:t>
                </a:r>
              </a:p>
              <a:p>
                <a:pPr marL="457200" lvl="1" indent="0" algn="just">
                  <a:buNone/>
                </a:pPr>
                <a:r>
                  <a:rPr lang="en-US" dirty="0" smtClean="0">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Neighbors with higher RS are prioritized during route discovery.</a:t>
                </a:r>
                <a:endParaRPr lang="en-IN" dirty="0" smtClean="0">
                  <a:latin typeface="Times New Roman" panose="02020603050405020304" pitchFamily="18" charset="0"/>
                  <a:cs typeface="Times New Roman" panose="02020603050405020304" pitchFamily="18" charset="0"/>
                </a:endParaRPr>
              </a:p>
              <a:p>
                <a:pPr lvl="1" algn="just"/>
                <a:endParaRPr lang="en-IN" dirty="0" smtClean="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02" t="-278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a:t>2</a:t>
            </a:r>
            <a:r>
              <a:rPr lang="en-US" dirty="0" smtClean="0"/>
              <a:t>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327104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REVERSE HIERARCHICAL FORWARDING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Concept:</a:t>
            </a:r>
          </a:p>
          <a:p>
            <a:pPr lvl="1" algn="just"/>
            <a:r>
              <a:rPr lang="en-US" dirty="0" smtClean="0">
                <a:latin typeface="Times New Roman" panose="02020603050405020304" pitchFamily="18" charset="0"/>
                <a:cs typeface="Times New Roman" panose="02020603050405020304" pitchFamily="18" charset="0"/>
              </a:rPr>
              <a:t>Instead of broadcasting Route Requests (RREQs) to all neighbors equally, R-AODV prioritizes forwarding through nodes with higher Reliability Scores (RS).</a:t>
            </a:r>
            <a:endParaRPr lang="en-I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How It Works:</a:t>
            </a:r>
          </a:p>
          <a:p>
            <a:pPr lvl="1" algn="just"/>
            <a:r>
              <a:rPr lang="en-US" dirty="0">
                <a:latin typeface="Times New Roman" panose="02020603050405020304" pitchFamily="18" charset="0"/>
                <a:cs typeface="Times New Roman" panose="02020603050405020304" pitchFamily="18" charset="0"/>
              </a:rPr>
              <a:t>Neighbors are ranked based on their RS (calculated using speed, </a:t>
            </a:r>
            <a:r>
              <a:rPr lang="en-US" dirty="0" smtClean="0">
                <a:latin typeface="Times New Roman" panose="02020603050405020304" pitchFamily="18" charset="0"/>
                <a:cs typeface="Times New Roman" panose="02020603050405020304" pitchFamily="18" charset="0"/>
              </a:rPr>
              <a:t>RSS, </a:t>
            </a:r>
            <a:r>
              <a:rPr lang="en-US" dirty="0">
                <a:latin typeface="Times New Roman" panose="02020603050405020304" pitchFamily="18" charset="0"/>
                <a:cs typeface="Times New Roman" panose="02020603050405020304" pitchFamily="18" charset="0"/>
              </a:rPr>
              <a:t>delay, congestion).</a:t>
            </a:r>
          </a:p>
          <a:p>
            <a:pPr lvl="1" algn="just"/>
            <a:r>
              <a:rPr lang="en-US" dirty="0">
                <a:latin typeface="Times New Roman" panose="02020603050405020304" pitchFamily="18" charset="0"/>
                <a:cs typeface="Times New Roman" panose="02020603050405020304" pitchFamily="18" charset="0"/>
              </a:rPr>
              <a:t>RREQs are forwarded first through the most reliable nodes, improving the chances of finding a stable path quickly</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Benefits:</a:t>
            </a:r>
          </a:p>
          <a:p>
            <a:pPr lvl="1" algn="just"/>
            <a:r>
              <a:rPr lang="en-US" dirty="0" smtClean="0">
                <a:latin typeface="Times New Roman" panose="02020603050405020304" pitchFamily="18" charset="0"/>
                <a:cs typeface="Times New Roman" panose="02020603050405020304" pitchFamily="18" charset="0"/>
              </a:rPr>
              <a:t>Reduces </a:t>
            </a:r>
            <a:r>
              <a:rPr lang="en-US" dirty="0">
                <a:latin typeface="Times New Roman" panose="02020603050405020304" pitchFamily="18" charset="0"/>
                <a:cs typeface="Times New Roman" panose="02020603050405020304" pitchFamily="18" charset="0"/>
              </a:rPr>
              <a:t>route </a:t>
            </a:r>
            <a:r>
              <a:rPr lang="en-US" dirty="0" smtClean="0">
                <a:latin typeface="Times New Roman" panose="02020603050405020304" pitchFamily="18" charset="0"/>
                <a:cs typeface="Times New Roman" panose="02020603050405020304" pitchFamily="18" charset="0"/>
              </a:rPr>
              <a:t>breakages</a:t>
            </a:r>
          </a:p>
          <a:p>
            <a:pPr lvl="1" algn="just"/>
            <a:r>
              <a:rPr lang="en-US" dirty="0" smtClean="0">
                <a:latin typeface="Times New Roman" panose="02020603050405020304" pitchFamily="18" charset="0"/>
                <a:cs typeface="Times New Roman" panose="02020603050405020304" pitchFamily="18" charset="0"/>
              </a:rPr>
              <a:t>Speeds </a:t>
            </a:r>
            <a:r>
              <a:rPr lang="en-US" dirty="0">
                <a:latin typeface="Times New Roman" panose="02020603050405020304" pitchFamily="18" charset="0"/>
                <a:cs typeface="Times New Roman" panose="02020603050405020304" pitchFamily="18" charset="0"/>
              </a:rPr>
              <a:t>up route </a:t>
            </a:r>
            <a:r>
              <a:rPr lang="en-US" dirty="0" smtClean="0">
                <a:latin typeface="Times New Roman" panose="02020603050405020304" pitchFamily="18" charset="0"/>
                <a:cs typeface="Times New Roman" panose="02020603050405020304" pitchFamily="18" charset="0"/>
              </a:rPr>
              <a:t>discovery</a:t>
            </a:r>
          </a:p>
          <a:p>
            <a:pPr lvl="1" algn="just"/>
            <a:r>
              <a:rPr lang="en-US" dirty="0" smtClean="0">
                <a:latin typeface="Times New Roman" panose="02020603050405020304" pitchFamily="18" charset="0"/>
                <a:cs typeface="Times New Roman" panose="02020603050405020304" pitchFamily="18" charset="0"/>
              </a:rPr>
              <a:t>Lowers </a:t>
            </a:r>
            <a:r>
              <a:rPr lang="en-US" dirty="0">
                <a:latin typeface="Times New Roman" panose="02020603050405020304" pitchFamily="18" charset="0"/>
                <a:cs typeface="Times New Roman" panose="02020603050405020304" pitchFamily="18" charset="0"/>
              </a:rPr>
              <a:t>network overhead by limiting unnecessary broadcasts</a:t>
            </a:r>
          </a:p>
          <a:p>
            <a:pPr algn="just"/>
            <a:endParaRPr lang="en-US"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a:t>
            </a:r>
            <a:r>
              <a:rPr lang="en-US" dirty="0" smtClean="0"/>
              <a:t>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020486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SIMULATION SETUP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numCol="1">
            <a:normAutofit fontScale="925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Tools Used:</a:t>
            </a:r>
          </a:p>
          <a:p>
            <a:pPr lvl="1"/>
            <a:r>
              <a:rPr lang="en-US" dirty="0">
                <a:latin typeface="Times New Roman" panose="02020603050405020304" pitchFamily="18" charset="0"/>
                <a:cs typeface="Times New Roman" panose="02020603050405020304" pitchFamily="18" charset="0"/>
              </a:rPr>
              <a:t>Simulator: NS-3.38</a:t>
            </a:r>
          </a:p>
          <a:p>
            <a:pPr lvl="1"/>
            <a:r>
              <a:rPr lang="en-US" dirty="0">
                <a:latin typeface="Times New Roman" panose="02020603050405020304" pitchFamily="18" charset="0"/>
                <a:cs typeface="Times New Roman" panose="02020603050405020304" pitchFamily="18" charset="0"/>
              </a:rPr>
              <a:t>Mobility Model: SUMO + </a:t>
            </a:r>
            <a:r>
              <a:rPr lang="en-US" dirty="0" smtClean="0">
                <a:latin typeface="Times New Roman" panose="02020603050405020304" pitchFamily="18" charset="0"/>
                <a:cs typeface="Times New Roman" panose="02020603050405020304" pitchFamily="18" charset="0"/>
              </a:rPr>
              <a:t>Ns2MobilityHelper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Environment Settings:</a:t>
            </a:r>
          </a:p>
          <a:p>
            <a:pPr lvl="1"/>
            <a:r>
              <a:rPr lang="en-US" dirty="0">
                <a:latin typeface="Times New Roman" panose="02020603050405020304" pitchFamily="18" charset="0"/>
                <a:cs typeface="Times New Roman" panose="02020603050405020304" pitchFamily="18" charset="0"/>
              </a:rPr>
              <a:t>Area: 1000m × 1000m (Urban Grid)</a:t>
            </a:r>
          </a:p>
          <a:p>
            <a:pPr lvl="1"/>
            <a:r>
              <a:rPr lang="en-US" dirty="0">
                <a:latin typeface="Times New Roman" panose="02020603050405020304" pitchFamily="18" charset="0"/>
                <a:cs typeface="Times New Roman" panose="02020603050405020304" pitchFamily="18" charset="0"/>
              </a:rPr>
              <a:t>Vehicles: 25, 50, 75, 100</a:t>
            </a:r>
          </a:p>
          <a:p>
            <a:pPr lvl="1"/>
            <a:r>
              <a:rPr lang="en-US" dirty="0">
                <a:latin typeface="Times New Roman" panose="02020603050405020304" pitchFamily="18" charset="0"/>
                <a:cs typeface="Times New Roman" panose="02020603050405020304" pitchFamily="18" charset="0"/>
              </a:rPr>
              <a:t>Speed Range: </a:t>
            </a:r>
            <a:r>
              <a:rPr lang="en-US" dirty="0" smtClean="0">
                <a:latin typeface="Times New Roman" panose="02020603050405020304" pitchFamily="18" charset="0"/>
                <a:cs typeface="Times New Roman" panose="02020603050405020304" pitchFamily="18" charset="0"/>
              </a:rPr>
              <a:t>30–60 </a:t>
            </a:r>
            <a:r>
              <a:rPr lang="en-US" dirty="0">
                <a:latin typeface="Times New Roman" panose="02020603050405020304" pitchFamily="18" charset="0"/>
                <a:cs typeface="Times New Roman" panose="02020603050405020304" pitchFamily="18" charset="0"/>
              </a:rPr>
              <a:t>km/h</a:t>
            </a:r>
          </a:p>
          <a:p>
            <a:pPr lvl="1"/>
            <a:r>
              <a:rPr lang="en-US" dirty="0">
                <a:latin typeface="Times New Roman" panose="02020603050405020304" pitchFamily="18" charset="0"/>
                <a:cs typeface="Times New Roman" panose="02020603050405020304" pitchFamily="18" charset="0"/>
              </a:rPr>
              <a:t>Simulation Time: </a:t>
            </a:r>
            <a:r>
              <a:rPr lang="en-US" dirty="0" smtClean="0">
                <a:latin typeface="Times New Roman" panose="02020603050405020304" pitchFamily="18" charset="0"/>
                <a:cs typeface="Times New Roman" panose="02020603050405020304" pitchFamily="18" charset="0"/>
              </a:rPr>
              <a:t>300 </a:t>
            </a:r>
            <a:r>
              <a:rPr lang="en-US" dirty="0" smtClean="0">
                <a:latin typeface="Times New Roman" panose="02020603050405020304" pitchFamily="18" charset="0"/>
                <a:cs typeface="Times New Roman" panose="02020603050405020304" pitchFamily="18" charset="0"/>
              </a:rPr>
              <a:t>seconds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Performance </a:t>
            </a:r>
            <a:r>
              <a:rPr lang="en-US" dirty="0">
                <a:latin typeface="Times New Roman" panose="02020603050405020304" pitchFamily="18" charset="0"/>
                <a:cs typeface="Times New Roman" panose="02020603050405020304" pitchFamily="18" charset="0"/>
              </a:rPr>
              <a:t>Metrics:</a:t>
            </a:r>
          </a:p>
          <a:p>
            <a:pPr lvl="1"/>
            <a:r>
              <a:rPr lang="en-US" dirty="0">
                <a:latin typeface="Times New Roman" panose="02020603050405020304" pitchFamily="18" charset="0"/>
                <a:cs typeface="Times New Roman" panose="02020603050405020304" pitchFamily="18" charset="0"/>
              </a:rPr>
              <a:t>Packet Delivery Ratio (PDR)</a:t>
            </a:r>
          </a:p>
          <a:p>
            <a:pPr lvl="1"/>
            <a:r>
              <a:rPr lang="en-US" dirty="0">
                <a:latin typeface="Times New Roman" panose="02020603050405020304" pitchFamily="18" charset="0"/>
                <a:cs typeface="Times New Roman" panose="02020603050405020304" pitchFamily="18" charset="0"/>
              </a:rPr>
              <a:t>End-to-End Delay</a:t>
            </a:r>
          </a:p>
          <a:p>
            <a:pPr lvl="1"/>
            <a:r>
              <a:rPr lang="en-US" dirty="0">
                <a:latin typeface="Times New Roman" panose="02020603050405020304" pitchFamily="18" charset="0"/>
                <a:cs typeface="Times New Roman" panose="02020603050405020304" pitchFamily="18" charset="0"/>
              </a:rPr>
              <a:t>Routing Overhead</a:t>
            </a:r>
          </a:p>
          <a:p>
            <a:pPr lvl="1"/>
            <a:r>
              <a:rPr lang="en-US" dirty="0">
                <a:latin typeface="Times New Roman" panose="02020603050405020304" pitchFamily="18" charset="0"/>
                <a:cs typeface="Times New Roman" panose="02020603050405020304" pitchFamily="18" charset="0"/>
              </a:rPr>
              <a:t>Throughput</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a:t>
            </a:r>
            <a:r>
              <a:rPr lang="en-US" dirty="0" smtClean="0"/>
              <a:t>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336217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SIMULATION SETUP</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a:t>
            </a:r>
            <a:r>
              <a:rPr lang="en-US" dirty="0" smtClean="0"/>
              <a:t>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091" y="1703388"/>
            <a:ext cx="9545918" cy="4591050"/>
          </a:xfrm>
        </p:spPr>
      </p:pic>
    </p:spTree>
    <p:extLst>
      <p:ext uri="{BB962C8B-B14F-4D97-AF65-F5344CB8AC3E}">
        <p14:creationId xmlns:p14="http://schemas.microsoft.com/office/powerpoint/2010/main" val="4072143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RESULTS AND GRAPHS</a:t>
            </a:r>
            <a:endParaRPr lang="en-IN"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00" y="2263736"/>
            <a:ext cx="5619547" cy="3249455"/>
          </a:xfrm>
        </p:spPr>
      </p:pic>
      <p:sp>
        <p:nvSpPr>
          <p:cNvPr id="4" name="Date Placeholder 3"/>
          <p:cNvSpPr>
            <a:spLocks noGrp="1"/>
          </p:cNvSpPr>
          <p:nvPr>
            <p:ph type="dt" sz="half" idx="10"/>
          </p:nvPr>
        </p:nvSpPr>
        <p:spPr/>
        <p:txBody>
          <a:bodyPr/>
          <a:lstStyle/>
          <a:p>
            <a:r>
              <a:rPr lang="en-US" dirty="0"/>
              <a:t>2</a:t>
            </a:r>
            <a:r>
              <a:rPr lang="en-US" dirty="0" smtClean="0"/>
              <a:t>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049" y="2261880"/>
            <a:ext cx="5478908" cy="3251311"/>
          </a:xfrm>
          <a:prstGeom prst="rect">
            <a:avLst/>
          </a:prstGeom>
        </p:spPr>
      </p:pic>
      <p:sp>
        <p:nvSpPr>
          <p:cNvPr id="10" name="TextBox 9"/>
          <p:cNvSpPr txBox="1"/>
          <p:nvPr/>
        </p:nvSpPr>
        <p:spPr>
          <a:xfrm>
            <a:off x="2203481" y="5736414"/>
            <a:ext cx="2152384" cy="369332"/>
          </a:xfrm>
          <a:prstGeom prst="rect">
            <a:avLst/>
          </a:prstGeom>
          <a:noFill/>
        </p:spPr>
        <p:txBody>
          <a:bodyPr wrap="none" rtlCol="0">
            <a:spAutoFit/>
          </a:bodyPr>
          <a:lstStyle/>
          <a:p>
            <a:r>
              <a:rPr lang="en-US" dirty="0" smtClean="0"/>
              <a:t>Packet Delivery Ratio</a:t>
            </a:r>
            <a:endParaRPr lang="en-IN" dirty="0"/>
          </a:p>
        </p:txBody>
      </p:sp>
      <p:sp>
        <p:nvSpPr>
          <p:cNvPr id="11" name="TextBox 10"/>
          <p:cNvSpPr txBox="1"/>
          <p:nvPr/>
        </p:nvSpPr>
        <p:spPr>
          <a:xfrm>
            <a:off x="7950313" y="5766492"/>
            <a:ext cx="1808380" cy="369332"/>
          </a:xfrm>
          <a:prstGeom prst="rect">
            <a:avLst/>
          </a:prstGeom>
          <a:noFill/>
        </p:spPr>
        <p:txBody>
          <a:bodyPr wrap="none" rtlCol="0">
            <a:spAutoFit/>
          </a:bodyPr>
          <a:lstStyle/>
          <a:p>
            <a:r>
              <a:rPr lang="en-US" dirty="0" smtClean="0"/>
              <a:t>End-to-End Delay</a:t>
            </a:r>
            <a:endParaRPr lang="en-IN" dirty="0"/>
          </a:p>
        </p:txBody>
      </p:sp>
    </p:spTree>
    <p:extLst>
      <p:ext uri="{BB962C8B-B14F-4D97-AF65-F5344CB8AC3E}">
        <p14:creationId xmlns:p14="http://schemas.microsoft.com/office/powerpoint/2010/main" val="1841503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RESULTS AND GRAPHS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a:t>
            </a:r>
            <a:r>
              <a:rPr lang="en-US" dirty="0" smtClean="0"/>
              <a:t>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26</a:t>
            </a:fld>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762276525"/>
              </p:ext>
            </p:extLst>
          </p:nvPr>
        </p:nvGraphicFramePr>
        <p:xfrm>
          <a:off x="469899" y="2370506"/>
          <a:ext cx="11290300" cy="1097280"/>
        </p:xfrm>
        <a:graphic>
          <a:graphicData uri="http://schemas.openxmlformats.org/drawingml/2006/table">
            <a:tbl>
              <a:tblPr>
                <a:tableStyleId>{5940675A-B579-460E-94D1-54222C63F5DA}</a:tableStyleId>
              </a:tblPr>
              <a:tblGrid>
                <a:gridCol w="2258060">
                  <a:extLst>
                    <a:ext uri="{9D8B030D-6E8A-4147-A177-3AD203B41FA5}">
                      <a16:colId xmlns:a16="http://schemas.microsoft.com/office/drawing/2014/main" val="4119707139"/>
                    </a:ext>
                  </a:extLst>
                </a:gridCol>
                <a:gridCol w="2258060">
                  <a:extLst>
                    <a:ext uri="{9D8B030D-6E8A-4147-A177-3AD203B41FA5}">
                      <a16:colId xmlns:a16="http://schemas.microsoft.com/office/drawing/2014/main" val="2376364090"/>
                    </a:ext>
                  </a:extLst>
                </a:gridCol>
                <a:gridCol w="2258060">
                  <a:extLst>
                    <a:ext uri="{9D8B030D-6E8A-4147-A177-3AD203B41FA5}">
                      <a16:colId xmlns:a16="http://schemas.microsoft.com/office/drawing/2014/main" val="2638605685"/>
                    </a:ext>
                  </a:extLst>
                </a:gridCol>
                <a:gridCol w="2258060">
                  <a:extLst>
                    <a:ext uri="{9D8B030D-6E8A-4147-A177-3AD203B41FA5}">
                      <a16:colId xmlns:a16="http://schemas.microsoft.com/office/drawing/2014/main" val="986163305"/>
                    </a:ext>
                  </a:extLst>
                </a:gridCol>
                <a:gridCol w="2258060">
                  <a:extLst>
                    <a:ext uri="{9D8B030D-6E8A-4147-A177-3AD203B41FA5}">
                      <a16:colId xmlns:a16="http://schemas.microsoft.com/office/drawing/2014/main" val="1411223342"/>
                    </a:ext>
                  </a:extLst>
                </a:gridCol>
              </a:tblGrid>
              <a:tr h="0">
                <a:tc>
                  <a:txBody>
                    <a:bodyPr/>
                    <a:lstStyle/>
                    <a:p>
                      <a:r>
                        <a:rPr lang="en-IN"/>
                        <a:t>Protocol</a:t>
                      </a:r>
                    </a:p>
                  </a:txBody>
                  <a:tcPr anchor="ctr"/>
                </a:tc>
                <a:tc>
                  <a:txBody>
                    <a:bodyPr/>
                    <a:lstStyle/>
                    <a:p>
                      <a:r>
                        <a:rPr lang="en-IN"/>
                        <a:t>Scenario 1</a:t>
                      </a:r>
                    </a:p>
                  </a:txBody>
                  <a:tcPr anchor="ctr"/>
                </a:tc>
                <a:tc>
                  <a:txBody>
                    <a:bodyPr/>
                    <a:lstStyle/>
                    <a:p>
                      <a:r>
                        <a:rPr lang="en-IN"/>
                        <a:t>Scenario 2</a:t>
                      </a:r>
                    </a:p>
                  </a:txBody>
                  <a:tcPr anchor="ctr"/>
                </a:tc>
                <a:tc>
                  <a:txBody>
                    <a:bodyPr/>
                    <a:lstStyle/>
                    <a:p>
                      <a:r>
                        <a:rPr lang="en-IN"/>
                        <a:t>Scenario 3</a:t>
                      </a:r>
                    </a:p>
                  </a:txBody>
                  <a:tcPr anchor="ctr"/>
                </a:tc>
                <a:tc>
                  <a:txBody>
                    <a:bodyPr/>
                    <a:lstStyle/>
                    <a:p>
                      <a:r>
                        <a:rPr lang="en-IN"/>
                        <a:t>Scenario 4</a:t>
                      </a:r>
                    </a:p>
                  </a:txBody>
                  <a:tcPr anchor="ctr"/>
                </a:tc>
                <a:extLst>
                  <a:ext uri="{0D108BD9-81ED-4DB2-BD59-A6C34878D82A}">
                    <a16:rowId xmlns:a16="http://schemas.microsoft.com/office/drawing/2014/main" val="3069181870"/>
                  </a:ext>
                </a:extLst>
              </a:tr>
              <a:tr h="0">
                <a:tc>
                  <a:txBody>
                    <a:bodyPr/>
                    <a:lstStyle/>
                    <a:p>
                      <a:r>
                        <a:rPr lang="en-IN"/>
                        <a:t>AODV</a:t>
                      </a:r>
                    </a:p>
                  </a:txBody>
                  <a:tcPr anchor="ctr"/>
                </a:tc>
                <a:tc>
                  <a:txBody>
                    <a:bodyPr/>
                    <a:lstStyle/>
                    <a:p>
                      <a:r>
                        <a:rPr lang="en-IN"/>
                        <a:t>72.4</a:t>
                      </a:r>
                    </a:p>
                  </a:txBody>
                  <a:tcPr anchor="ctr"/>
                </a:tc>
                <a:tc>
                  <a:txBody>
                    <a:bodyPr/>
                    <a:lstStyle/>
                    <a:p>
                      <a:r>
                        <a:rPr lang="en-IN"/>
                        <a:t>71.1</a:t>
                      </a:r>
                    </a:p>
                  </a:txBody>
                  <a:tcPr anchor="ctr"/>
                </a:tc>
                <a:tc>
                  <a:txBody>
                    <a:bodyPr/>
                    <a:lstStyle/>
                    <a:p>
                      <a:r>
                        <a:rPr lang="en-IN"/>
                        <a:t>70.7</a:t>
                      </a:r>
                    </a:p>
                  </a:txBody>
                  <a:tcPr anchor="ctr"/>
                </a:tc>
                <a:tc>
                  <a:txBody>
                    <a:bodyPr/>
                    <a:lstStyle/>
                    <a:p>
                      <a:r>
                        <a:rPr lang="en-IN"/>
                        <a:t>68.3</a:t>
                      </a:r>
                    </a:p>
                  </a:txBody>
                  <a:tcPr anchor="ctr"/>
                </a:tc>
                <a:extLst>
                  <a:ext uri="{0D108BD9-81ED-4DB2-BD59-A6C34878D82A}">
                    <a16:rowId xmlns:a16="http://schemas.microsoft.com/office/drawing/2014/main" val="3397785289"/>
                  </a:ext>
                </a:extLst>
              </a:tr>
              <a:tr h="0">
                <a:tc>
                  <a:txBody>
                    <a:bodyPr/>
                    <a:lstStyle/>
                    <a:p>
                      <a:r>
                        <a:rPr lang="en-IN"/>
                        <a:t>RAODV</a:t>
                      </a:r>
                    </a:p>
                  </a:txBody>
                  <a:tcPr anchor="ctr"/>
                </a:tc>
                <a:tc>
                  <a:txBody>
                    <a:bodyPr/>
                    <a:lstStyle/>
                    <a:p>
                      <a:r>
                        <a:rPr lang="en-IN"/>
                        <a:t>73.3</a:t>
                      </a:r>
                    </a:p>
                  </a:txBody>
                  <a:tcPr anchor="ctr"/>
                </a:tc>
                <a:tc>
                  <a:txBody>
                    <a:bodyPr/>
                    <a:lstStyle/>
                    <a:p>
                      <a:r>
                        <a:rPr lang="en-IN"/>
                        <a:t>73.2</a:t>
                      </a:r>
                    </a:p>
                  </a:txBody>
                  <a:tcPr anchor="ctr"/>
                </a:tc>
                <a:tc>
                  <a:txBody>
                    <a:bodyPr/>
                    <a:lstStyle/>
                    <a:p>
                      <a:r>
                        <a:rPr lang="en-IN"/>
                        <a:t>72.6</a:t>
                      </a:r>
                    </a:p>
                  </a:txBody>
                  <a:tcPr anchor="ctr"/>
                </a:tc>
                <a:tc>
                  <a:txBody>
                    <a:bodyPr/>
                    <a:lstStyle/>
                    <a:p>
                      <a:r>
                        <a:rPr lang="en-IN" dirty="0"/>
                        <a:t>70.1</a:t>
                      </a:r>
                    </a:p>
                  </a:txBody>
                  <a:tcPr anchor="ctr"/>
                </a:tc>
                <a:extLst>
                  <a:ext uri="{0D108BD9-81ED-4DB2-BD59-A6C34878D82A}">
                    <a16:rowId xmlns:a16="http://schemas.microsoft.com/office/drawing/2014/main" val="268679761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18812622"/>
              </p:ext>
            </p:extLst>
          </p:nvPr>
        </p:nvGraphicFramePr>
        <p:xfrm>
          <a:off x="469899" y="4427375"/>
          <a:ext cx="11290300" cy="1097280"/>
        </p:xfrm>
        <a:graphic>
          <a:graphicData uri="http://schemas.openxmlformats.org/drawingml/2006/table">
            <a:tbl>
              <a:tblPr>
                <a:tableStyleId>{5940675A-B579-460E-94D1-54222C63F5DA}</a:tableStyleId>
              </a:tblPr>
              <a:tblGrid>
                <a:gridCol w="2258060">
                  <a:extLst>
                    <a:ext uri="{9D8B030D-6E8A-4147-A177-3AD203B41FA5}">
                      <a16:colId xmlns:a16="http://schemas.microsoft.com/office/drawing/2014/main" val="827151143"/>
                    </a:ext>
                  </a:extLst>
                </a:gridCol>
                <a:gridCol w="2258060">
                  <a:extLst>
                    <a:ext uri="{9D8B030D-6E8A-4147-A177-3AD203B41FA5}">
                      <a16:colId xmlns:a16="http://schemas.microsoft.com/office/drawing/2014/main" val="3278606010"/>
                    </a:ext>
                  </a:extLst>
                </a:gridCol>
                <a:gridCol w="2258060">
                  <a:extLst>
                    <a:ext uri="{9D8B030D-6E8A-4147-A177-3AD203B41FA5}">
                      <a16:colId xmlns:a16="http://schemas.microsoft.com/office/drawing/2014/main" val="113889478"/>
                    </a:ext>
                  </a:extLst>
                </a:gridCol>
                <a:gridCol w="2258060">
                  <a:extLst>
                    <a:ext uri="{9D8B030D-6E8A-4147-A177-3AD203B41FA5}">
                      <a16:colId xmlns:a16="http://schemas.microsoft.com/office/drawing/2014/main" val="2970574636"/>
                    </a:ext>
                  </a:extLst>
                </a:gridCol>
                <a:gridCol w="2258060">
                  <a:extLst>
                    <a:ext uri="{9D8B030D-6E8A-4147-A177-3AD203B41FA5}">
                      <a16:colId xmlns:a16="http://schemas.microsoft.com/office/drawing/2014/main" val="1282876016"/>
                    </a:ext>
                  </a:extLst>
                </a:gridCol>
              </a:tblGrid>
              <a:tr h="0">
                <a:tc>
                  <a:txBody>
                    <a:bodyPr/>
                    <a:lstStyle/>
                    <a:p>
                      <a:r>
                        <a:rPr lang="en-IN"/>
                        <a:t>Protocol</a:t>
                      </a:r>
                    </a:p>
                  </a:txBody>
                  <a:tcPr anchor="ctr"/>
                </a:tc>
                <a:tc>
                  <a:txBody>
                    <a:bodyPr/>
                    <a:lstStyle/>
                    <a:p>
                      <a:r>
                        <a:rPr lang="en-IN"/>
                        <a:t>Scenario 1</a:t>
                      </a:r>
                    </a:p>
                  </a:txBody>
                  <a:tcPr anchor="ctr"/>
                </a:tc>
                <a:tc>
                  <a:txBody>
                    <a:bodyPr/>
                    <a:lstStyle/>
                    <a:p>
                      <a:r>
                        <a:rPr lang="en-IN" dirty="0"/>
                        <a:t>Scenario 2</a:t>
                      </a:r>
                    </a:p>
                  </a:txBody>
                  <a:tcPr anchor="ctr"/>
                </a:tc>
                <a:tc>
                  <a:txBody>
                    <a:bodyPr/>
                    <a:lstStyle/>
                    <a:p>
                      <a:r>
                        <a:rPr lang="en-IN"/>
                        <a:t>Scenario 3</a:t>
                      </a:r>
                    </a:p>
                  </a:txBody>
                  <a:tcPr anchor="ctr"/>
                </a:tc>
                <a:tc>
                  <a:txBody>
                    <a:bodyPr/>
                    <a:lstStyle/>
                    <a:p>
                      <a:r>
                        <a:rPr lang="en-IN"/>
                        <a:t>Scenario 4</a:t>
                      </a:r>
                    </a:p>
                  </a:txBody>
                  <a:tcPr anchor="ctr"/>
                </a:tc>
                <a:extLst>
                  <a:ext uri="{0D108BD9-81ED-4DB2-BD59-A6C34878D82A}">
                    <a16:rowId xmlns:a16="http://schemas.microsoft.com/office/drawing/2014/main" val="994402049"/>
                  </a:ext>
                </a:extLst>
              </a:tr>
              <a:tr h="0">
                <a:tc>
                  <a:txBody>
                    <a:bodyPr/>
                    <a:lstStyle/>
                    <a:p>
                      <a:r>
                        <a:rPr lang="en-IN"/>
                        <a:t>AODV</a:t>
                      </a:r>
                    </a:p>
                  </a:txBody>
                  <a:tcPr anchor="ctr"/>
                </a:tc>
                <a:tc>
                  <a:txBody>
                    <a:bodyPr/>
                    <a:lstStyle/>
                    <a:p>
                      <a:r>
                        <a:rPr lang="en-IN"/>
                        <a:t>105</a:t>
                      </a:r>
                    </a:p>
                  </a:txBody>
                  <a:tcPr anchor="ctr"/>
                </a:tc>
                <a:tc>
                  <a:txBody>
                    <a:bodyPr/>
                    <a:lstStyle/>
                    <a:p>
                      <a:r>
                        <a:rPr lang="en-IN"/>
                        <a:t>128</a:t>
                      </a:r>
                    </a:p>
                  </a:txBody>
                  <a:tcPr anchor="ctr"/>
                </a:tc>
                <a:tc>
                  <a:txBody>
                    <a:bodyPr/>
                    <a:lstStyle/>
                    <a:p>
                      <a:r>
                        <a:rPr lang="en-IN"/>
                        <a:t>145</a:t>
                      </a:r>
                    </a:p>
                  </a:txBody>
                  <a:tcPr anchor="ctr"/>
                </a:tc>
                <a:tc>
                  <a:txBody>
                    <a:bodyPr/>
                    <a:lstStyle/>
                    <a:p>
                      <a:r>
                        <a:rPr lang="en-IN"/>
                        <a:t>168</a:t>
                      </a:r>
                    </a:p>
                  </a:txBody>
                  <a:tcPr anchor="ctr"/>
                </a:tc>
                <a:extLst>
                  <a:ext uri="{0D108BD9-81ED-4DB2-BD59-A6C34878D82A}">
                    <a16:rowId xmlns:a16="http://schemas.microsoft.com/office/drawing/2014/main" val="3019725427"/>
                  </a:ext>
                </a:extLst>
              </a:tr>
              <a:tr h="0">
                <a:tc>
                  <a:txBody>
                    <a:bodyPr/>
                    <a:lstStyle/>
                    <a:p>
                      <a:r>
                        <a:rPr lang="en-IN"/>
                        <a:t>RAODV</a:t>
                      </a:r>
                    </a:p>
                  </a:txBody>
                  <a:tcPr anchor="ctr"/>
                </a:tc>
                <a:tc>
                  <a:txBody>
                    <a:bodyPr/>
                    <a:lstStyle/>
                    <a:p>
                      <a:r>
                        <a:rPr lang="en-IN"/>
                        <a:t>92</a:t>
                      </a:r>
                    </a:p>
                  </a:txBody>
                  <a:tcPr anchor="ctr"/>
                </a:tc>
                <a:tc>
                  <a:txBody>
                    <a:bodyPr/>
                    <a:lstStyle/>
                    <a:p>
                      <a:r>
                        <a:rPr lang="en-IN"/>
                        <a:t>108</a:t>
                      </a:r>
                    </a:p>
                  </a:txBody>
                  <a:tcPr anchor="ctr"/>
                </a:tc>
                <a:tc>
                  <a:txBody>
                    <a:bodyPr/>
                    <a:lstStyle/>
                    <a:p>
                      <a:r>
                        <a:rPr lang="en-IN"/>
                        <a:t>117</a:t>
                      </a:r>
                    </a:p>
                  </a:txBody>
                  <a:tcPr anchor="ctr"/>
                </a:tc>
                <a:tc>
                  <a:txBody>
                    <a:bodyPr/>
                    <a:lstStyle/>
                    <a:p>
                      <a:r>
                        <a:rPr lang="en-IN" dirty="0"/>
                        <a:t>126</a:t>
                      </a:r>
                    </a:p>
                  </a:txBody>
                  <a:tcPr anchor="ctr"/>
                </a:tc>
                <a:extLst>
                  <a:ext uri="{0D108BD9-81ED-4DB2-BD59-A6C34878D82A}">
                    <a16:rowId xmlns:a16="http://schemas.microsoft.com/office/drawing/2014/main" val="4098205348"/>
                  </a:ext>
                </a:extLst>
              </a:tr>
            </a:tbl>
          </a:graphicData>
        </a:graphic>
      </p:graphicFrame>
      <p:sp>
        <p:nvSpPr>
          <p:cNvPr id="15" name="TextBox 14"/>
          <p:cNvSpPr txBox="1"/>
          <p:nvPr/>
        </p:nvSpPr>
        <p:spPr>
          <a:xfrm>
            <a:off x="5038857" y="3578248"/>
            <a:ext cx="2152384" cy="369332"/>
          </a:xfrm>
          <a:prstGeom prst="rect">
            <a:avLst/>
          </a:prstGeom>
          <a:noFill/>
        </p:spPr>
        <p:txBody>
          <a:bodyPr wrap="none" rtlCol="0">
            <a:spAutoFit/>
          </a:bodyPr>
          <a:lstStyle/>
          <a:p>
            <a:r>
              <a:rPr lang="en-US" dirty="0" smtClean="0"/>
              <a:t>Packet Delivery Ratio</a:t>
            </a:r>
            <a:endParaRPr lang="en-IN" dirty="0"/>
          </a:p>
        </p:txBody>
      </p:sp>
      <p:sp>
        <p:nvSpPr>
          <p:cNvPr id="16" name="TextBox 15"/>
          <p:cNvSpPr txBox="1"/>
          <p:nvPr/>
        </p:nvSpPr>
        <p:spPr>
          <a:xfrm>
            <a:off x="5210859" y="5811052"/>
            <a:ext cx="1808380" cy="369332"/>
          </a:xfrm>
          <a:prstGeom prst="rect">
            <a:avLst/>
          </a:prstGeom>
          <a:noFill/>
        </p:spPr>
        <p:txBody>
          <a:bodyPr wrap="none" rtlCol="0">
            <a:spAutoFit/>
          </a:bodyPr>
          <a:lstStyle/>
          <a:p>
            <a:r>
              <a:rPr lang="en-US" dirty="0" smtClean="0"/>
              <a:t>End-to-End Delay</a:t>
            </a:r>
            <a:endParaRPr lang="en-IN" dirty="0"/>
          </a:p>
        </p:txBody>
      </p:sp>
    </p:spTree>
    <p:extLst>
      <p:ext uri="{BB962C8B-B14F-4D97-AF65-F5344CB8AC3E}">
        <p14:creationId xmlns:p14="http://schemas.microsoft.com/office/powerpoint/2010/main" val="4031336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RESULTS AND GRAPHS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a:t>
            </a:r>
            <a:r>
              <a:rPr lang="en-US" dirty="0" smtClean="0"/>
              <a:t>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sp>
        <p:nvSpPr>
          <p:cNvPr id="10" name="TextBox 9"/>
          <p:cNvSpPr txBox="1"/>
          <p:nvPr/>
        </p:nvSpPr>
        <p:spPr>
          <a:xfrm>
            <a:off x="2352555" y="5736414"/>
            <a:ext cx="1881669" cy="369332"/>
          </a:xfrm>
          <a:prstGeom prst="rect">
            <a:avLst/>
          </a:prstGeom>
          <a:noFill/>
        </p:spPr>
        <p:txBody>
          <a:bodyPr wrap="none" rtlCol="0">
            <a:spAutoFit/>
          </a:bodyPr>
          <a:lstStyle/>
          <a:p>
            <a:r>
              <a:rPr lang="en-US" dirty="0" smtClean="0"/>
              <a:t>Routing Overhead</a:t>
            </a:r>
            <a:endParaRPr lang="en-IN" dirty="0"/>
          </a:p>
        </p:txBody>
      </p:sp>
      <p:sp>
        <p:nvSpPr>
          <p:cNvPr id="11" name="TextBox 10"/>
          <p:cNvSpPr txBox="1"/>
          <p:nvPr/>
        </p:nvSpPr>
        <p:spPr>
          <a:xfrm>
            <a:off x="8217672" y="5736414"/>
            <a:ext cx="1290225" cy="369332"/>
          </a:xfrm>
          <a:prstGeom prst="rect">
            <a:avLst/>
          </a:prstGeom>
          <a:noFill/>
        </p:spPr>
        <p:txBody>
          <a:bodyPr wrap="none" rtlCol="0">
            <a:spAutoFit/>
          </a:bodyPr>
          <a:lstStyle/>
          <a:p>
            <a:r>
              <a:rPr lang="en-US" dirty="0" smtClean="0"/>
              <a:t>Throughput</a:t>
            </a:r>
            <a:endParaRPr lang="en-IN" dirty="0"/>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00" y="1970761"/>
            <a:ext cx="5646980" cy="3417234"/>
          </a:xfr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371" y="2072361"/>
            <a:ext cx="5794829" cy="3461165"/>
          </a:xfrm>
          <a:prstGeom prst="rect">
            <a:avLst/>
          </a:prstGeom>
        </p:spPr>
      </p:pic>
    </p:spTree>
    <p:extLst>
      <p:ext uri="{BB962C8B-B14F-4D97-AF65-F5344CB8AC3E}">
        <p14:creationId xmlns:p14="http://schemas.microsoft.com/office/powerpoint/2010/main" val="14868892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RESULTS AND GRAPHS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a:t>
            </a:r>
            <a:r>
              <a:rPr lang="en-US" dirty="0" smtClean="0"/>
              <a:t>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28</a:t>
            </a:fld>
            <a:endParaRPr lang="en-US" dirty="0"/>
          </a:p>
        </p:txBody>
      </p:sp>
      <p:sp>
        <p:nvSpPr>
          <p:cNvPr id="10" name="TextBox 9"/>
          <p:cNvSpPr txBox="1"/>
          <p:nvPr/>
        </p:nvSpPr>
        <p:spPr>
          <a:xfrm>
            <a:off x="4821435" y="3503504"/>
            <a:ext cx="1881669" cy="369332"/>
          </a:xfrm>
          <a:prstGeom prst="rect">
            <a:avLst/>
          </a:prstGeom>
          <a:noFill/>
        </p:spPr>
        <p:txBody>
          <a:bodyPr wrap="none" rtlCol="0">
            <a:spAutoFit/>
          </a:bodyPr>
          <a:lstStyle/>
          <a:p>
            <a:r>
              <a:rPr lang="en-US" dirty="0" smtClean="0"/>
              <a:t>Routing Overhead</a:t>
            </a:r>
            <a:endParaRPr lang="en-IN" dirty="0"/>
          </a:p>
        </p:txBody>
      </p:sp>
      <p:sp>
        <p:nvSpPr>
          <p:cNvPr id="11" name="TextBox 10"/>
          <p:cNvSpPr txBox="1"/>
          <p:nvPr/>
        </p:nvSpPr>
        <p:spPr>
          <a:xfrm>
            <a:off x="5117156" y="5535786"/>
            <a:ext cx="1290225" cy="369332"/>
          </a:xfrm>
          <a:prstGeom prst="rect">
            <a:avLst/>
          </a:prstGeom>
          <a:noFill/>
        </p:spPr>
        <p:txBody>
          <a:bodyPr wrap="none" rtlCol="0">
            <a:spAutoFit/>
          </a:bodyPr>
          <a:lstStyle/>
          <a:p>
            <a:r>
              <a:rPr lang="en-US" dirty="0" smtClean="0"/>
              <a:t>Throughput</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23119453"/>
              </p:ext>
            </p:extLst>
          </p:nvPr>
        </p:nvGraphicFramePr>
        <p:xfrm>
          <a:off x="469899" y="2201875"/>
          <a:ext cx="11290300" cy="1097280"/>
        </p:xfrm>
        <a:graphic>
          <a:graphicData uri="http://schemas.openxmlformats.org/drawingml/2006/table">
            <a:tbl>
              <a:tblPr>
                <a:tableStyleId>{5940675A-B579-460E-94D1-54222C63F5DA}</a:tableStyleId>
              </a:tblPr>
              <a:tblGrid>
                <a:gridCol w="2258060">
                  <a:extLst>
                    <a:ext uri="{9D8B030D-6E8A-4147-A177-3AD203B41FA5}">
                      <a16:colId xmlns:a16="http://schemas.microsoft.com/office/drawing/2014/main" val="2621707387"/>
                    </a:ext>
                  </a:extLst>
                </a:gridCol>
                <a:gridCol w="2258060">
                  <a:extLst>
                    <a:ext uri="{9D8B030D-6E8A-4147-A177-3AD203B41FA5}">
                      <a16:colId xmlns:a16="http://schemas.microsoft.com/office/drawing/2014/main" val="1157487321"/>
                    </a:ext>
                  </a:extLst>
                </a:gridCol>
                <a:gridCol w="2258060">
                  <a:extLst>
                    <a:ext uri="{9D8B030D-6E8A-4147-A177-3AD203B41FA5}">
                      <a16:colId xmlns:a16="http://schemas.microsoft.com/office/drawing/2014/main" val="1886785470"/>
                    </a:ext>
                  </a:extLst>
                </a:gridCol>
                <a:gridCol w="2258060">
                  <a:extLst>
                    <a:ext uri="{9D8B030D-6E8A-4147-A177-3AD203B41FA5}">
                      <a16:colId xmlns:a16="http://schemas.microsoft.com/office/drawing/2014/main" val="2529098467"/>
                    </a:ext>
                  </a:extLst>
                </a:gridCol>
                <a:gridCol w="2258060">
                  <a:extLst>
                    <a:ext uri="{9D8B030D-6E8A-4147-A177-3AD203B41FA5}">
                      <a16:colId xmlns:a16="http://schemas.microsoft.com/office/drawing/2014/main" val="3125331078"/>
                    </a:ext>
                  </a:extLst>
                </a:gridCol>
              </a:tblGrid>
              <a:tr h="0">
                <a:tc>
                  <a:txBody>
                    <a:bodyPr/>
                    <a:lstStyle/>
                    <a:p>
                      <a:r>
                        <a:rPr lang="en-IN"/>
                        <a:t>Protocol</a:t>
                      </a:r>
                    </a:p>
                  </a:txBody>
                  <a:tcPr anchor="ctr"/>
                </a:tc>
                <a:tc>
                  <a:txBody>
                    <a:bodyPr/>
                    <a:lstStyle/>
                    <a:p>
                      <a:r>
                        <a:rPr lang="en-IN"/>
                        <a:t>Scenario 1</a:t>
                      </a:r>
                    </a:p>
                  </a:txBody>
                  <a:tcPr anchor="ctr"/>
                </a:tc>
                <a:tc>
                  <a:txBody>
                    <a:bodyPr/>
                    <a:lstStyle/>
                    <a:p>
                      <a:r>
                        <a:rPr lang="en-IN"/>
                        <a:t>Scenario 2</a:t>
                      </a:r>
                    </a:p>
                  </a:txBody>
                  <a:tcPr anchor="ctr"/>
                </a:tc>
                <a:tc>
                  <a:txBody>
                    <a:bodyPr/>
                    <a:lstStyle/>
                    <a:p>
                      <a:r>
                        <a:rPr lang="en-IN"/>
                        <a:t>Scenario 3</a:t>
                      </a:r>
                    </a:p>
                  </a:txBody>
                  <a:tcPr anchor="ctr"/>
                </a:tc>
                <a:tc>
                  <a:txBody>
                    <a:bodyPr/>
                    <a:lstStyle/>
                    <a:p>
                      <a:r>
                        <a:rPr lang="en-IN"/>
                        <a:t>Scenario 4</a:t>
                      </a:r>
                    </a:p>
                  </a:txBody>
                  <a:tcPr anchor="ctr"/>
                </a:tc>
                <a:extLst>
                  <a:ext uri="{0D108BD9-81ED-4DB2-BD59-A6C34878D82A}">
                    <a16:rowId xmlns:a16="http://schemas.microsoft.com/office/drawing/2014/main" val="4216705137"/>
                  </a:ext>
                </a:extLst>
              </a:tr>
              <a:tr h="0">
                <a:tc>
                  <a:txBody>
                    <a:bodyPr/>
                    <a:lstStyle/>
                    <a:p>
                      <a:r>
                        <a:rPr lang="en-IN"/>
                        <a:t>AODV</a:t>
                      </a:r>
                    </a:p>
                  </a:txBody>
                  <a:tcPr anchor="ctr"/>
                </a:tc>
                <a:tc>
                  <a:txBody>
                    <a:bodyPr/>
                    <a:lstStyle/>
                    <a:p>
                      <a:r>
                        <a:rPr lang="en-IN"/>
                        <a:t>195</a:t>
                      </a:r>
                    </a:p>
                  </a:txBody>
                  <a:tcPr anchor="ctr"/>
                </a:tc>
                <a:tc>
                  <a:txBody>
                    <a:bodyPr/>
                    <a:lstStyle/>
                    <a:p>
                      <a:r>
                        <a:rPr lang="en-IN"/>
                        <a:t>243</a:t>
                      </a:r>
                    </a:p>
                  </a:txBody>
                  <a:tcPr anchor="ctr"/>
                </a:tc>
                <a:tc>
                  <a:txBody>
                    <a:bodyPr/>
                    <a:lstStyle/>
                    <a:p>
                      <a:r>
                        <a:rPr lang="en-IN"/>
                        <a:t>295</a:t>
                      </a:r>
                    </a:p>
                  </a:txBody>
                  <a:tcPr anchor="ctr"/>
                </a:tc>
                <a:tc>
                  <a:txBody>
                    <a:bodyPr/>
                    <a:lstStyle/>
                    <a:p>
                      <a:r>
                        <a:rPr lang="en-IN"/>
                        <a:t>348</a:t>
                      </a:r>
                    </a:p>
                  </a:txBody>
                  <a:tcPr anchor="ctr"/>
                </a:tc>
                <a:extLst>
                  <a:ext uri="{0D108BD9-81ED-4DB2-BD59-A6C34878D82A}">
                    <a16:rowId xmlns:a16="http://schemas.microsoft.com/office/drawing/2014/main" val="3849240498"/>
                  </a:ext>
                </a:extLst>
              </a:tr>
              <a:tr h="0">
                <a:tc>
                  <a:txBody>
                    <a:bodyPr/>
                    <a:lstStyle/>
                    <a:p>
                      <a:r>
                        <a:rPr lang="en-IN"/>
                        <a:t>RAODV</a:t>
                      </a:r>
                    </a:p>
                  </a:txBody>
                  <a:tcPr anchor="ctr"/>
                </a:tc>
                <a:tc>
                  <a:txBody>
                    <a:bodyPr/>
                    <a:lstStyle/>
                    <a:p>
                      <a:r>
                        <a:rPr lang="en-IN"/>
                        <a:t>175</a:t>
                      </a:r>
                    </a:p>
                  </a:txBody>
                  <a:tcPr anchor="ctr"/>
                </a:tc>
                <a:tc>
                  <a:txBody>
                    <a:bodyPr/>
                    <a:lstStyle/>
                    <a:p>
                      <a:r>
                        <a:rPr lang="en-IN"/>
                        <a:t>202</a:t>
                      </a:r>
                    </a:p>
                  </a:txBody>
                  <a:tcPr anchor="ctr"/>
                </a:tc>
                <a:tc>
                  <a:txBody>
                    <a:bodyPr/>
                    <a:lstStyle/>
                    <a:p>
                      <a:r>
                        <a:rPr lang="en-IN"/>
                        <a:t>221</a:t>
                      </a:r>
                    </a:p>
                  </a:txBody>
                  <a:tcPr anchor="ctr"/>
                </a:tc>
                <a:tc>
                  <a:txBody>
                    <a:bodyPr/>
                    <a:lstStyle/>
                    <a:p>
                      <a:r>
                        <a:rPr lang="en-IN" dirty="0"/>
                        <a:t>240</a:t>
                      </a:r>
                    </a:p>
                  </a:txBody>
                  <a:tcPr anchor="ctr"/>
                </a:tc>
                <a:extLst>
                  <a:ext uri="{0D108BD9-81ED-4DB2-BD59-A6C34878D82A}">
                    <a16:rowId xmlns:a16="http://schemas.microsoft.com/office/drawing/2014/main" val="216384586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10628077"/>
              </p:ext>
            </p:extLst>
          </p:nvPr>
        </p:nvGraphicFramePr>
        <p:xfrm>
          <a:off x="469899" y="4228712"/>
          <a:ext cx="11290300" cy="1097280"/>
        </p:xfrm>
        <a:graphic>
          <a:graphicData uri="http://schemas.openxmlformats.org/drawingml/2006/table">
            <a:tbl>
              <a:tblPr>
                <a:tableStyleId>{5940675A-B579-460E-94D1-54222C63F5DA}</a:tableStyleId>
              </a:tblPr>
              <a:tblGrid>
                <a:gridCol w="2258060">
                  <a:extLst>
                    <a:ext uri="{9D8B030D-6E8A-4147-A177-3AD203B41FA5}">
                      <a16:colId xmlns:a16="http://schemas.microsoft.com/office/drawing/2014/main" val="2279505415"/>
                    </a:ext>
                  </a:extLst>
                </a:gridCol>
                <a:gridCol w="2258060">
                  <a:extLst>
                    <a:ext uri="{9D8B030D-6E8A-4147-A177-3AD203B41FA5}">
                      <a16:colId xmlns:a16="http://schemas.microsoft.com/office/drawing/2014/main" val="886625681"/>
                    </a:ext>
                  </a:extLst>
                </a:gridCol>
                <a:gridCol w="2258060">
                  <a:extLst>
                    <a:ext uri="{9D8B030D-6E8A-4147-A177-3AD203B41FA5}">
                      <a16:colId xmlns:a16="http://schemas.microsoft.com/office/drawing/2014/main" val="2305719888"/>
                    </a:ext>
                  </a:extLst>
                </a:gridCol>
                <a:gridCol w="2258060">
                  <a:extLst>
                    <a:ext uri="{9D8B030D-6E8A-4147-A177-3AD203B41FA5}">
                      <a16:colId xmlns:a16="http://schemas.microsoft.com/office/drawing/2014/main" val="883981757"/>
                    </a:ext>
                  </a:extLst>
                </a:gridCol>
                <a:gridCol w="2258060">
                  <a:extLst>
                    <a:ext uri="{9D8B030D-6E8A-4147-A177-3AD203B41FA5}">
                      <a16:colId xmlns:a16="http://schemas.microsoft.com/office/drawing/2014/main" val="3441867859"/>
                    </a:ext>
                  </a:extLst>
                </a:gridCol>
              </a:tblGrid>
              <a:tr h="0">
                <a:tc>
                  <a:txBody>
                    <a:bodyPr/>
                    <a:lstStyle/>
                    <a:p>
                      <a:r>
                        <a:rPr lang="en-IN"/>
                        <a:t>Protocol</a:t>
                      </a:r>
                    </a:p>
                  </a:txBody>
                  <a:tcPr anchor="ctr"/>
                </a:tc>
                <a:tc>
                  <a:txBody>
                    <a:bodyPr/>
                    <a:lstStyle/>
                    <a:p>
                      <a:r>
                        <a:rPr lang="en-IN"/>
                        <a:t>Scenario 1</a:t>
                      </a:r>
                    </a:p>
                  </a:txBody>
                  <a:tcPr anchor="ctr"/>
                </a:tc>
                <a:tc>
                  <a:txBody>
                    <a:bodyPr/>
                    <a:lstStyle/>
                    <a:p>
                      <a:r>
                        <a:rPr lang="en-IN"/>
                        <a:t>Scenario 2</a:t>
                      </a:r>
                    </a:p>
                  </a:txBody>
                  <a:tcPr anchor="ctr"/>
                </a:tc>
                <a:tc>
                  <a:txBody>
                    <a:bodyPr/>
                    <a:lstStyle/>
                    <a:p>
                      <a:r>
                        <a:rPr lang="en-IN"/>
                        <a:t>Scenario 3</a:t>
                      </a:r>
                    </a:p>
                  </a:txBody>
                  <a:tcPr anchor="ctr"/>
                </a:tc>
                <a:tc>
                  <a:txBody>
                    <a:bodyPr/>
                    <a:lstStyle/>
                    <a:p>
                      <a:r>
                        <a:rPr lang="en-IN"/>
                        <a:t>Scenario 4</a:t>
                      </a:r>
                    </a:p>
                  </a:txBody>
                  <a:tcPr anchor="ctr"/>
                </a:tc>
                <a:extLst>
                  <a:ext uri="{0D108BD9-81ED-4DB2-BD59-A6C34878D82A}">
                    <a16:rowId xmlns:a16="http://schemas.microsoft.com/office/drawing/2014/main" val="308343351"/>
                  </a:ext>
                </a:extLst>
              </a:tr>
              <a:tr h="0">
                <a:tc>
                  <a:txBody>
                    <a:bodyPr/>
                    <a:lstStyle/>
                    <a:p>
                      <a:r>
                        <a:rPr lang="en-IN"/>
                        <a:t>AODV</a:t>
                      </a:r>
                    </a:p>
                  </a:txBody>
                  <a:tcPr anchor="ctr"/>
                </a:tc>
                <a:tc>
                  <a:txBody>
                    <a:bodyPr/>
                    <a:lstStyle/>
                    <a:p>
                      <a:r>
                        <a:rPr lang="en-IN"/>
                        <a:t>310</a:t>
                      </a:r>
                    </a:p>
                  </a:txBody>
                  <a:tcPr anchor="ctr"/>
                </a:tc>
                <a:tc>
                  <a:txBody>
                    <a:bodyPr/>
                    <a:lstStyle/>
                    <a:p>
                      <a:r>
                        <a:rPr lang="en-IN"/>
                        <a:t>295</a:t>
                      </a:r>
                    </a:p>
                  </a:txBody>
                  <a:tcPr anchor="ctr"/>
                </a:tc>
                <a:tc>
                  <a:txBody>
                    <a:bodyPr/>
                    <a:lstStyle/>
                    <a:p>
                      <a:r>
                        <a:rPr lang="en-IN"/>
                        <a:t>270</a:t>
                      </a:r>
                    </a:p>
                  </a:txBody>
                  <a:tcPr anchor="ctr"/>
                </a:tc>
                <a:tc>
                  <a:txBody>
                    <a:bodyPr/>
                    <a:lstStyle/>
                    <a:p>
                      <a:r>
                        <a:rPr lang="en-IN"/>
                        <a:t>250</a:t>
                      </a:r>
                    </a:p>
                  </a:txBody>
                  <a:tcPr anchor="ctr"/>
                </a:tc>
                <a:extLst>
                  <a:ext uri="{0D108BD9-81ED-4DB2-BD59-A6C34878D82A}">
                    <a16:rowId xmlns:a16="http://schemas.microsoft.com/office/drawing/2014/main" val="2085263720"/>
                  </a:ext>
                </a:extLst>
              </a:tr>
              <a:tr h="0">
                <a:tc>
                  <a:txBody>
                    <a:bodyPr/>
                    <a:lstStyle/>
                    <a:p>
                      <a:r>
                        <a:rPr lang="en-IN"/>
                        <a:t>RAODV</a:t>
                      </a:r>
                    </a:p>
                  </a:txBody>
                  <a:tcPr anchor="ctr"/>
                </a:tc>
                <a:tc>
                  <a:txBody>
                    <a:bodyPr/>
                    <a:lstStyle/>
                    <a:p>
                      <a:r>
                        <a:rPr lang="en-IN"/>
                        <a:t>325</a:t>
                      </a:r>
                    </a:p>
                  </a:txBody>
                  <a:tcPr anchor="ctr"/>
                </a:tc>
                <a:tc>
                  <a:txBody>
                    <a:bodyPr/>
                    <a:lstStyle/>
                    <a:p>
                      <a:r>
                        <a:rPr lang="en-IN"/>
                        <a:t>300</a:t>
                      </a:r>
                    </a:p>
                  </a:txBody>
                  <a:tcPr anchor="ctr"/>
                </a:tc>
                <a:tc>
                  <a:txBody>
                    <a:bodyPr/>
                    <a:lstStyle/>
                    <a:p>
                      <a:r>
                        <a:rPr lang="en-IN"/>
                        <a:t>280</a:t>
                      </a:r>
                    </a:p>
                  </a:txBody>
                  <a:tcPr anchor="ctr"/>
                </a:tc>
                <a:tc>
                  <a:txBody>
                    <a:bodyPr/>
                    <a:lstStyle/>
                    <a:p>
                      <a:r>
                        <a:rPr lang="en-IN" dirty="0"/>
                        <a:t>270</a:t>
                      </a:r>
                    </a:p>
                  </a:txBody>
                  <a:tcPr anchor="ctr"/>
                </a:tc>
                <a:extLst>
                  <a:ext uri="{0D108BD9-81ED-4DB2-BD59-A6C34878D82A}">
                    <a16:rowId xmlns:a16="http://schemas.microsoft.com/office/drawing/2014/main" val="1942669112"/>
                  </a:ext>
                </a:extLst>
              </a:tr>
            </a:tbl>
          </a:graphicData>
        </a:graphic>
      </p:graphicFrame>
    </p:spTree>
    <p:extLst>
      <p:ext uri="{BB962C8B-B14F-4D97-AF65-F5344CB8AC3E}">
        <p14:creationId xmlns:p14="http://schemas.microsoft.com/office/powerpoint/2010/main" val="890918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a:t>
            </a:r>
            <a:r>
              <a:rPr lang="en-US" dirty="0" smtClean="0"/>
              <a:t>th May,2016</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29</a:t>
            </a:fld>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proposed R-AODV protocol enhances routing in VANETs by using real-time metrics like speed, RSSI, congestion, and delay to select more reliable paths. Compared to standard AODV, it achieves higher packet delivery, lower delay, reduced overhead, and better throughput. These improvements make R-AODV more effective for dynamic, high-density vehicular environments, enabling more stable and efficient communication in intelligent transportation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4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OUTLINE</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Literature survey</a:t>
            </a:r>
          </a:p>
          <a:p>
            <a:r>
              <a:rPr lang="en-IN" dirty="0" smtClean="0">
                <a:latin typeface="Times New Roman" panose="02020603050405020304" pitchFamily="18" charset="0"/>
                <a:cs typeface="Times New Roman" panose="02020603050405020304" pitchFamily="18" charset="0"/>
              </a:rPr>
              <a:t>Research </a:t>
            </a:r>
            <a:r>
              <a:rPr lang="en-IN" dirty="0">
                <a:latin typeface="Times New Roman" panose="02020603050405020304" pitchFamily="18" charset="0"/>
                <a:cs typeface="Times New Roman" panose="02020603050405020304" pitchFamily="18" charset="0"/>
              </a:rPr>
              <a:t>Gap &amp; </a:t>
            </a:r>
            <a:r>
              <a:rPr lang="en-IN" dirty="0" smtClean="0">
                <a:latin typeface="Times New Roman" panose="02020603050405020304" pitchFamily="18" charset="0"/>
                <a:cs typeface="Times New Roman" panose="02020603050405020304" pitchFamily="18" charset="0"/>
              </a:rPr>
              <a:t>Motivation</a:t>
            </a:r>
          </a:p>
          <a:p>
            <a:r>
              <a:rPr lang="en-IN" dirty="0" smtClean="0">
                <a:latin typeface="Times New Roman" panose="02020603050405020304" pitchFamily="18" charset="0"/>
                <a:cs typeface="Times New Roman" panose="02020603050405020304" pitchFamily="18" charset="0"/>
              </a:rPr>
              <a:t>Algorithm</a:t>
            </a:r>
          </a:p>
          <a:p>
            <a:r>
              <a:rPr lang="en-US" dirty="0" smtClean="0">
                <a:latin typeface="Times New Roman" panose="02020603050405020304" pitchFamily="18" charset="0"/>
                <a:cs typeface="Times New Roman" panose="02020603050405020304" pitchFamily="18" charset="0"/>
              </a:rPr>
              <a:t>Simulation Setup</a:t>
            </a:r>
          </a:p>
          <a:p>
            <a:r>
              <a:rPr lang="en-IN" dirty="0">
                <a:latin typeface="Times New Roman" panose="02020603050405020304" pitchFamily="18" charset="0"/>
                <a:cs typeface="Times New Roman" panose="02020603050405020304" pitchFamily="18" charset="0"/>
              </a:rPr>
              <a:t>Results and </a:t>
            </a:r>
            <a:r>
              <a:rPr lang="en-IN" dirty="0" smtClean="0">
                <a:latin typeface="Times New Roman" panose="02020603050405020304" pitchFamily="18" charset="0"/>
                <a:cs typeface="Times New Roman" panose="02020603050405020304" pitchFamily="18" charset="0"/>
              </a:rPr>
              <a:t>Graphs</a:t>
            </a:r>
          </a:p>
          <a:p>
            <a:r>
              <a:rPr lang="en-IN" dirty="0" smtClean="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Future Work</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33420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a:t>
            </a:r>
            <a:r>
              <a:rPr lang="en-US" dirty="0" smtClean="0"/>
              <a:t>th May,2016</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Integrate Machine Learning to predict link stability using mobility and traffic </a:t>
            </a:r>
            <a:r>
              <a:rPr lang="en-US" dirty="0" smtClean="0">
                <a:latin typeface="Times New Roman" panose="02020603050405020304" pitchFamily="18" charset="0"/>
                <a:cs typeface="Times New Roman" panose="02020603050405020304" pitchFamily="18" charset="0"/>
              </a:rPr>
              <a:t>patterns.</a:t>
            </a:r>
          </a:p>
          <a:p>
            <a:pPr algn="just"/>
            <a:r>
              <a:rPr lang="en-US" dirty="0">
                <a:latin typeface="Times New Roman" panose="02020603050405020304" pitchFamily="18" charset="0"/>
                <a:cs typeface="Times New Roman" panose="02020603050405020304" pitchFamily="18" charset="0"/>
              </a:rPr>
              <a:t>Optimize for Energy Efficiency, especially for electric and autonomous vehicles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Explore </a:t>
            </a:r>
            <a:r>
              <a:rPr lang="en-US" dirty="0">
                <a:latin typeface="Times New Roman" panose="02020603050405020304" pitchFamily="18" charset="0"/>
                <a:cs typeface="Times New Roman" panose="02020603050405020304" pitchFamily="18" charset="0"/>
              </a:rPr>
              <a:t>Hybrid Routing combining topology-based and position-based strategies for better scalability.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4139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lvl="0" algn="just">
              <a:buFont typeface="+mj-lt"/>
              <a:buAutoNum type="arabicPeriod"/>
            </a:pPr>
            <a:r>
              <a:rPr lang="en-IN" sz="1250" dirty="0">
                <a:latin typeface="Times New Roman" panose="02020603050405020304" pitchFamily="18" charset="0"/>
                <a:cs typeface="Times New Roman" panose="02020603050405020304" pitchFamily="18" charset="0"/>
              </a:rPr>
              <a:t>Y. Li, Y. Liu and K. Shi, "Performance Study of AODV Protocol with Ant Colony Algorithm in VANETs," 2019 IEEE 9th International Conference on Electronics Information and Emergency Communication (ICEIEC), Beijing, China, 2019, pp. 1-4, </a:t>
            </a:r>
            <a:r>
              <a:rPr lang="en-IN" sz="1250" dirty="0" err="1">
                <a:latin typeface="Times New Roman" panose="02020603050405020304" pitchFamily="18" charset="0"/>
                <a:cs typeface="Times New Roman" panose="02020603050405020304" pitchFamily="18" charset="0"/>
              </a:rPr>
              <a:t>doi</a:t>
            </a:r>
            <a:r>
              <a:rPr lang="en-IN" sz="1250" dirty="0">
                <a:latin typeface="Times New Roman" panose="02020603050405020304" pitchFamily="18" charset="0"/>
                <a:cs typeface="Times New Roman" panose="02020603050405020304" pitchFamily="18" charset="0"/>
              </a:rPr>
              <a:t>: </a:t>
            </a:r>
            <a:r>
              <a:rPr lang="en-IN" sz="1250" dirty="0" smtClean="0">
                <a:latin typeface="Times New Roman" panose="02020603050405020304" pitchFamily="18" charset="0"/>
                <a:cs typeface="Times New Roman" panose="02020603050405020304" pitchFamily="18" charset="0"/>
              </a:rPr>
              <a:t>10.1109/ICEIEC.2019.8784494. </a:t>
            </a:r>
            <a:r>
              <a:rPr lang="en-IN" sz="1250" dirty="0" smtClean="0">
                <a:latin typeface="Times New Roman" panose="02020603050405020304" pitchFamily="18" charset="0"/>
                <a:cs typeface="Times New Roman" panose="02020603050405020304" pitchFamily="18" charset="0"/>
                <a:hlinkClick r:id="rId2" action="ppaction://hlinksldjump"/>
              </a:rPr>
              <a:t>[1]</a:t>
            </a:r>
            <a:endParaRPr lang="en-IN" sz="1250" dirty="0" smtClean="0">
              <a:latin typeface="Times New Roman" panose="02020603050405020304" pitchFamily="18" charset="0"/>
              <a:cs typeface="Times New Roman" panose="02020603050405020304" pitchFamily="18" charset="0"/>
            </a:endParaRPr>
          </a:p>
          <a:p>
            <a:pPr lvl="0" algn="just">
              <a:buFont typeface="+mj-lt"/>
              <a:buAutoNum type="arabicPeriod"/>
            </a:pPr>
            <a:r>
              <a:rPr lang="en-IN" sz="1250" dirty="0" smtClean="0">
                <a:latin typeface="Times New Roman" panose="02020603050405020304" pitchFamily="18" charset="0"/>
                <a:cs typeface="Times New Roman" panose="02020603050405020304" pitchFamily="18" charset="0"/>
              </a:rPr>
              <a:t>E</a:t>
            </a:r>
            <a:r>
              <a:rPr lang="en-IN" sz="1250" dirty="0">
                <a:latin typeface="Times New Roman" panose="02020603050405020304" pitchFamily="18" charset="0"/>
                <a:cs typeface="Times New Roman" panose="02020603050405020304" pitchFamily="18" charset="0"/>
              </a:rPr>
              <a:t>. </a:t>
            </a:r>
            <a:r>
              <a:rPr lang="en-IN" sz="1250" dirty="0" err="1">
                <a:latin typeface="Times New Roman" panose="02020603050405020304" pitchFamily="18" charset="0"/>
                <a:cs typeface="Times New Roman" panose="02020603050405020304" pitchFamily="18" charset="0"/>
              </a:rPr>
              <a:t>Amiri</a:t>
            </a:r>
            <a:r>
              <a:rPr lang="en-IN" sz="1250" dirty="0">
                <a:latin typeface="Times New Roman" panose="02020603050405020304" pitchFamily="18" charset="0"/>
                <a:cs typeface="Times New Roman" panose="02020603050405020304" pitchFamily="18" charset="0"/>
              </a:rPr>
              <a:t> and R. </a:t>
            </a:r>
            <a:r>
              <a:rPr lang="en-IN" sz="1250" dirty="0" err="1">
                <a:latin typeface="Times New Roman" panose="02020603050405020304" pitchFamily="18" charset="0"/>
                <a:cs typeface="Times New Roman" panose="02020603050405020304" pitchFamily="18" charset="0"/>
              </a:rPr>
              <a:t>Hooshmand</a:t>
            </a:r>
            <a:r>
              <a:rPr lang="en-IN" sz="1250" dirty="0">
                <a:latin typeface="Times New Roman" panose="02020603050405020304" pitchFamily="18" charset="0"/>
                <a:cs typeface="Times New Roman" panose="02020603050405020304" pitchFamily="18" charset="0"/>
              </a:rPr>
              <a:t>, "Improving AODV with TOPSIS Algorithm and Fuzzy Logic in VANETs," 2019 27th Iranian Conference on Electrical Engineering (ICEE), Yazd, Iran, 2019, pp. 1367-1372, </a:t>
            </a:r>
            <a:r>
              <a:rPr lang="en-IN" sz="1250" dirty="0" err="1">
                <a:latin typeface="Times New Roman" panose="02020603050405020304" pitchFamily="18" charset="0"/>
                <a:cs typeface="Times New Roman" panose="02020603050405020304" pitchFamily="18" charset="0"/>
              </a:rPr>
              <a:t>doi</a:t>
            </a:r>
            <a:r>
              <a:rPr lang="en-IN" sz="1250" dirty="0">
                <a:latin typeface="Times New Roman" panose="02020603050405020304" pitchFamily="18" charset="0"/>
                <a:cs typeface="Times New Roman" panose="02020603050405020304" pitchFamily="18" charset="0"/>
              </a:rPr>
              <a:t>: </a:t>
            </a:r>
            <a:r>
              <a:rPr lang="en-IN" sz="1250" dirty="0" smtClean="0">
                <a:latin typeface="Times New Roman" panose="02020603050405020304" pitchFamily="18" charset="0"/>
                <a:cs typeface="Times New Roman" panose="02020603050405020304" pitchFamily="18" charset="0"/>
              </a:rPr>
              <a:t>10.1109/IranianCEE.2019.8786427. </a:t>
            </a:r>
            <a:r>
              <a:rPr lang="en-IN" sz="1250" dirty="0" smtClean="0">
                <a:latin typeface="Times New Roman" panose="02020603050405020304" pitchFamily="18" charset="0"/>
                <a:cs typeface="Times New Roman" panose="02020603050405020304" pitchFamily="18" charset="0"/>
                <a:hlinkClick r:id="rId3" action="ppaction://hlinksldjump"/>
              </a:rPr>
              <a:t>[2]</a:t>
            </a:r>
            <a:endParaRPr lang="en-IN" sz="1250" dirty="0" smtClean="0">
              <a:latin typeface="Times New Roman" panose="02020603050405020304" pitchFamily="18" charset="0"/>
              <a:cs typeface="Times New Roman" panose="02020603050405020304" pitchFamily="18" charset="0"/>
            </a:endParaRPr>
          </a:p>
          <a:p>
            <a:pPr lvl="0" algn="just">
              <a:buFont typeface="+mj-lt"/>
              <a:buAutoNum type="arabicPeriod"/>
            </a:pPr>
            <a:r>
              <a:rPr lang="en-IN" sz="1250" dirty="0" smtClean="0">
                <a:latin typeface="Times New Roman" panose="02020603050405020304" pitchFamily="18" charset="0"/>
                <a:cs typeface="Times New Roman" panose="02020603050405020304" pitchFamily="18" charset="0"/>
              </a:rPr>
              <a:t>P</a:t>
            </a:r>
            <a:r>
              <a:rPr lang="en-IN" sz="1250" dirty="0">
                <a:latin typeface="Times New Roman" panose="02020603050405020304" pitchFamily="18" charset="0"/>
                <a:cs typeface="Times New Roman" panose="02020603050405020304" pitchFamily="18" charset="0"/>
              </a:rPr>
              <a:t>. D. </a:t>
            </a:r>
            <a:r>
              <a:rPr lang="en-IN" sz="1250" dirty="0" err="1">
                <a:latin typeface="Times New Roman" panose="02020603050405020304" pitchFamily="18" charset="0"/>
                <a:cs typeface="Times New Roman" panose="02020603050405020304" pitchFamily="18" charset="0"/>
              </a:rPr>
              <a:t>Bugarcic</a:t>
            </a:r>
            <a:r>
              <a:rPr lang="en-IN" sz="1250" dirty="0">
                <a:latin typeface="Times New Roman" panose="02020603050405020304" pitchFamily="18" charset="0"/>
                <a:cs typeface="Times New Roman" panose="02020603050405020304" pitchFamily="18" charset="0"/>
              </a:rPr>
              <a:t>, M. Z. </a:t>
            </a:r>
            <a:r>
              <a:rPr lang="en-IN" sz="1250" dirty="0" err="1">
                <a:latin typeface="Times New Roman" panose="02020603050405020304" pitchFamily="18" charset="0"/>
                <a:cs typeface="Times New Roman" panose="02020603050405020304" pitchFamily="18" charset="0"/>
              </a:rPr>
              <a:t>Malnar</a:t>
            </a:r>
            <a:r>
              <a:rPr lang="en-IN" sz="1250" dirty="0">
                <a:latin typeface="Times New Roman" panose="02020603050405020304" pitchFamily="18" charset="0"/>
                <a:cs typeface="Times New Roman" panose="02020603050405020304" pitchFamily="18" charset="0"/>
              </a:rPr>
              <a:t> and N. J. </a:t>
            </a:r>
            <a:r>
              <a:rPr lang="en-IN" sz="1250" dirty="0" err="1">
                <a:latin typeface="Times New Roman" panose="02020603050405020304" pitchFamily="18" charset="0"/>
                <a:cs typeface="Times New Roman" panose="02020603050405020304" pitchFamily="18" charset="0"/>
              </a:rPr>
              <a:t>Jevtic</a:t>
            </a:r>
            <a:r>
              <a:rPr lang="en-IN" sz="1250" dirty="0">
                <a:latin typeface="Times New Roman" panose="02020603050405020304" pitchFamily="18" charset="0"/>
                <a:cs typeface="Times New Roman" panose="02020603050405020304" pitchFamily="18" charset="0"/>
              </a:rPr>
              <a:t>, "Modifications of AODV protocol for VANETs: performance analysis in NS-3 simulator," 2019 27th Telecommunications Forum (TELFOR), Belgrade, Serbia, 2019, pp. 1-4, </a:t>
            </a:r>
            <a:r>
              <a:rPr lang="en-IN" sz="1250" dirty="0" err="1">
                <a:latin typeface="Times New Roman" panose="02020603050405020304" pitchFamily="18" charset="0"/>
                <a:cs typeface="Times New Roman" panose="02020603050405020304" pitchFamily="18" charset="0"/>
              </a:rPr>
              <a:t>doi</a:t>
            </a:r>
            <a:r>
              <a:rPr lang="en-IN" sz="1250" dirty="0">
                <a:latin typeface="Times New Roman" panose="02020603050405020304" pitchFamily="18" charset="0"/>
                <a:cs typeface="Times New Roman" panose="02020603050405020304" pitchFamily="18" charset="0"/>
              </a:rPr>
              <a:t>: 10.1109/TELFOR48224.2019.8971283.</a:t>
            </a:r>
            <a:r>
              <a:rPr lang="en-IN" sz="1250" dirty="0">
                <a:latin typeface="Times New Roman" panose="02020603050405020304" pitchFamily="18" charset="0"/>
                <a:cs typeface="Times New Roman" panose="02020603050405020304" pitchFamily="18" charset="0"/>
                <a:hlinkClick r:id="rId4" action="ppaction://hlinksldjump"/>
              </a:rPr>
              <a:t> </a:t>
            </a:r>
            <a:r>
              <a:rPr lang="en-IN" sz="1250" dirty="0" smtClean="0">
                <a:latin typeface="Times New Roman" panose="02020603050405020304" pitchFamily="18" charset="0"/>
                <a:cs typeface="Times New Roman" panose="02020603050405020304" pitchFamily="18" charset="0"/>
                <a:hlinkClick r:id="rId4" action="ppaction://hlinksldjump"/>
              </a:rPr>
              <a:t>[3]</a:t>
            </a:r>
            <a:endParaRPr lang="en-IN" sz="1250" dirty="0" smtClean="0">
              <a:latin typeface="Times New Roman" panose="02020603050405020304" pitchFamily="18" charset="0"/>
              <a:cs typeface="Times New Roman" panose="02020603050405020304" pitchFamily="18" charset="0"/>
            </a:endParaRPr>
          </a:p>
          <a:p>
            <a:pPr lvl="0" algn="just">
              <a:buFont typeface="+mj-lt"/>
              <a:buAutoNum type="arabicPeriod"/>
            </a:pPr>
            <a:r>
              <a:rPr lang="en-IN" sz="1250" dirty="0" smtClean="0">
                <a:latin typeface="Times New Roman" panose="02020603050405020304" pitchFamily="18" charset="0"/>
                <a:cs typeface="Times New Roman" panose="02020603050405020304" pitchFamily="18" charset="0"/>
              </a:rPr>
              <a:t>P</a:t>
            </a:r>
            <a:r>
              <a:rPr lang="en-IN" sz="1250" dirty="0">
                <a:latin typeface="Times New Roman" panose="02020603050405020304" pitchFamily="18" charset="0"/>
                <a:cs typeface="Times New Roman" panose="02020603050405020304" pitchFamily="18" charset="0"/>
              </a:rPr>
              <a:t>. </a:t>
            </a:r>
            <a:r>
              <a:rPr lang="en-IN" sz="1250" dirty="0" err="1">
                <a:latin typeface="Times New Roman" panose="02020603050405020304" pitchFamily="18" charset="0"/>
                <a:cs typeface="Times New Roman" panose="02020603050405020304" pitchFamily="18" charset="0"/>
              </a:rPr>
              <a:t>Sailaja</a:t>
            </a:r>
            <a:r>
              <a:rPr lang="en-IN" sz="1250" dirty="0">
                <a:latin typeface="Times New Roman" panose="02020603050405020304" pitchFamily="18" charset="0"/>
                <a:cs typeface="Times New Roman" panose="02020603050405020304" pitchFamily="18" charset="0"/>
              </a:rPr>
              <a:t>, B. Ravi and T. </a:t>
            </a:r>
            <a:r>
              <a:rPr lang="en-IN" sz="1250" dirty="0" err="1">
                <a:latin typeface="Times New Roman" panose="02020603050405020304" pitchFamily="18" charset="0"/>
                <a:cs typeface="Times New Roman" panose="02020603050405020304" pitchFamily="18" charset="0"/>
              </a:rPr>
              <a:t>Jaisingh</a:t>
            </a:r>
            <a:r>
              <a:rPr lang="en-IN" sz="1250" dirty="0">
                <a:latin typeface="Times New Roman" panose="02020603050405020304" pitchFamily="18" charset="0"/>
                <a:cs typeface="Times New Roman" panose="02020603050405020304" pitchFamily="18" charset="0"/>
              </a:rPr>
              <a:t>, "Performance Analysis of AODV and EDAODV Routing Protocol Under Congestion Control in VANETs," 2018 Second International Conference on Inventive Communication and Computational Technologies (ICICCT), Coimbatore, India, 2018, pp. 945-948, </a:t>
            </a:r>
            <a:r>
              <a:rPr lang="en-IN" sz="1250" dirty="0" err="1">
                <a:latin typeface="Times New Roman" panose="02020603050405020304" pitchFamily="18" charset="0"/>
                <a:cs typeface="Times New Roman" panose="02020603050405020304" pitchFamily="18" charset="0"/>
              </a:rPr>
              <a:t>doi</a:t>
            </a:r>
            <a:r>
              <a:rPr lang="en-IN" sz="1250" dirty="0">
                <a:latin typeface="Times New Roman" panose="02020603050405020304" pitchFamily="18" charset="0"/>
                <a:cs typeface="Times New Roman" panose="02020603050405020304" pitchFamily="18" charset="0"/>
              </a:rPr>
              <a:t>: 10.1109/ICICCT.2018.8473050. </a:t>
            </a:r>
            <a:r>
              <a:rPr lang="en-IN" sz="1250" dirty="0" smtClean="0">
                <a:latin typeface="Times New Roman" panose="02020603050405020304" pitchFamily="18" charset="0"/>
                <a:cs typeface="Times New Roman" panose="02020603050405020304" pitchFamily="18" charset="0"/>
                <a:hlinkClick r:id="rId5" action="ppaction://hlinksldjump"/>
              </a:rPr>
              <a:t>[4]</a:t>
            </a:r>
            <a:endParaRPr lang="en-IN" sz="1250" dirty="0" smtClean="0">
              <a:latin typeface="Times New Roman" panose="02020603050405020304" pitchFamily="18" charset="0"/>
              <a:cs typeface="Times New Roman" panose="02020603050405020304" pitchFamily="18" charset="0"/>
            </a:endParaRPr>
          </a:p>
          <a:p>
            <a:pPr lvl="0" algn="just">
              <a:buFont typeface="+mj-lt"/>
              <a:buAutoNum type="arabicPeriod"/>
            </a:pPr>
            <a:r>
              <a:rPr lang="en-IN" sz="1250" dirty="0" smtClean="0">
                <a:latin typeface="Times New Roman" panose="02020603050405020304" pitchFamily="18" charset="0"/>
                <a:cs typeface="Times New Roman" panose="02020603050405020304" pitchFamily="18" charset="0"/>
              </a:rPr>
              <a:t>R</a:t>
            </a:r>
            <a:r>
              <a:rPr lang="en-IN" sz="1250" dirty="0">
                <a:latin typeface="Times New Roman" panose="02020603050405020304" pitchFamily="18" charset="0"/>
                <a:cs typeface="Times New Roman" panose="02020603050405020304" pitchFamily="18" charset="0"/>
              </a:rPr>
              <a:t>. Sharma and A. Chaudhary, "End-to-End Delay Enhancement with Ring Cluster AODV in VANET," 2020 3rd International Conference on Emerging Technologies in Computer Engineering: Machine Learning and Internet of Things (ICETCE), Jaipur, India, 2020, pp. 1-10, </a:t>
            </a:r>
            <a:r>
              <a:rPr lang="en-IN" sz="1250" dirty="0" err="1">
                <a:latin typeface="Times New Roman" panose="02020603050405020304" pitchFamily="18" charset="0"/>
                <a:cs typeface="Times New Roman" panose="02020603050405020304" pitchFamily="18" charset="0"/>
              </a:rPr>
              <a:t>doi</a:t>
            </a:r>
            <a:r>
              <a:rPr lang="en-IN" sz="1250" dirty="0">
                <a:latin typeface="Times New Roman" panose="02020603050405020304" pitchFamily="18" charset="0"/>
                <a:cs typeface="Times New Roman" panose="02020603050405020304" pitchFamily="18" charset="0"/>
              </a:rPr>
              <a:t>: </a:t>
            </a:r>
            <a:r>
              <a:rPr lang="en-IN" sz="1250" dirty="0" smtClean="0">
                <a:latin typeface="Times New Roman" panose="02020603050405020304" pitchFamily="18" charset="0"/>
                <a:cs typeface="Times New Roman" panose="02020603050405020304" pitchFamily="18" charset="0"/>
              </a:rPr>
              <a:t>10.1109/ICETCE48199.2020.9091746. </a:t>
            </a:r>
            <a:r>
              <a:rPr lang="en-IN" sz="1250" dirty="0" smtClean="0">
                <a:latin typeface="Times New Roman" panose="02020603050405020304" pitchFamily="18" charset="0"/>
                <a:cs typeface="Times New Roman" panose="02020603050405020304" pitchFamily="18" charset="0"/>
                <a:hlinkClick r:id="rId6" action="ppaction://hlinksldjump"/>
              </a:rPr>
              <a:t>[5] </a:t>
            </a:r>
            <a:endParaRPr lang="en-IN" sz="1250" dirty="0" smtClean="0">
              <a:latin typeface="Times New Roman" panose="02020603050405020304" pitchFamily="18" charset="0"/>
              <a:cs typeface="Times New Roman" panose="02020603050405020304" pitchFamily="18" charset="0"/>
            </a:endParaRPr>
          </a:p>
          <a:p>
            <a:pPr lvl="0" algn="just">
              <a:buFont typeface="+mj-lt"/>
              <a:buAutoNum type="arabicPeriod"/>
            </a:pPr>
            <a:r>
              <a:rPr lang="en-IN" sz="1250" dirty="0" err="1" smtClean="0">
                <a:latin typeface="Times New Roman" panose="02020603050405020304" pitchFamily="18" charset="0"/>
                <a:cs typeface="Times New Roman" panose="02020603050405020304" pitchFamily="18" charset="0"/>
              </a:rPr>
              <a:t>Dhari</a:t>
            </a:r>
            <a:r>
              <a:rPr lang="en-IN" sz="1250" dirty="0" smtClean="0">
                <a:latin typeface="Times New Roman" panose="02020603050405020304" pitchFamily="18" charset="0"/>
                <a:cs typeface="Times New Roman" panose="02020603050405020304" pitchFamily="18" charset="0"/>
              </a:rPr>
              <a:t> </a:t>
            </a:r>
            <a:r>
              <a:rPr lang="en-IN" sz="1250" dirty="0">
                <a:latin typeface="Times New Roman" panose="02020603050405020304" pitchFamily="18" charset="0"/>
                <a:cs typeface="Times New Roman" panose="02020603050405020304" pitchFamily="18" charset="0"/>
              </a:rPr>
              <a:t>Ali Mahmood , A. A. H. (2023). Enhancement AODV Routing Protocol at the VANET within an Urban Scenario. International Journal on Recent </a:t>
            </a:r>
            <a:r>
              <a:rPr lang="en-IN" sz="1250" dirty="0" smtClean="0">
                <a:latin typeface="Times New Roman" panose="02020603050405020304" pitchFamily="18" charset="0"/>
                <a:cs typeface="Times New Roman" panose="02020603050405020304" pitchFamily="18" charset="0"/>
              </a:rPr>
              <a:t>and </a:t>
            </a:r>
            <a:r>
              <a:rPr lang="en-IN" sz="1250" dirty="0">
                <a:latin typeface="Times New Roman" panose="02020603050405020304" pitchFamily="18" charset="0"/>
                <a:cs typeface="Times New Roman" panose="02020603050405020304" pitchFamily="18" charset="0"/>
              </a:rPr>
              <a:t>Innovation Trends in Computing and Communication, 11(9), 5162–5168. Retrieved from </a:t>
            </a:r>
            <a:r>
              <a:rPr lang="en-IN" sz="1250" u="sng" dirty="0">
                <a:latin typeface="Times New Roman" panose="02020603050405020304" pitchFamily="18" charset="0"/>
                <a:cs typeface="Times New Roman" panose="02020603050405020304" pitchFamily="18" charset="0"/>
                <a:hlinkClick r:id="rId7"/>
              </a:rPr>
              <a:t>https://</a:t>
            </a:r>
            <a:r>
              <a:rPr lang="en-IN" sz="1250" u="sng" dirty="0" smtClean="0">
                <a:latin typeface="Times New Roman" panose="02020603050405020304" pitchFamily="18" charset="0"/>
                <a:cs typeface="Times New Roman" panose="02020603050405020304" pitchFamily="18" charset="0"/>
                <a:hlinkClick r:id="rId7"/>
              </a:rPr>
              <a:t>ijritcc.org/index.php/ijritcc/article/view/10240</a:t>
            </a:r>
            <a:r>
              <a:rPr lang="en-IN" sz="1250" u="sng" dirty="0" smtClean="0">
                <a:latin typeface="Times New Roman" panose="02020603050405020304" pitchFamily="18" charset="0"/>
                <a:cs typeface="Times New Roman" panose="02020603050405020304" pitchFamily="18" charset="0"/>
              </a:rPr>
              <a:t> </a:t>
            </a:r>
            <a:r>
              <a:rPr lang="en-IN" sz="1250" u="sng" dirty="0" smtClean="0">
                <a:latin typeface="Times New Roman" panose="02020603050405020304" pitchFamily="18" charset="0"/>
                <a:cs typeface="Times New Roman" panose="02020603050405020304" pitchFamily="18" charset="0"/>
                <a:hlinkClick r:id="rId8" action="ppaction://hlinksldjump"/>
              </a:rPr>
              <a:t>[6]</a:t>
            </a:r>
            <a:endParaRPr lang="en-IN" sz="1250" dirty="0">
              <a:latin typeface="Times New Roman" panose="02020603050405020304" pitchFamily="18" charset="0"/>
              <a:cs typeface="Times New Roman" panose="02020603050405020304" pitchFamily="18" charset="0"/>
            </a:endParaRPr>
          </a:p>
          <a:p>
            <a:pPr lvl="0" algn="just">
              <a:buFont typeface="+mj-lt"/>
              <a:buAutoNum type="arabicPeriod"/>
            </a:pPr>
            <a:r>
              <a:rPr lang="en-IN" sz="1250" dirty="0" smtClean="0">
                <a:latin typeface="Times New Roman" panose="02020603050405020304" pitchFamily="18" charset="0"/>
                <a:cs typeface="Times New Roman" panose="02020603050405020304" pitchFamily="18" charset="0"/>
              </a:rPr>
              <a:t>S</a:t>
            </a:r>
            <a:r>
              <a:rPr lang="en-IN" sz="1250" dirty="0">
                <a:latin typeface="Times New Roman" panose="02020603050405020304" pitchFamily="18" charset="0"/>
                <a:cs typeface="Times New Roman" panose="02020603050405020304" pitchFamily="18" charset="0"/>
              </a:rPr>
              <a:t>. </a:t>
            </a:r>
            <a:r>
              <a:rPr lang="en-IN" sz="1250" dirty="0" err="1">
                <a:latin typeface="Times New Roman" panose="02020603050405020304" pitchFamily="18" charset="0"/>
                <a:cs typeface="Times New Roman" panose="02020603050405020304" pitchFamily="18" charset="0"/>
              </a:rPr>
              <a:t>Bourebia</a:t>
            </a:r>
            <a:r>
              <a:rPr lang="en-IN" sz="1250" dirty="0">
                <a:latin typeface="Times New Roman" panose="02020603050405020304" pitchFamily="18" charset="0"/>
                <a:cs typeface="Times New Roman" panose="02020603050405020304" pitchFamily="18" charset="0"/>
              </a:rPr>
              <a:t>, B. Hilt, F. </a:t>
            </a:r>
            <a:r>
              <a:rPr lang="en-IN" sz="1250" dirty="0" err="1">
                <a:latin typeface="Times New Roman" panose="02020603050405020304" pitchFamily="18" charset="0"/>
                <a:cs typeface="Times New Roman" panose="02020603050405020304" pitchFamily="18" charset="0"/>
              </a:rPr>
              <a:t>Drouhin</a:t>
            </a:r>
            <a:r>
              <a:rPr lang="en-IN" sz="1250" dirty="0">
                <a:latin typeface="Times New Roman" panose="02020603050405020304" pitchFamily="18" charset="0"/>
                <a:cs typeface="Times New Roman" panose="02020603050405020304" pitchFamily="18" charset="0"/>
              </a:rPr>
              <a:t> and P. Lorenz, "A New AODV Based Forecasting Link Breakage Indicator for VANETs," 2019 IEEE Global Communications Conference (GLOBECOM), Waikoloa, HI, USA, 2019, pp. 1-6, </a:t>
            </a:r>
            <a:r>
              <a:rPr lang="en-IN" sz="1250" dirty="0" err="1">
                <a:latin typeface="Times New Roman" panose="02020603050405020304" pitchFamily="18" charset="0"/>
                <a:cs typeface="Times New Roman" panose="02020603050405020304" pitchFamily="18" charset="0"/>
              </a:rPr>
              <a:t>doi</a:t>
            </a:r>
            <a:r>
              <a:rPr lang="en-IN" sz="1250" dirty="0">
                <a:latin typeface="Times New Roman" panose="02020603050405020304" pitchFamily="18" charset="0"/>
                <a:cs typeface="Times New Roman" panose="02020603050405020304" pitchFamily="18" charset="0"/>
              </a:rPr>
              <a:t>: </a:t>
            </a:r>
            <a:r>
              <a:rPr lang="en-IN" sz="1250" dirty="0" smtClean="0">
                <a:latin typeface="Times New Roman" panose="02020603050405020304" pitchFamily="18" charset="0"/>
                <a:cs typeface="Times New Roman" panose="02020603050405020304" pitchFamily="18" charset="0"/>
              </a:rPr>
              <a:t>10.1109/GLOBECOM38437.2019.9013385. </a:t>
            </a:r>
            <a:r>
              <a:rPr lang="en-IN" sz="1250" dirty="0" smtClean="0">
                <a:latin typeface="Times New Roman" panose="02020603050405020304" pitchFamily="18" charset="0"/>
                <a:cs typeface="Times New Roman" panose="02020603050405020304" pitchFamily="18" charset="0"/>
                <a:hlinkClick r:id="rId9" action="ppaction://hlinksldjump"/>
              </a:rPr>
              <a:t>[7]</a:t>
            </a:r>
            <a:endParaRPr lang="en-IN" sz="1250" dirty="0">
              <a:latin typeface="Times New Roman" panose="02020603050405020304" pitchFamily="18" charset="0"/>
              <a:cs typeface="Times New Roman" panose="02020603050405020304" pitchFamily="18" charset="0"/>
            </a:endParaRPr>
          </a:p>
          <a:p>
            <a:pPr lvl="0" algn="just">
              <a:buFont typeface="+mj-lt"/>
              <a:buAutoNum type="arabicPeriod"/>
            </a:pPr>
            <a:r>
              <a:rPr lang="en-IN" sz="1250" dirty="0" smtClean="0">
                <a:latin typeface="Times New Roman" panose="02020603050405020304" pitchFamily="18" charset="0"/>
                <a:cs typeface="Times New Roman" panose="02020603050405020304" pitchFamily="18" charset="0"/>
              </a:rPr>
              <a:t>N</a:t>
            </a:r>
            <a:r>
              <a:rPr lang="en-IN" sz="1250" dirty="0">
                <a:latin typeface="Times New Roman" panose="02020603050405020304" pitchFamily="18" charset="0"/>
                <a:cs typeface="Times New Roman" panose="02020603050405020304" pitchFamily="18" charset="0"/>
              </a:rPr>
              <a:t>. G. </a:t>
            </a:r>
            <a:r>
              <a:rPr lang="en-IN" sz="1250" dirty="0" err="1">
                <a:latin typeface="Times New Roman" panose="02020603050405020304" pitchFamily="18" charset="0"/>
                <a:cs typeface="Times New Roman" panose="02020603050405020304" pitchFamily="18" charset="0"/>
              </a:rPr>
              <a:t>Razafindrobelina</a:t>
            </a:r>
            <a:r>
              <a:rPr lang="en-IN" sz="1250" dirty="0">
                <a:latin typeface="Times New Roman" panose="02020603050405020304" pitchFamily="18" charset="0"/>
                <a:cs typeface="Times New Roman" panose="02020603050405020304" pitchFamily="18" charset="0"/>
              </a:rPr>
              <a:t>, R. </a:t>
            </a:r>
            <a:r>
              <a:rPr lang="en-IN" sz="1250" dirty="0" err="1">
                <a:latin typeface="Times New Roman" panose="02020603050405020304" pitchFamily="18" charset="0"/>
                <a:cs typeface="Times New Roman" panose="02020603050405020304" pitchFamily="18" charset="0"/>
              </a:rPr>
              <a:t>Anggoro</a:t>
            </a:r>
            <a:r>
              <a:rPr lang="en-IN" sz="1250" dirty="0">
                <a:latin typeface="Times New Roman" panose="02020603050405020304" pitchFamily="18" charset="0"/>
                <a:cs typeface="Times New Roman" panose="02020603050405020304" pitchFamily="18" charset="0"/>
              </a:rPr>
              <a:t> and A. M. </a:t>
            </a:r>
            <a:r>
              <a:rPr lang="en-IN" sz="1250" dirty="0" err="1">
                <a:latin typeface="Times New Roman" panose="02020603050405020304" pitchFamily="18" charset="0"/>
                <a:cs typeface="Times New Roman" panose="02020603050405020304" pitchFamily="18" charset="0"/>
              </a:rPr>
              <a:t>Shiddiqi</a:t>
            </a:r>
            <a:r>
              <a:rPr lang="en-IN" sz="1250" dirty="0">
                <a:latin typeface="Times New Roman" panose="02020603050405020304" pitchFamily="18" charset="0"/>
                <a:cs typeface="Times New Roman" panose="02020603050405020304" pitchFamily="18" charset="0"/>
              </a:rPr>
              <a:t>, "The development of a routing protocol based on Reverse-AODV by considering an energy threshold in VANET," 2021 IEEE International IOT, Electronics and Mechatronics Conference (IEMTRONICS), Toronto, ON, Canada, 2021, pp. 1-7, </a:t>
            </a:r>
            <a:r>
              <a:rPr lang="en-IN" sz="1250" dirty="0" err="1">
                <a:latin typeface="Times New Roman" panose="02020603050405020304" pitchFamily="18" charset="0"/>
                <a:cs typeface="Times New Roman" panose="02020603050405020304" pitchFamily="18" charset="0"/>
              </a:rPr>
              <a:t>doi</a:t>
            </a:r>
            <a:r>
              <a:rPr lang="en-IN" sz="1250" dirty="0">
                <a:latin typeface="Times New Roman" panose="02020603050405020304" pitchFamily="18" charset="0"/>
                <a:cs typeface="Times New Roman" panose="02020603050405020304" pitchFamily="18" charset="0"/>
              </a:rPr>
              <a:t>: </a:t>
            </a:r>
            <a:r>
              <a:rPr lang="en-IN" sz="1250" dirty="0" smtClean="0">
                <a:latin typeface="Times New Roman" panose="02020603050405020304" pitchFamily="18" charset="0"/>
                <a:cs typeface="Times New Roman" panose="02020603050405020304" pitchFamily="18" charset="0"/>
              </a:rPr>
              <a:t>10.1109/IEMTRONICS52119.2021.9422592.</a:t>
            </a:r>
            <a:r>
              <a:rPr lang="en-IN" sz="1250" dirty="0" smtClean="0">
                <a:latin typeface="Times New Roman" panose="02020603050405020304" pitchFamily="18" charset="0"/>
                <a:cs typeface="Times New Roman" panose="02020603050405020304" pitchFamily="18" charset="0"/>
                <a:hlinkClick r:id="rId10" action="ppaction://hlinksldjump"/>
              </a:rPr>
              <a:t> [8]</a:t>
            </a:r>
            <a:endParaRPr lang="en-IN" sz="1250" dirty="0" smtClean="0">
              <a:latin typeface="Times New Roman" panose="02020603050405020304" pitchFamily="18" charset="0"/>
              <a:cs typeface="Times New Roman" panose="02020603050405020304" pitchFamily="18" charset="0"/>
            </a:endParaRPr>
          </a:p>
          <a:p>
            <a:pPr lvl="0" algn="just">
              <a:buFont typeface="+mj-lt"/>
              <a:buAutoNum type="arabicPeriod"/>
            </a:pPr>
            <a:r>
              <a:rPr lang="en-IN" sz="1250" dirty="0" smtClean="0">
                <a:latin typeface="Times New Roman" panose="02020603050405020304" pitchFamily="18" charset="0"/>
                <a:cs typeface="Times New Roman" panose="02020603050405020304" pitchFamily="18" charset="0"/>
              </a:rPr>
              <a:t>Singh</a:t>
            </a:r>
            <a:r>
              <a:rPr lang="en-IN" sz="1250" dirty="0">
                <a:latin typeface="Times New Roman" panose="02020603050405020304" pitchFamily="18" charset="0"/>
                <a:cs typeface="Times New Roman" panose="02020603050405020304" pitchFamily="18" charset="0"/>
              </a:rPr>
              <a:t>, </a:t>
            </a:r>
            <a:r>
              <a:rPr lang="en-IN" sz="1250" dirty="0" err="1">
                <a:latin typeface="Times New Roman" panose="02020603050405020304" pitchFamily="18" charset="0"/>
                <a:cs typeface="Times New Roman" panose="02020603050405020304" pitchFamily="18" charset="0"/>
              </a:rPr>
              <a:t>Harmanjot</a:t>
            </a:r>
            <a:r>
              <a:rPr lang="en-IN" sz="1250" dirty="0">
                <a:latin typeface="Times New Roman" panose="02020603050405020304" pitchFamily="18" charset="0"/>
                <a:cs typeface="Times New Roman" panose="02020603050405020304" pitchFamily="18" charset="0"/>
              </a:rPr>
              <a:t> &amp; Singh, </a:t>
            </a:r>
            <a:r>
              <a:rPr lang="en-IN" sz="1250" dirty="0" err="1">
                <a:latin typeface="Times New Roman" panose="02020603050405020304" pitchFamily="18" charset="0"/>
                <a:cs typeface="Times New Roman" panose="02020603050405020304" pitchFamily="18" charset="0"/>
              </a:rPr>
              <a:t>Pahulpreet</a:t>
            </a:r>
            <a:r>
              <a:rPr lang="en-IN" sz="1250" dirty="0">
                <a:latin typeface="Times New Roman" panose="02020603050405020304" pitchFamily="18" charset="0"/>
                <a:cs typeface="Times New Roman" panose="02020603050405020304" pitchFamily="18" charset="0"/>
              </a:rPr>
              <a:t>. (2017). Enhanced New Clustering Ant Colony Optimization based Routing Protocol AODV-R. International Journal of Computer Applications. 160. 24-28. </a:t>
            </a:r>
            <a:r>
              <a:rPr lang="en-IN" sz="1250" dirty="0" smtClean="0">
                <a:latin typeface="Times New Roman" panose="02020603050405020304" pitchFamily="18" charset="0"/>
                <a:cs typeface="Times New Roman" panose="02020603050405020304" pitchFamily="18" charset="0"/>
              </a:rPr>
              <a:t>10.5120/ijca2017913099. </a:t>
            </a:r>
            <a:r>
              <a:rPr lang="en-IN" sz="1250" dirty="0" smtClean="0">
                <a:latin typeface="Times New Roman" panose="02020603050405020304" pitchFamily="18" charset="0"/>
                <a:cs typeface="Times New Roman" panose="02020603050405020304" pitchFamily="18" charset="0"/>
                <a:hlinkClick r:id="rId11" action="ppaction://hlinksldjump"/>
              </a:rPr>
              <a:t>[9]</a:t>
            </a:r>
            <a:endParaRPr lang="en-IN" sz="1250" dirty="0" smtClean="0">
              <a:latin typeface="Times New Roman" panose="02020603050405020304" pitchFamily="18" charset="0"/>
              <a:cs typeface="Times New Roman" panose="02020603050405020304" pitchFamily="18" charset="0"/>
            </a:endParaRPr>
          </a:p>
          <a:p>
            <a:pPr marL="0" indent="0" algn="just">
              <a:buNone/>
            </a:pPr>
            <a:endParaRPr lang="en-IN" sz="125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54327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9600" b="1" dirty="0" smtClean="0">
                <a:ln w="9525">
                  <a:solidFill>
                    <a:schemeClr val="bg1"/>
                  </a:solidFill>
                  <a:prstDash val="solid"/>
                </a:ln>
                <a:solidFill>
                  <a:schemeClr val="accent1">
                    <a:lumMod val="75000"/>
                  </a:schemeClr>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endParaRPr lang="en-IN" sz="9600" b="1" dirty="0">
              <a:ln w="9525">
                <a:solidFill>
                  <a:schemeClr val="bg1"/>
                </a:solidFill>
                <a:prstDash val="solid"/>
              </a:ln>
              <a:solidFill>
                <a:schemeClr val="accent1">
                  <a:lumMod val="75000"/>
                </a:schemeClr>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49021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2050" name="Picture 2" descr="Internet of Vehicles (IoV)-Based Task Scheduling Approach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1789" y="1886848"/>
            <a:ext cx="5466522" cy="4224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56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VANETs enable vehicle-to-vehicle (V2V) and vehicle-to-infrastructure (V2I) communication, crucial for Intelligent Transportation Systems (ITS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They support collision avoidance, traffic updates, route optimization, and emergency response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Challenges: High mobility, frequent link failures, and rapid topology changes degrade routing performance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AODV widely used reactive routing protocol, perform poorly in VANETs due to its static nature.</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70978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Content Placeholder 6" descr="https://ars.els-cdn.com/content/image/1-s2.0-S1319157822001057-gr4.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0527" y="1110344"/>
            <a:ext cx="10306594" cy="4585062"/>
          </a:xfrm>
          <a:prstGeom prst="rect">
            <a:avLst/>
          </a:prstGeom>
          <a:noFill/>
          <a:ln>
            <a:noFill/>
          </a:ln>
        </p:spPr>
      </p:pic>
      <p:sp>
        <p:nvSpPr>
          <p:cNvPr id="3" name="TextBox 2"/>
          <p:cNvSpPr txBox="1"/>
          <p:nvPr/>
        </p:nvSpPr>
        <p:spPr>
          <a:xfrm>
            <a:off x="5212080" y="5909884"/>
            <a:ext cx="1732269"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AODV Protocol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641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APPLICATIONS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Safety </a:t>
            </a:r>
            <a:r>
              <a:rPr lang="en-IN" dirty="0" smtClean="0">
                <a:latin typeface="Times New Roman" panose="02020603050405020304" pitchFamily="18" charset="0"/>
                <a:cs typeface="Times New Roman" panose="02020603050405020304" pitchFamily="18" charset="0"/>
              </a:rPr>
              <a:t>Applications</a:t>
            </a:r>
          </a:p>
          <a:p>
            <a:pPr algn="just"/>
            <a:r>
              <a:rPr lang="en-IN" dirty="0">
                <a:latin typeface="Times New Roman" panose="02020603050405020304" pitchFamily="18" charset="0"/>
                <a:cs typeface="Times New Roman" panose="02020603050405020304" pitchFamily="18" charset="0"/>
              </a:rPr>
              <a:t>Traffic </a:t>
            </a:r>
            <a:r>
              <a:rPr lang="en-IN" dirty="0" smtClean="0">
                <a:latin typeface="Times New Roman" panose="02020603050405020304" pitchFamily="18" charset="0"/>
                <a:cs typeface="Times New Roman" panose="02020603050405020304" pitchFamily="18" charset="0"/>
              </a:rPr>
              <a:t>Management</a:t>
            </a:r>
          </a:p>
          <a:p>
            <a:pPr algn="just"/>
            <a:r>
              <a:rPr lang="en-IN" dirty="0" smtClean="0">
                <a:latin typeface="Times New Roman" panose="02020603050405020304" pitchFamily="18" charset="0"/>
                <a:cs typeface="Times New Roman" panose="02020603050405020304" pitchFamily="18" charset="0"/>
              </a:rPr>
              <a:t>Platooning</a:t>
            </a:r>
          </a:p>
          <a:p>
            <a:pPr algn="just"/>
            <a:r>
              <a:rPr lang="en-IN" dirty="0">
                <a:latin typeface="Times New Roman" panose="02020603050405020304" pitchFamily="18" charset="0"/>
                <a:cs typeface="Times New Roman" panose="02020603050405020304" pitchFamily="18" charset="0"/>
              </a:rPr>
              <a:t>Emergency &amp; Roadside Assistance</a:t>
            </a:r>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947137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19599943"/>
              </p:ext>
            </p:extLst>
          </p:nvPr>
        </p:nvGraphicFramePr>
        <p:xfrm>
          <a:off x="469900" y="1703390"/>
          <a:ext cx="11290300" cy="4723287"/>
        </p:xfrm>
        <a:graphic>
          <a:graphicData uri="http://schemas.openxmlformats.org/drawingml/2006/table">
            <a:tbl>
              <a:tblPr firstRow="1" bandRow="1">
                <a:tableStyleId>{5202B0CA-FC54-4496-8BCA-5EF66A818D29}</a:tableStyleId>
              </a:tblPr>
              <a:tblGrid>
                <a:gridCol w="3579586">
                  <a:extLst>
                    <a:ext uri="{9D8B030D-6E8A-4147-A177-3AD203B41FA5}">
                      <a16:colId xmlns:a16="http://schemas.microsoft.com/office/drawing/2014/main" val="159917129"/>
                    </a:ext>
                  </a:extLst>
                </a:gridCol>
                <a:gridCol w="1384663">
                  <a:extLst>
                    <a:ext uri="{9D8B030D-6E8A-4147-A177-3AD203B41FA5}">
                      <a16:colId xmlns:a16="http://schemas.microsoft.com/office/drawing/2014/main" val="2509213681"/>
                    </a:ext>
                  </a:extLst>
                </a:gridCol>
                <a:gridCol w="2873828">
                  <a:extLst>
                    <a:ext uri="{9D8B030D-6E8A-4147-A177-3AD203B41FA5}">
                      <a16:colId xmlns:a16="http://schemas.microsoft.com/office/drawing/2014/main" val="3685653398"/>
                    </a:ext>
                  </a:extLst>
                </a:gridCol>
                <a:gridCol w="3452223">
                  <a:extLst>
                    <a:ext uri="{9D8B030D-6E8A-4147-A177-3AD203B41FA5}">
                      <a16:colId xmlns:a16="http://schemas.microsoft.com/office/drawing/2014/main" val="2644316973"/>
                    </a:ext>
                  </a:extLst>
                </a:gridCol>
              </a:tblGrid>
              <a:tr h="266016">
                <a:tc>
                  <a:txBody>
                    <a:bodyPr/>
                    <a:lstStyle/>
                    <a:p>
                      <a:pPr algn="just"/>
                      <a:r>
                        <a:rPr lang="en-US" sz="1100" dirty="0" smtClean="0">
                          <a:latin typeface="Times New Roman" panose="02020603050405020304" pitchFamily="18" charset="0"/>
                          <a:cs typeface="Times New Roman" panose="02020603050405020304" pitchFamily="18" charset="0"/>
                        </a:rPr>
                        <a:t>Research</a:t>
                      </a:r>
                      <a:r>
                        <a:rPr lang="en-US" sz="1100" baseline="0" dirty="0" smtClean="0">
                          <a:latin typeface="Times New Roman" panose="02020603050405020304" pitchFamily="18" charset="0"/>
                          <a:cs typeface="Times New Roman" panose="02020603050405020304" pitchFamily="18" charset="0"/>
                        </a:rPr>
                        <a:t> Paper </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Technique Used</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Key Points</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Limitation</a:t>
                      </a:r>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3464962"/>
                  </a:ext>
                </a:extLst>
              </a:tr>
              <a:tr h="460729">
                <a:tc>
                  <a:txBody>
                    <a:bodyPr/>
                    <a:lstStyle/>
                    <a:p>
                      <a:r>
                        <a:rPr lang="en-IN" sz="1100" kern="1200" dirty="0" smtClean="0">
                          <a:effectLst/>
                          <a:latin typeface="Times New Roman" panose="02020603050405020304" pitchFamily="18" charset="0"/>
                          <a:cs typeface="Times New Roman" panose="02020603050405020304" pitchFamily="18" charset="0"/>
                        </a:rPr>
                        <a:t>Performance Study of AODV Protocol with Ant Colony Algorithm in VANETs [</a:t>
                      </a:r>
                      <a:r>
                        <a:rPr lang="en-IN" sz="1100" kern="1200" dirty="0" smtClean="0">
                          <a:effectLst/>
                          <a:latin typeface="Times New Roman" panose="02020603050405020304" pitchFamily="18" charset="0"/>
                          <a:cs typeface="Times New Roman" panose="02020603050405020304" pitchFamily="18" charset="0"/>
                          <a:hlinkClick r:id="rId2" action="ppaction://hlinksldjump"/>
                        </a:rPr>
                        <a:t>1</a:t>
                      </a:r>
                      <a:r>
                        <a:rPr lang="en-IN" sz="1100" kern="1200" dirty="0" smtClean="0">
                          <a:effectLst/>
                          <a:latin typeface="Times New Roman" panose="02020603050405020304" pitchFamily="18" charset="0"/>
                          <a:cs typeface="Times New Roman" panose="02020603050405020304" pitchFamily="18" charset="0"/>
                        </a:rPr>
                        <a:t>]</a:t>
                      </a:r>
                      <a:r>
                        <a:rPr lang="en-IN" sz="1100" kern="1200" baseline="0" dirty="0" smtClean="0">
                          <a:effectLst/>
                          <a:latin typeface="Times New Roman" panose="02020603050405020304" pitchFamily="18" charset="0"/>
                          <a:cs typeface="Times New Roman" panose="02020603050405020304" pitchFamily="18" charset="0"/>
                        </a:rPr>
                        <a:t> , 2019</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Ant Colony Optimization</a:t>
                      </a:r>
                      <a:endParaRPr lang="en-IN" sz="11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smtClean="0">
                          <a:effectLst/>
                          <a:latin typeface="Times New Roman" panose="02020603050405020304" pitchFamily="18" charset="0"/>
                          <a:cs typeface="Times New Roman" panose="02020603050405020304" pitchFamily="18" charset="0"/>
                        </a:rPr>
                        <a:t>Route Construction and Trail Updating,</a:t>
                      </a:r>
                      <a:r>
                        <a:rPr lang="en-IN" sz="1100" kern="1200" baseline="0" dirty="0" smtClean="0">
                          <a:effectLst/>
                          <a:latin typeface="Times New Roman" panose="02020603050405020304" pitchFamily="18" charset="0"/>
                          <a:cs typeface="Times New Roman" panose="02020603050405020304" pitchFamily="18" charset="0"/>
                        </a:rPr>
                        <a:t> </a:t>
                      </a:r>
                      <a:r>
                        <a:rPr lang="en-IN" sz="1100" kern="1200" dirty="0" smtClean="0">
                          <a:effectLst/>
                          <a:latin typeface="Times New Roman" panose="02020603050405020304" pitchFamily="18" charset="0"/>
                          <a:cs typeface="Times New Roman" panose="02020603050405020304" pitchFamily="18" charset="0"/>
                        </a:rPr>
                        <a:t>Backup Routing Mechanism</a:t>
                      </a:r>
                      <a:endParaRPr lang="en-IN" sz="11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Throughput of new-AODV is decrease, Can’t provide detail analysis of overhead. </a:t>
                      </a:r>
                      <a:endParaRPr lang="en-US" sz="1100" b="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2360346"/>
                  </a:ext>
                </a:extLst>
              </a:tr>
              <a:tr h="610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smtClean="0">
                          <a:effectLst/>
                          <a:latin typeface="Times New Roman" panose="02020603050405020304" pitchFamily="18" charset="0"/>
                          <a:cs typeface="Times New Roman" panose="02020603050405020304" pitchFamily="18" charset="0"/>
                        </a:rPr>
                        <a:t>Improving AODV with TOPSIS Algorithm and Fuzzy Logic in VANETs [</a:t>
                      </a:r>
                      <a:r>
                        <a:rPr lang="en-IN" sz="1100" kern="1200" dirty="0" smtClean="0">
                          <a:effectLst/>
                          <a:latin typeface="Times New Roman" panose="02020603050405020304" pitchFamily="18" charset="0"/>
                          <a:cs typeface="Times New Roman" panose="02020603050405020304" pitchFamily="18" charset="0"/>
                          <a:hlinkClick r:id="rId2" action="ppaction://hlinksldjump"/>
                        </a:rPr>
                        <a:t>2</a:t>
                      </a:r>
                      <a:r>
                        <a:rPr lang="en-IN" sz="1100" kern="1200" dirty="0" smtClean="0">
                          <a:effectLst/>
                          <a:latin typeface="Times New Roman" panose="02020603050405020304" pitchFamily="18" charset="0"/>
                          <a:cs typeface="Times New Roman" panose="02020603050405020304" pitchFamily="18" charset="0"/>
                        </a:rPr>
                        <a:t>] , 2019</a:t>
                      </a:r>
                      <a:endParaRPr lang="en-IN" sz="11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TOPSIS</a:t>
                      </a:r>
                      <a:r>
                        <a:rPr lang="en-US" sz="1100" baseline="0" dirty="0" smtClean="0">
                          <a:latin typeface="Times New Roman" panose="02020603050405020304" pitchFamily="18" charset="0"/>
                          <a:cs typeface="Times New Roman" panose="02020603050405020304" pitchFamily="18" charset="0"/>
                        </a:rPr>
                        <a:t> algorithm, Fuzzy algorithm</a:t>
                      </a:r>
                      <a:endParaRPr lang="en-IN" sz="11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Neighbor Selection</a:t>
                      </a:r>
                      <a:r>
                        <a:rPr lang="en-IN" sz="1100" kern="1200" dirty="0" smtClean="0">
                          <a:effectLst/>
                          <a:latin typeface="Times New Roman" panose="02020603050405020304" pitchFamily="18" charset="0"/>
                          <a:cs typeface="Times New Roman" panose="02020603050405020304" pitchFamily="18" charset="0"/>
                        </a:rPr>
                        <a:t>,</a:t>
                      </a:r>
                      <a:r>
                        <a:rPr lang="en-US" sz="1100" dirty="0" smtClean="0">
                          <a:latin typeface="Times New Roman" panose="02020603050405020304" pitchFamily="18" charset="0"/>
                          <a:cs typeface="Times New Roman" panose="02020603050405020304" pitchFamily="18" charset="0"/>
                        </a:rPr>
                        <a:t> Path Discovery,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Routing Selection</a:t>
                      </a:r>
                      <a:endParaRPr lang="en-US" sz="1100" b="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less no of nodes, Inaccuracies in parameter affect the overall performance (speed, signal strength, congestion, delay).</a:t>
                      </a:r>
                      <a:endParaRPr lang="en-US" sz="1100" b="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5748341"/>
                  </a:ext>
                </a:extLst>
              </a:tr>
              <a:tr h="551880">
                <a:tc>
                  <a:txBody>
                    <a:bodyPr/>
                    <a:lstStyle/>
                    <a:p>
                      <a:r>
                        <a:rPr lang="en-IN" sz="1100" kern="1200" dirty="0" smtClean="0">
                          <a:effectLst/>
                          <a:latin typeface="Times New Roman" panose="02020603050405020304" pitchFamily="18" charset="0"/>
                          <a:cs typeface="Times New Roman" panose="02020603050405020304" pitchFamily="18" charset="0"/>
                        </a:rPr>
                        <a:t>Modifications of AODV protocol for VANETs: performance analysis in NS-3 simulator [</a:t>
                      </a:r>
                      <a:r>
                        <a:rPr lang="en-IN" sz="1100" kern="1200" dirty="0" smtClean="0">
                          <a:effectLst/>
                          <a:latin typeface="Times New Roman" panose="02020603050405020304" pitchFamily="18" charset="0"/>
                          <a:cs typeface="Times New Roman" panose="02020603050405020304" pitchFamily="18" charset="0"/>
                          <a:hlinkClick r:id="rId2" action="ppaction://hlinksldjump"/>
                        </a:rPr>
                        <a:t>3</a:t>
                      </a:r>
                      <a:r>
                        <a:rPr lang="en-IN" sz="1100" kern="1200" dirty="0" smtClean="0">
                          <a:effectLst/>
                          <a:latin typeface="Times New Roman" panose="02020603050405020304" pitchFamily="18" charset="0"/>
                          <a:cs typeface="Times New Roman" panose="02020603050405020304" pitchFamily="18" charset="0"/>
                        </a:rPr>
                        <a:t>] , 2019</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PAODV, </a:t>
                      </a:r>
                      <a:r>
                        <a:rPr lang="en-US" sz="1100" dirty="0" err="1" smtClean="0">
                          <a:latin typeface="Times New Roman" panose="02020603050405020304" pitchFamily="18" charset="0"/>
                          <a:cs typeface="Times New Roman" panose="02020603050405020304" pitchFamily="18" charset="0"/>
                        </a:rPr>
                        <a:t>Nb</a:t>
                      </a:r>
                      <a:r>
                        <a:rPr lang="en-US" sz="1100" dirty="0" smtClean="0">
                          <a:latin typeface="Times New Roman" panose="02020603050405020304" pitchFamily="18" charset="0"/>
                          <a:cs typeface="Times New Roman" panose="02020603050405020304" pitchFamily="18" charset="0"/>
                        </a:rPr>
                        <a:t>-AODV</a:t>
                      </a:r>
                      <a:endParaRPr lang="en-IN" sz="11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Find Average number of neighbor, </a:t>
                      </a:r>
                      <a:r>
                        <a:rPr lang="en-US" sz="1100" dirty="0" err="1" smtClean="0">
                          <a:latin typeface="Times New Roman" panose="02020603050405020304" pitchFamily="18" charset="0"/>
                          <a:cs typeface="Times New Roman" panose="02020603050405020304" pitchFamily="18" charset="0"/>
                        </a:rPr>
                        <a:t>Nb</a:t>
                      </a:r>
                      <a:r>
                        <a:rPr lang="en-US" sz="1100" dirty="0" smtClean="0">
                          <a:latin typeface="Times New Roman" panose="02020603050405020304" pitchFamily="18" charset="0"/>
                          <a:cs typeface="Times New Roman" panose="02020603050405020304" pitchFamily="18" charset="0"/>
                        </a:rPr>
                        <a:t>-AODV solve broadcasting RREQ request to neighbor</a:t>
                      </a:r>
                      <a:endParaRPr lang="en-US" sz="1100" b="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The number of node increase the PDR, packet loss rate and some other parameter is decrease, It will affect the performance.</a:t>
                      </a:r>
                      <a:endParaRPr lang="en-US" sz="1100" b="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1869006"/>
                  </a:ext>
                </a:extLst>
              </a:tr>
              <a:tr h="456399">
                <a:tc>
                  <a:txBody>
                    <a:bodyPr/>
                    <a:lstStyle/>
                    <a:p>
                      <a:r>
                        <a:rPr lang="en-IN" sz="1100" kern="1200" dirty="0" smtClean="0">
                          <a:effectLst/>
                          <a:latin typeface="Times New Roman" panose="02020603050405020304" pitchFamily="18" charset="0"/>
                          <a:cs typeface="Times New Roman" panose="02020603050405020304" pitchFamily="18" charset="0"/>
                        </a:rPr>
                        <a:t>Performance analysis of AODV and EDAODV routing protocol under congestion control in VANETs [</a:t>
                      </a:r>
                      <a:r>
                        <a:rPr lang="en-IN" sz="1100" kern="1200" dirty="0" smtClean="0">
                          <a:effectLst/>
                          <a:latin typeface="Times New Roman" panose="02020603050405020304" pitchFamily="18" charset="0"/>
                          <a:cs typeface="Times New Roman" panose="02020603050405020304" pitchFamily="18" charset="0"/>
                          <a:hlinkClick r:id="rId2" action="ppaction://hlinksldjump"/>
                        </a:rPr>
                        <a:t>4</a:t>
                      </a:r>
                      <a:r>
                        <a:rPr lang="en-IN" sz="1100" kern="1200" dirty="0" smtClean="0">
                          <a:effectLst/>
                          <a:latin typeface="Times New Roman" panose="02020603050405020304" pitchFamily="18" charset="0"/>
                          <a:cs typeface="Times New Roman" panose="02020603050405020304" pitchFamily="18" charset="0"/>
                        </a:rPr>
                        <a:t>] , 2018</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EDAODV</a:t>
                      </a:r>
                      <a:endParaRPr lang="en-IN" sz="11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Route Discovery, Early Congestion Detection, Bidirectional Path Discovery.</a:t>
                      </a:r>
                      <a:endParaRPr lang="en-US" sz="1100" b="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Throughput of EDAODV is less, Conduct research on 24 nodes.</a:t>
                      </a:r>
                      <a:endParaRPr lang="en-US" sz="1100" b="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5358760"/>
                  </a:ext>
                </a:extLst>
              </a:tr>
              <a:tr h="402458">
                <a:tc>
                  <a:txBody>
                    <a:bodyPr/>
                    <a:lstStyle/>
                    <a:p>
                      <a:r>
                        <a:rPr lang="en-IN" sz="1100" kern="1200" dirty="0" smtClean="0">
                          <a:effectLst/>
                          <a:latin typeface="Times New Roman" panose="02020603050405020304" pitchFamily="18" charset="0"/>
                          <a:cs typeface="Times New Roman" panose="02020603050405020304" pitchFamily="18" charset="0"/>
                        </a:rPr>
                        <a:t>End-to-End Delay Enhancement with Ring Cluster AODV in VANET [</a:t>
                      </a:r>
                      <a:r>
                        <a:rPr lang="en-IN" sz="1100" kern="1200" dirty="0" smtClean="0">
                          <a:effectLst/>
                          <a:latin typeface="Times New Roman" panose="02020603050405020304" pitchFamily="18" charset="0"/>
                          <a:cs typeface="Times New Roman" panose="02020603050405020304" pitchFamily="18" charset="0"/>
                          <a:hlinkClick r:id="rId2" action="ppaction://hlinksldjump"/>
                        </a:rPr>
                        <a:t>5</a:t>
                      </a:r>
                      <a:r>
                        <a:rPr lang="en-IN" sz="1100" kern="1200" dirty="0" smtClean="0">
                          <a:effectLst/>
                          <a:latin typeface="Times New Roman" panose="02020603050405020304" pitchFamily="18" charset="0"/>
                          <a:cs typeface="Times New Roman" panose="02020603050405020304" pitchFamily="18" charset="0"/>
                        </a:rPr>
                        <a:t>] , 2020</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TM-AODV</a:t>
                      </a:r>
                      <a:endParaRPr lang="en-IN" sz="11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Cluster Formation</a:t>
                      </a:r>
                      <a:r>
                        <a:rPr lang="en-IN" sz="1100" kern="1200" dirty="0" smtClean="0">
                          <a:effectLst/>
                          <a:latin typeface="Times New Roman" panose="02020603050405020304" pitchFamily="18" charset="0"/>
                          <a:cs typeface="Times New Roman" panose="02020603050405020304" pitchFamily="18" charset="0"/>
                        </a:rPr>
                        <a:t>,</a:t>
                      </a:r>
                      <a:r>
                        <a:rPr lang="en-US" sz="1100" dirty="0" smtClean="0">
                          <a:latin typeface="Times New Roman" panose="02020603050405020304" pitchFamily="18" charset="0"/>
                          <a:cs typeface="Times New Roman" panose="02020603050405020304" pitchFamily="18" charset="0"/>
                        </a:rPr>
                        <a:t> Route Discovery,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Gateway Node</a:t>
                      </a:r>
                      <a:endParaRPr lang="en-US" sz="1100" b="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Maintaining cluster is difficult because of high mobility,</a:t>
                      </a:r>
                      <a:r>
                        <a:rPr lang="en-US" sz="1100" baseline="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Ensuring cluster head and Gateway node in the network.</a:t>
                      </a:r>
                      <a:endParaRPr lang="en-US" sz="1100" b="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3809386"/>
                  </a:ext>
                </a:extLst>
              </a:tr>
              <a:tr h="438144">
                <a:tc>
                  <a:txBody>
                    <a:bodyPr/>
                    <a:lstStyle/>
                    <a:p>
                      <a:r>
                        <a:rPr lang="en-IN" sz="1100" dirty="0" smtClean="0">
                          <a:latin typeface="Times New Roman" panose="02020603050405020304" pitchFamily="18" charset="0"/>
                          <a:cs typeface="Times New Roman" panose="02020603050405020304" pitchFamily="18" charset="0"/>
                        </a:rPr>
                        <a:t>Enhancement AODV Routing Protocol at the VANET within an Urban Scenario [</a:t>
                      </a:r>
                      <a:r>
                        <a:rPr lang="en-IN" sz="1100" dirty="0" smtClean="0">
                          <a:latin typeface="Times New Roman" panose="02020603050405020304" pitchFamily="18" charset="0"/>
                          <a:cs typeface="Times New Roman" panose="02020603050405020304" pitchFamily="18" charset="0"/>
                          <a:hlinkClick r:id="rId2" action="ppaction://hlinksldjump"/>
                        </a:rPr>
                        <a:t>6</a:t>
                      </a:r>
                      <a:r>
                        <a:rPr lang="en-IN" sz="1100" dirty="0" smtClean="0">
                          <a:latin typeface="Times New Roman" panose="02020603050405020304" pitchFamily="18" charset="0"/>
                          <a:cs typeface="Times New Roman" panose="02020603050405020304" pitchFamily="18" charset="0"/>
                        </a:rPr>
                        <a:t>] , 2023</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a:t>
                      </a:r>
                      <a:endParaRPr lang="en-IN" sz="11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Path Discovery</a:t>
                      </a:r>
                      <a:r>
                        <a:rPr lang="en-IN" sz="1100" kern="1200" dirty="0" smtClean="0">
                          <a:effectLst/>
                          <a:latin typeface="Times New Roman" panose="02020603050405020304" pitchFamily="18" charset="0"/>
                          <a:cs typeface="Times New Roman" panose="02020603050405020304" pitchFamily="18" charset="0"/>
                        </a:rPr>
                        <a:t>,</a:t>
                      </a:r>
                      <a:r>
                        <a:rPr lang="en-US" sz="1100" dirty="0" smtClean="0">
                          <a:latin typeface="Times New Roman" panose="02020603050405020304" pitchFamily="18" charset="0"/>
                          <a:cs typeface="Times New Roman" panose="02020603050405020304" pitchFamily="18" charset="0"/>
                        </a:rPr>
                        <a:t> Next Hop Selection,</a:t>
                      </a:r>
                      <a:r>
                        <a:rPr lang="en-US" sz="1100" baseline="0" dirty="0" smtClean="0">
                          <a:latin typeface="Times New Roman" panose="02020603050405020304" pitchFamily="18" charset="0"/>
                          <a:cs typeface="Times New Roman" panose="02020603050405020304" pitchFamily="18" charset="0"/>
                        </a:rPr>
                        <a:t> </a:t>
                      </a:r>
                      <a:r>
                        <a:rPr lang="en-US" sz="1100" dirty="0" err="1" smtClean="0">
                          <a:latin typeface="Times New Roman" panose="02020603050405020304" pitchFamily="18" charset="0"/>
                          <a:cs typeface="Times New Roman" panose="02020603050405020304" pitchFamily="18" charset="0"/>
                        </a:rPr>
                        <a:t>ack</a:t>
                      </a:r>
                      <a:r>
                        <a:rPr lang="en-US" sz="1100" dirty="0" smtClean="0">
                          <a:latin typeface="Times New Roman" panose="02020603050405020304" pitchFamily="18" charset="0"/>
                          <a:cs typeface="Times New Roman" panose="02020603050405020304" pitchFamily="18" charset="0"/>
                        </a:rPr>
                        <a:t> to Source node.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The number of node increase then the overhead is increase in propose model.</a:t>
                      </a:r>
                      <a:endParaRPr lang="en-IN" sz="11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3616128"/>
                  </a:ext>
                </a:extLst>
              </a:tr>
              <a:tr h="438144">
                <a:tc>
                  <a:txBody>
                    <a:bodyPr/>
                    <a:lstStyle/>
                    <a:p>
                      <a:r>
                        <a:rPr lang="en-IN" sz="1100" dirty="0" smtClean="0">
                          <a:latin typeface="Times New Roman" panose="02020603050405020304" pitchFamily="18" charset="0"/>
                          <a:cs typeface="Times New Roman" panose="02020603050405020304" pitchFamily="18" charset="0"/>
                        </a:rPr>
                        <a:t>A new AODV based forecasting link breakage indicator for VANETs [</a:t>
                      </a:r>
                      <a:r>
                        <a:rPr lang="en-IN" sz="1100" dirty="0" smtClean="0">
                          <a:latin typeface="Times New Roman" panose="02020603050405020304" pitchFamily="18" charset="0"/>
                          <a:cs typeface="Times New Roman" panose="02020603050405020304" pitchFamily="18" charset="0"/>
                          <a:hlinkClick r:id="rId2" action="ppaction://hlinksldjump"/>
                        </a:rPr>
                        <a:t>7</a:t>
                      </a:r>
                      <a:r>
                        <a:rPr lang="en-IN" sz="1100" dirty="0" smtClean="0">
                          <a:latin typeface="Times New Roman" panose="02020603050405020304" pitchFamily="18" charset="0"/>
                          <a:cs typeface="Times New Roman" panose="02020603050405020304" pitchFamily="18" charset="0"/>
                        </a:rPr>
                        <a:t>]</a:t>
                      </a:r>
                      <a:r>
                        <a:rPr lang="en-IN" sz="1100" baseline="0" dirty="0" smtClean="0">
                          <a:latin typeface="Times New Roman" panose="02020603050405020304" pitchFamily="18" charset="0"/>
                          <a:cs typeface="Times New Roman" panose="02020603050405020304" pitchFamily="18" charset="0"/>
                        </a:rPr>
                        <a:t> , 2019</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LBFI</a:t>
                      </a:r>
                      <a:endParaRPr lang="en-IN" sz="11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Path Discovery</a:t>
                      </a:r>
                      <a:r>
                        <a:rPr lang="en-IN" sz="1100" kern="1200" dirty="0" smtClean="0">
                          <a:effectLst/>
                          <a:latin typeface="Times New Roman" panose="02020603050405020304" pitchFamily="18" charset="0"/>
                          <a:cs typeface="Times New Roman" panose="02020603050405020304" pitchFamily="18" charset="0"/>
                        </a:rPr>
                        <a:t>,</a:t>
                      </a:r>
                      <a:r>
                        <a:rPr lang="en-US" sz="1100" dirty="0" smtClean="0">
                          <a:latin typeface="Times New Roman" panose="02020603050405020304" pitchFamily="18" charset="0"/>
                          <a:cs typeface="Times New Roman" panose="02020603050405020304" pitchFamily="18" charset="0"/>
                        </a:rPr>
                        <a:t> LBFI indicator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High Node density impact on the performance of protocol, Using this algorithm routing overhead increase.</a:t>
                      </a:r>
                      <a:endParaRPr lang="en-US" sz="1100" b="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4662179"/>
                  </a:ext>
                </a:extLst>
              </a:tr>
              <a:tr h="587596">
                <a:tc>
                  <a:txBody>
                    <a:bodyPr/>
                    <a:lstStyle/>
                    <a:p>
                      <a:r>
                        <a:rPr lang="en-IN" sz="1100" dirty="0" smtClean="0">
                          <a:latin typeface="Times New Roman" panose="02020603050405020304" pitchFamily="18" charset="0"/>
                          <a:cs typeface="Times New Roman" panose="02020603050405020304" pitchFamily="18" charset="0"/>
                        </a:rPr>
                        <a:t>The Development of a Routing protocols based on Reverse-AODV by considering an energy threshold in VANET [</a:t>
                      </a:r>
                      <a:r>
                        <a:rPr lang="en-IN" sz="1100" dirty="0" smtClean="0">
                          <a:latin typeface="Times New Roman" panose="02020603050405020304" pitchFamily="18" charset="0"/>
                          <a:cs typeface="Times New Roman" panose="02020603050405020304" pitchFamily="18" charset="0"/>
                          <a:hlinkClick r:id="rId2" action="ppaction://hlinksldjump"/>
                        </a:rPr>
                        <a:t>8</a:t>
                      </a:r>
                      <a:r>
                        <a:rPr lang="en-IN" sz="1100" dirty="0" smtClean="0">
                          <a:latin typeface="Times New Roman" panose="02020603050405020304" pitchFamily="18" charset="0"/>
                          <a:cs typeface="Times New Roman" panose="02020603050405020304" pitchFamily="18" charset="0"/>
                        </a:rPr>
                        <a:t>] , 2021</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R-AODV</a:t>
                      </a:r>
                      <a:endParaRPr lang="en-IN" sz="11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effectLst/>
                          <a:latin typeface="Times New Roman" panose="02020603050405020304" pitchFamily="18" charset="0"/>
                          <a:cs typeface="Times New Roman" panose="02020603050405020304" pitchFamily="18" charset="0"/>
                        </a:rPr>
                        <a:t>Path Discovery, Threshold Energy ,Minimum Threshold</a:t>
                      </a:r>
                      <a:r>
                        <a:rPr lang="en-US" sz="1100" kern="1200" baseline="0" dirty="0" smtClean="0">
                          <a:effectLst/>
                          <a:latin typeface="Times New Roman" panose="02020603050405020304" pitchFamily="18" charset="0"/>
                          <a:cs typeface="Times New Roman" panose="02020603050405020304" pitchFamily="18" charset="0"/>
                        </a:rPr>
                        <a:t> Energy, R-REQ</a:t>
                      </a:r>
                      <a:endParaRPr lang="en-IN" sz="11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Using this algorithm the PDR is unstable, Increase routing Overhead.</a:t>
                      </a:r>
                    </a:p>
                  </a:txBody>
                  <a:tcPr/>
                </a:tc>
                <a:extLst>
                  <a:ext uri="{0D108BD9-81ED-4DB2-BD59-A6C34878D82A}">
                    <a16:rowId xmlns:a16="http://schemas.microsoft.com/office/drawing/2014/main" val="517719964"/>
                  </a:ext>
                </a:extLst>
              </a:tr>
              <a:tr h="438144">
                <a:tc>
                  <a:txBody>
                    <a:bodyPr/>
                    <a:lstStyle/>
                    <a:p>
                      <a:r>
                        <a:rPr lang="en-IN" sz="1100" dirty="0" smtClean="0">
                          <a:latin typeface="Times New Roman" panose="02020603050405020304" pitchFamily="18" charset="0"/>
                          <a:cs typeface="Times New Roman" panose="02020603050405020304" pitchFamily="18" charset="0"/>
                        </a:rPr>
                        <a:t>Enhanced New Clustering Ant Colony Optimization based Routing Protocol AODV-R [</a:t>
                      </a:r>
                      <a:r>
                        <a:rPr lang="en-IN" sz="1100" dirty="0" smtClean="0">
                          <a:latin typeface="Times New Roman" panose="02020603050405020304" pitchFamily="18" charset="0"/>
                          <a:cs typeface="Times New Roman" panose="02020603050405020304" pitchFamily="18" charset="0"/>
                          <a:hlinkClick r:id="rId2" action="ppaction://hlinksldjump"/>
                        </a:rPr>
                        <a:t>9</a:t>
                      </a:r>
                      <a:r>
                        <a:rPr lang="en-IN" sz="1100" dirty="0" smtClean="0">
                          <a:latin typeface="Times New Roman" panose="02020603050405020304" pitchFamily="18" charset="0"/>
                          <a:cs typeface="Times New Roman" panose="02020603050405020304" pitchFamily="18" charset="0"/>
                        </a:rPr>
                        <a:t>]</a:t>
                      </a:r>
                      <a:r>
                        <a:rPr lang="en-IN" sz="1100" baseline="0" dirty="0" smtClean="0">
                          <a:latin typeface="Times New Roman" panose="02020603050405020304" pitchFamily="18" charset="0"/>
                          <a:cs typeface="Times New Roman" panose="02020603050405020304" pitchFamily="18" charset="0"/>
                        </a:rPr>
                        <a:t> , 2017</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dirty="0" smtClean="0">
                          <a:latin typeface="Times New Roman" panose="02020603050405020304" pitchFamily="18" charset="0"/>
                          <a:cs typeface="Times New Roman" panose="02020603050405020304" pitchFamily="18" charset="0"/>
                        </a:rPr>
                        <a:t>AODV-R, Clustering, ACO</a:t>
                      </a:r>
                      <a:endParaRPr lang="en-IN" sz="11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effectLst/>
                          <a:latin typeface="Times New Roman" panose="02020603050405020304" pitchFamily="18" charset="0"/>
                          <a:cs typeface="Times New Roman" panose="02020603050405020304" pitchFamily="18" charset="0"/>
                        </a:rPr>
                        <a:t>Clustering, Ant colony Optimization</a:t>
                      </a:r>
                      <a:endParaRPr lang="en-IN" sz="11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Velocity increase then packet loss rate in increase, Conduct research on 10 of nodes. </a:t>
                      </a:r>
                      <a:endParaRPr lang="en-US" sz="1100" b="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7746277"/>
                  </a:ext>
                </a:extLst>
              </a:tr>
            </a:tbl>
          </a:graphicData>
        </a:graphic>
      </p:graphicFrame>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983314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latin typeface="Times New Roman" panose="02020603050405020304" pitchFamily="18" charset="0"/>
                <a:cs typeface="Times New Roman" panose="02020603050405020304" pitchFamily="18" charset="0"/>
              </a:rPr>
              <a:t>Performance </a:t>
            </a:r>
            <a:r>
              <a:rPr lang="en-IN" sz="2800" dirty="0">
                <a:latin typeface="Times New Roman" panose="02020603050405020304" pitchFamily="18" charset="0"/>
                <a:cs typeface="Times New Roman" panose="02020603050405020304" pitchFamily="18" charset="0"/>
              </a:rPr>
              <a:t>Study of AODV Protocol with Ant Colony Algorithm </a:t>
            </a:r>
            <a:r>
              <a:rPr lang="en-IN" sz="2800" dirty="0" smtClean="0">
                <a:latin typeface="Times New Roman" panose="02020603050405020304" pitchFamily="18" charset="0"/>
                <a:cs typeface="Times New Roman" panose="02020603050405020304" pitchFamily="18" charset="0"/>
              </a:rPr>
              <a:t>in VANETs [</a:t>
            </a:r>
            <a:r>
              <a:rPr lang="en-IN" sz="2800" dirty="0" smtClean="0">
                <a:latin typeface="Times New Roman" panose="02020603050405020304" pitchFamily="18" charset="0"/>
                <a:cs typeface="Times New Roman" panose="02020603050405020304" pitchFamily="18" charset="0"/>
                <a:hlinkClick r:id="rId2" action="ppaction://hlinksldjump"/>
              </a:rPr>
              <a:t>1</a:t>
            </a:r>
            <a:r>
              <a:rPr lang="en-IN" sz="2800" dirty="0" smtClean="0">
                <a:latin typeface="Times New Roman" panose="02020603050405020304" pitchFamily="18" charset="0"/>
                <a:cs typeface="Times New Roman" panose="02020603050405020304" pitchFamily="18" charset="0"/>
              </a:rPr>
              <a:t>]</a:t>
            </a:r>
            <a:endParaRPr lang="en-IN" sz="2800" dirty="0"/>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he </a:t>
            </a:r>
            <a:r>
              <a:rPr lang="en-IN" dirty="0">
                <a:latin typeface="Times New Roman" panose="02020603050405020304" pitchFamily="18" charset="0"/>
                <a:cs typeface="Times New Roman" panose="02020603050405020304" pitchFamily="18" charset="0"/>
              </a:rPr>
              <a:t>forward ant </a:t>
            </a:r>
            <a:r>
              <a:rPr lang="en-IN" dirty="0" smtClean="0">
                <a:latin typeface="Times New Roman" panose="02020603050405020304" pitchFamily="18" charset="0"/>
                <a:cs typeface="Times New Roman" panose="02020603050405020304" pitchFamily="18" charset="0"/>
              </a:rPr>
              <a:t>message</a:t>
            </a:r>
          </a:p>
          <a:p>
            <a:pPr algn="just"/>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he </a:t>
            </a:r>
            <a:r>
              <a:rPr lang="en-IN" dirty="0">
                <a:latin typeface="Times New Roman" panose="02020603050405020304" pitchFamily="18" charset="0"/>
                <a:cs typeface="Times New Roman" panose="02020603050405020304" pitchFamily="18" charset="0"/>
              </a:rPr>
              <a:t>backward ant </a:t>
            </a:r>
            <a:r>
              <a:rPr lang="en-IN" dirty="0" smtClean="0">
                <a:latin typeface="Times New Roman" panose="02020603050405020304" pitchFamily="18" charset="0"/>
                <a:cs typeface="Times New Roman" panose="02020603050405020304" pitchFamily="18" charset="0"/>
              </a:rPr>
              <a:t>message</a:t>
            </a:r>
          </a:p>
          <a:p>
            <a:pPr algn="just"/>
            <a:r>
              <a:rPr lang="en-IN" dirty="0" smtClean="0">
                <a:latin typeface="Times New Roman" panose="02020603050405020304" pitchFamily="18" charset="0"/>
                <a:cs typeface="Times New Roman" panose="02020603050405020304" pitchFamily="18" charset="0"/>
              </a:rPr>
              <a:t>Route </a:t>
            </a:r>
            <a:r>
              <a:rPr lang="en-IN" dirty="0">
                <a:latin typeface="Times New Roman" panose="02020603050405020304" pitchFamily="18" charset="0"/>
                <a:cs typeface="Times New Roman" panose="02020603050405020304" pitchFamily="18" charset="0"/>
              </a:rPr>
              <a:t>Construction and Trail Updating</a:t>
            </a:r>
          </a:p>
          <a:p>
            <a:pPr algn="just"/>
            <a:r>
              <a:rPr lang="en-IN" dirty="0">
                <a:latin typeface="Times New Roman" panose="02020603050405020304" pitchFamily="18" charset="0"/>
                <a:cs typeface="Times New Roman" panose="02020603050405020304" pitchFamily="18" charset="0"/>
              </a:rPr>
              <a:t>Backup Routing Mechanism</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Limitation:</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PDR, Packet loss is improve compare to AODV protocol , but throughput of new-AODV is decrease.</a:t>
            </a:r>
          </a:p>
          <a:p>
            <a:pPr lvl="1"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Can’t provide detail analysis of overhead.</a:t>
            </a:r>
          </a:p>
        </p:txBody>
      </p:sp>
      <p:sp>
        <p:nvSpPr>
          <p:cNvPr id="4" name="Date Placeholder 3"/>
          <p:cNvSpPr>
            <a:spLocks noGrp="1"/>
          </p:cNvSpPr>
          <p:nvPr>
            <p:ph type="dt" sz="half" idx="10"/>
          </p:nvPr>
        </p:nvSpPr>
        <p:spPr/>
        <p:txBody>
          <a:bodyPr/>
          <a:lstStyle/>
          <a:p>
            <a:r>
              <a:rPr lang="en-US" dirty="0" smtClean="0"/>
              <a:t>2th May,2025</a:t>
            </a:r>
            <a:endParaRPr lang="en-US" dirty="0"/>
          </a:p>
        </p:txBody>
      </p:sp>
      <p:sp>
        <p:nvSpPr>
          <p:cNvPr id="5" name="Footer Placeholder 4"/>
          <p:cNvSpPr>
            <a:spLocks noGrp="1"/>
          </p:cNvSpPr>
          <p:nvPr>
            <p:ph type="ftr" sz="quarter" idx="11"/>
          </p:nvPr>
        </p:nvSpPr>
        <p:spPr/>
        <p:txBody>
          <a:bodyPr/>
          <a:lstStyle/>
          <a:p>
            <a:r>
              <a:rPr lang="en-US" smtClean="0"/>
              <a:t>U &amp; P U. Patel Department of Computer Engineering, CSPIT, CHARUSAT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93341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1294</TotalTime>
  <Words>2873</Words>
  <Application>Microsoft Office PowerPoint</Application>
  <PresentationFormat>Widescreen</PresentationFormat>
  <Paragraphs>411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Times New Roman</vt:lpstr>
      <vt:lpstr>Wingdings</vt:lpstr>
      <vt:lpstr>Office Theme</vt:lpstr>
      <vt:lpstr> VANET : Improving Routing Reliability Of AODV Protocol</vt:lpstr>
      <vt:lpstr>COMMENTS</vt:lpstr>
      <vt:lpstr>OUTLINE</vt:lpstr>
      <vt:lpstr>INTRODUCTION</vt:lpstr>
      <vt:lpstr>INTRODUCTION</vt:lpstr>
      <vt:lpstr>PowerPoint Presentation</vt:lpstr>
      <vt:lpstr>APPLICATIONS</vt:lpstr>
      <vt:lpstr>Literature Survey</vt:lpstr>
      <vt:lpstr>Performance Study of AODV Protocol with Ant Colony Algorithm in VANETs [1]</vt:lpstr>
      <vt:lpstr>Improving AODV with TOPSIS Algorithm and Fuzzy Logic in VANETs [2]</vt:lpstr>
      <vt:lpstr>Modifications of AODV protocol for VANETs: performance analysis in NS-3 simulator [3]</vt:lpstr>
      <vt:lpstr>Performance analysis of AODV and EDAODV routing protocol under congestion control in VANETs [4]</vt:lpstr>
      <vt:lpstr>End-to-End Delay Enhancement with Ring Cluster AODV in VANET [5]</vt:lpstr>
      <vt:lpstr>Enhancement AODV Routing Protocol at the VANET within an Urban Scenario [6]</vt:lpstr>
      <vt:lpstr>A new AODV based forecasting link breakage indicator for VANETs [7]</vt:lpstr>
      <vt:lpstr>The Development of a Routing protocols based on Reverse-AODV by considering an energy threshold in VANET [8]</vt:lpstr>
      <vt:lpstr>Enhanced New Clustering Ant Colony Optimization based Routing Protocol AODV-R [9]</vt:lpstr>
      <vt:lpstr>RESEARCH GAP &amp; MOTIVATION</vt:lpstr>
      <vt:lpstr>ALGORITHM</vt:lpstr>
      <vt:lpstr>ALGORITHM</vt:lpstr>
      <vt:lpstr>RELIABILITY SCORE PARAMETER</vt:lpstr>
      <vt:lpstr>REVERSE HIERARCHICAL FORWARDING</vt:lpstr>
      <vt:lpstr>SIMULATION SETUP </vt:lpstr>
      <vt:lpstr>SIMULATION SETUP</vt:lpstr>
      <vt:lpstr>RESULTS AND GRAPHS</vt:lpstr>
      <vt:lpstr>RESULTS AND GRAPHS</vt:lpstr>
      <vt:lpstr>RESULTS AND GRAPHS</vt:lpstr>
      <vt:lpstr>RESULTS AND GRAPHS</vt:lpstr>
      <vt:lpstr>CONCLUSION</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Ronak</dc:creator>
  <cp:lastModifiedBy>HP</cp:lastModifiedBy>
  <cp:revision>184</cp:revision>
  <dcterms:created xsi:type="dcterms:W3CDTF">2016-02-13T05:22:47Z</dcterms:created>
  <dcterms:modified xsi:type="dcterms:W3CDTF">2025-05-02T08:23:43Z</dcterms:modified>
</cp:coreProperties>
</file>