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notesMasterIdLst>
    <p:notesMasterId r:id="rId9"/>
  </p:notesMasterIdLst>
  <p:sldIdLst>
    <p:sldId id="256" r:id="rId2"/>
    <p:sldId id="257" r:id="rId3"/>
    <p:sldId id="259" r:id="rId4"/>
    <p:sldId id="266" r:id="rId5"/>
    <p:sldId id="270" r:id="rId6"/>
    <p:sldId id="268" r:id="rId7"/>
    <p:sldId id="26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CAECD7-DDBC-4756-B1C5-26CE0045C3C0}" v="1" dt="2024-02-29T08:32:21.004"/>
    <p1510:client id="{BBB1D8D9-D1CD-4D0D-B9FE-8511015DB25F}" v="7" dt="2024-02-29T08:17:45.3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jakta mali" userId="b896bc6abcaa6d84" providerId="LiveId" clId="{BBB1D8D9-D1CD-4D0D-B9FE-8511015DB25F}"/>
    <pc:docChg chg="undo custSel addSld delSld modSld">
      <pc:chgData name="prajakta mali" userId="b896bc6abcaa6d84" providerId="LiveId" clId="{BBB1D8D9-D1CD-4D0D-B9FE-8511015DB25F}" dt="2024-02-29T08:19:49.091" v="97" actId="1076"/>
      <pc:docMkLst>
        <pc:docMk/>
      </pc:docMkLst>
      <pc:sldChg chg="addSp delSp modSp mod">
        <pc:chgData name="prajakta mali" userId="b896bc6abcaa6d84" providerId="LiveId" clId="{BBB1D8D9-D1CD-4D0D-B9FE-8511015DB25F}" dt="2024-02-29T08:19:39.851" v="96" actId="22"/>
        <pc:sldMkLst>
          <pc:docMk/>
          <pc:sldMk cId="1159468944" sldId="266"/>
        </pc:sldMkLst>
        <pc:spChg chg="mod">
          <ac:chgData name="prajakta mali" userId="b896bc6abcaa6d84" providerId="LiveId" clId="{BBB1D8D9-D1CD-4D0D-B9FE-8511015DB25F}" dt="2024-02-29T08:19:37.208" v="95" actId="6549"/>
          <ac:spMkLst>
            <pc:docMk/>
            <pc:sldMk cId="1159468944" sldId="266"/>
            <ac:spMk id="3" creationId="{F5D887D4-CBB9-144C-3D37-7F8AEA7E1902}"/>
          </ac:spMkLst>
        </pc:spChg>
        <pc:spChg chg="add del">
          <ac:chgData name="prajakta mali" userId="b896bc6abcaa6d84" providerId="LiveId" clId="{BBB1D8D9-D1CD-4D0D-B9FE-8511015DB25F}" dt="2024-02-29T08:19:39.851" v="96" actId="22"/>
          <ac:spMkLst>
            <pc:docMk/>
            <pc:sldMk cId="1159468944" sldId="266"/>
            <ac:spMk id="6" creationId="{08C68887-5F51-8D0F-DDF9-843A5397353A}"/>
          </ac:spMkLst>
        </pc:spChg>
      </pc:sldChg>
      <pc:sldChg chg="modSp mod">
        <pc:chgData name="prajakta mali" userId="b896bc6abcaa6d84" providerId="LiveId" clId="{BBB1D8D9-D1CD-4D0D-B9FE-8511015DB25F}" dt="2024-02-29T08:19:49.091" v="97" actId="1076"/>
        <pc:sldMkLst>
          <pc:docMk/>
          <pc:sldMk cId="646041007" sldId="270"/>
        </pc:sldMkLst>
        <pc:spChg chg="mod">
          <ac:chgData name="prajakta mali" userId="b896bc6abcaa6d84" providerId="LiveId" clId="{BBB1D8D9-D1CD-4D0D-B9FE-8511015DB25F}" dt="2024-02-29T08:19:49.091" v="97" actId="1076"/>
          <ac:spMkLst>
            <pc:docMk/>
            <pc:sldMk cId="646041007" sldId="270"/>
            <ac:spMk id="3" creationId="{6DCEC033-C6C3-F40B-6997-318BD4A6D37F}"/>
          </ac:spMkLst>
        </pc:spChg>
      </pc:sldChg>
      <pc:sldChg chg="addSp modSp new del mod">
        <pc:chgData name="prajakta mali" userId="b896bc6abcaa6d84" providerId="LiveId" clId="{BBB1D8D9-D1CD-4D0D-B9FE-8511015DB25F}" dt="2024-02-29T08:19:06.600" v="92" actId="2696"/>
        <pc:sldMkLst>
          <pc:docMk/>
          <pc:sldMk cId="946762059" sldId="271"/>
        </pc:sldMkLst>
        <pc:spChg chg="add mod">
          <ac:chgData name="prajakta mali" userId="b896bc6abcaa6d84" providerId="LiveId" clId="{BBB1D8D9-D1CD-4D0D-B9FE-8511015DB25F}" dt="2024-02-29T08:09:53.802" v="47" actId="1076"/>
          <ac:spMkLst>
            <pc:docMk/>
            <pc:sldMk cId="946762059" sldId="271"/>
            <ac:spMk id="4" creationId="{2BB6A2D9-676C-88D7-5335-663EA286775C}"/>
          </ac:spMkLst>
        </pc:spChg>
        <pc:spChg chg="add mod">
          <ac:chgData name="prajakta mali" userId="b896bc6abcaa6d84" providerId="LiveId" clId="{BBB1D8D9-D1CD-4D0D-B9FE-8511015DB25F}" dt="2024-02-29T08:09:24.133" v="40" actId="1076"/>
          <ac:spMkLst>
            <pc:docMk/>
            <pc:sldMk cId="946762059" sldId="271"/>
            <ac:spMk id="9" creationId="{A569EB07-896F-CB8A-64FE-B951BC3FADBF}"/>
          </ac:spMkLst>
        </pc:spChg>
        <pc:picChg chg="add mod">
          <ac:chgData name="prajakta mali" userId="b896bc6abcaa6d84" providerId="LiveId" clId="{BBB1D8D9-D1CD-4D0D-B9FE-8511015DB25F}" dt="2024-02-29T08:11:43.450" v="58" actId="14100"/>
          <ac:picMkLst>
            <pc:docMk/>
            <pc:sldMk cId="946762059" sldId="271"/>
            <ac:picMk id="3" creationId="{356B417F-2BD8-04F6-D8C6-E2FB22C55593}"/>
          </ac:picMkLst>
        </pc:picChg>
        <pc:picChg chg="add mod">
          <ac:chgData name="prajakta mali" userId="b896bc6abcaa6d84" providerId="LiveId" clId="{BBB1D8D9-D1CD-4D0D-B9FE-8511015DB25F}" dt="2024-02-29T08:11:28.366" v="55" actId="14100"/>
          <ac:picMkLst>
            <pc:docMk/>
            <pc:sldMk cId="946762059" sldId="271"/>
            <ac:picMk id="6" creationId="{76D92492-083A-596C-E023-0BDB1F5C11E7}"/>
          </ac:picMkLst>
        </pc:picChg>
        <pc:picChg chg="add mod">
          <ac:chgData name="prajakta mali" userId="b896bc6abcaa6d84" providerId="LiveId" clId="{BBB1D8D9-D1CD-4D0D-B9FE-8511015DB25F}" dt="2024-02-29T08:09:39.084" v="44" actId="14100"/>
          <ac:picMkLst>
            <pc:docMk/>
            <pc:sldMk cId="946762059" sldId="271"/>
            <ac:picMk id="8" creationId="{4580A672-2614-AC43-592E-42CF30AE3CBE}"/>
          </ac:picMkLst>
        </pc:picChg>
        <pc:picChg chg="add mod">
          <ac:chgData name="prajakta mali" userId="b896bc6abcaa6d84" providerId="LiveId" clId="{BBB1D8D9-D1CD-4D0D-B9FE-8511015DB25F}" dt="2024-02-29T08:11:35.499" v="56" actId="14100"/>
          <ac:picMkLst>
            <pc:docMk/>
            <pc:sldMk cId="946762059" sldId="271"/>
            <ac:picMk id="11" creationId="{BCFBB09C-0110-4DCF-FA2E-984CA84643AB}"/>
          </ac:picMkLst>
        </pc:picChg>
        <pc:cxnChg chg="add mod">
          <ac:chgData name="prajakta mali" userId="b896bc6abcaa6d84" providerId="LiveId" clId="{BBB1D8D9-D1CD-4D0D-B9FE-8511015DB25F}" dt="2024-02-29T08:11:21.319" v="54" actId="208"/>
          <ac:cxnSpMkLst>
            <pc:docMk/>
            <pc:sldMk cId="946762059" sldId="271"/>
            <ac:cxnSpMk id="13" creationId="{AB9D41E5-E5FE-348C-8A8D-BE39FAB0F2E8}"/>
          </ac:cxnSpMkLst>
        </pc:cxnChg>
      </pc:sldChg>
      <pc:sldChg chg="addSp modSp new del mod">
        <pc:chgData name="prajakta mali" userId="b896bc6abcaa6d84" providerId="LiveId" clId="{BBB1D8D9-D1CD-4D0D-B9FE-8511015DB25F}" dt="2024-02-29T08:19:04.150" v="91" actId="2696"/>
        <pc:sldMkLst>
          <pc:docMk/>
          <pc:sldMk cId="3066198067" sldId="272"/>
        </pc:sldMkLst>
        <pc:spChg chg="add mod">
          <ac:chgData name="prajakta mali" userId="b896bc6abcaa6d84" providerId="LiveId" clId="{BBB1D8D9-D1CD-4D0D-B9FE-8511015DB25F}" dt="2024-02-29T08:13:26.829" v="65"/>
          <ac:spMkLst>
            <pc:docMk/>
            <pc:sldMk cId="3066198067" sldId="272"/>
            <ac:spMk id="4" creationId="{26E44BBE-072D-DD2D-5785-07F0C870F95B}"/>
          </ac:spMkLst>
        </pc:spChg>
        <pc:spChg chg="add mod">
          <ac:chgData name="prajakta mali" userId="b896bc6abcaa6d84" providerId="LiveId" clId="{BBB1D8D9-D1CD-4D0D-B9FE-8511015DB25F}" dt="2024-02-29T08:14:42.575" v="68" actId="1076"/>
          <ac:spMkLst>
            <pc:docMk/>
            <pc:sldMk cId="3066198067" sldId="272"/>
            <ac:spMk id="5" creationId="{E4C11814-7611-7CA1-A57D-16EBA83C1EEC}"/>
          </ac:spMkLst>
        </pc:spChg>
        <pc:picChg chg="add mod">
          <ac:chgData name="prajakta mali" userId="b896bc6abcaa6d84" providerId="LiveId" clId="{BBB1D8D9-D1CD-4D0D-B9FE-8511015DB25F}" dt="2024-02-29T08:13:04.917" v="63" actId="14100"/>
          <ac:picMkLst>
            <pc:docMk/>
            <pc:sldMk cId="3066198067" sldId="272"/>
            <ac:picMk id="3" creationId="{931C0654-18A0-DAF4-93EA-79DF4A54C846}"/>
          </ac:picMkLst>
        </pc:picChg>
        <pc:picChg chg="add mod">
          <ac:chgData name="prajakta mali" userId="b896bc6abcaa6d84" providerId="LiveId" clId="{BBB1D8D9-D1CD-4D0D-B9FE-8511015DB25F}" dt="2024-02-29T08:15:37.933" v="74" actId="14100"/>
          <ac:picMkLst>
            <pc:docMk/>
            <pc:sldMk cId="3066198067" sldId="272"/>
            <ac:picMk id="7" creationId="{353C825A-FD90-D4F4-B956-12EB42C478F7}"/>
          </ac:picMkLst>
        </pc:picChg>
      </pc:sldChg>
      <pc:sldChg chg="addSp delSp modSp new del mod">
        <pc:chgData name="prajakta mali" userId="b896bc6abcaa6d84" providerId="LiveId" clId="{BBB1D8D9-D1CD-4D0D-B9FE-8511015DB25F}" dt="2024-02-29T08:19:01.677" v="90" actId="2696"/>
        <pc:sldMkLst>
          <pc:docMk/>
          <pc:sldMk cId="1618928723" sldId="273"/>
        </pc:sldMkLst>
        <pc:spChg chg="add del mod">
          <ac:chgData name="prajakta mali" userId="b896bc6abcaa6d84" providerId="LiveId" clId="{BBB1D8D9-D1CD-4D0D-B9FE-8511015DB25F}" dt="2024-02-29T08:17:26.636" v="78"/>
          <ac:spMkLst>
            <pc:docMk/>
            <pc:sldMk cId="1618928723" sldId="273"/>
            <ac:spMk id="2" creationId="{4570F786-1CB7-68FF-3215-96645C434767}"/>
          </ac:spMkLst>
        </pc:spChg>
        <pc:spChg chg="add del mod">
          <ac:chgData name="prajakta mali" userId="b896bc6abcaa6d84" providerId="LiveId" clId="{BBB1D8D9-D1CD-4D0D-B9FE-8511015DB25F}" dt="2024-02-29T08:18:52.570" v="87" actId="21"/>
          <ac:spMkLst>
            <pc:docMk/>
            <pc:sldMk cId="1618928723" sldId="273"/>
            <ac:spMk id="3" creationId="{2310149D-7D6D-60E8-083F-5E14A613B88A}"/>
          </ac:spMkLst>
        </pc:spChg>
        <pc:spChg chg="add del mod">
          <ac:chgData name="prajakta mali" userId="b896bc6abcaa6d84" providerId="LiveId" clId="{BBB1D8D9-D1CD-4D0D-B9FE-8511015DB25F}" dt="2024-02-29T08:18:52.580" v="89"/>
          <ac:spMkLst>
            <pc:docMk/>
            <pc:sldMk cId="1618928723" sldId="273"/>
            <ac:spMk id="5" creationId="{5750F7BD-C8F7-5D56-BCBE-081B9793633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8DF13-4125-4D92-BF9F-0C0CC961FAD0}" type="datetimeFigureOut">
              <a:rPr lang="en-IN" smtClean="0"/>
              <a:t>29-02-2024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CA859-7AC7-42B1-B202-36E4B7F0BED0}" type="slidenum">
              <a:rPr lang="en-IN" smtClean="0"/>
              <a:t>‹#›</a:t>
            </a:fld>
            <a:endParaRPr lang="en-IN"/>
          </a:p>
        </p:txBody>
      </p:sp>
    </p:spTree>
    <p:extLst>
      <p:ext uri="{BB962C8B-B14F-4D97-AF65-F5344CB8AC3E}">
        <p14:creationId xmlns:p14="http://schemas.microsoft.com/office/powerpoint/2010/main" val="1535789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44610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3771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3113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79213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47232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2/29/2024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012811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2/29/2024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68008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2849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5896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1285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444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16799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16913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2/29/2024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6102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2/29/2024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33763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2/29/2024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8561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9579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2/29/2024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97645285"/>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sv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pixabay.com/en/thank-you-text-message-note-394180/" TargetMode="External"/><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28A270B-C54D-CF93-0EE7-B92A499F13A7}"/>
              </a:ext>
            </a:extLst>
          </p:cNvPr>
          <p:cNvPicPr>
            <a:picLocks noChangeAspect="1"/>
          </p:cNvPicPr>
          <p:nvPr/>
        </p:nvPicPr>
        <p:blipFill>
          <a:blip r:embed="rId3"/>
          <a:stretch>
            <a:fillRect/>
          </a:stretch>
        </p:blipFill>
        <p:spPr>
          <a:xfrm>
            <a:off x="1526572" y="2269566"/>
            <a:ext cx="8791194" cy="3503144"/>
          </a:xfrm>
          <a:prstGeom prst="rect">
            <a:avLst/>
          </a:prstGeom>
        </p:spPr>
      </p:pic>
      <p:pic>
        <p:nvPicPr>
          <p:cNvPr id="7" name="Picture 6">
            <a:extLst>
              <a:ext uri="{FF2B5EF4-FFF2-40B4-BE49-F238E27FC236}">
                <a16:creationId xmlns:a16="http://schemas.microsoft.com/office/drawing/2014/main" id="{49429673-8B2E-01A4-4110-55E9CD9CDA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792686"/>
          </a:xfrm>
          <a:prstGeom prst="rect">
            <a:avLst/>
          </a:prstGeom>
        </p:spPr>
      </p:pic>
      <p:sp>
        <p:nvSpPr>
          <p:cNvPr id="8" name="TextBox 7">
            <a:extLst>
              <a:ext uri="{FF2B5EF4-FFF2-40B4-BE49-F238E27FC236}">
                <a16:creationId xmlns:a16="http://schemas.microsoft.com/office/drawing/2014/main" id="{0C9C110F-C0DD-6378-A1B4-DCC8941AEA34}"/>
              </a:ext>
            </a:extLst>
          </p:cNvPr>
          <p:cNvSpPr txBox="1"/>
          <p:nvPr/>
        </p:nvSpPr>
        <p:spPr>
          <a:xfrm>
            <a:off x="2694394" y="727787"/>
            <a:ext cx="7837887" cy="646331"/>
          </a:xfrm>
          <a:prstGeom prst="rect">
            <a:avLst/>
          </a:prstGeom>
          <a:noFill/>
        </p:spPr>
        <p:txBody>
          <a:bodyPr wrap="square" rtlCol="0">
            <a:spAutoFit/>
          </a:bodyPr>
          <a:lstStyle/>
          <a:p>
            <a:r>
              <a:rPr lang="en-IN"/>
              <a:t>Data ANALYSIS and INSIGHTS </a:t>
            </a:r>
            <a:r>
              <a:rPr lang="en-IN" dirty="0"/>
              <a:t>for different page Optimization &amp; How to get more user install &amp; Engagement from the App </a:t>
            </a:r>
            <a:r>
              <a:rPr lang="en-IN"/>
              <a:t>&amp; Website</a:t>
            </a:r>
            <a:endParaRPr lang="mr-IN" dirty="0"/>
          </a:p>
        </p:txBody>
      </p:sp>
    </p:spTree>
    <p:extLst>
      <p:ext uri="{BB962C8B-B14F-4D97-AF65-F5344CB8AC3E}">
        <p14:creationId xmlns:p14="http://schemas.microsoft.com/office/powerpoint/2010/main" val="3308072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D3B9BBA4-1ECF-4005-B12E-28248E9D9EF0}"/>
            </a:ext>
          </a:extLst>
        </p:cNvPr>
        <p:cNvGrpSpPr/>
        <p:nvPr/>
      </p:nvGrpSpPr>
      <p:grpSpPr>
        <a:xfrm>
          <a:off x="0" y="0"/>
          <a:ext cx="0" cy="0"/>
          <a:chOff x="0" y="0"/>
          <a:chExt cx="0" cy="0"/>
        </a:xfrm>
      </p:grpSpPr>
      <p:pic>
        <p:nvPicPr>
          <p:cNvPr id="4" name="Graphic 3" descr="Tools with solid fill">
            <a:extLst>
              <a:ext uri="{FF2B5EF4-FFF2-40B4-BE49-F238E27FC236}">
                <a16:creationId xmlns:a16="http://schemas.microsoft.com/office/drawing/2014/main" id="{373FA532-4B2B-ADAD-EB4A-98DF42B872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73332" y="1390261"/>
            <a:ext cx="3525628" cy="352562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TextBox 2">
            <a:extLst>
              <a:ext uri="{FF2B5EF4-FFF2-40B4-BE49-F238E27FC236}">
                <a16:creationId xmlns:a16="http://schemas.microsoft.com/office/drawing/2014/main" id="{6A5F8E3D-3F13-CA3A-9D11-07F0F95D9D22}"/>
              </a:ext>
            </a:extLst>
          </p:cNvPr>
          <p:cNvSpPr txBox="1"/>
          <p:nvPr/>
        </p:nvSpPr>
        <p:spPr>
          <a:xfrm>
            <a:off x="5673011" y="1390261"/>
            <a:ext cx="3918857" cy="3293209"/>
          </a:xfrm>
          <a:prstGeom prst="rect">
            <a:avLst/>
          </a:prstGeom>
          <a:noFill/>
        </p:spPr>
        <p:txBody>
          <a:bodyPr wrap="square" rtlCol="0">
            <a:spAutoFit/>
          </a:bodyPr>
          <a:lstStyle/>
          <a:p>
            <a:r>
              <a:rPr lang="en-IN" sz="4800" dirty="0"/>
              <a:t>Used Tool :</a:t>
            </a:r>
          </a:p>
          <a:p>
            <a:r>
              <a:rPr lang="en-IN" sz="4000" dirty="0"/>
              <a:t>            </a:t>
            </a:r>
          </a:p>
          <a:p>
            <a:endParaRPr lang="en-IN" sz="4000" dirty="0"/>
          </a:p>
          <a:p>
            <a:endParaRPr lang="en-IN" sz="4000" dirty="0"/>
          </a:p>
          <a:p>
            <a:r>
              <a:rPr lang="en-IN" sz="4000" dirty="0"/>
              <a:t>      </a:t>
            </a:r>
            <a:r>
              <a:rPr lang="en-IN" sz="2800" dirty="0"/>
              <a:t>POWER BI</a:t>
            </a:r>
            <a:endParaRPr lang="mr-IN" sz="4000" dirty="0"/>
          </a:p>
        </p:txBody>
      </p:sp>
      <p:pic>
        <p:nvPicPr>
          <p:cNvPr id="5" name="Picture 4">
            <a:extLst>
              <a:ext uri="{FF2B5EF4-FFF2-40B4-BE49-F238E27FC236}">
                <a16:creationId xmlns:a16="http://schemas.microsoft.com/office/drawing/2014/main" id="{06E3863F-3C14-20DD-E6F3-81DDDE2C0743}"/>
              </a:ext>
            </a:extLst>
          </p:cNvPr>
          <p:cNvPicPr>
            <a:picLocks noChangeAspect="1"/>
          </p:cNvPicPr>
          <p:nvPr/>
        </p:nvPicPr>
        <p:blipFill>
          <a:blip r:embed="rId5"/>
          <a:stretch>
            <a:fillRect/>
          </a:stretch>
        </p:blipFill>
        <p:spPr>
          <a:xfrm>
            <a:off x="6096000" y="2093050"/>
            <a:ext cx="2721817" cy="2112064"/>
          </a:xfrm>
          <a:prstGeom prst="rect">
            <a:avLst/>
          </a:prstGeom>
        </p:spPr>
      </p:pic>
    </p:spTree>
    <p:extLst>
      <p:ext uri="{BB962C8B-B14F-4D97-AF65-F5344CB8AC3E}">
        <p14:creationId xmlns:p14="http://schemas.microsoft.com/office/powerpoint/2010/main" val="2044302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850DE037-0237-EEE6-561F-50F3B16D7B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3B91EE-0449-9B77-0169-06BFF5FF924A}"/>
              </a:ext>
            </a:extLst>
          </p:cNvPr>
          <p:cNvSpPr>
            <a:spLocks noGrp="1"/>
          </p:cNvSpPr>
          <p:nvPr>
            <p:ph type="ctrTitle"/>
          </p:nvPr>
        </p:nvSpPr>
        <p:spPr>
          <a:xfrm>
            <a:off x="5291668" y="1215496"/>
            <a:ext cx="5367866" cy="2387600"/>
          </a:xfrm>
        </p:spPr>
        <p:txBody>
          <a:bodyPr>
            <a:normAutofit/>
          </a:bodyPr>
          <a:lstStyle/>
          <a:p>
            <a:r>
              <a:rPr lang="en-IN" sz="2400" b="1" dirty="0"/>
              <a:t>From the analysis</a:t>
            </a:r>
            <a:br>
              <a:rPr lang="en-IN" sz="2400" b="1" dirty="0"/>
            </a:br>
            <a:r>
              <a:rPr lang="en-IN" sz="2400" b="1" dirty="0"/>
              <a:t>what are the things we find &amp;</a:t>
            </a:r>
            <a:br>
              <a:rPr lang="en-IN" sz="2400" b="1" dirty="0"/>
            </a:br>
            <a:r>
              <a:rPr lang="en-IN" sz="2400" b="1" dirty="0"/>
              <a:t>what are the things need improve</a:t>
            </a:r>
            <a:br>
              <a:rPr lang="en-IN" sz="2400" b="1" dirty="0"/>
            </a:br>
            <a:r>
              <a:rPr lang="en-IN" sz="2400" b="1" dirty="0"/>
              <a:t>let’s see.</a:t>
            </a:r>
          </a:p>
        </p:txBody>
      </p:sp>
      <p:pic>
        <p:nvPicPr>
          <p:cNvPr id="6" name="Graphic 5" descr="Questions">
            <a:extLst>
              <a:ext uri="{FF2B5EF4-FFF2-40B4-BE49-F238E27FC236}">
                <a16:creationId xmlns:a16="http://schemas.microsoft.com/office/drawing/2014/main" id="{2082A2F4-2264-9849-9191-77342B798C4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503" y="1539186"/>
            <a:ext cx="3525628" cy="352562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90026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6A5E0-E1EE-ACA7-5CCB-0207841D2B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8BF78D-AD49-04E1-A188-A9E300212AB9}"/>
              </a:ext>
            </a:extLst>
          </p:cNvPr>
          <p:cNvSpPr>
            <a:spLocks noGrp="1"/>
          </p:cNvSpPr>
          <p:nvPr>
            <p:ph type="ctrTitle"/>
          </p:nvPr>
        </p:nvSpPr>
        <p:spPr>
          <a:xfrm>
            <a:off x="1632481" y="147782"/>
            <a:ext cx="8620297" cy="944418"/>
          </a:xfrm>
        </p:spPr>
        <p:txBody>
          <a:bodyPr>
            <a:normAutofit fontScale="90000"/>
          </a:bodyPr>
          <a:lstStyle/>
          <a:p>
            <a:pPr algn="ctr"/>
            <a:r>
              <a:rPr lang="en-US" sz="3600" b="1" i="0" dirty="0">
                <a:effectLst/>
                <a:latin typeface="Helvetica Neue"/>
              </a:rPr>
              <a:t>IMPORTANT THINGS FROM THE ANALYSIS</a:t>
            </a:r>
          </a:p>
        </p:txBody>
      </p:sp>
      <p:sp>
        <p:nvSpPr>
          <p:cNvPr id="3" name="TextBox 2">
            <a:extLst>
              <a:ext uri="{FF2B5EF4-FFF2-40B4-BE49-F238E27FC236}">
                <a16:creationId xmlns:a16="http://schemas.microsoft.com/office/drawing/2014/main" id="{F5D887D4-CBB9-144C-3D37-7F8AEA7E1902}"/>
              </a:ext>
            </a:extLst>
          </p:cNvPr>
          <p:cNvSpPr txBox="1"/>
          <p:nvPr/>
        </p:nvSpPr>
        <p:spPr>
          <a:xfrm>
            <a:off x="1150620" y="1354906"/>
            <a:ext cx="9890760" cy="5355312"/>
          </a:xfrm>
          <a:prstGeom prst="rect">
            <a:avLst/>
          </a:prstGeom>
          <a:noFill/>
        </p:spPr>
        <p:txBody>
          <a:bodyPr wrap="square" rtlCol="0">
            <a:spAutoFit/>
          </a:bodyPr>
          <a:lstStyle/>
          <a:p>
            <a:r>
              <a:rPr lang="en-US"/>
              <a:t>1. User Acquisition: Organic Search**</a:t>
            </a:r>
          </a:p>
          <a:p>
            <a:r>
              <a:rPr lang="en-US"/>
              <a:t>   - When people discover our app through online searches without us paying for ads, they are more likely to become users. It means they are genuinely interested.</a:t>
            </a:r>
          </a:p>
          <a:p>
            <a:endParaRPr lang="en-US"/>
          </a:p>
          <a:p>
            <a:r>
              <a:rPr lang="en-US"/>
              <a:t>2. **Traffic Acquisition: Unassigned Category**</a:t>
            </a:r>
          </a:p>
          <a:p>
            <a:r>
              <a:rPr lang="en-US"/>
              <a:t>   - When people come to our app without a specific category in mind, the unassigned or unspecified category is crucial. It helps in capturing users who might not have a clear preference.</a:t>
            </a:r>
          </a:p>
          <a:p>
            <a:endParaRPr lang="en-US"/>
          </a:p>
          <a:p>
            <a:r>
              <a:rPr lang="en-US"/>
              <a:t>3. **Event Report: User Engagement**</a:t>
            </a:r>
          </a:p>
          <a:p>
            <a:r>
              <a:rPr lang="en-US"/>
              <a:t>   - When people actively use our app, they tend to do various things like looking at different screens, starting new sessions, opening the app for the first time, and engaging with content. This shows they are involved with the app's features.</a:t>
            </a:r>
          </a:p>
          <a:p>
            <a:endParaRPr lang="en-US"/>
          </a:p>
          <a:p>
            <a:r>
              <a:rPr lang="en-US"/>
              <a:t>4. **Conversion Report: Importance of Notifications**</a:t>
            </a:r>
          </a:p>
          <a:p>
            <a:r>
              <a:rPr lang="en-US"/>
              <a:t>   - Notifications are a big deal. When users receive and see notifications, it prompts them to engage more with the app, leading to higher chances of them becoming regular users.</a:t>
            </a:r>
          </a:p>
          <a:p>
            <a:endParaRPr lang="en-US" dirty="0"/>
          </a:p>
        </p:txBody>
      </p:sp>
    </p:spTree>
    <p:extLst>
      <p:ext uri="{BB962C8B-B14F-4D97-AF65-F5344CB8AC3E}">
        <p14:creationId xmlns:p14="http://schemas.microsoft.com/office/powerpoint/2010/main" val="1159468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39191C-BB4D-2B09-F70E-149D0FD1D2C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DCEC033-C6C3-F40B-6997-318BD4A6D37F}"/>
              </a:ext>
            </a:extLst>
          </p:cNvPr>
          <p:cNvSpPr txBox="1"/>
          <p:nvPr/>
        </p:nvSpPr>
        <p:spPr>
          <a:xfrm>
            <a:off x="1225265" y="356531"/>
            <a:ext cx="9890760" cy="5909310"/>
          </a:xfrm>
          <a:prstGeom prst="rect">
            <a:avLst/>
          </a:prstGeom>
          <a:noFill/>
        </p:spPr>
        <p:txBody>
          <a:bodyPr wrap="square" rtlCol="0">
            <a:spAutoFit/>
          </a:bodyPr>
          <a:lstStyle/>
          <a:p>
            <a:r>
              <a:rPr lang="en-US" dirty="0"/>
              <a:t>8 . Gender Report : Unknown Gender And Male Conversion Rate </a:t>
            </a:r>
          </a:p>
          <a:p>
            <a:r>
              <a:rPr lang="en-US" dirty="0"/>
              <a:t>     - Some users don’t tell us there gender during sign-up , and the conversion rate for males is higher compared to female </a:t>
            </a:r>
          </a:p>
          <a:p>
            <a:endParaRPr lang="en-US" dirty="0"/>
          </a:p>
          <a:p>
            <a:r>
              <a:rPr lang="en-US" dirty="0"/>
              <a:t>9. User By Interest : Popular app interest</a:t>
            </a:r>
          </a:p>
          <a:p>
            <a:r>
              <a:rPr lang="en-US" dirty="0"/>
              <a:t>     - Users show interest in shopping,  media and entertainment , Technology, and mobile usage these are key areas that attract users to our app .</a:t>
            </a:r>
          </a:p>
          <a:p>
            <a:endParaRPr lang="en-US" dirty="0"/>
          </a:p>
          <a:p>
            <a:r>
              <a:rPr lang="en-US" dirty="0"/>
              <a:t>10. User By Language : Language preferences and conversion rates</a:t>
            </a:r>
          </a:p>
          <a:p>
            <a:r>
              <a:rPr lang="en-US" dirty="0"/>
              <a:t>      -  English is the most commonly used language , but Hindi users have a higher tendency to become regular users </a:t>
            </a:r>
          </a:p>
          <a:p>
            <a:endParaRPr lang="en-US" dirty="0"/>
          </a:p>
          <a:p>
            <a:r>
              <a:rPr lang="en-US" dirty="0"/>
              <a:t>11. User By Age : Age groups and engagements </a:t>
            </a:r>
          </a:p>
          <a:p>
            <a:r>
              <a:rPr lang="en-US" dirty="0"/>
              <a:t>      - People Aged 18-24 are more likely to become users , while the age group 45-54 shows lower conversion rates . Those aged 65 and above tend to sped less time on the app </a:t>
            </a:r>
          </a:p>
          <a:p>
            <a:endParaRPr lang="en-US" dirty="0"/>
          </a:p>
          <a:p>
            <a:r>
              <a:rPr lang="en-US" dirty="0"/>
              <a:t>12. Google Ads Report : Challenges with April installation </a:t>
            </a:r>
          </a:p>
          <a:p>
            <a:r>
              <a:rPr lang="en-US" dirty="0"/>
              <a:t>       - Despite the high cost of google Ads for app installations in April , the conversion rate is disappointingly low . It suggest that the money spent on Ads during this time might not be resulting in many users sticking around . </a:t>
            </a:r>
          </a:p>
        </p:txBody>
      </p:sp>
    </p:spTree>
    <p:extLst>
      <p:ext uri="{BB962C8B-B14F-4D97-AF65-F5344CB8AC3E}">
        <p14:creationId xmlns:p14="http://schemas.microsoft.com/office/powerpoint/2010/main" val="646041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DD0A7E-C6DF-0ADA-1C22-D7E42497A08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2744EE4-9110-28BE-439D-769BE34D0D5C}"/>
              </a:ext>
            </a:extLst>
          </p:cNvPr>
          <p:cNvSpPr txBox="1"/>
          <p:nvPr/>
        </p:nvSpPr>
        <p:spPr>
          <a:xfrm>
            <a:off x="1163838" y="1624042"/>
            <a:ext cx="10073640" cy="3970318"/>
          </a:xfrm>
          <a:prstGeom prst="rect">
            <a:avLst/>
          </a:prstGeom>
          <a:noFill/>
        </p:spPr>
        <p:txBody>
          <a:bodyPr wrap="square">
            <a:spAutoFit/>
          </a:bodyPr>
          <a:lstStyle/>
          <a:p>
            <a:r>
              <a:rPr lang="en-US" dirty="0"/>
              <a:t>1. To use our app or website, people have to tell us their age and gender when they log in. This helps us figure out what types of things they like to use.</a:t>
            </a:r>
          </a:p>
          <a:p>
            <a:endParaRPr lang="en-US" dirty="0"/>
          </a:p>
          <a:p>
            <a:r>
              <a:rPr lang="en-US" dirty="0"/>
              <a:t>2. In India, we should pay attention to smaller cities instead of just focusing on big ones.</a:t>
            </a:r>
          </a:p>
          <a:p>
            <a:endParaRPr lang="en-US" dirty="0"/>
          </a:p>
          <a:p>
            <a:r>
              <a:rPr lang="en-US" dirty="0"/>
              <a:t>3. People who are between 25 and 34 years old don't buy our things a lot, even though they can. We need to find ways to get them more interested in what we offer.</a:t>
            </a:r>
          </a:p>
          <a:p>
            <a:endParaRPr lang="en-US" dirty="0"/>
          </a:p>
          <a:p>
            <a:r>
              <a:rPr lang="en-US" dirty="0"/>
              <a:t>4. Our Vehicle, Food &amp; Dining, Finance &amp; Banking, Home &amp; Garden, and Wellness products aren't very popular. We might need to make them better or stop selling them.</a:t>
            </a:r>
          </a:p>
          <a:p>
            <a:endParaRPr lang="en-US" dirty="0"/>
          </a:p>
          <a:p>
            <a:r>
              <a:rPr lang="en-US" dirty="0"/>
              <a:t>5. Spending money on Google Ads might not be a good idea because not many people who see the ads end up buying our stuff. We should be careful about how much money we put into them.</a:t>
            </a:r>
            <a:endParaRPr lang="en-IN" dirty="0"/>
          </a:p>
        </p:txBody>
      </p:sp>
      <p:sp>
        <p:nvSpPr>
          <p:cNvPr id="2" name="TextBox 1">
            <a:extLst>
              <a:ext uri="{FF2B5EF4-FFF2-40B4-BE49-F238E27FC236}">
                <a16:creationId xmlns:a16="http://schemas.microsoft.com/office/drawing/2014/main" id="{E30B01EB-51D2-011B-6A74-89F621C76A33}"/>
              </a:ext>
            </a:extLst>
          </p:cNvPr>
          <p:cNvSpPr txBox="1"/>
          <p:nvPr/>
        </p:nvSpPr>
        <p:spPr>
          <a:xfrm>
            <a:off x="2208556" y="450071"/>
            <a:ext cx="7513320" cy="1077218"/>
          </a:xfrm>
          <a:prstGeom prst="rect">
            <a:avLst/>
          </a:prstGeom>
          <a:noFill/>
        </p:spPr>
        <p:txBody>
          <a:bodyPr wrap="square" rtlCol="0">
            <a:spAutoFit/>
          </a:bodyPr>
          <a:lstStyle/>
          <a:p>
            <a:pPr algn="ctr"/>
            <a:r>
              <a:rPr lang="en-IN" sz="3200" b="1" i="0" dirty="0">
                <a:effectLst/>
                <a:latin typeface="Helvetica Neue"/>
              </a:rPr>
              <a:t>NEEDS TO IMPROVRE </a:t>
            </a:r>
          </a:p>
          <a:p>
            <a:endParaRPr lang="en-IN" sz="3200" b="1" dirty="0"/>
          </a:p>
        </p:txBody>
      </p:sp>
    </p:spTree>
    <p:extLst>
      <p:ext uri="{BB962C8B-B14F-4D97-AF65-F5344CB8AC3E}">
        <p14:creationId xmlns:p14="http://schemas.microsoft.com/office/powerpoint/2010/main" val="3189872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96A26-38A1-5168-46F7-B4C4201FCB5E}"/>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5D18B514-CA4B-CC24-6BC9-9043D852A28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934547" y="1189653"/>
            <a:ext cx="7050833" cy="4478694"/>
          </a:xfrm>
          <a:prstGeom prst="rect">
            <a:avLst/>
          </a:prstGeom>
        </p:spPr>
      </p:pic>
    </p:spTree>
    <p:extLst>
      <p:ext uri="{BB962C8B-B14F-4D97-AF65-F5344CB8AC3E}">
        <p14:creationId xmlns:p14="http://schemas.microsoft.com/office/powerpoint/2010/main" val="9092691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TM02836342[[fn=Ion]]</Template>
  <TotalTime>405</TotalTime>
  <Words>617</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Century Gothic</vt:lpstr>
      <vt:lpstr>Helvetica Neue</vt:lpstr>
      <vt:lpstr>Wingdings 3</vt:lpstr>
      <vt:lpstr>Ion</vt:lpstr>
      <vt:lpstr>PowerPoint Presentation</vt:lpstr>
      <vt:lpstr>PowerPoint Presentation</vt:lpstr>
      <vt:lpstr>From the analysis what are the things we find &amp; what are the things need improve let’s see.</vt:lpstr>
      <vt:lpstr>IMPORTANT THINGS FROM THE ANALYSIS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and INSIGHTS for different page Optimization &amp; How to get more user install &amp; Engagement from the App &amp; Website</dc:title>
  <dc:creator>Akbar Basha</dc:creator>
  <cp:lastModifiedBy>prajakta mali</cp:lastModifiedBy>
  <cp:revision>3</cp:revision>
  <dcterms:created xsi:type="dcterms:W3CDTF">2024-02-17T07:51:36Z</dcterms:created>
  <dcterms:modified xsi:type="dcterms:W3CDTF">2024-02-29T08:32:31Z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2024-02-17T09:14:05Z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0963e8ee-745b-4683-9edd-d3eb8c7d7a7e</vt:lpwstr>
  </property>
  <property fmtid="{D5CDD505-2E9C-101B-9397-08002B2CF9AE}" pid="7" name="MSIP_Label_defa4170-0d19-0005-0004-bc88714345d2_ActionId">
    <vt:lpwstr>68f74a95-2971-47a8-bd5c-62280ba81657</vt:lpwstr>
  </property>
  <property fmtid="{D5CDD505-2E9C-101B-9397-08002B2CF9AE}" pid="8" name="MSIP_Label_defa4170-0d19-0005-0004-bc88714345d2_ContentBits">
    <vt:lpwstr>0</vt:lpwstr>
  </property>
</Properties>
</file>