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Lst>
  <p:sldSz cx="12192000" cy="6858000"/>
  <p:notesSz cx="6858000" cy="9144000"/>
  <p:embeddedFontLst>
    <p:embeddedFont>
      <p:font typeface="Libre Franklin"/>
      <p:regular r:id="rId12"/>
      <p:bold r:id="rId13"/>
      <p:italic r:id="rId14"/>
      <p:boldItalic r:id="rId15"/>
    </p:embeddedFont>
    <p:embeddedFont>
      <p:font typeface="Franklin Gothic"/>
      <p:regular r:id="rId16"/>
    </p:embeddedFont>
    <p:embeddedFont>
      <p:font typeface="Calibri" panose="020F0502020204030204"/>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9.fntdata"/><Relationship Id="rId2" Type="http://schemas.openxmlformats.org/officeDocument/2006/relationships/theme" Target="theme/theme1.xml"/><Relationship Id="rId19" Type="http://schemas.openxmlformats.org/officeDocument/2006/relationships/font" Target="fonts/font8.fntdata"/><Relationship Id="rId18" Type="http://schemas.openxmlformats.org/officeDocument/2006/relationships/font" Target="fonts/font7.fntdata"/><Relationship Id="rId17" Type="http://schemas.openxmlformats.org/officeDocument/2006/relationships/font" Target="fonts/font6.fntdata"/><Relationship Id="rId16" Type="http://schemas.openxmlformats.org/officeDocument/2006/relationships/font" Target="fonts/font5.fntdata"/><Relationship Id="rId15" Type="http://schemas.openxmlformats.org/officeDocument/2006/relationships/font" Target="fonts/font4.fntdata"/><Relationship Id="rId14" Type="http://schemas.openxmlformats.org/officeDocument/2006/relationships/font" Target="fonts/font3.fntdata"/><Relationship Id="rId13" Type="http://schemas.openxmlformats.org/officeDocument/2006/relationships/font" Target="fonts/font2.fntdata"/><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panose="020B0604020202020204"/>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9pPr>
          </a:lstStyle>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lang="en-US" sz="20000" b="1">
              <a:solidFill>
                <a:schemeClr val="dk1"/>
              </a:solidFill>
              <a:latin typeface="Libre Franklin"/>
              <a:ea typeface="Libre Franklin"/>
              <a:cs typeface="Libre Franklin"/>
              <a:sym typeface="Libre Franklin"/>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9pPr>
          </a:lstStyle>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024755" y="147955"/>
            <a:ext cx="6687185" cy="115189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lang="en-US" sz="3600" b="1"/>
          </a:p>
        </p:txBody>
      </p:sp>
      <p:sp>
        <p:nvSpPr>
          <p:cNvPr id="211" name="Google Shape;211;p1"/>
          <p:cNvSpPr txBox="1">
            <a:spLocks noGrp="1"/>
          </p:cNvSpPr>
          <p:nvPr>
            <p:ph type="body" idx="1"/>
          </p:nvPr>
        </p:nvSpPr>
        <p:spPr>
          <a:xfrm>
            <a:off x="5024755" y="1575435"/>
            <a:ext cx="6844665" cy="492252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lt2"/>
              </a:buClr>
              <a:buSzPts val="1800"/>
              <a:buNone/>
            </a:pPr>
            <a:r>
              <a:rPr lang="en-US">
                <a:latin typeface="Franklin Gothic"/>
                <a:ea typeface="Franklin Gothic"/>
                <a:cs typeface="Franklin Gothic"/>
                <a:sym typeface="Franklin Gothic"/>
              </a:rPr>
              <a:t>Ministry/Organization Name: </a:t>
            </a:r>
            <a:r>
              <a:rPr lang="en-US">
                <a:solidFill>
                  <a:schemeClr val="tx2">
                    <a:lumMod val="75000"/>
                  </a:schemeClr>
                </a:solidFill>
                <a:latin typeface="Franklin Gothic"/>
                <a:ea typeface="Franklin Gothic"/>
                <a:cs typeface="Franklin Gothic"/>
                <a:sym typeface="Franklin Gothic"/>
              </a:rPr>
              <a:t>Ministry of Home Affairs</a:t>
            </a:r>
            <a:endParaRPr lang="en-US">
              <a:latin typeface="Franklin Gothic"/>
              <a:ea typeface="Franklin Gothic"/>
              <a:cs typeface="Franklin Gothic"/>
              <a:sym typeface="Franklin Gothic"/>
            </a:endParaRPr>
          </a:p>
          <a:p>
            <a:pPr marL="0" lvl="0" indent="0" algn="l" rtl="0">
              <a:lnSpc>
                <a:spcPct val="150000"/>
              </a:lnSpc>
              <a:spcBef>
                <a:spcPts val="0"/>
              </a:spcBef>
              <a:spcAft>
                <a:spcPts val="0"/>
              </a:spcAft>
              <a:buClr>
                <a:schemeClr val="lt2"/>
              </a:buClr>
              <a:buSzPts val="1800"/>
              <a:buNone/>
            </a:pPr>
            <a:r>
              <a:rPr lang="en-US">
                <a:latin typeface="Franklin Gothic"/>
                <a:ea typeface="Franklin Gothic"/>
                <a:cs typeface="Franklin Gothic"/>
                <a:sym typeface="Franklin Gothic"/>
              </a:rPr>
              <a:t>PS Code: </a:t>
            </a:r>
            <a:r>
              <a:rPr lang="en-US">
                <a:solidFill>
                  <a:schemeClr val="tx2">
                    <a:lumMod val="75000"/>
                  </a:schemeClr>
                </a:solidFill>
                <a:latin typeface="Franklin Gothic"/>
                <a:ea typeface="Franklin Gothic"/>
                <a:cs typeface="Franklin Gothic"/>
                <a:sym typeface="Franklin Gothic"/>
              </a:rPr>
              <a:t>SIH1439</a:t>
            </a: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Problem Statement Title: </a:t>
            </a:r>
            <a:endParaRPr lang="en-US">
              <a:latin typeface="Franklin Gothic"/>
              <a:ea typeface="Franklin Gothic"/>
              <a:cs typeface="Franklin Gothic"/>
              <a:sym typeface="Franklin Gothic"/>
            </a:endParaRPr>
          </a:p>
          <a:p>
            <a:pPr marL="0" lvl="0" indent="0" algn="l" rtl="0">
              <a:lnSpc>
                <a:spcPct val="150000"/>
              </a:lnSpc>
              <a:spcBef>
                <a:spcPts val="0"/>
              </a:spcBef>
              <a:spcAft>
                <a:spcPts val="0"/>
              </a:spcAft>
              <a:buClr>
                <a:schemeClr val="lt2"/>
              </a:buClr>
              <a:buSzPts val="1800"/>
              <a:buNone/>
            </a:pPr>
            <a:r>
              <a:rPr lang="en-US" sz="2000">
                <a:solidFill>
                  <a:schemeClr val="tx2">
                    <a:lumMod val="75000"/>
                  </a:schemeClr>
                </a:solidFill>
                <a:latin typeface="Franklin Gothic"/>
                <a:ea typeface="Franklin Gothic"/>
                <a:cs typeface="Franklin Gothic"/>
                <a:sym typeface="Franklin Gothic"/>
              </a:rPr>
              <a:t>Robotics Device for Borewell Rescue Operation</a:t>
            </a: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Team Name: </a:t>
            </a:r>
            <a:r>
              <a:rPr lang="en-US">
                <a:solidFill>
                  <a:schemeClr val="tx2">
                    <a:lumMod val="75000"/>
                  </a:schemeClr>
                </a:solidFill>
                <a:latin typeface="Franklin Gothic"/>
                <a:ea typeface="Franklin Gothic"/>
                <a:cs typeface="Franklin Gothic"/>
                <a:sym typeface="Franklin Gothic"/>
              </a:rPr>
              <a:t>daabChingri( )</a:t>
            </a:r>
            <a:br>
              <a:rPr lang="en-US">
                <a:solidFill>
                  <a:schemeClr val="tx2">
                    <a:lumMod val="75000"/>
                  </a:schemeClr>
                </a:solidFill>
                <a:latin typeface="Franklin Gothic"/>
                <a:ea typeface="Franklin Gothic"/>
                <a:cs typeface="Franklin Gothic"/>
                <a:sym typeface="Franklin Gothic"/>
              </a:rPr>
            </a:br>
            <a:r>
              <a:rPr lang="en-US">
                <a:latin typeface="Franklin Gothic"/>
                <a:ea typeface="Franklin Gothic"/>
                <a:cs typeface="Franklin Gothic"/>
                <a:sym typeface="Franklin Gothic"/>
              </a:rPr>
              <a:t>Team Leader Name: </a:t>
            </a:r>
            <a:r>
              <a:rPr lang="en-US">
                <a:solidFill>
                  <a:schemeClr val="tx2">
                    <a:lumMod val="75000"/>
                  </a:schemeClr>
                </a:solidFill>
                <a:latin typeface="Franklin Gothic"/>
                <a:ea typeface="Franklin Gothic"/>
                <a:cs typeface="Franklin Gothic"/>
                <a:sym typeface="Franklin Gothic"/>
              </a:rPr>
              <a:t>Shubhangi Dutta</a:t>
            </a: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Institute Code (AISHE): </a:t>
            </a:r>
            <a:r>
              <a:rPr lang="en-US">
                <a:solidFill>
                  <a:schemeClr val="tx2">
                    <a:lumMod val="75000"/>
                  </a:schemeClr>
                </a:solidFill>
                <a:latin typeface="Franklin Gothic"/>
                <a:ea typeface="Franklin Gothic"/>
                <a:cs typeface="Franklin Gothic"/>
                <a:sym typeface="Franklin Gothic"/>
              </a:rPr>
              <a:t>U-0356</a:t>
            </a:r>
            <a:br>
              <a:rPr lang="en-US">
                <a:solidFill>
                  <a:schemeClr val="tx2">
                    <a:lumMod val="75000"/>
                  </a:schemeClr>
                </a:solidFill>
                <a:latin typeface="Franklin Gothic"/>
                <a:ea typeface="Franklin Gothic"/>
                <a:cs typeface="Franklin Gothic"/>
                <a:sym typeface="Franklin Gothic"/>
              </a:rPr>
            </a:br>
            <a:r>
              <a:rPr lang="en-US">
                <a:latin typeface="Franklin Gothic"/>
                <a:ea typeface="Franklin Gothic"/>
                <a:cs typeface="Franklin Gothic"/>
                <a:sym typeface="Franklin Gothic"/>
              </a:rPr>
              <a:t>Institute Name:</a:t>
            </a:r>
            <a:r>
              <a:rPr lang="en-US">
                <a:solidFill>
                  <a:schemeClr val="tx2">
                    <a:lumMod val="75000"/>
                  </a:schemeClr>
                </a:solidFill>
                <a:latin typeface="Franklin Gothic"/>
                <a:ea typeface="Franklin Gothic"/>
                <a:cs typeface="Franklin Gothic"/>
                <a:sym typeface="Franklin Gothic"/>
              </a:rPr>
              <a:t> Kalinga Institute of Industrial Technology</a:t>
            </a:r>
            <a:endParaRPr lang="en-US">
              <a:solidFill>
                <a:schemeClr val="tx2">
                  <a:lumMod val="75000"/>
                </a:schemeClr>
              </a:solidFill>
              <a:latin typeface="Franklin Gothic"/>
              <a:ea typeface="Franklin Gothic"/>
              <a:cs typeface="Franklin Gothic"/>
              <a:sym typeface="Franklin Gothic"/>
            </a:endParaRPr>
          </a:p>
          <a:p>
            <a:pPr marL="0" lvl="0" indent="0" algn="l" rtl="0">
              <a:lnSpc>
                <a:spcPct val="150000"/>
              </a:lnSpc>
              <a:spcBef>
                <a:spcPts val="0"/>
              </a:spcBef>
              <a:spcAft>
                <a:spcPts val="0"/>
              </a:spcAft>
              <a:buClr>
                <a:schemeClr val="lt2"/>
              </a:buClr>
              <a:buSzPts val="1800"/>
              <a:buNone/>
            </a:pPr>
            <a:r>
              <a:rPr lang="en-US">
                <a:latin typeface="Franklin Gothic"/>
                <a:ea typeface="Franklin Gothic"/>
                <a:cs typeface="Franklin Gothic"/>
                <a:sym typeface="Franklin Gothic"/>
              </a:rPr>
              <a:t>Theme Name: </a:t>
            </a:r>
            <a:r>
              <a:rPr lang="en-US">
                <a:solidFill>
                  <a:schemeClr val="tx2">
                    <a:lumMod val="75000"/>
                  </a:schemeClr>
                </a:solidFill>
                <a:latin typeface="Franklin Gothic"/>
                <a:ea typeface="Franklin Gothic"/>
                <a:cs typeface="Franklin Gothic"/>
                <a:sym typeface="Franklin Gothic"/>
              </a:rPr>
              <a:t>Disaster Management</a:t>
            </a:r>
            <a:endParaRPr lang="en-US">
              <a:solidFill>
                <a:schemeClr val="tx2">
                  <a:lumMod val="75000"/>
                </a:schemeClr>
              </a:solidFill>
              <a:latin typeface="Franklin Gothic"/>
              <a:ea typeface="Franklin Gothic"/>
              <a:cs typeface="Franklin Gothic"/>
              <a:sym typeface="Franklin Gothic"/>
            </a:endParaRPr>
          </a:p>
        </p:txBody>
      </p:sp>
      <p:pic>
        <p:nvPicPr>
          <p:cNvPr id="212" name="Google Shape;212;p1"/>
          <p:cNvPicPr preferRelativeResize="0"/>
          <p:nvPr/>
        </p:nvPicPr>
        <p:blipFill rotWithShape="1">
          <a:blip r:embed="rId1"/>
          <a:srcRect/>
          <a:stretch>
            <a:fill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lang="en-US"/>
          </a:p>
        </p:txBody>
      </p:sp>
      <p:sp>
        <p:nvSpPr>
          <p:cNvPr id="218" name="Google Shape;218;p2"/>
          <p:cNvSpPr txBox="1">
            <a:spLocks noGrp="1"/>
          </p:cNvSpPr>
          <p:nvPr>
            <p:ph type="body" idx="1"/>
          </p:nvPr>
        </p:nvSpPr>
        <p:spPr>
          <a:xfrm>
            <a:off x="971550" y="2289175"/>
            <a:ext cx="6024245" cy="4290695"/>
          </a:xfrm>
          <a:prstGeom prst="rect">
            <a:avLst/>
          </a:prstGeom>
          <a:solidFill>
            <a:schemeClr val="bg1"/>
          </a:solidFill>
          <a:ln w="9525" cap="flat" cmpd="sng">
            <a:no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500">
                <a:solidFill>
                  <a:schemeClr val="lt2"/>
                </a:solidFill>
                <a:latin typeface="Franklin Gothic"/>
                <a:ea typeface="Franklin Gothic"/>
                <a:cs typeface="Franklin Gothic"/>
                <a:sym typeface="Franklin Gothic"/>
              </a:rPr>
              <a:t>Describe your idea/Solution/Prototype here:</a:t>
            </a:r>
            <a:endParaRPr lang="en-US" sz="1500">
              <a:solidFill>
                <a:schemeClr val="lt2"/>
              </a:solidFill>
              <a:latin typeface="Franklin Gothic"/>
              <a:ea typeface="Franklin Gothic"/>
              <a:cs typeface="Franklin Gothic"/>
              <a:sym typeface="Franklin Gothic"/>
            </a:endParaRPr>
          </a:p>
          <a:p>
            <a:pPr marL="285750" lvl="0" indent="-285750" algn="l" rtl="0">
              <a:lnSpc>
                <a:spcPct val="100000"/>
              </a:lnSpc>
              <a:spcBef>
                <a:spcPts val="0"/>
              </a:spcBef>
              <a:spcAft>
                <a:spcPts val="0"/>
              </a:spcAft>
              <a:buClr>
                <a:schemeClr val="lt2"/>
              </a:buClr>
              <a:buSzPts val="1800"/>
              <a:buFont typeface="Arial" panose="020B0604020202020204" pitchFamily="34" charset="0"/>
              <a:buChar char="•"/>
            </a:pPr>
            <a:r>
              <a:rPr sz="1500"/>
              <a:t>We propose an advanced disaster management device optimized for time-sensitive situations. Our solution employs LiDAR sensors for tunnel mapping and victim location. If feasible, robots are deployed with an airbag system for swift rescue. If not, Ground Penetrating Radar (GPR) helps identify alternate tunneling routes.</a:t>
            </a:r>
            <a:endParaRPr sz="1500"/>
          </a:p>
          <a:p>
            <a:pPr marL="285750" lvl="0" indent="-285750" algn="l" rtl="0">
              <a:lnSpc>
                <a:spcPct val="100000"/>
              </a:lnSpc>
              <a:spcBef>
                <a:spcPts val="0"/>
              </a:spcBef>
              <a:spcAft>
                <a:spcPts val="0"/>
              </a:spcAft>
              <a:buClr>
                <a:schemeClr val="lt2"/>
              </a:buClr>
              <a:buSzPts val="1800"/>
              <a:buFont typeface="Arial" panose="020B0604020202020204" pitchFamily="34" charset="0"/>
              <a:buChar char="•"/>
            </a:pPr>
            <a:r>
              <a:rPr sz="1500"/>
              <a:t>Throughout the operation, our integrated system ensures victim safety:</a:t>
            </a:r>
            <a:endParaRPr sz="1500"/>
          </a:p>
          <a:p>
            <a:pPr marL="742950" lvl="1" indent="-285750" algn="l" rtl="0">
              <a:lnSpc>
                <a:spcPct val="100000"/>
              </a:lnSpc>
              <a:spcBef>
                <a:spcPts val="0"/>
              </a:spcBef>
              <a:spcAft>
                <a:spcPts val="0"/>
              </a:spcAft>
              <a:buClr>
                <a:schemeClr val="lt2"/>
              </a:buClr>
              <a:buSzPts val="1800"/>
              <a:buFont typeface="Arial" panose="020B0604020202020204" pitchFamily="34" charset="0"/>
              <a:buChar char="•"/>
            </a:pPr>
            <a:r>
              <a:rPr sz="1500"/>
              <a:t>Oxygen Regulation: Monitors and automatically deploys oxygen canisters if levels drop below 21%, maintaining it at 25%.</a:t>
            </a:r>
            <a:endParaRPr sz="1500"/>
          </a:p>
          <a:p>
            <a:pPr marL="742950" lvl="1" indent="-285750" algn="l" rtl="0">
              <a:lnSpc>
                <a:spcPct val="100000"/>
              </a:lnSpc>
              <a:spcBef>
                <a:spcPts val="0"/>
              </a:spcBef>
              <a:spcAft>
                <a:spcPts val="0"/>
              </a:spcAft>
              <a:buClr>
                <a:schemeClr val="lt2"/>
              </a:buClr>
              <a:buSzPts val="1800"/>
              <a:buFont typeface="Arial" panose="020B0604020202020204" pitchFamily="34" charset="0"/>
              <a:buChar char="•"/>
            </a:pPr>
            <a:r>
              <a:rPr sz="1500"/>
              <a:t>Communication: Equipped with a microphone and camera for two-way communication with the victim.</a:t>
            </a:r>
            <a:endParaRPr sz="1500"/>
          </a:p>
          <a:p>
            <a:pPr marL="742950" lvl="1" indent="-285750" algn="l" rtl="0">
              <a:lnSpc>
                <a:spcPct val="100000"/>
              </a:lnSpc>
              <a:spcBef>
                <a:spcPts val="0"/>
              </a:spcBef>
              <a:spcAft>
                <a:spcPts val="0"/>
              </a:spcAft>
              <a:buClr>
                <a:schemeClr val="lt2"/>
              </a:buClr>
              <a:buSzPts val="1800"/>
              <a:buFont typeface="Arial" panose="020B0604020202020204" pitchFamily="34" charset="0"/>
              <a:buChar char="•"/>
            </a:pPr>
            <a:r>
              <a:rPr sz="1500"/>
              <a:t>Vitals Monitoring: Utilizes a Pulse Oximeter to track the victim's vital signs.</a:t>
            </a:r>
            <a:endParaRPr sz="1500"/>
          </a:p>
          <a:p>
            <a:pPr marL="0" lvl="0" indent="0" algn="l" rtl="0">
              <a:lnSpc>
                <a:spcPct val="100000"/>
              </a:lnSpc>
              <a:spcBef>
                <a:spcPts val="0"/>
              </a:spcBef>
              <a:spcAft>
                <a:spcPts val="0"/>
              </a:spcAft>
              <a:buClr>
                <a:schemeClr val="lt2"/>
              </a:buClr>
              <a:buSzPts val="1800"/>
              <a:buFont typeface="Arial" panose="020B0604020202020204" pitchFamily="34" charset="0"/>
            </a:pPr>
            <a:r>
              <a:rPr sz="1500"/>
              <a:t>This streamlined approach maximizes efficiency in disaster response.</a:t>
            </a:r>
            <a:endParaRPr sz="150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fld>
            <a:endParaRPr lang="en-US"/>
          </a:p>
        </p:txBody>
      </p:sp>
      <p:pic>
        <p:nvPicPr>
          <p:cNvPr id="2" name="Picture Placeholder 1" descr="Flow Chart for Borewell"/>
          <p:cNvPicPr>
            <a:picLocks noChangeAspect="1"/>
          </p:cNvPicPr>
          <p:nvPr>
            <p:ph type="pic" idx="2"/>
          </p:nvPr>
        </p:nvPicPr>
        <p:blipFill>
          <a:blip r:embed="rId1"/>
          <a:srcRect b="25625"/>
          <a:stretch>
            <a:fillRect/>
          </a:stretch>
        </p:blipFill>
        <p:spPr>
          <a:xfrm>
            <a:off x="7070725" y="878840"/>
            <a:ext cx="4572635" cy="2941955"/>
          </a:xfrm>
          <a:prstGeom prst="rect">
            <a:avLst/>
          </a:prstGeom>
          <a:noFill/>
          <a:ln>
            <a:noFill/>
          </a:ln>
        </p:spPr>
      </p:pic>
      <p:sp>
        <p:nvSpPr>
          <p:cNvPr id="222" name="Google Shape;222;p2"/>
          <p:cNvSpPr txBox="1"/>
          <p:nvPr/>
        </p:nvSpPr>
        <p:spPr>
          <a:xfrm>
            <a:off x="7378575" y="3820783"/>
            <a:ext cx="4572001" cy="2759088"/>
          </a:xfrm>
          <a:prstGeom prst="rect">
            <a:avLst/>
          </a:prstGeom>
          <a:noFill/>
          <a:ln w="9525" cap="flat" cmpd="sng">
            <a:no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panose="020B0604020202020204"/>
              <a:buNone/>
            </a:pPr>
            <a:r>
              <a:rPr lang="en-US" sz="1500" b="0" i="0">
                <a:solidFill>
                  <a:schemeClr val="lt2"/>
                </a:solidFill>
                <a:latin typeface="Franklin Gothic"/>
                <a:ea typeface="Franklin Gothic"/>
                <a:cs typeface="Franklin Gothic"/>
                <a:sym typeface="Franklin Gothic"/>
              </a:rPr>
              <a:t>Describe your Technology stack here</a:t>
            </a:r>
            <a:r>
              <a:rPr lang="en-US" sz="1500" b="0" i="0">
                <a:solidFill>
                  <a:schemeClr val="dk1"/>
                </a:solidFill>
                <a:latin typeface="Libre Franklin"/>
                <a:ea typeface="Libre Franklin"/>
                <a:cs typeface="Libre Franklin"/>
                <a:sym typeface="Libre Franklin"/>
              </a:rPr>
              <a:t>:</a:t>
            </a:r>
            <a:endParaRPr lang="en-US" sz="1500" b="0" i="0">
              <a:solidFill>
                <a:schemeClr val="dk1"/>
              </a:solidFill>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lt2"/>
              </a:buClr>
              <a:buSzPts val="1800"/>
              <a:buFont typeface="Arial" panose="020B0604020202020204" pitchFamily="34" charset="0"/>
              <a:buNone/>
            </a:pPr>
            <a:endParaRPr sz="1500" b="0" i="0">
              <a:solidFill>
                <a:schemeClr val="dk1"/>
              </a:solidFill>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lt2"/>
              </a:buClr>
              <a:buSzPts val="1800"/>
              <a:buFont typeface="Arial" panose="020B0604020202020204" pitchFamily="34" charset="0"/>
              <a:buNone/>
            </a:pPr>
            <a:r>
              <a:rPr sz="1500" b="0" i="0">
                <a:solidFill>
                  <a:schemeClr val="dk1"/>
                </a:solidFill>
                <a:latin typeface="Libre Franklin"/>
                <a:ea typeface="Libre Franklin"/>
                <a:cs typeface="Libre Franklin"/>
                <a:sym typeface="Libre Franklin"/>
              </a:rPr>
              <a:t>Our model consists of two parts:</a:t>
            </a:r>
            <a:endParaRPr sz="1500" b="0" i="0">
              <a:solidFill>
                <a:schemeClr val="dk1"/>
              </a:solidFill>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lt2"/>
              </a:buClr>
              <a:buSzPts val="1800"/>
              <a:buFont typeface="Arial" panose="020B0604020202020204" pitchFamily="34" charset="0"/>
              <a:buNone/>
            </a:pPr>
            <a:endParaRPr sz="1500" b="0" i="0">
              <a:solidFill>
                <a:schemeClr val="dk1"/>
              </a:solidFill>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lt2"/>
              </a:buClr>
              <a:buSzPts val="1800"/>
              <a:buFont typeface="Arial" panose="020B0604020202020204" pitchFamily="34" charset="0"/>
              <a:buNone/>
            </a:pPr>
            <a:r>
              <a:rPr sz="1500" b="0" i="0">
                <a:solidFill>
                  <a:schemeClr val="dk1"/>
                </a:solidFill>
                <a:latin typeface="Libre Franklin"/>
                <a:ea typeface="Libre Franklin"/>
                <a:cs typeface="Libre Franklin"/>
                <a:sym typeface="Libre Franklin"/>
              </a:rPr>
              <a:t>Mapping:</a:t>
            </a:r>
            <a:endParaRPr sz="1500" b="0" i="0">
              <a:solidFill>
                <a:schemeClr val="dk1"/>
              </a:solidFill>
              <a:latin typeface="Libre Franklin"/>
              <a:ea typeface="Libre Franklin"/>
              <a:cs typeface="Libre Franklin"/>
              <a:sym typeface="Libre Franklin"/>
            </a:endParaRPr>
          </a:p>
          <a:p>
            <a:pPr marL="171450" marR="0" lvl="0" indent="-171450" algn="l" rtl="0">
              <a:lnSpc>
                <a:spcPct val="100000"/>
              </a:lnSpc>
              <a:spcBef>
                <a:spcPts val="0"/>
              </a:spcBef>
              <a:spcAft>
                <a:spcPts val="0"/>
              </a:spcAft>
              <a:buClr>
                <a:schemeClr val="lt2"/>
              </a:buClr>
              <a:buSzPts val="1800"/>
              <a:buFont typeface="Arial" panose="020B0604020202020204" pitchFamily="34" charset="0"/>
              <a:buChar char="•"/>
            </a:pPr>
            <a:r>
              <a:rPr sz="1500" b="0" i="0">
                <a:solidFill>
                  <a:schemeClr val="dk1"/>
                </a:solidFill>
                <a:latin typeface="Libre Franklin"/>
                <a:ea typeface="Libre Franklin"/>
                <a:cs typeface="Libre Franklin"/>
                <a:sym typeface="Libre Franklin"/>
              </a:rPr>
              <a:t>LiDAR for 3D borewell mapping and victim location</a:t>
            </a:r>
            <a:r>
              <a:rPr lang="en-US" sz="1500" b="0" i="0">
                <a:solidFill>
                  <a:schemeClr val="dk1"/>
                </a:solidFill>
                <a:latin typeface="Libre Franklin"/>
                <a:ea typeface="Libre Franklin"/>
                <a:cs typeface="Libre Franklin"/>
                <a:sym typeface="Libre Franklin"/>
              </a:rPr>
              <a:t>, </a:t>
            </a:r>
            <a:r>
              <a:rPr sz="1500" b="0" i="0">
                <a:solidFill>
                  <a:schemeClr val="dk1"/>
                </a:solidFill>
                <a:latin typeface="Libre Franklin"/>
                <a:ea typeface="Libre Franklin"/>
                <a:cs typeface="Libre Franklin"/>
                <a:sym typeface="Libre Franklin"/>
              </a:rPr>
              <a:t>GPR for finding alternative routes.</a:t>
            </a:r>
            <a:endParaRPr sz="1500" b="0" i="0">
              <a:solidFill>
                <a:schemeClr val="dk1"/>
              </a:solidFill>
              <a:latin typeface="Libre Franklin"/>
              <a:ea typeface="Libre Franklin"/>
              <a:cs typeface="Libre Franklin"/>
              <a:sym typeface="Libre Franklin"/>
            </a:endParaRPr>
          </a:p>
          <a:p>
            <a:pPr marL="171450" marR="0" lvl="0" indent="-171450" algn="l" rtl="0">
              <a:lnSpc>
                <a:spcPct val="100000"/>
              </a:lnSpc>
              <a:spcBef>
                <a:spcPts val="0"/>
              </a:spcBef>
              <a:spcAft>
                <a:spcPts val="0"/>
              </a:spcAft>
              <a:buClr>
                <a:schemeClr val="lt2"/>
              </a:buClr>
              <a:buSzPts val="1800"/>
              <a:buFont typeface="Arial" panose="020B0604020202020204" pitchFamily="34" charset="0"/>
              <a:buChar char="•"/>
            </a:pPr>
            <a:r>
              <a:rPr sz="1500" b="0" i="0">
                <a:solidFill>
                  <a:schemeClr val="dk1"/>
                </a:solidFill>
                <a:latin typeface="Libre Franklin"/>
                <a:ea typeface="Libre Franklin"/>
                <a:cs typeface="Libre Franklin"/>
                <a:sym typeface="Libre Franklin"/>
              </a:rPr>
              <a:t>Machine Learning for path prediction.</a:t>
            </a:r>
            <a:endParaRPr sz="1500" b="0" i="0">
              <a:solidFill>
                <a:schemeClr val="dk1"/>
              </a:solidFill>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lt2"/>
              </a:buClr>
              <a:buSzPts val="1800"/>
              <a:buFont typeface="Arial" panose="020B0604020202020204" pitchFamily="34" charset="0"/>
              <a:buNone/>
            </a:pPr>
            <a:endParaRPr sz="1500" b="0" i="0">
              <a:solidFill>
                <a:schemeClr val="dk1"/>
              </a:solidFill>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lt2"/>
              </a:buClr>
              <a:buSzPts val="1800"/>
              <a:buFont typeface="Arial" panose="020B0604020202020204" pitchFamily="34" charset="0"/>
              <a:buNone/>
            </a:pPr>
            <a:r>
              <a:rPr sz="1500" b="0" i="0">
                <a:solidFill>
                  <a:schemeClr val="dk1"/>
                </a:solidFill>
                <a:latin typeface="Libre Franklin"/>
                <a:ea typeface="Libre Franklin"/>
                <a:cs typeface="Libre Franklin"/>
                <a:sym typeface="Libre Franklin"/>
              </a:rPr>
              <a:t>Rescue:</a:t>
            </a:r>
            <a:endParaRPr sz="1500" b="0" i="0">
              <a:solidFill>
                <a:schemeClr val="dk1"/>
              </a:solidFill>
              <a:latin typeface="Libre Franklin"/>
              <a:ea typeface="Libre Franklin"/>
              <a:cs typeface="Libre Franklin"/>
              <a:sym typeface="Libre Franklin"/>
            </a:endParaRPr>
          </a:p>
          <a:p>
            <a:pPr marL="171450" marR="0" lvl="0" indent="-171450" algn="l" rtl="0">
              <a:lnSpc>
                <a:spcPct val="100000"/>
              </a:lnSpc>
              <a:spcBef>
                <a:spcPts val="0"/>
              </a:spcBef>
              <a:spcAft>
                <a:spcPts val="0"/>
              </a:spcAft>
              <a:buClr>
                <a:schemeClr val="lt2"/>
              </a:buClr>
              <a:buSzPts val="1800"/>
              <a:buFont typeface="Arial" panose="020B0604020202020204" pitchFamily="34" charset="0"/>
              <a:buChar char="•"/>
            </a:pPr>
            <a:r>
              <a:rPr sz="1500" b="0" i="0">
                <a:solidFill>
                  <a:schemeClr val="dk1"/>
                </a:solidFill>
                <a:latin typeface="Libre Franklin"/>
                <a:ea typeface="Libre Franklin"/>
                <a:cs typeface="Libre Franklin"/>
                <a:sym typeface="Libre Franklin"/>
              </a:rPr>
              <a:t>Robot with air balloon support, camera, and remote-controlled gripper (LoRaWAN).</a:t>
            </a:r>
            <a:endParaRPr sz="1500" b="0" i="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lang="en-US"/>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a:t>Describe your Use Cases here</a:t>
            </a:r>
            <a:endParaRPr lang="en-US" sz="1800"/>
          </a:p>
        </p:txBody>
      </p:sp>
      <p:sp>
        <p:nvSpPr>
          <p:cNvPr id="229" name="Google Shape;229;p3"/>
          <p:cNvSpPr txBox="1">
            <a:spLocks noGrp="1"/>
          </p:cNvSpPr>
          <p:nvPr>
            <p:ph type="body" idx="1"/>
          </p:nvPr>
        </p:nvSpPr>
        <p:spPr>
          <a:xfrm>
            <a:off x="952500" y="2656840"/>
            <a:ext cx="4838700" cy="200914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a:t>When a child or an adult falls into a borewell, the local authorities contact the NDRF through official channels. NDRF responds by sending a rescue team. There they will be able to use our proposed solution to improve upon their existing approach. Our improvement will cut down time required for the rescue by a large margin. </a:t>
            </a:r>
            <a:endParaRPr lang="en-US"/>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panose="020B0604020202020204"/>
              <a:buNone/>
            </a:pPr>
            <a:r>
              <a:rPr lang="en-US" sz="1800" b="0" i="0">
                <a:solidFill>
                  <a:schemeClr val="lt2"/>
                </a:solidFill>
                <a:latin typeface="Franklin Gothic"/>
                <a:ea typeface="Franklin Gothic"/>
                <a:cs typeface="Franklin Gothic"/>
                <a:sym typeface="Franklin Gothic"/>
              </a:rPr>
              <a:t>Describe your Dependencies / Show stopper here</a:t>
            </a:r>
            <a:endParaRPr lang="en-US" sz="1800" b="0" i="0">
              <a:solidFill>
                <a:schemeClr val="lt2"/>
              </a:solidFill>
              <a:latin typeface="Franklin Gothic"/>
              <a:ea typeface="Franklin Gothic"/>
              <a:cs typeface="Franklin Gothic"/>
              <a:sym typeface="Franklin Gothic"/>
            </a:endParaRPr>
          </a:p>
        </p:txBody>
      </p:sp>
      <p:sp>
        <p:nvSpPr>
          <p:cNvPr id="232" name="Google Shape;232;p3"/>
          <p:cNvSpPr txBox="1"/>
          <p:nvPr/>
        </p:nvSpPr>
        <p:spPr>
          <a:xfrm>
            <a:off x="6267450" y="2656840"/>
            <a:ext cx="4819650" cy="276034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600" b="0" i="0">
                <a:solidFill>
                  <a:schemeClr val="dk1"/>
                </a:solidFill>
                <a:latin typeface="Libre Franklin"/>
                <a:ea typeface="Libre Franklin"/>
                <a:cs typeface="Libre Franklin"/>
                <a:sym typeface="Libre Franklin"/>
              </a:rPr>
              <a:t>Application of LiDAR : The LiDAR will be lowered down the tunnel at the start of the operation and it will be mapping the tunnel as well as the position of the victim. </a:t>
            </a:r>
            <a:endParaRPr lang="en-US" sz="1600" b="0" i="0">
              <a:solidFill>
                <a:schemeClr val="dk1"/>
              </a:solidFill>
              <a:latin typeface="Libre Franklin"/>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600" b="0" i="0">
                <a:solidFill>
                  <a:schemeClr val="dk1"/>
                </a:solidFill>
                <a:latin typeface="Libre Franklin"/>
                <a:ea typeface="Libre Franklin"/>
                <a:cs typeface="Libre Franklin"/>
                <a:sym typeface="Libre Franklin"/>
              </a:rPr>
              <a:t>GPR :GPR (Ground Penetrating Radar) is a technology that uses electromagnetic pulses to create subsurface images, helping to detect and visualize objects, structures, or anomalies buried underground or within solid materials.</a:t>
            </a:r>
            <a:endParaRPr lang="en-US" sz="1600" b="0" i="0">
              <a:solidFill>
                <a:schemeClr val="dk1"/>
              </a:solidFill>
              <a:latin typeface="Libre Franklin"/>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600" b="0" i="0">
                <a:solidFill>
                  <a:schemeClr val="dk1"/>
                </a:solidFill>
                <a:latin typeface="Libre Franklin"/>
                <a:ea typeface="Libre Franklin"/>
                <a:cs typeface="Libre Franklin"/>
                <a:sym typeface="Libre Franklin"/>
              </a:rPr>
              <a:t>Machine Learning</a:t>
            </a:r>
            <a:endParaRPr lang="en-US" sz="1600" b="0" i="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lang="en-US"/>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a:solidFill>
                  <a:srgbClr val="5D7C3F"/>
                </a:solidFill>
              </a:rPr>
              <a:t>Team Leader Name: Shubhangi Dutta</a:t>
            </a:r>
            <a:endParaRPr lang="en-US" sz="1200" b="1">
              <a:solidFill>
                <a:srgbClr val="5D7C3F"/>
              </a:solidFill>
            </a:endParaRPr>
          </a:p>
          <a:p>
            <a:pPr marL="0" lvl="0" indent="0" algn="l" rtl="0">
              <a:lnSpc>
                <a:spcPct val="90000"/>
              </a:lnSpc>
              <a:spcBef>
                <a:spcPts val="1000"/>
              </a:spcBef>
              <a:spcAft>
                <a:spcPts val="0"/>
              </a:spcAft>
              <a:buClr>
                <a:schemeClr val="dk1"/>
              </a:buClr>
              <a:buSzPts val="1200"/>
              <a:buNone/>
            </a:pPr>
            <a:r>
              <a:rPr lang="en-US" sz="1200">
                <a:sym typeface="+mn-ea"/>
              </a:rPr>
              <a:t>Branch: BTech			Stream (ECE, CSE etc): CSE			Year (I,II,III,IV):  3rd Year</a:t>
            </a:r>
            <a:endParaRPr lang="en-US" sz="1200"/>
          </a:p>
          <a:p>
            <a:pPr marL="0" lvl="0" indent="0" algn="l" rtl="0">
              <a:lnSpc>
                <a:spcPct val="90000"/>
              </a:lnSpc>
              <a:spcBef>
                <a:spcPts val="1000"/>
              </a:spcBef>
              <a:spcAft>
                <a:spcPts val="0"/>
              </a:spcAft>
              <a:buClr>
                <a:srgbClr val="5D7C3F"/>
              </a:buClr>
              <a:buSzPts val="1200"/>
              <a:buNone/>
            </a:pPr>
            <a:r>
              <a:rPr lang="en-US" sz="1200" b="1">
                <a:solidFill>
                  <a:srgbClr val="5D7C3F"/>
                </a:solidFill>
              </a:rPr>
              <a:t>Team Member 1 Name: Prajukta Dey</a:t>
            </a:r>
            <a:endParaRPr lang="en-US" sz="1200" b="1">
              <a:solidFill>
                <a:srgbClr val="5D7C3F"/>
              </a:solidFill>
            </a:endParaRPr>
          </a:p>
          <a:p>
            <a:pPr marL="0" lvl="0" indent="0" algn="l" rtl="0">
              <a:lnSpc>
                <a:spcPct val="90000"/>
              </a:lnSpc>
              <a:spcBef>
                <a:spcPts val="1000"/>
              </a:spcBef>
              <a:spcAft>
                <a:spcPts val="0"/>
              </a:spcAft>
              <a:buClr>
                <a:schemeClr val="dk1"/>
              </a:buClr>
              <a:buSzPts val="1200"/>
              <a:buNone/>
            </a:pPr>
            <a:r>
              <a:rPr lang="en-US" sz="1200">
                <a:sym typeface="+mn-ea"/>
              </a:rPr>
              <a:t>Branch: BTech			Stream (ECE, CSE etc): CSE			Year (I,II,III,IV):  3rd Year</a:t>
            </a:r>
            <a:endParaRPr lang="en-US" sz="1200"/>
          </a:p>
          <a:p>
            <a:pPr marL="0" lvl="0" indent="0" algn="l" rtl="0">
              <a:lnSpc>
                <a:spcPct val="90000"/>
              </a:lnSpc>
              <a:spcBef>
                <a:spcPts val="1000"/>
              </a:spcBef>
              <a:spcAft>
                <a:spcPts val="0"/>
              </a:spcAft>
              <a:buClr>
                <a:srgbClr val="5D7C3F"/>
              </a:buClr>
              <a:buSzPts val="1200"/>
              <a:buNone/>
            </a:pPr>
            <a:r>
              <a:rPr lang="en-US" sz="1200" b="1">
                <a:solidFill>
                  <a:srgbClr val="5D7C3F"/>
                </a:solidFill>
              </a:rPr>
              <a:t>Team Member 2 Name: Diya Das</a:t>
            </a:r>
            <a:endParaRPr lang="en-US" sz="1200" b="1">
              <a:solidFill>
                <a:srgbClr val="5D7C3F"/>
              </a:solidFill>
            </a:endParaRPr>
          </a:p>
          <a:p>
            <a:pPr marL="0" lvl="0" indent="0" algn="l" rtl="0">
              <a:lnSpc>
                <a:spcPct val="90000"/>
              </a:lnSpc>
              <a:spcBef>
                <a:spcPts val="1000"/>
              </a:spcBef>
              <a:spcAft>
                <a:spcPts val="0"/>
              </a:spcAft>
              <a:buClr>
                <a:schemeClr val="dk1"/>
              </a:buClr>
              <a:buSzPts val="1200"/>
              <a:buNone/>
            </a:pPr>
            <a:r>
              <a:rPr lang="en-US" sz="1200"/>
              <a:t>Branch: BTech			Stream (ECE, CSE etc):  IT				Year (I,II,III,IV):  3rd Year</a:t>
            </a:r>
            <a:endParaRPr lang="en-US" sz="1200"/>
          </a:p>
          <a:p>
            <a:pPr marL="0" lvl="0" indent="0" algn="l" rtl="0">
              <a:lnSpc>
                <a:spcPct val="90000"/>
              </a:lnSpc>
              <a:spcBef>
                <a:spcPts val="1000"/>
              </a:spcBef>
              <a:spcAft>
                <a:spcPts val="0"/>
              </a:spcAft>
              <a:buClr>
                <a:srgbClr val="5D7C3F"/>
              </a:buClr>
              <a:buSzPts val="1200"/>
              <a:buNone/>
            </a:pPr>
            <a:r>
              <a:rPr lang="en-US" sz="1200" b="1">
                <a:solidFill>
                  <a:srgbClr val="5D7C3F"/>
                </a:solidFill>
              </a:rPr>
              <a:t>Team Member 3 Name: Saptaporni Karmakar</a:t>
            </a:r>
            <a:endParaRPr lang="en-US" sz="1200" b="1">
              <a:solidFill>
                <a:srgbClr val="5D7C3F"/>
              </a:solidFill>
            </a:endParaRPr>
          </a:p>
          <a:p>
            <a:pPr marL="0" lvl="0" indent="0" algn="l" rtl="0">
              <a:lnSpc>
                <a:spcPct val="90000"/>
              </a:lnSpc>
              <a:spcBef>
                <a:spcPts val="1000"/>
              </a:spcBef>
              <a:spcAft>
                <a:spcPts val="0"/>
              </a:spcAft>
              <a:buClr>
                <a:schemeClr val="dk1"/>
              </a:buClr>
              <a:buSzPts val="1200"/>
              <a:buNone/>
            </a:pPr>
            <a:r>
              <a:rPr lang="en-US" sz="1200">
                <a:sym typeface="+mn-ea"/>
              </a:rPr>
              <a:t>Branch: BTech			Stream (ECE, CSE etc): ETC			Year (I,II,III,IV):  3rd Year</a:t>
            </a:r>
            <a:r>
              <a:rPr lang="en-US" sz="1200"/>
              <a:t> </a:t>
            </a:r>
            <a:endParaRPr lang="en-US" sz="1200"/>
          </a:p>
          <a:p>
            <a:pPr marL="0" lvl="0" indent="0" algn="l" rtl="0">
              <a:lnSpc>
                <a:spcPct val="90000"/>
              </a:lnSpc>
              <a:spcBef>
                <a:spcPts val="1000"/>
              </a:spcBef>
              <a:spcAft>
                <a:spcPts val="0"/>
              </a:spcAft>
              <a:buClr>
                <a:srgbClr val="5D7C3F"/>
              </a:buClr>
              <a:buSzPts val="1200"/>
              <a:buNone/>
            </a:pPr>
            <a:r>
              <a:rPr lang="en-US" sz="1200" b="1">
                <a:solidFill>
                  <a:srgbClr val="5D7C3F"/>
                </a:solidFill>
              </a:rPr>
              <a:t>Team Member 4 Name: Adwaita Basu Bal</a:t>
            </a:r>
            <a:endParaRPr lang="en-US" sz="1200" b="1">
              <a:solidFill>
                <a:srgbClr val="5D7C3F"/>
              </a:solidFill>
            </a:endParaRPr>
          </a:p>
          <a:p>
            <a:pPr marL="0" lvl="0" indent="0" algn="l" rtl="0">
              <a:lnSpc>
                <a:spcPct val="90000"/>
              </a:lnSpc>
              <a:spcBef>
                <a:spcPts val="1000"/>
              </a:spcBef>
              <a:spcAft>
                <a:spcPts val="0"/>
              </a:spcAft>
              <a:buClr>
                <a:schemeClr val="dk1"/>
              </a:buClr>
              <a:buSzPts val="1200"/>
              <a:buNone/>
            </a:pPr>
            <a:r>
              <a:rPr lang="en-US" sz="1200">
                <a:sym typeface="+mn-ea"/>
              </a:rPr>
              <a:t>Branch: BTech			Stream (ECE, CSE etc): CSE			Year (I,II,III,IV):  3rd Year</a:t>
            </a:r>
            <a:r>
              <a:rPr lang="en-US" sz="1200"/>
              <a:t> </a:t>
            </a:r>
            <a:endParaRPr lang="en-US" sz="1200"/>
          </a:p>
          <a:p>
            <a:pPr marL="0" lvl="0" indent="0" algn="l" rtl="0">
              <a:lnSpc>
                <a:spcPct val="90000"/>
              </a:lnSpc>
              <a:spcBef>
                <a:spcPts val="1000"/>
              </a:spcBef>
              <a:spcAft>
                <a:spcPts val="0"/>
              </a:spcAft>
              <a:buClr>
                <a:srgbClr val="5D7C3F"/>
              </a:buClr>
              <a:buSzPts val="1200"/>
              <a:buNone/>
            </a:pPr>
            <a:r>
              <a:rPr lang="en-US" sz="1200" b="1">
                <a:solidFill>
                  <a:srgbClr val="5D7C3F"/>
                </a:solidFill>
              </a:rPr>
              <a:t>Team Member 5 Name: Madhura Chakraborty</a:t>
            </a:r>
            <a:endParaRPr lang="en-US" sz="1200" b="1">
              <a:solidFill>
                <a:srgbClr val="5D7C3F"/>
              </a:solidFill>
            </a:endParaRPr>
          </a:p>
          <a:p>
            <a:pPr marL="0" lvl="0" indent="0" algn="l" rtl="0">
              <a:lnSpc>
                <a:spcPct val="90000"/>
              </a:lnSpc>
              <a:spcBef>
                <a:spcPts val="1000"/>
              </a:spcBef>
              <a:spcAft>
                <a:spcPts val="0"/>
              </a:spcAft>
              <a:buClr>
                <a:schemeClr val="dk1"/>
              </a:buClr>
              <a:buSzPts val="1200"/>
              <a:buNone/>
            </a:pPr>
            <a:r>
              <a:rPr lang="en-US" sz="1200">
                <a:sym typeface="+mn-ea"/>
              </a:rPr>
              <a:t>Branch: BTech			Stream (ECE, CSE etc): ECS			Year (I,II,III,IV):  3rd Year</a:t>
            </a:r>
            <a:r>
              <a:rPr lang="en-US" sz="1200"/>
              <a:t> </a:t>
            </a:r>
            <a:endParaRPr lang="en-US" sz="1200"/>
          </a:p>
          <a:p>
            <a:pPr marL="0" lvl="0" indent="0" algn="l" rtl="0">
              <a:lnSpc>
                <a:spcPct val="90000"/>
              </a:lnSpc>
              <a:spcBef>
                <a:spcPts val="1000"/>
              </a:spcBef>
              <a:spcAft>
                <a:spcPts val="0"/>
              </a:spcAft>
              <a:buClr>
                <a:srgbClr val="804160"/>
              </a:buClr>
              <a:buSzPts val="1200"/>
              <a:buNone/>
            </a:pPr>
            <a:r>
              <a:rPr lang="en-US" sz="1200" b="1">
                <a:solidFill>
                  <a:srgbClr val="804160"/>
                </a:solidFill>
              </a:rPr>
              <a:t>Team Mentor 1 Name: Dr. Saritha Nanda</a:t>
            </a:r>
            <a:endParaRPr lang="en-US" sz="1200" b="1">
              <a:solidFill>
                <a:srgbClr val="804160"/>
              </a:solidFill>
            </a:endParaRPr>
          </a:p>
          <a:p>
            <a:pPr marL="0" lvl="0" indent="0" algn="l" rtl="0">
              <a:lnSpc>
                <a:spcPct val="90000"/>
              </a:lnSpc>
              <a:spcBef>
                <a:spcPts val="1000"/>
              </a:spcBef>
              <a:spcAft>
                <a:spcPts val="0"/>
              </a:spcAft>
              <a:buClr>
                <a:schemeClr val="dk1"/>
              </a:buClr>
              <a:buSzPts val="1200"/>
              <a:buNone/>
            </a:pPr>
            <a:r>
              <a:rPr lang="en-US" sz="1200"/>
              <a:t>Category:  Academic			Expertise : Machine Learning 		Domain Experience (in years):       </a:t>
            </a:r>
            <a:endParaRPr 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Important Pointers</a:t>
            </a:r>
            <a:endParaRPr lang="en-US"/>
          </a:p>
        </p:txBody>
      </p:sp>
      <p:sp>
        <p:nvSpPr>
          <p:cNvPr id="244" name="Google Shape;244;p5"/>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a:t>Please ensure below pointers are met while  </a:t>
            </a:r>
            <a:endParaRPr lang="en-US"/>
          </a:p>
        </p:txBody>
      </p:sp>
      <p:sp>
        <p:nvSpPr>
          <p:cNvPr id="245" name="Google Shape;245;p5"/>
          <p:cNvSpPr txBox="1">
            <a:spLocks noGrp="1"/>
          </p:cNvSpPr>
          <p:nvPr>
            <p:ph type="body" idx="1"/>
          </p:nvPr>
        </p:nvSpPr>
        <p:spPr>
          <a:xfrm>
            <a:off x="952499" y="2656903"/>
            <a:ext cx="10572561" cy="392296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a:t>Kindly keep the maximum slides limit to 4 pages</a:t>
            </a:r>
            <a:endParaRPr lang="en-US"/>
          </a:p>
          <a:p>
            <a:pPr marL="285750" lvl="0" indent="-285750" algn="l" rtl="0">
              <a:lnSpc>
                <a:spcPct val="90000"/>
              </a:lnSpc>
              <a:spcBef>
                <a:spcPts val="1000"/>
              </a:spcBef>
              <a:spcAft>
                <a:spcPts val="0"/>
              </a:spcAft>
              <a:buClr>
                <a:schemeClr val="dk1"/>
              </a:buClr>
              <a:buSzPts val="1600"/>
              <a:buFont typeface="Noto Sans Symbols"/>
              <a:buChar char="⮚"/>
            </a:pPr>
            <a:r>
              <a:rPr lang="en-US"/>
              <a:t>All the topics should be utilized for description of your idea</a:t>
            </a:r>
            <a:endParaRPr lang="en-US"/>
          </a:p>
          <a:p>
            <a:pPr marL="285750" lvl="0" indent="-285750" algn="l" rtl="0">
              <a:lnSpc>
                <a:spcPct val="90000"/>
              </a:lnSpc>
              <a:spcBef>
                <a:spcPts val="1000"/>
              </a:spcBef>
              <a:spcAft>
                <a:spcPts val="0"/>
              </a:spcAft>
              <a:buClr>
                <a:schemeClr val="dk1"/>
              </a:buClr>
              <a:buSzPts val="1600"/>
              <a:buFont typeface="Noto Sans Symbols"/>
              <a:buChar char="⮚"/>
            </a:pPr>
            <a:r>
              <a:rPr lang="en-US"/>
              <a:t>Try to avoid paragraphs and post your idea in points</a:t>
            </a:r>
            <a:endParaRPr lang="en-US"/>
          </a:p>
          <a:p>
            <a:pPr marL="285750" lvl="0" indent="-285750" algn="l" rtl="0">
              <a:lnSpc>
                <a:spcPct val="90000"/>
              </a:lnSpc>
              <a:spcBef>
                <a:spcPts val="1000"/>
              </a:spcBef>
              <a:spcAft>
                <a:spcPts val="0"/>
              </a:spcAft>
              <a:buClr>
                <a:schemeClr val="dk1"/>
              </a:buClr>
              <a:buSzPts val="1600"/>
              <a:buFont typeface="Noto Sans Symbols"/>
              <a:buChar char="⮚"/>
            </a:pPr>
            <a:r>
              <a:rPr lang="en-US"/>
              <a:t>Keep your explanation precisely and easy to understand</a:t>
            </a:r>
            <a:endParaRPr lang="en-US"/>
          </a:p>
          <a:p>
            <a:pPr marL="285750" lvl="0" indent="-285750" algn="l" rtl="0">
              <a:lnSpc>
                <a:spcPct val="90000"/>
              </a:lnSpc>
              <a:spcBef>
                <a:spcPts val="1000"/>
              </a:spcBef>
              <a:spcAft>
                <a:spcPts val="0"/>
              </a:spcAft>
              <a:buClr>
                <a:schemeClr val="dk1"/>
              </a:buClr>
              <a:buSzPts val="1600"/>
              <a:buFont typeface="Noto Sans Symbols"/>
              <a:buChar char="⮚"/>
            </a:pPr>
            <a:r>
              <a:rPr lang="en-US"/>
              <a:t>Idea should be unique and novel. If it has a business potential more weightage will be given. </a:t>
            </a:r>
            <a:endParaRPr lang="en-US"/>
          </a:p>
          <a:p>
            <a:pPr marL="285750" lvl="0" indent="-285750" algn="l" rtl="0">
              <a:lnSpc>
                <a:spcPct val="90000"/>
              </a:lnSpc>
              <a:spcBef>
                <a:spcPts val="1000"/>
              </a:spcBef>
              <a:spcAft>
                <a:spcPts val="0"/>
              </a:spcAft>
              <a:buClr>
                <a:schemeClr val="dk1"/>
              </a:buClr>
              <a:buSzPts val="1600"/>
              <a:buFont typeface="Noto Sans Symbols"/>
              <a:buChar char="⮚"/>
            </a:pPr>
            <a:r>
              <a:rPr lang="en-US"/>
              <a:t>Apart from this PPT abstract of your idea will be asked separately while submitting</a:t>
            </a:r>
            <a:endParaRPr lang="en-US"/>
          </a:p>
          <a:p>
            <a:pPr marL="285750" lvl="0" indent="-285750" algn="l" rtl="0">
              <a:lnSpc>
                <a:spcPct val="90000"/>
              </a:lnSpc>
              <a:spcBef>
                <a:spcPts val="1000"/>
              </a:spcBef>
              <a:spcAft>
                <a:spcPts val="0"/>
              </a:spcAft>
              <a:buClr>
                <a:schemeClr val="dk1"/>
              </a:buClr>
              <a:buSzPts val="1600"/>
              <a:buFont typeface="Noto Sans Symbols"/>
              <a:buChar char="⮚"/>
            </a:pPr>
            <a:r>
              <a:rPr lang="en-US"/>
              <a:t>You need to save the file in PDF and upload the same on portal. No PPT, Word Doc or any other format will be supported</a:t>
            </a:r>
            <a:endParaRPr lang="en-US"/>
          </a:p>
          <a:p>
            <a:pPr marL="285750" lvl="0" indent="-285750" algn="l" rtl="0">
              <a:lnSpc>
                <a:spcPct val="90000"/>
              </a:lnSpc>
              <a:spcBef>
                <a:spcPts val="1000"/>
              </a:spcBef>
              <a:spcAft>
                <a:spcPts val="0"/>
              </a:spcAft>
              <a:buClr>
                <a:schemeClr val="dk1"/>
              </a:buClr>
              <a:buSzPts val="1600"/>
              <a:buFont typeface="Noto Sans Symbols"/>
              <a:buChar char="⮚"/>
            </a:pPr>
            <a:r>
              <a:rPr lang="en-US"/>
              <a:t>You can delete this slide (Important Pointers) when you upload the details of your idea on SIH portal.</a:t>
            </a:r>
            <a:endParaRPr lang="en-US"/>
          </a:p>
        </p:txBody>
      </p:sp>
      <p:sp>
        <p:nvSpPr>
          <p:cNvPr id="246" name="Google Shape;246;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3776</Words>
  <Application>WPS Presentation</Application>
  <PresentationFormat>Widescreen</PresentationFormat>
  <Paragraphs>76</Paragraphs>
  <Slides>5</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vt:i4>
      </vt:variant>
    </vt:vector>
  </HeadingPairs>
  <TitlesOfParts>
    <vt:vector size="17" baseType="lpstr">
      <vt:lpstr>Arial</vt:lpstr>
      <vt:lpstr>SimSun</vt:lpstr>
      <vt:lpstr>Wingdings</vt:lpstr>
      <vt:lpstr>Arial</vt:lpstr>
      <vt:lpstr>Libre Franklin</vt:lpstr>
      <vt:lpstr>Franklin Gothic</vt:lpstr>
      <vt:lpstr>Noto Sans Symbols</vt:lpstr>
      <vt:lpstr>AMGDT</vt:lpstr>
      <vt:lpstr>Calibri</vt:lpstr>
      <vt:lpstr>Microsoft YaHei</vt:lpstr>
      <vt:lpstr>Arial Unicode MS</vt:lpstr>
      <vt:lpstr>Theme1</vt:lpstr>
      <vt:lpstr>Basic Details of the Team and Problem Statement</vt:lpstr>
      <vt:lpstr>Idea/Approach Details</vt:lpstr>
      <vt:lpstr>Idea/Approach Details</vt:lpstr>
      <vt:lpstr>Team Member Details </vt:lpstr>
      <vt:lpstr>Important Pointers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4043_Saptaporni Karmakar</cp:lastModifiedBy>
  <cp:revision>5</cp:revision>
  <dcterms:created xsi:type="dcterms:W3CDTF">2022-02-11T07:14:00Z</dcterms:created>
  <dcterms:modified xsi:type="dcterms:W3CDTF">2023-09-24T02:13:31Z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6B92CA7415224BC5BA3A3BE4E23DD9A3</vt:lpwstr>
  </property>
  <property fmtid="{D5CDD505-2E9C-101B-9397-08002B2CF9AE}" pid="4" name="KSOProductBuildVer">
    <vt:lpwstr>1033-11.2.0.11225</vt:lpwstr>
  </property>
</Properties>
</file>