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3"/>
  </p:notesMasterIdLst>
  <p:handoutMasterIdLst>
    <p:handoutMasterId r:id="rId44"/>
  </p:handoutMasterIdLst>
  <p:sldIdLst>
    <p:sldId id="334" r:id="rId2"/>
    <p:sldId id="257" r:id="rId3"/>
    <p:sldId id="335" r:id="rId4"/>
    <p:sldId id="336" r:id="rId5"/>
    <p:sldId id="258" r:id="rId6"/>
    <p:sldId id="337" r:id="rId7"/>
    <p:sldId id="338" r:id="rId8"/>
    <p:sldId id="339" r:id="rId9"/>
    <p:sldId id="341" r:id="rId10"/>
    <p:sldId id="342" r:id="rId11"/>
    <p:sldId id="340" r:id="rId12"/>
    <p:sldId id="343" r:id="rId13"/>
    <p:sldId id="271" r:id="rId14"/>
    <p:sldId id="259" r:id="rId15"/>
    <p:sldId id="260" r:id="rId16"/>
    <p:sldId id="261" r:id="rId17"/>
    <p:sldId id="346" r:id="rId18"/>
    <p:sldId id="347" r:id="rId19"/>
    <p:sldId id="348" r:id="rId20"/>
    <p:sldId id="324" r:id="rId21"/>
    <p:sldId id="325" r:id="rId22"/>
    <p:sldId id="361" r:id="rId23"/>
    <p:sldId id="326" r:id="rId24"/>
    <p:sldId id="351" r:id="rId25"/>
    <p:sldId id="353" r:id="rId26"/>
    <p:sldId id="327" r:id="rId27"/>
    <p:sldId id="355" r:id="rId28"/>
    <p:sldId id="354" r:id="rId29"/>
    <p:sldId id="331" r:id="rId30"/>
    <p:sldId id="356" r:id="rId31"/>
    <p:sldId id="357" r:id="rId32"/>
    <p:sldId id="358" r:id="rId33"/>
    <p:sldId id="359" r:id="rId34"/>
    <p:sldId id="274" r:id="rId35"/>
    <p:sldId id="349" r:id="rId36"/>
    <p:sldId id="350" r:id="rId37"/>
    <p:sldId id="273" r:id="rId38"/>
    <p:sldId id="345" r:id="rId39"/>
    <p:sldId id="360" r:id="rId40"/>
    <p:sldId id="262" r:id="rId41"/>
    <p:sldId id="27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60" autoAdjust="0"/>
    <p:restoredTop sz="95256" autoAdjust="0"/>
  </p:normalViewPr>
  <p:slideViewPr>
    <p:cSldViewPr snapToGrid="0">
      <p:cViewPr varScale="1">
        <p:scale>
          <a:sx n="85" d="100"/>
          <a:sy n="85" d="100"/>
        </p:scale>
        <p:origin x="17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0E7D3-5299-413D-B26D-28931AF1121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07EDE987-7AFA-43B0-A520-456978229440}">
      <dgm:prSet phldrT="[Text]"/>
      <dgm:spPr>
        <a:solidFill>
          <a:schemeClr val="accent2"/>
        </a:solidFill>
        <a:ln>
          <a:solidFill>
            <a:schemeClr val="bg1"/>
          </a:solidFill>
        </a:ln>
      </dgm:spPr>
      <dgm:t>
        <a:bodyPr/>
        <a:lstStyle/>
        <a:p>
          <a:r>
            <a:rPr lang="en-IN" dirty="0"/>
            <a:t>Start</a:t>
          </a:r>
        </a:p>
      </dgm:t>
    </dgm:pt>
    <dgm:pt modelId="{BFC2ACB0-B5CE-491B-851A-B800062A734F}" type="parTrans" cxnId="{B799B071-EC06-416D-9F61-0CB83977B5A6}">
      <dgm:prSet/>
      <dgm:spPr/>
      <dgm:t>
        <a:bodyPr/>
        <a:lstStyle/>
        <a:p>
          <a:endParaRPr lang="en-IN"/>
        </a:p>
      </dgm:t>
    </dgm:pt>
    <dgm:pt modelId="{4FF32366-F340-468C-AABF-2F971E9B27D8}" type="sibTrans" cxnId="{B799B071-EC06-416D-9F61-0CB83977B5A6}">
      <dgm:prSet/>
      <dgm:spPr/>
      <dgm:t>
        <a:bodyPr/>
        <a:lstStyle/>
        <a:p>
          <a:endParaRPr lang="en-IN"/>
        </a:p>
      </dgm:t>
    </dgm:pt>
    <dgm:pt modelId="{C9069538-F19B-40DD-A403-209A6E23C6A1}">
      <dgm:prSet phldrT="[Text]"/>
      <dgm:spPr>
        <a:ln>
          <a:solidFill>
            <a:schemeClr val="bg1"/>
          </a:solidFill>
        </a:ln>
      </dgm:spPr>
      <dgm:t>
        <a:bodyPr/>
        <a:lstStyle/>
        <a:p>
          <a:r>
            <a:rPr lang="en-IN" dirty="0"/>
            <a:t>The Sensors are active and constantly receive related data and information</a:t>
          </a:r>
        </a:p>
      </dgm:t>
    </dgm:pt>
    <dgm:pt modelId="{B99B82AC-2C8A-4A0C-9610-7DE2E024EA22}" type="parTrans" cxnId="{DCA3C647-AC1B-44E9-8936-E88420D85A0F}">
      <dgm:prSet/>
      <dgm:spPr/>
      <dgm:t>
        <a:bodyPr/>
        <a:lstStyle/>
        <a:p>
          <a:endParaRPr lang="en-IN"/>
        </a:p>
      </dgm:t>
    </dgm:pt>
    <dgm:pt modelId="{AEDCE9C9-D91C-4473-8EC0-6B6DC3BD5AD9}" type="sibTrans" cxnId="{DCA3C647-AC1B-44E9-8936-E88420D85A0F}">
      <dgm:prSet/>
      <dgm:spPr/>
      <dgm:t>
        <a:bodyPr/>
        <a:lstStyle/>
        <a:p>
          <a:endParaRPr lang="en-IN"/>
        </a:p>
      </dgm:t>
    </dgm:pt>
    <dgm:pt modelId="{BDCC57AB-BE04-44B2-825D-BFD521318D78}">
      <dgm:prSet phldrT="[Text]"/>
      <dgm:spPr>
        <a:ln>
          <a:solidFill>
            <a:schemeClr val="bg1"/>
          </a:solidFill>
        </a:ln>
      </dgm:spPr>
      <dgm:t>
        <a:bodyPr/>
        <a:lstStyle/>
        <a:p>
          <a:r>
            <a:rPr lang="en-IN" dirty="0"/>
            <a:t>Action</a:t>
          </a:r>
        </a:p>
      </dgm:t>
    </dgm:pt>
    <dgm:pt modelId="{ED28F292-33DE-4680-9974-C5C8B2B4C392}" type="parTrans" cxnId="{86826F5B-91A8-487F-8403-BE597001FA38}">
      <dgm:prSet/>
      <dgm:spPr/>
      <dgm:t>
        <a:bodyPr/>
        <a:lstStyle/>
        <a:p>
          <a:endParaRPr lang="en-IN"/>
        </a:p>
      </dgm:t>
    </dgm:pt>
    <dgm:pt modelId="{FE7FAC08-EC3A-4ED3-8F44-DD0D4C05B8B3}" type="sibTrans" cxnId="{86826F5B-91A8-487F-8403-BE597001FA38}">
      <dgm:prSet/>
      <dgm:spPr/>
      <dgm:t>
        <a:bodyPr/>
        <a:lstStyle/>
        <a:p>
          <a:endParaRPr lang="en-IN"/>
        </a:p>
      </dgm:t>
    </dgm:pt>
    <dgm:pt modelId="{8FF2D2F1-A80D-48F8-8C55-2BB74DB729F5}">
      <dgm:prSet phldrT="[Text]"/>
      <dgm:spPr>
        <a:ln>
          <a:solidFill>
            <a:schemeClr val="bg1"/>
          </a:solidFill>
        </a:ln>
      </dgm:spPr>
      <dgm:t>
        <a:bodyPr/>
        <a:lstStyle/>
        <a:p>
          <a:r>
            <a:rPr lang="en-IN" dirty="0"/>
            <a:t>If any sensor is triggered an alarm system is setup to warn the driver.</a:t>
          </a:r>
        </a:p>
      </dgm:t>
    </dgm:pt>
    <dgm:pt modelId="{DF5A9761-CDC5-42E8-A991-6B8E89778033}" type="parTrans" cxnId="{1C152F48-AFDC-4453-88AD-BC9136EB6092}">
      <dgm:prSet/>
      <dgm:spPr/>
      <dgm:t>
        <a:bodyPr/>
        <a:lstStyle/>
        <a:p>
          <a:endParaRPr lang="en-IN"/>
        </a:p>
      </dgm:t>
    </dgm:pt>
    <dgm:pt modelId="{3CCFDDCF-B890-45F9-83AA-4608F7D4478F}" type="sibTrans" cxnId="{1C152F48-AFDC-4453-88AD-BC9136EB6092}">
      <dgm:prSet/>
      <dgm:spPr/>
      <dgm:t>
        <a:bodyPr/>
        <a:lstStyle/>
        <a:p>
          <a:endParaRPr lang="en-IN"/>
        </a:p>
      </dgm:t>
    </dgm:pt>
    <dgm:pt modelId="{0B17BE3C-F0FA-46F5-AEB2-83278D90E140}">
      <dgm:prSet phldrT="[Text]"/>
      <dgm:spPr>
        <a:solidFill>
          <a:schemeClr val="accent5"/>
        </a:solidFill>
        <a:ln>
          <a:solidFill>
            <a:schemeClr val="bg1"/>
          </a:solidFill>
        </a:ln>
      </dgm:spPr>
      <dgm:t>
        <a:bodyPr/>
        <a:lstStyle/>
        <a:p>
          <a:r>
            <a:rPr lang="en-IN" dirty="0"/>
            <a:t>Result.</a:t>
          </a:r>
        </a:p>
      </dgm:t>
    </dgm:pt>
    <dgm:pt modelId="{07C50342-F33B-4DC3-A720-C9C70DCDAFC4}" type="parTrans" cxnId="{9DDC1A54-221C-423E-B76A-C96D2CC28262}">
      <dgm:prSet/>
      <dgm:spPr/>
      <dgm:t>
        <a:bodyPr/>
        <a:lstStyle/>
        <a:p>
          <a:endParaRPr lang="en-IN"/>
        </a:p>
      </dgm:t>
    </dgm:pt>
    <dgm:pt modelId="{0265F566-BA03-4A69-891B-78770AA75BA8}" type="sibTrans" cxnId="{9DDC1A54-221C-423E-B76A-C96D2CC28262}">
      <dgm:prSet/>
      <dgm:spPr/>
      <dgm:t>
        <a:bodyPr/>
        <a:lstStyle/>
        <a:p>
          <a:endParaRPr lang="en-IN"/>
        </a:p>
      </dgm:t>
    </dgm:pt>
    <dgm:pt modelId="{30797EB0-3DE7-4685-9B4B-B565CCAA1F11}">
      <dgm:prSet phldrT="[Text]"/>
      <dgm:spPr>
        <a:ln>
          <a:solidFill>
            <a:schemeClr val="bg1"/>
          </a:solidFill>
        </a:ln>
      </dgm:spPr>
      <dgm:t>
        <a:bodyPr/>
        <a:lstStyle/>
        <a:p>
          <a:r>
            <a:rPr lang="en-IN" dirty="0"/>
            <a:t>The driver can reset the system, for a false positive.</a:t>
          </a:r>
        </a:p>
      </dgm:t>
    </dgm:pt>
    <dgm:pt modelId="{ACEA8E8D-5A59-4943-98D5-549EF1285540}" type="parTrans" cxnId="{075DC1E0-60B0-497F-AB50-6379A11E3A06}">
      <dgm:prSet/>
      <dgm:spPr/>
      <dgm:t>
        <a:bodyPr/>
        <a:lstStyle/>
        <a:p>
          <a:endParaRPr lang="en-IN"/>
        </a:p>
      </dgm:t>
    </dgm:pt>
    <dgm:pt modelId="{3DB042E8-615E-4099-ABAB-7A82AC8DE144}" type="sibTrans" cxnId="{075DC1E0-60B0-497F-AB50-6379A11E3A06}">
      <dgm:prSet/>
      <dgm:spPr/>
      <dgm:t>
        <a:bodyPr/>
        <a:lstStyle/>
        <a:p>
          <a:endParaRPr lang="en-IN"/>
        </a:p>
      </dgm:t>
    </dgm:pt>
    <dgm:pt modelId="{4F5952FE-7120-4AD6-879D-D51B4E0F5B3C}">
      <dgm:prSet phldrT="[Text]"/>
      <dgm:spPr>
        <a:ln>
          <a:solidFill>
            <a:schemeClr val="bg1"/>
          </a:solidFill>
        </a:ln>
      </dgm:spPr>
      <dgm:t>
        <a:bodyPr/>
        <a:lstStyle/>
        <a:p>
          <a:r>
            <a:rPr lang="en-IN" dirty="0"/>
            <a:t>If not false positive the necessary action is taken.</a:t>
          </a:r>
        </a:p>
      </dgm:t>
    </dgm:pt>
    <dgm:pt modelId="{A7410B79-ABDF-4C9D-887C-3C4FBA985AA9}" type="parTrans" cxnId="{5DD71A32-0941-41BE-902E-1E7BF23C097E}">
      <dgm:prSet/>
      <dgm:spPr/>
      <dgm:t>
        <a:bodyPr/>
        <a:lstStyle/>
        <a:p>
          <a:endParaRPr lang="en-IN"/>
        </a:p>
      </dgm:t>
    </dgm:pt>
    <dgm:pt modelId="{E882270D-ECC7-4C91-8B49-14980967CC07}" type="sibTrans" cxnId="{5DD71A32-0941-41BE-902E-1E7BF23C097E}">
      <dgm:prSet/>
      <dgm:spPr/>
      <dgm:t>
        <a:bodyPr/>
        <a:lstStyle/>
        <a:p>
          <a:endParaRPr lang="en-IN"/>
        </a:p>
      </dgm:t>
    </dgm:pt>
    <dgm:pt modelId="{475CBA74-E4B9-424D-9324-2424758E5AE4}" type="pres">
      <dgm:prSet presAssocID="{47E0E7D3-5299-413D-B26D-28931AF1121D}" presName="linearFlow" presStyleCnt="0">
        <dgm:presLayoutVars>
          <dgm:dir/>
          <dgm:animLvl val="lvl"/>
          <dgm:resizeHandles val="exact"/>
        </dgm:presLayoutVars>
      </dgm:prSet>
      <dgm:spPr/>
    </dgm:pt>
    <dgm:pt modelId="{DF4CD4CF-58AD-4CD6-997A-BE4CF7531351}" type="pres">
      <dgm:prSet presAssocID="{07EDE987-7AFA-43B0-A520-456978229440}" presName="composite" presStyleCnt="0"/>
      <dgm:spPr/>
    </dgm:pt>
    <dgm:pt modelId="{2C185223-7CF0-4769-B50D-52498648CA2D}" type="pres">
      <dgm:prSet presAssocID="{07EDE987-7AFA-43B0-A520-456978229440}" presName="parentText" presStyleLbl="alignNode1" presStyleIdx="0" presStyleCnt="3" custLinFactNeighborY="0">
        <dgm:presLayoutVars>
          <dgm:chMax val="1"/>
          <dgm:bulletEnabled val="1"/>
        </dgm:presLayoutVars>
      </dgm:prSet>
      <dgm:spPr/>
    </dgm:pt>
    <dgm:pt modelId="{3322FEB3-1788-410A-AFA3-979E5D9B380E}" type="pres">
      <dgm:prSet presAssocID="{07EDE987-7AFA-43B0-A520-456978229440}" presName="descendantText" presStyleLbl="alignAcc1" presStyleIdx="0" presStyleCnt="3" custLinFactNeighborX="-25">
        <dgm:presLayoutVars>
          <dgm:bulletEnabled val="1"/>
        </dgm:presLayoutVars>
      </dgm:prSet>
      <dgm:spPr/>
    </dgm:pt>
    <dgm:pt modelId="{D00187CA-982B-4BE5-8AAA-B519D61CB711}" type="pres">
      <dgm:prSet presAssocID="{4FF32366-F340-468C-AABF-2F971E9B27D8}" presName="sp" presStyleCnt="0"/>
      <dgm:spPr/>
    </dgm:pt>
    <dgm:pt modelId="{7A8C0A8F-246E-4AA7-893F-0E83FAB57FE5}" type="pres">
      <dgm:prSet presAssocID="{BDCC57AB-BE04-44B2-825D-BFD521318D78}" presName="composite" presStyleCnt="0"/>
      <dgm:spPr/>
    </dgm:pt>
    <dgm:pt modelId="{E55FAFFB-9F98-49AA-AE2D-A3FD1DE9EB43}" type="pres">
      <dgm:prSet presAssocID="{BDCC57AB-BE04-44B2-825D-BFD521318D78}" presName="parentText" presStyleLbl="alignNode1" presStyleIdx="1" presStyleCnt="3">
        <dgm:presLayoutVars>
          <dgm:chMax val="1"/>
          <dgm:bulletEnabled val="1"/>
        </dgm:presLayoutVars>
      </dgm:prSet>
      <dgm:spPr/>
    </dgm:pt>
    <dgm:pt modelId="{C33BF1CA-A3E1-4A1D-AB01-0C4A3B81BB9B}" type="pres">
      <dgm:prSet presAssocID="{BDCC57AB-BE04-44B2-825D-BFD521318D78}" presName="descendantText" presStyleLbl="alignAcc1" presStyleIdx="1" presStyleCnt="3">
        <dgm:presLayoutVars>
          <dgm:bulletEnabled val="1"/>
        </dgm:presLayoutVars>
      </dgm:prSet>
      <dgm:spPr/>
    </dgm:pt>
    <dgm:pt modelId="{AB100D4D-6309-43F6-9196-D35FC8B84647}" type="pres">
      <dgm:prSet presAssocID="{FE7FAC08-EC3A-4ED3-8F44-DD0D4C05B8B3}" presName="sp" presStyleCnt="0"/>
      <dgm:spPr/>
    </dgm:pt>
    <dgm:pt modelId="{FFC234FA-6F3F-4D59-ADA4-221BF68458A7}" type="pres">
      <dgm:prSet presAssocID="{0B17BE3C-F0FA-46F5-AEB2-83278D90E140}" presName="composite" presStyleCnt="0"/>
      <dgm:spPr/>
    </dgm:pt>
    <dgm:pt modelId="{0110F870-89BD-48F3-90D0-D76BEA20EC9C}" type="pres">
      <dgm:prSet presAssocID="{0B17BE3C-F0FA-46F5-AEB2-83278D90E140}" presName="parentText" presStyleLbl="alignNode1" presStyleIdx="2" presStyleCnt="3">
        <dgm:presLayoutVars>
          <dgm:chMax val="1"/>
          <dgm:bulletEnabled val="1"/>
        </dgm:presLayoutVars>
      </dgm:prSet>
      <dgm:spPr/>
    </dgm:pt>
    <dgm:pt modelId="{A10B95D4-829E-4D37-91A1-006A47AD88C2}" type="pres">
      <dgm:prSet presAssocID="{0B17BE3C-F0FA-46F5-AEB2-83278D90E140}" presName="descendantText" presStyleLbl="alignAcc1" presStyleIdx="2" presStyleCnt="3">
        <dgm:presLayoutVars>
          <dgm:bulletEnabled val="1"/>
        </dgm:presLayoutVars>
      </dgm:prSet>
      <dgm:spPr/>
    </dgm:pt>
  </dgm:ptLst>
  <dgm:cxnLst>
    <dgm:cxn modelId="{CD3AFD07-881F-4965-B524-D239FA6558FB}" type="presOf" srcId="{0B17BE3C-F0FA-46F5-AEB2-83278D90E140}" destId="{0110F870-89BD-48F3-90D0-D76BEA20EC9C}" srcOrd="0" destOrd="0" presId="urn:microsoft.com/office/officeart/2005/8/layout/chevron2"/>
    <dgm:cxn modelId="{B2C1AC26-F10D-4AE1-948C-7061EA8AC39A}" type="presOf" srcId="{BDCC57AB-BE04-44B2-825D-BFD521318D78}" destId="{E55FAFFB-9F98-49AA-AE2D-A3FD1DE9EB43}" srcOrd="0" destOrd="0" presId="urn:microsoft.com/office/officeart/2005/8/layout/chevron2"/>
    <dgm:cxn modelId="{5DD71A32-0941-41BE-902E-1E7BF23C097E}" srcId="{0B17BE3C-F0FA-46F5-AEB2-83278D90E140}" destId="{4F5952FE-7120-4AD6-879D-D51B4E0F5B3C}" srcOrd="1" destOrd="0" parTransId="{A7410B79-ABDF-4C9D-887C-3C4FBA985AA9}" sibTransId="{E882270D-ECC7-4C91-8B49-14980967CC07}"/>
    <dgm:cxn modelId="{7AEBA733-861A-44BB-B4B8-9D8E513A0B4D}" type="presOf" srcId="{07EDE987-7AFA-43B0-A520-456978229440}" destId="{2C185223-7CF0-4769-B50D-52498648CA2D}" srcOrd="0" destOrd="0" presId="urn:microsoft.com/office/officeart/2005/8/layout/chevron2"/>
    <dgm:cxn modelId="{1F39BA37-1B1D-412D-BCB6-FF0EDB4653A1}" type="presOf" srcId="{8FF2D2F1-A80D-48F8-8C55-2BB74DB729F5}" destId="{C33BF1CA-A3E1-4A1D-AB01-0C4A3B81BB9B}" srcOrd="0" destOrd="0" presId="urn:microsoft.com/office/officeart/2005/8/layout/chevron2"/>
    <dgm:cxn modelId="{86826F5B-91A8-487F-8403-BE597001FA38}" srcId="{47E0E7D3-5299-413D-B26D-28931AF1121D}" destId="{BDCC57AB-BE04-44B2-825D-BFD521318D78}" srcOrd="1" destOrd="0" parTransId="{ED28F292-33DE-4680-9974-C5C8B2B4C392}" sibTransId="{FE7FAC08-EC3A-4ED3-8F44-DD0D4C05B8B3}"/>
    <dgm:cxn modelId="{DCA3C647-AC1B-44E9-8936-E88420D85A0F}" srcId="{07EDE987-7AFA-43B0-A520-456978229440}" destId="{C9069538-F19B-40DD-A403-209A6E23C6A1}" srcOrd="0" destOrd="0" parTransId="{B99B82AC-2C8A-4A0C-9610-7DE2E024EA22}" sibTransId="{AEDCE9C9-D91C-4473-8EC0-6B6DC3BD5AD9}"/>
    <dgm:cxn modelId="{1C152F48-AFDC-4453-88AD-BC9136EB6092}" srcId="{BDCC57AB-BE04-44B2-825D-BFD521318D78}" destId="{8FF2D2F1-A80D-48F8-8C55-2BB74DB729F5}" srcOrd="0" destOrd="0" parTransId="{DF5A9761-CDC5-42E8-A991-6B8E89778033}" sibTransId="{3CCFDDCF-B890-45F9-83AA-4608F7D4478F}"/>
    <dgm:cxn modelId="{B799B071-EC06-416D-9F61-0CB83977B5A6}" srcId="{47E0E7D3-5299-413D-B26D-28931AF1121D}" destId="{07EDE987-7AFA-43B0-A520-456978229440}" srcOrd="0" destOrd="0" parTransId="{BFC2ACB0-B5CE-491B-851A-B800062A734F}" sibTransId="{4FF32366-F340-468C-AABF-2F971E9B27D8}"/>
    <dgm:cxn modelId="{9DDC1A54-221C-423E-B76A-C96D2CC28262}" srcId="{47E0E7D3-5299-413D-B26D-28931AF1121D}" destId="{0B17BE3C-F0FA-46F5-AEB2-83278D90E140}" srcOrd="2" destOrd="0" parTransId="{07C50342-F33B-4DC3-A720-C9C70DCDAFC4}" sibTransId="{0265F566-BA03-4A69-891B-78770AA75BA8}"/>
    <dgm:cxn modelId="{4214DEA8-A29D-45C4-952E-538E84F7DEF9}" type="presOf" srcId="{47E0E7D3-5299-413D-B26D-28931AF1121D}" destId="{475CBA74-E4B9-424D-9324-2424758E5AE4}" srcOrd="0" destOrd="0" presId="urn:microsoft.com/office/officeart/2005/8/layout/chevron2"/>
    <dgm:cxn modelId="{F46EF5C0-BF09-4533-8D5A-5CC02AD8B950}" type="presOf" srcId="{4F5952FE-7120-4AD6-879D-D51B4E0F5B3C}" destId="{A10B95D4-829E-4D37-91A1-006A47AD88C2}" srcOrd="0" destOrd="1" presId="urn:microsoft.com/office/officeart/2005/8/layout/chevron2"/>
    <dgm:cxn modelId="{9B834CD0-9470-43E0-8682-E2340E4015A0}" type="presOf" srcId="{C9069538-F19B-40DD-A403-209A6E23C6A1}" destId="{3322FEB3-1788-410A-AFA3-979E5D9B380E}" srcOrd="0" destOrd="0" presId="urn:microsoft.com/office/officeart/2005/8/layout/chevron2"/>
    <dgm:cxn modelId="{075DC1E0-60B0-497F-AB50-6379A11E3A06}" srcId="{0B17BE3C-F0FA-46F5-AEB2-83278D90E140}" destId="{30797EB0-3DE7-4685-9B4B-B565CCAA1F11}" srcOrd="0" destOrd="0" parTransId="{ACEA8E8D-5A59-4943-98D5-549EF1285540}" sibTransId="{3DB042E8-615E-4099-ABAB-7A82AC8DE144}"/>
    <dgm:cxn modelId="{B577F3E9-5343-4A15-B230-80951AA54182}" type="presOf" srcId="{30797EB0-3DE7-4685-9B4B-B565CCAA1F11}" destId="{A10B95D4-829E-4D37-91A1-006A47AD88C2}" srcOrd="0" destOrd="0" presId="urn:microsoft.com/office/officeart/2005/8/layout/chevron2"/>
    <dgm:cxn modelId="{AC98DEF2-6EE9-4530-9DEF-FEE39DC47AB1}" type="presParOf" srcId="{475CBA74-E4B9-424D-9324-2424758E5AE4}" destId="{DF4CD4CF-58AD-4CD6-997A-BE4CF7531351}" srcOrd="0" destOrd="0" presId="urn:microsoft.com/office/officeart/2005/8/layout/chevron2"/>
    <dgm:cxn modelId="{0FD6E658-FA52-41EC-A03D-0156FEF9FBA4}" type="presParOf" srcId="{DF4CD4CF-58AD-4CD6-997A-BE4CF7531351}" destId="{2C185223-7CF0-4769-B50D-52498648CA2D}" srcOrd="0" destOrd="0" presId="urn:microsoft.com/office/officeart/2005/8/layout/chevron2"/>
    <dgm:cxn modelId="{C35B6E9B-A481-4B55-836B-8A4464EB2CF8}" type="presParOf" srcId="{DF4CD4CF-58AD-4CD6-997A-BE4CF7531351}" destId="{3322FEB3-1788-410A-AFA3-979E5D9B380E}" srcOrd="1" destOrd="0" presId="urn:microsoft.com/office/officeart/2005/8/layout/chevron2"/>
    <dgm:cxn modelId="{20450717-59A0-47F4-A448-FF91DD8AFEFA}" type="presParOf" srcId="{475CBA74-E4B9-424D-9324-2424758E5AE4}" destId="{D00187CA-982B-4BE5-8AAA-B519D61CB711}" srcOrd="1" destOrd="0" presId="urn:microsoft.com/office/officeart/2005/8/layout/chevron2"/>
    <dgm:cxn modelId="{9A409B11-5BBE-48D1-84A7-35C677F86B0B}" type="presParOf" srcId="{475CBA74-E4B9-424D-9324-2424758E5AE4}" destId="{7A8C0A8F-246E-4AA7-893F-0E83FAB57FE5}" srcOrd="2" destOrd="0" presId="urn:microsoft.com/office/officeart/2005/8/layout/chevron2"/>
    <dgm:cxn modelId="{293485FA-5215-46D0-A21E-D9EC13D4B208}" type="presParOf" srcId="{7A8C0A8F-246E-4AA7-893F-0E83FAB57FE5}" destId="{E55FAFFB-9F98-49AA-AE2D-A3FD1DE9EB43}" srcOrd="0" destOrd="0" presId="urn:microsoft.com/office/officeart/2005/8/layout/chevron2"/>
    <dgm:cxn modelId="{D1D2AAB4-36AF-41F7-AF55-093EC7AB3FF8}" type="presParOf" srcId="{7A8C0A8F-246E-4AA7-893F-0E83FAB57FE5}" destId="{C33BF1CA-A3E1-4A1D-AB01-0C4A3B81BB9B}" srcOrd="1" destOrd="0" presId="urn:microsoft.com/office/officeart/2005/8/layout/chevron2"/>
    <dgm:cxn modelId="{B3302781-1971-4A44-9181-A9B893E27D12}" type="presParOf" srcId="{475CBA74-E4B9-424D-9324-2424758E5AE4}" destId="{AB100D4D-6309-43F6-9196-D35FC8B84647}" srcOrd="3" destOrd="0" presId="urn:microsoft.com/office/officeart/2005/8/layout/chevron2"/>
    <dgm:cxn modelId="{945057D9-212F-4FA3-A429-BFEE726ADB26}" type="presParOf" srcId="{475CBA74-E4B9-424D-9324-2424758E5AE4}" destId="{FFC234FA-6F3F-4D59-ADA4-221BF68458A7}" srcOrd="4" destOrd="0" presId="urn:microsoft.com/office/officeart/2005/8/layout/chevron2"/>
    <dgm:cxn modelId="{6754858E-3EED-4E7A-A191-1D091825EFBF}" type="presParOf" srcId="{FFC234FA-6F3F-4D59-ADA4-221BF68458A7}" destId="{0110F870-89BD-48F3-90D0-D76BEA20EC9C}" srcOrd="0" destOrd="0" presId="urn:microsoft.com/office/officeart/2005/8/layout/chevron2"/>
    <dgm:cxn modelId="{72E715CD-6462-48B7-826F-8558CB7D5B03}" type="presParOf" srcId="{FFC234FA-6F3F-4D59-ADA4-221BF68458A7}" destId="{A10B95D4-829E-4D37-91A1-006A47AD88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85223-7CF0-4769-B50D-52498648CA2D}">
      <dsp:nvSpPr>
        <dsp:cNvPr id="0" name=""/>
        <dsp:cNvSpPr/>
      </dsp:nvSpPr>
      <dsp:spPr>
        <a:xfrm rot="5400000">
          <a:off x="-221423" y="223672"/>
          <a:ext cx="1476158" cy="1033311"/>
        </a:xfrm>
        <a:prstGeom prst="chevron">
          <a:avLst/>
        </a:prstGeom>
        <a:solidFill>
          <a:schemeClr val="accent2"/>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Start</a:t>
          </a:r>
        </a:p>
      </dsp:txBody>
      <dsp:txXfrm rot="-5400000">
        <a:off x="1" y="518905"/>
        <a:ext cx="1033311" cy="442847"/>
      </dsp:txXfrm>
    </dsp:sp>
    <dsp:sp modelId="{3322FEB3-1788-410A-AFA3-979E5D9B380E}">
      <dsp:nvSpPr>
        <dsp:cNvPr id="0" name=""/>
        <dsp:cNvSpPr/>
      </dsp:nvSpPr>
      <dsp:spPr>
        <a:xfrm rot="5400000">
          <a:off x="5072721" y="-4039422"/>
          <a:ext cx="959503" cy="9042844"/>
        </a:xfrm>
        <a:prstGeom prst="round2SameRect">
          <a:avLst/>
        </a:prstGeom>
        <a:solidFill>
          <a:schemeClr val="lt1">
            <a:alpha val="90000"/>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t>The Sensors are active and constantly receive related data and information</a:t>
          </a:r>
        </a:p>
      </dsp:txBody>
      <dsp:txXfrm rot="-5400000">
        <a:off x="1031051" y="49087"/>
        <a:ext cx="8996005" cy="865825"/>
      </dsp:txXfrm>
    </dsp:sp>
    <dsp:sp modelId="{E55FAFFB-9F98-49AA-AE2D-A3FD1DE9EB43}">
      <dsp:nvSpPr>
        <dsp:cNvPr id="0" name=""/>
        <dsp:cNvSpPr/>
      </dsp:nvSpPr>
      <dsp:spPr>
        <a:xfrm rot="5400000">
          <a:off x="-221423" y="1504181"/>
          <a:ext cx="1476158" cy="1033311"/>
        </a:xfrm>
        <a:prstGeom prst="chevron">
          <a:avLst/>
        </a:prstGeom>
        <a:solidFill>
          <a:schemeClr val="accent1">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Action</a:t>
          </a:r>
        </a:p>
      </dsp:txBody>
      <dsp:txXfrm rot="-5400000">
        <a:off x="1" y="1799414"/>
        <a:ext cx="1033311" cy="442847"/>
      </dsp:txXfrm>
    </dsp:sp>
    <dsp:sp modelId="{C33BF1CA-A3E1-4A1D-AB01-0C4A3B81BB9B}">
      <dsp:nvSpPr>
        <dsp:cNvPr id="0" name=""/>
        <dsp:cNvSpPr/>
      </dsp:nvSpPr>
      <dsp:spPr>
        <a:xfrm rot="5400000">
          <a:off x="5074981" y="-2758912"/>
          <a:ext cx="959503" cy="9042844"/>
        </a:xfrm>
        <a:prstGeom prst="round2SameRect">
          <a:avLst/>
        </a:prstGeom>
        <a:solidFill>
          <a:schemeClr val="lt1">
            <a:alpha val="90000"/>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t>If any sensor is triggered an alarm system is setup to warn the driver.</a:t>
          </a:r>
        </a:p>
      </dsp:txBody>
      <dsp:txXfrm rot="-5400000">
        <a:off x="1033311" y="1329597"/>
        <a:ext cx="8996005" cy="865825"/>
      </dsp:txXfrm>
    </dsp:sp>
    <dsp:sp modelId="{0110F870-89BD-48F3-90D0-D76BEA20EC9C}">
      <dsp:nvSpPr>
        <dsp:cNvPr id="0" name=""/>
        <dsp:cNvSpPr/>
      </dsp:nvSpPr>
      <dsp:spPr>
        <a:xfrm rot="5400000">
          <a:off x="-221423" y="2784691"/>
          <a:ext cx="1476158" cy="1033311"/>
        </a:xfrm>
        <a:prstGeom prst="chevron">
          <a:avLst/>
        </a:prstGeom>
        <a:solidFill>
          <a:schemeClr val="accent5"/>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Result.</a:t>
          </a:r>
        </a:p>
      </dsp:txBody>
      <dsp:txXfrm rot="-5400000">
        <a:off x="1" y="3079924"/>
        <a:ext cx="1033311" cy="442847"/>
      </dsp:txXfrm>
    </dsp:sp>
    <dsp:sp modelId="{A10B95D4-829E-4D37-91A1-006A47AD88C2}">
      <dsp:nvSpPr>
        <dsp:cNvPr id="0" name=""/>
        <dsp:cNvSpPr/>
      </dsp:nvSpPr>
      <dsp:spPr>
        <a:xfrm rot="5400000">
          <a:off x="5074981" y="-1478402"/>
          <a:ext cx="959503" cy="9042844"/>
        </a:xfrm>
        <a:prstGeom prst="round2SameRect">
          <a:avLst/>
        </a:prstGeom>
        <a:solidFill>
          <a:schemeClr val="lt1">
            <a:alpha val="90000"/>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t>The driver can reset the system, for a false positive.</a:t>
          </a:r>
        </a:p>
        <a:p>
          <a:pPr marL="285750" lvl="1" indent="-285750" algn="l" defTabSz="1333500">
            <a:lnSpc>
              <a:spcPct val="90000"/>
            </a:lnSpc>
            <a:spcBef>
              <a:spcPct val="0"/>
            </a:spcBef>
            <a:spcAft>
              <a:spcPct val="15000"/>
            </a:spcAft>
            <a:buChar char="•"/>
          </a:pPr>
          <a:r>
            <a:rPr lang="en-IN" sz="3000" kern="1200" dirty="0"/>
            <a:t>If not false positive the necessary action is taken.</a:t>
          </a:r>
        </a:p>
      </dsp:txBody>
      <dsp:txXfrm rot="-5400000">
        <a:off x="1033311" y="2610107"/>
        <a:ext cx="8996005" cy="8658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E10CB-1BB3-43DA-BAAB-C6FC2E446C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8403587-8015-4CB1-AFBB-DFB5843951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89F3BD-255D-4364-A0EE-99BEA503465E}" type="datetimeFigureOut">
              <a:rPr lang="en-IN" smtClean="0"/>
              <a:t>09-08-2021</a:t>
            </a:fld>
            <a:endParaRPr lang="en-IN"/>
          </a:p>
        </p:txBody>
      </p:sp>
      <p:sp>
        <p:nvSpPr>
          <p:cNvPr id="4" name="Footer Placeholder 3">
            <a:extLst>
              <a:ext uri="{FF2B5EF4-FFF2-40B4-BE49-F238E27FC236}">
                <a16:creationId xmlns:a16="http://schemas.microsoft.com/office/drawing/2014/main" id="{6066FC6D-F6EF-45FA-A2F0-A4DB2EB5A9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8068FB-7179-4334-B25E-96767D33E1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099FB9-F04F-4014-8916-6CBDC824DDFA}" type="slidenum">
              <a:rPr lang="en-IN" smtClean="0"/>
              <a:t>‹#›</a:t>
            </a:fld>
            <a:endParaRPr lang="en-IN"/>
          </a:p>
        </p:txBody>
      </p:sp>
    </p:spTree>
    <p:extLst>
      <p:ext uri="{BB962C8B-B14F-4D97-AF65-F5344CB8AC3E}">
        <p14:creationId xmlns:p14="http://schemas.microsoft.com/office/powerpoint/2010/main" val="5888724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B747C-DC5C-4105-999B-982BDEC91F9D}" type="datetimeFigureOut">
              <a:rPr lang="en-IN" smtClean="0"/>
              <a:t>09-08-2021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400A1-BD81-42DD-A65E-176F754026C8}" type="slidenum">
              <a:rPr lang="en-IN" smtClean="0"/>
              <a:t>‹#›</a:t>
            </a:fld>
            <a:endParaRPr lang="en-IN" dirty="0"/>
          </a:p>
        </p:txBody>
      </p:sp>
    </p:spTree>
    <p:extLst>
      <p:ext uri="{BB962C8B-B14F-4D97-AF65-F5344CB8AC3E}">
        <p14:creationId xmlns:p14="http://schemas.microsoft.com/office/powerpoint/2010/main" val="32929507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We hope to develop a Real Time Drowsiness Detection System to install in motor vehicles with the help of conventional Computer Vision applications.</a:t>
            </a:r>
            <a:endParaRPr lang="en-IN" dirty="0"/>
          </a:p>
        </p:txBody>
      </p:sp>
    </p:spTree>
    <p:extLst>
      <p:ext uri="{BB962C8B-B14F-4D97-AF65-F5344CB8AC3E}">
        <p14:creationId xmlns:p14="http://schemas.microsoft.com/office/powerpoint/2010/main" val="92391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hope to test </a:t>
            </a:r>
            <a:r>
              <a:rPr lang="en-US" sz="1200" dirty="0">
                <a:latin typeface="Times New Roman" panose="02020603050405020304" pitchFamily="18" charset="0"/>
                <a:ea typeface="Calibri" panose="020F0502020204030204" pitchFamily="34" charset="0"/>
                <a:cs typeface="Times New Roman" panose="02020603050405020304" pitchFamily="18" charset="0"/>
              </a:rPr>
              <a:t>the proposed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method to detect fatigue after carefully observing and analyzing the driver’s face eyes and mouth.</a:t>
            </a:r>
          </a:p>
          <a:p>
            <a:endParaRPr lang="en-US" sz="1200" dirty="0">
              <a:effectLst/>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There are multiple ways to detect eyes and mouth in a video. This is relatively a new problem, so the standard technique has not been established. Eye blinks and yawns can be detected by referencing significant facial landmarks. Many software libraries can plot significant facial features within a given region of interest.</a:t>
            </a:r>
          </a:p>
          <a:p>
            <a:pPr algn="just"/>
            <a:r>
              <a:rPr lang="en-IN" sz="1200" dirty="0">
                <a:latin typeface="Times New Roman" panose="02020603050405020304" pitchFamily="18" charset="0"/>
                <a:cs typeface="Times New Roman" panose="02020603050405020304" pitchFamily="18" charset="0"/>
              </a:rPr>
              <a:t>Python’s </a:t>
            </a:r>
            <a:r>
              <a:rPr lang="en-IN" sz="1200" dirty="0" err="1">
                <a:latin typeface="Times New Roman" panose="02020603050405020304" pitchFamily="18" charset="0"/>
                <a:cs typeface="Times New Roman" panose="02020603050405020304" pitchFamily="18" charset="0"/>
              </a:rPr>
              <a:t>dlib</a:t>
            </a:r>
            <a:r>
              <a:rPr lang="en-IN" sz="1200" dirty="0">
                <a:latin typeface="Times New Roman" panose="02020603050405020304" pitchFamily="18" charset="0"/>
                <a:cs typeface="Times New Roman" panose="02020603050405020304" pitchFamily="18" charset="0"/>
              </a:rPr>
              <a:t> library uses </a:t>
            </a:r>
            <a:r>
              <a:rPr lang="en-IN" sz="1200" dirty="0" err="1">
                <a:latin typeface="Times New Roman" panose="02020603050405020304" pitchFamily="18" charset="0"/>
                <a:cs typeface="Times New Roman" panose="02020603050405020304" pitchFamily="18" charset="0"/>
              </a:rPr>
              <a:t>Kazemi</a:t>
            </a:r>
            <a:r>
              <a:rPr lang="en-IN" sz="1200" dirty="0">
                <a:latin typeface="Times New Roman" panose="02020603050405020304" pitchFamily="18" charset="0"/>
                <a:cs typeface="Times New Roman" panose="02020603050405020304" pitchFamily="18" charset="0"/>
              </a:rPr>
              <a:t> and Sullivan’s One Millisecond Face </a:t>
            </a:r>
            <a:r>
              <a:rPr lang="en-IN" sz="1200" dirty="0" err="1">
                <a:latin typeface="Times New Roman" panose="02020603050405020304" pitchFamily="18" charset="0"/>
                <a:cs typeface="Times New Roman" panose="02020603050405020304" pitchFamily="18" charset="0"/>
              </a:rPr>
              <a:t>Allignment</a:t>
            </a:r>
            <a:r>
              <a:rPr lang="en-IN" sz="1200" dirty="0">
                <a:latin typeface="Times New Roman" panose="02020603050405020304" pitchFamily="18" charset="0"/>
                <a:cs typeface="Times New Roman" panose="02020603050405020304" pitchFamily="18" charset="0"/>
              </a:rPr>
              <a:t> with an Ensemble of Regression Trees to implement this feature.</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54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dirty="0">
                <a:latin typeface="Times New Roman" panose="02020603050405020304" pitchFamily="18" charset="0"/>
                <a:cs typeface="Times New Roman" panose="02020603050405020304" pitchFamily="18" charset="0"/>
              </a:rPr>
              <a:t>The program then plots the same points on the region of interests in other images, if they exist. </a:t>
            </a:r>
          </a:p>
          <a:p>
            <a:pPr algn="just"/>
            <a:endParaRPr lang="en-IN"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The library outputs a 68 point plot on a given input image.</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camera is embedded to monitor and capture to extract frames one by one and generate alerts accordingly. Each frame will be analysed to study the patterns of facial features, using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Cascades Classifiers and determine the Eye Aspect Ratio (EAR) and Mouth Aspect Ratio (MAR) for each frame.</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475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EAR(Eye Aspect Ratio) is used to detect a blink which the ratio of vertical distance of the lower and upper eyelids to the horizontal length of an eye. During the eye blinks, the vertical distance of lower and upper eyelids decreases similarly in opened eye after a blink distance between the eyelids tend to increase. Therefore the EAR decreases and increases simultaneously, the blink count is incremented. The EAR count less than the threshold value reports suspicion in driver’s behaviour.</a:t>
            </a:r>
          </a:p>
          <a:p>
            <a:pPr algn="just"/>
            <a:endParaRPr lang="en-US" sz="1200" b="0" i="0" dirty="0">
              <a:solidFill>
                <a:srgbClr val="FFFFFF"/>
              </a:solidFill>
              <a:effectLst/>
              <a:latin typeface="Times New Roman" panose="02020603050405020304" pitchFamily="18" charset="0"/>
              <a:cs typeface="Times New Roman" panose="02020603050405020304" pitchFamily="18" charset="0"/>
            </a:endParaRPr>
          </a:p>
          <a:p>
            <a:pPr algn="just"/>
            <a:endParaRPr lang="en-US" sz="1200" b="0" i="0" dirty="0">
              <a:solidFill>
                <a:srgbClr val="FFFFFF"/>
              </a:solidFill>
              <a:effectLst/>
              <a:latin typeface="Times New Roman" panose="02020603050405020304" pitchFamily="18" charset="0"/>
              <a:cs typeface="Times New Roman" panose="02020603050405020304" pitchFamily="18" charset="0"/>
            </a:endParaRPr>
          </a:p>
          <a:p>
            <a:pPr algn="just"/>
            <a:r>
              <a:rPr lang="en-US" sz="1200" b="0" i="0" dirty="0">
                <a:solidFill>
                  <a:srgbClr val="FFFFFF"/>
                </a:solidFill>
                <a:effectLst/>
                <a:latin typeface="Times New Roman" panose="02020603050405020304" pitchFamily="18" charset="0"/>
                <a:cs typeface="Times New Roman" panose="02020603050405020304" pitchFamily="18" charset="0"/>
              </a:rPr>
              <a:t>Frame differencing is another blink detection technique. Essentially, a program compare subsequent video frames to determine if there was any movement in a select eye region.</a:t>
            </a:r>
            <a:endParaRPr lang="en-IN" sz="12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482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dirty="0">
                <a:latin typeface="Times New Roman" panose="02020603050405020304" pitchFamily="18" charset="0"/>
                <a:cs typeface="Times New Roman" panose="02020603050405020304" pitchFamily="18" charset="0"/>
              </a:rPr>
              <a:t>A program can determine if the person is yawning if the Mouth Aspect Ratio rises above a certain threshold.</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Frame differencing is again used to determine the state of yawning.</a:t>
            </a:r>
          </a:p>
          <a:p>
            <a:endParaRPr lang="en-IN" dirty="0"/>
          </a:p>
        </p:txBody>
      </p:sp>
    </p:spTree>
    <p:extLst>
      <p:ext uri="{BB962C8B-B14F-4D97-AF65-F5344CB8AC3E}">
        <p14:creationId xmlns:p14="http://schemas.microsoft.com/office/powerpoint/2010/main" val="328022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2135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Dept. of ECE</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30544" y="6492874"/>
            <a:ext cx="2743200" cy="365125"/>
          </a:xfrm>
        </p:spPr>
        <p:txBody>
          <a:bodyPr/>
          <a:lstStyle/>
          <a:p>
            <a:endParaRPr lang="en-US" dirty="0"/>
          </a:p>
        </p:txBody>
      </p:sp>
      <p:sp>
        <p:nvSpPr>
          <p:cNvPr id="5" name="Footer Placeholder 4"/>
          <p:cNvSpPr>
            <a:spLocks noGrp="1"/>
          </p:cNvSpPr>
          <p:nvPr>
            <p:ph type="ftr" sz="quarter" idx="11"/>
          </p:nvPr>
        </p:nvSpPr>
        <p:spPr>
          <a:xfrm>
            <a:off x="1139946" y="6488232"/>
            <a:ext cx="6239309" cy="365125"/>
          </a:xfrm>
        </p:spPr>
        <p:txBody>
          <a:bodyPr/>
          <a:lstStyle/>
          <a:p>
            <a:r>
              <a:rPr lang="en-US" dirty="0"/>
              <a:t>Dept. of ECE</a:t>
            </a:r>
          </a:p>
        </p:txBody>
      </p:sp>
      <p:sp>
        <p:nvSpPr>
          <p:cNvPr id="6" name="Slide Number Placeholder 5"/>
          <p:cNvSpPr>
            <a:spLocks noGrp="1"/>
          </p:cNvSpPr>
          <p:nvPr>
            <p:ph type="sldNum" sz="quarter" idx="12"/>
          </p:nvPr>
        </p:nvSpPr>
        <p:spPr>
          <a:xfrm>
            <a:off x="10276322" y="6488231"/>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56920" y="6492874"/>
            <a:ext cx="2743200" cy="365125"/>
          </a:xfrm>
        </p:spPr>
        <p:txBody>
          <a:bodyPr/>
          <a:lstStyle/>
          <a:p>
            <a:endParaRPr lang="en-US" dirty="0"/>
          </a:p>
        </p:txBody>
      </p:sp>
      <p:sp>
        <p:nvSpPr>
          <p:cNvPr id="8" name="Footer Placeholder 7"/>
          <p:cNvSpPr>
            <a:spLocks noGrp="1"/>
          </p:cNvSpPr>
          <p:nvPr>
            <p:ph type="ftr" sz="quarter" idx="11"/>
          </p:nvPr>
        </p:nvSpPr>
        <p:spPr>
          <a:xfrm>
            <a:off x="1141410" y="6483960"/>
            <a:ext cx="6239309" cy="365125"/>
          </a:xfrm>
        </p:spPr>
        <p:txBody>
          <a:bodyPr/>
          <a:lstStyle/>
          <a:p>
            <a:r>
              <a:rPr lang="en-US" dirty="0"/>
              <a:t>Dept. of ECE</a:t>
            </a:r>
          </a:p>
        </p:txBody>
      </p:sp>
      <p:sp>
        <p:nvSpPr>
          <p:cNvPr id="9" name="Slide Number Placeholder 8"/>
          <p:cNvSpPr>
            <a:spLocks noGrp="1"/>
          </p:cNvSpPr>
          <p:nvPr>
            <p:ph type="sldNum" sz="quarter" idx="12"/>
          </p:nvPr>
        </p:nvSpPr>
        <p:spPr>
          <a:xfrm>
            <a:off x="10276321" y="648395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56922" y="6485302"/>
            <a:ext cx="2743200" cy="365125"/>
          </a:xfrm>
        </p:spPr>
        <p:txBody>
          <a:bodyPr/>
          <a:lstStyle/>
          <a:p>
            <a:endParaRPr lang="en-US" dirty="0"/>
          </a:p>
        </p:txBody>
      </p:sp>
      <p:sp>
        <p:nvSpPr>
          <p:cNvPr id="4" name="Footer Placeholder 3"/>
          <p:cNvSpPr>
            <a:spLocks noGrp="1"/>
          </p:cNvSpPr>
          <p:nvPr>
            <p:ph type="ftr" sz="quarter" idx="11"/>
          </p:nvPr>
        </p:nvSpPr>
        <p:spPr>
          <a:xfrm>
            <a:off x="1141413" y="6492875"/>
            <a:ext cx="6239309" cy="365125"/>
          </a:xfrm>
        </p:spPr>
        <p:txBody>
          <a:bodyPr/>
          <a:lstStyle/>
          <a:p>
            <a:r>
              <a:rPr lang="en-US" dirty="0"/>
              <a:t>Dept. of ECE</a:t>
            </a:r>
          </a:p>
        </p:txBody>
      </p:sp>
      <p:sp>
        <p:nvSpPr>
          <p:cNvPr id="5" name="Slide Number Placeholder 4"/>
          <p:cNvSpPr>
            <a:spLocks noGrp="1"/>
          </p:cNvSpPr>
          <p:nvPr>
            <p:ph type="sldNum" sz="quarter" idx="12"/>
          </p:nvPr>
        </p:nvSpPr>
        <p:spPr>
          <a:xfrm>
            <a:off x="10276322" y="6485303"/>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89512" y="6476511"/>
            <a:ext cx="2743200" cy="365125"/>
          </a:xfrm>
        </p:spPr>
        <p:txBody>
          <a:bodyPr/>
          <a:lstStyle/>
          <a:p>
            <a:endParaRPr lang="en-US" dirty="0"/>
          </a:p>
        </p:txBody>
      </p:sp>
      <p:sp>
        <p:nvSpPr>
          <p:cNvPr id="3" name="Footer Placeholder 2"/>
          <p:cNvSpPr>
            <a:spLocks noGrp="1"/>
          </p:cNvSpPr>
          <p:nvPr>
            <p:ph type="ftr" sz="quarter" idx="11"/>
          </p:nvPr>
        </p:nvSpPr>
        <p:spPr>
          <a:xfrm>
            <a:off x="1150203" y="6502887"/>
            <a:ext cx="6239309" cy="365125"/>
          </a:xfrm>
        </p:spPr>
        <p:txBody>
          <a:bodyPr/>
          <a:lstStyle/>
          <a:p>
            <a:r>
              <a:rPr lang="en-US" dirty="0"/>
              <a:t>Dept. of ECE</a:t>
            </a:r>
          </a:p>
        </p:txBody>
      </p:sp>
      <p:sp>
        <p:nvSpPr>
          <p:cNvPr id="4" name="Slide Number Placeholder 3"/>
          <p:cNvSpPr>
            <a:spLocks noGrp="1"/>
          </p:cNvSpPr>
          <p:nvPr>
            <p:ph type="sldNum" sz="quarter" idx="12"/>
          </p:nvPr>
        </p:nvSpPr>
        <p:spPr>
          <a:xfrm>
            <a:off x="10132712" y="6476511"/>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9524"/>
            <a:ext cx="12192003" cy="710088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45807" y="647101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096961" y="6471016"/>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Dept. of ECE</a:t>
            </a:r>
          </a:p>
        </p:txBody>
      </p:sp>
      <p:sp>
        <p:nvSpPr>
          <p:cNvPr id="6" name="Slide Number Placeholder 5"/>
          <p:cNvSpPr>
            <a:spLocks noGrp="1"/>
          </p:cNvSpPr>
          <p:nvPr>
            <p:ph type="sldNum" sz="quarter" idx="4"/>
          </p:nvPr>
        </p:nvSpPr>
        <p:spPr>
          <a:xfrm>
            <a:off x="10277665" y="6464789"/>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file/d/1WTPG-VoXEUeLcbBLyRo5MgBtU1czttyt/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3455371" y="1514843"/>
            <a:ext cx="8109311" cy="2020106"/>
          </a:xfrm>
        </p:spPr>
        <p:txBody>
          <a:bodyPr>
            <a:normAutofit/>
          </a:bodyPr>
          <a:lstStyle/>
          <a:p>
            <a:pPr algn="ctr"/>
            <a:r>
              <a:rPr lang="en-US" sz="4000" b="1" dirty="0">
                <a:effectLst>
                  <a:glow rad="63500">
                    <a:schemeClr val="accent2">
                      <a:satMod val="175000"/>
                      <a:alpha val="40000"/>
                    </a:schemeClr>
                  </a:glow>
                </a:effectLst>
                <a:latin typeface="Times New Roman" panose="02020603050405020304" pitchFamily="18" charset="0"/>
                <a:cs typeface="Times New Roman" panose="02020603050405020304" pitchFamily="18" charset="0"/>
              </a:rPr>
              <a:t>Driver drowsiness detection and alarm system  </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13541" y="4419827"/>
            <a:ext cx="4422520" cy="1539852"/>
          </a:xfrm>
        </p:spPr>
        <p:txBody>
          <a:bodyPr>
            <a:normAutofit/>
          </a:bodyPr>
          <a:lstStyle/>
          <a:p>
            <a:r>
              <a:rPr lang="en-US" sz="1800" dirty="0">
                <a:latin typeface="Times New Roman" panose="02020603050405020304" pitchFamily="18" charset="0"/>
                <a:ea typeface="Tahoma" panose="020B0604030504040204" pitchFamily="34" charset="0"/>
                <a:cs typeface="Times New Roman" panose="02020603050405020304" pitchFamily="18" charset="0"/>
              </a:rPr>
              <a:t>Prajval P 	             1ap17ec033</a:t>
            </a:r>
          </a:p>
          <a:p>
            <a:r>
              <a:rPr lang="en-US" sz="1800" dirty="0">
                <a:latin typeface="Times New Roman" panose="02020603050405020304" pitchFamily="18" charset="0"/>
                <a:ea typeface="Tahoma" panose="020B0604030504040204" pitchFamily="34" charset="0"/>
                <a:cs typeface="Times New Roman" panose="02020603050405020304" pitchFamily="18" charset="0"/>
              </a:rPr>
              <a:t>Skandesh Suresh       1ap17ec040</a:t>
            </a:r>
          </a:p>
          <a:p>
            <a:r>
              <a:rPr lang="en-US" sz="1800" dirty="0">
                <a:latin typeface="Times New Roman" panose="02020603050405020304" pitchFamily="18" charset="0"/>
                <a:ea typeface="Tahoma" panose="020B0604030504040204" pitchFamily="34" charset="0"/>
                <a:cs typeface="Times New Roman" panose="02020603050405020304" pitchFamily="18" charset="0"/>
              </a:rPr>
              <a:t>Yekshith Bushan N   1ap17ec047 </a:t>
            </a:r>
          </a:p>
        </p:txBody>
      </p:sp>
      <p:sp>
        <p:nvSpPr>
          <p:cNvPr id="4" name="TextBox 8">
            <a:extLst>
              <a:ext uri="{FF2B5EF4-FFF2-40B4-BE49-F238E27FC236}">
                <a16:creationId xmlns:a16="http://schemas.microsoft.com/office/drawing/2014/main" id="{01E400E7-EA3C-4795-9529-CF7087C254B1}"/>
              </a:ext>
            </a:extLst>
          </p:cNvPr>
          <p:cNvSpPr txBox="1"/>
          <p:nvPr/>
        </p:nvSpPr>
        <p:spPr>
          <a:xfrm>
            <a:off x="6167021" y="4419827"/>
            <a:ext cx="2971476"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PROJECT GUIDE:</a:t>
            </a:r>
          </a:p>
          <a:p>
            <a:pPr algn="ctr"/>
            <a:r>
              <a:rPr lang="en-IN" dirty="0">
                <a:latin typeface="Times New Roman" panose="02020603050405020304" pitchFamily="18" charset="0"/>
                <a:cs typeface="Times New Roman" panose="02020603050405020304" pitchFamily="18" charset="0"/>
              </a:rPr>
              <a:t>Ms. USHA H N</a:t>
            </a:r>
          </a:p>
          <a:p>
            <a:pPr algn="ctr"/>
            <a:r>
              <a:rPr lang="en-IN" dirty="0">
                <a:latin typeface="Times New Roman" panose="02020603050405020304" pitchFamily="18" charset="0"/>
                <a:cs typeface="Times New Roman" panose="02020603050405020304" pitchFamily="18" charset="0"/>
              </a:rPr>
              <a:t>Assistant Professor</a:t>
            </a:r>
          </a:p>
          <a:p>
            <a:pPr algn="ctr"/>
            <a:r>
              <a:rPr lang="en-IN" dirty="0">
                <a:latin typeface="Times New Roman" panose="02020603050405020304" pitchFamily="18" charset="0"/>
                <a:cs typeface="Times New Roman" panose="02020603050405020304" pitchFamily="18" charset="0"/>
              </a:rPr>
              <a:t>Dept. of ECE</a:t>
            </a:r>
          </a:p>
        </p:txBody>
      </p:sp>
      <p:sp>
        <p:nvSpPr>
          <p:cNvPr id="5" name="TextBox 9">
            <a:extLst>
              <a:ext uri="{FF2B5EF4-FFF2-40B4-BE49-F238E27FC236}">
                <a16:creationId xmlns:a16="http://schemas.microsoft.com/office/drawing/2014/main" id="{2468F109-EA43-4E9F-AAA5-68D899622BB7}"/>
              </a:ext>
            </a:extLst>
          </p:cNvPr>
          <p:cNvSpPr txBox="1"/>
          <p:nvPr/>
        </p:nvSpPr>
        <p:spPr>
          <a:xfrm>
            <a:off x="8792268" y="4558327"/>
            <a:ext cx="321371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HOD:</a:t>
            </a:r>
          </a:p>
          <a:p>
            <a:pPr algn="ctr"/>
            <a:r>
              <a:rPr lang="en-IN" dirty="0">
                <a:latin typeface="Times New Roman" panose="02020603050405020304" pitchFamily="18" charset="0"/>
                <a:cs typeface="Times New Roman" panose="02020603050405020304" pitchFamily="18" charset="0"/>
              </a:rPr>
              <a:t>Dr. JAGADEESH H S</a:t>
            </a:r>
          </a:p>
          <a:p>
            <a:pPr algn="ctr"/>
            <a:r>
              <a:rPr lang="en-IN" dirty="0">
                <a:latin typeface="Times New Roman" panose="02020603050405020304" pitchFamily="18" charset="0"/>
                <a:cs typeface="Times New Roman" panose="02020603050405020304" pitchFamily="18" charset="0"/>
              </a:rPr>
              <a:t>Dept. of ECE</a:t>
            </a:r>
          </a:p>
        </p:txBody>
      </p:sp>
      <p:pic>
        <p:nvPicPr>
          <p:cNvPr id="6" name="Picture 5" descr="APS Educational Institutions – Right Place for Inspiration">
            <a:extLst>
              <a:ext uri="{FF2B5EF4-FFF2-40B4-BE49-F238E27FC236}">
                <a16:creationId xmlns:a16="http://schemas.microsoft.com/office/drawing/2014/main" id="{D1E08596-8475-4904-AA18-4DAC3AF4BDEF}"/>
              </a:ext>
            </a:extLst>
          </p:cNvPr>
          <p:cNvPicPr>
            <a:picLocks noChangeAspect="1" noChangeArrowheads="1"/>
          </p:cNvPicPr>
          <p:nvPr/>
        </p:nvPicPr>
        <p:blipFill>
          <a:blip r:embed="rId2"/>
          <a:srcRect/>
          <a:stretch>
            <a:fillRect/>
          </a:stretch>
        </p:blipFill>
        <p:spPr bwMode="auto">
          <a:xfrm>
            <a:off x="1496258" y="366090"/>
            <a:ext cx="1879029" cy="1732961"/>
          </a:xfrm>
          <a:prstGeom prst="rect">
            <a:avLst/>
          </a:prstGeom>
          <a:noFill/>
        </p:spPr>
      </p:pic>
      <p:sp>
        <p:nvSpPr>
          <p:cNvPr id="7" name="TextBox 5">
            <a:extLst>
              <a:ext uri="{FF2B5EF4-FFF2-40B4-BE49-F238E27FC236}">
                <a16:creationId xmlns:a16="http://schemas.microsoft.com/office/drawing/2014/main" id="{B52424B3-1774-4E48-B537-E334D0483894}"/>
              </a:ext>
            </a:extLst>
          </p:cNvPr>
          <p:cNvSpPr txBox="1"/>
          <p:nvPr/>
        </p:nvSpPr>
        <p:spPr>
          <a:xfrm>
            <a:off x="3173974" y="668457"/>
            <a:ext cx="8957569"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u="sng" dirty="0">
                <a:ln w="0">
                  <a:solidFill>
                    <a:srgbClr val="002060"/>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APS COLLEGE OF ENGINEERING</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D179-839D-44D5-899E-EE9478818843}"/>
              </a:ext>
            </a:extLst>
          </p:cNvPr>
          <p:cNvSpPr>
            <a:spLocks noGrp="1"/>
          </p:cNvSpPr>
          <p:nvPr>
            <p:ph type="title"/>
          </p:nvPr>
        </p:nvSpPr>
        <p:spPr>
          <a:xfrm>
            <a:off x="1070391" y="94735"/>
            <a:ext cx="9905998" cy="668744"/>
          </a:xfrm>
        </p:spPr>
        <p:txBody>
          <a:bodyPr/>
          <a:lstStyle/>
          <a:p>
            <a:pPr algn="ctr"/>
            <a:r>
              <a:rPr lang="en-IN" b="1" u="sng" dirty="0"/>
              <a:t>LITERATURE SURVEY</a:t>
            </a:r>
          </a:p>
        </p:txBody>
      </p:sp>
      <p:graphicFrame>
        <p:nvGraphicFramePr>
          <p:cNvPr id="8" name="Table 4">
            <a:extLst>
              <a:ext uri="{FF2B5EF4-FFF2-40B4-BE49-F238E27FC236}">
                <a16:creationId xmlns:a16="http://schemas.microsoft.com/office/drawing/2014/main" id="{7668C582-3420-4DA1-BFEC-9C77FE7F0C22}"/>
              </a:ext>
            </a:extLst>
          </p:cNvPr>
          <p:cNvGraphicFramePr>
            <a:graphicFrameLocks/>
          </p:cNvGraphicFramePr>
          <p:nvPr>
            <p:extLst>
              <p:ext uri="{D42A27DB-BD31-4B8C-83A1-F6EECF244321}">
                <p14:modId xmlns:p14="http://schemas.microsoft.com/office/powerpoint/2010/main" val="3810323045"/>
              </p:ext>
            </p:extLst>
          </p:nvPr>
        </p:nvGraphicFramePr>
        <p:xfrm>
          <a:off x="219722" y="154232"/>
          <a:ext cx="11752556" cy="6096426"/>
        </p:xfrm>
        <a:graphic>
          <a:graphicData uri="http://schemas.openxmlformats.org/drawingml/2006/table">
            <a:tbl>
              <a:tblPr firstRow="1" bandRow="1">
                <a:tableStyleId>{16D9F66E-5EB9-4882-86FB-DCBF35E3C3E4}</a:tableStyleId>
              </a:tblPr>
              <a:tblGrid>
                <a:gridCol w="764691">
                  <a:extLst>
                    <a:ext uri="{9D8B030D-6E8A-4147-A177-3AD203B41FA5}">
                      <a16:colId xmlns:a16="http://schemas.microsoft.com/office/drawing/2014/main" val="45269831"/>
                    </a:ext>
                  </a:extLst>
                </a:gridCol>
                <a:gridCol w="2084690">
                  <a:extLst>
                    <a:ext uri="{9D8B030D-6E8A-4147-A177-3AD203B41FA5}">
                      <a16:colId xmlns:a16="http://schemas.microsoft.com/office/drawing/2014/main" val="448647505"/>
                    </a:ext>
                  </a:extLst>
                </a:gridCol>
                <a:gridCol w="1711449">
                  <a:extLst>
                    <a:ext uri="{9D8B030D-6E8A-4147-A177-3AD203B41FA5}">
                      <a16:colId xmlns:a16="http://schemas.microsoft.com/office/drawing/2014/main" val="3012313323"/>
                    </a:ext>
                  </a:extLst>
                </a:gridCol>
                <a:gridCol w="1656828">
                  <a:extLst>
                    <a:ext uri="{9D8B030D-6E8A-4147-A177-3AD203B41FA5}">
                      <a16:colId xmlns:a16="http://schemas.microsoft.com/office/drawing/2014/main" val="2298666689"/>
                    </a:ext>
                  </a:extLst>
                </a:gridCol>
                <a:gridCol w="3268139">
                  <a:extLst>
                    <a:ext uri="{9D8B030D-6E8A-4147-A177-3AD203B41FA5}">
                      <a16:colId xmlns:a16="http://schemas.microsoft.com/office/drawing/2014/main" val="2160833731"/>
                    </a:ext>
                  </a:extLst>
                </a:gridCol>
                <a:gridCol w="2266759">
                  <a:extLst>
                    <a:ext uri="{9D8B030D-6E8A-4147-A177-3AD203B41FA5}">
                      <a16:colId xmlns:a16="http://schemas.microsoft.com/office/drawing/2014/main" val="374457474"/>
                    </a:ext>
                  </a:extLst>
                </a:gridCol>
              </a:tblGrid>
              <a:tr h="611113">
                <a:tc>
                  <a:txBody>
                    <a:bodyPr/>
                    <a:lstStyle/>
                    <a:p>
                      <a:pPr algn="just"/>
                      <a:r>
                        <a:rPr lang="en-IN" sz="1800" b="1" dirty="0">
                          <a:latin typeface="Times New Roman" panose="02020603050405020304" pitchFamily="18" charset="0"/>
                          <a:cs typeface="Times New Roman" panose="02020603050405020304" pitchFamily="18" charset="0"/>
                        </a:rPr>
                        <a:t>Serial No.</a:t>
                      </a:r>
                    </a:p>
                  </a:txBody>
                  <a:tcPr/>
                </a:tc>
                <a:tc>
                  <a:txBody>
                    <a:bodyPr/>
                    <a:lstStyle/>
                    <a:p>
                      <a:pPr algn="just"/>
                      <a:r>
                        <a:rPr lang="en-IN" sz="1800" b="1" dirty="0">
                          <a:latin typeface="Times New Roman" panose="02020603050405020304" pitchFamily="18" charset="0"/>
                          <a:cs typeface="Times New Roman" panose="02020603050405020304" pitchFamily="18" charset="0"/>
                        </a:rPr>
                        <a:t>Title of Journal</a:t>
                      </a:r>
                    </a:p>
                  </a:txBody>
                  <a:tcPr/>
                </a:tc>
                <a:tc>
                  <a:txBody>
                    <a:bodyPr/>
                    <a:lstStyle/>
                    <a:p>
                      <a:pPr algn="just"/>
                      <a:r>
                        <a:rPr lang="en-IN" sz="1800" b="1" dirty="0">
                          <a:latin typeface="Times New Roman" panose="02020603050405020304" pitchFamily="18" charset="0"/>
                          <a:cs typeface="Times New Roman" panose="02020603050405020304" pitchFamily="18" charset="0"/>
                        </a:rPr>
                        <a:t>Author(s)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Publisher</a:t>
                      </a:r>
                    </a:p>
                    <a:p>
                      <a:pPr algn="just"/>
                      <a:endParaRPr lang="en-IN" sz="1800" b="1" dirty="0">
                        <a:latin typeface="Times New Roman" panose="02020603050405020304" pitchFamily="18" charset="0"/>
                        <a:cs typeface="Times New Roman" panose="02020603050405020304" pitchFamily="18" charset="0"/>
                      </a:endParaRPr>
                    </a:p>
                  </a:txBody>
                  <a:tcPr/>
                </a:tc>
                <a:tc>
                  <a:txBody>
                    <a:bodyPr/>
                    <a:lstStyle/>
                    <a:p>
                      <a:pPr algn="just"/>
                      <a:r>
                        <a:rPr lang="en-IN" sz="1800" b="1" dirty="0">
                          <a:latin typeface="Times New Roman" panose="02020603050405020304" pitchFamily="18" charset="0"/>
                          <a:cs typeface="Times New Roman" panose="02020603050405020304" pitchFamily="18" charset="0"/>
                        </a:rPr>
                        <a:t>Summary</a:t>
                      </a:r>
                    </a:p>
                  </a:txBody>
                  <a:tcPr/>
                </a:tc>
                <a:tc>
                  <a:txBody>
                    <a:bodyPr/>
                    <a:lstStyle/>
                    <a:p>
                      <a:pPr algn="just"/>
                      <a:r>
                        <a:rPr lang="en-IN" sz="1800" b="1"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420941974"/>
                  </a:ext>
                </a:extLst>
              </a:tr>
              <a:tr h="5456346">
                <a:tc>
                  <a:txBody>
                    <a:bodyPr/>
                    <a:lstStyle/>
                    <a:p>
                      <a:pPr algn="ctr"/>
                      <a:r>
                        <a:rPr lang="en-IN" sz="1800" dirty="0">
                          <a:latin typeface="Times New Roman" panose="02020603050405020304" pitchFamily="18" charset="0"/>
                          <a:cs typeface="Times New Roman" panose="02020603050405020304" pitchFamily="18" charset="0"/>
                        </a:rPr>
                        <a:t>[6]</a:t>
                      </a:r>
                    </a:p>
                  </a:txBody>
                  <a:tcPr/>
                </a:tc>
                <a:tc>
                  <a:txBody>
                    <a:bodyPr/>
                    <a:lstStyle/>
                    <a:p>
                      <a:pPr algn="l"/>
                      <a:r>
                        <a:rPr lang="en-IN" sz="1800" dirty="0">
                          <a:latin typeface="Times New Roman" panose="02020603050405020304" pitchFamily="18" charset="0"/>
                          <a:cs typeface="Times New Roman" panose="02020603050405020304" pitchFamily="18" charset="0"/>
                        </a:rPr>
                        <a:t>Obstacle Avoidance with Ultrasonic Sensors </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Johann </a:t>
                      </a:r>
                      <a:r>
                        <a:rPr lang="en-IN" sz="1800" dirty="0" err="1">
                          <a:latin typeface="Times New Roman" panose="02020603050405020304" pitchFamily="18" charset="0"/>
                          <a:cs typeface="Times New Roman" panose="02020603050405020304" pitchFamily="18" charset="0"/>
                        </a:rPr>
                        <a:t>Borenstein</a:t>
                      </a:r>
                      <a:r>
                        <a:rPr lang="en-IN" sz="1800" dirty="0">
                          <a:latin typeface="Times New Roman" panose="02020603050405020304" pitchFamily="18" charset="0"/>
                          <a:cs typeface="Times New Roman" panose="02020603050405020304" pitchFamily="18" charset="0"/>
                        </a:rPr>
                        <a:t>, Yoram </a:t>
                      </a:r>
                      <a:r>
                        <a:rPr lang="en-IN" sz="1800" dirty="0" err="1">
                          <a:latin typeface="Times New Roman" panose="02020603050405020304" pitchFamily="18" charset="0"/>
                          <a:cs typeface="Times New Roman" panose="02020603050405020304" pitchFamily="18" charset="0"/>
                        </a:rPr>
                        <a:t>Koren</a:t>
                      </a:r>
                      <a:r>
                        <a:rPr lang="en-IN" sz="1800" dirty="0">
                          <a:latin typeface="Times New Roman" panose="02020603050405020304" pitchFamily="18" charset="0"/>
                          <a:cs typeface="Times New Roman" panose="02020603050405020304" pitchFamily="18" charset="0"/>
                        </a:rPr>
                        <a: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IEEE Computer Society</a:t>
                      </a: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latin typeface="Times New Roman" panose="02020603050405020304" pitchFamily="18" charset="0"/>
                          <a:cs typeface="Times New Roman" panose="02020603050405020304" pitchFamily="18" charset="0"/>
                        </a:rPr>
                        <a:t>Using the ultrasonic sensors we can calculate the distance between the car and any obstacle. If the obstacle is very close to the car crossing the set limit this will indicate the driver of the obstacle and hence alerting to stop the movement of the car.</a:t>
                      </a:r>
                    </a:p>
                    <a:p>
                      <a:pPr algn="just"/>
                      <a:endParaRPr lang="en-IN" sz="1800" i="0" dirty="0">
                        <a:latin typeface="Times New Roman" panose="02020603050405020304" pitchFamily="18" charset="0"/>
                        <a:cs typeface="Times New Roman" panose="02020603050405020304" pitchFamily="18" charset="0"/>
                      </a:endParaRPr>
                    </a:p>
                    <a:p>
                      <a:pPr algn="just"/>
                      <a:endParaRPr lang="en-IN" sz="1800" i="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The sensor may malfunction, it may show inaccurate data due to dust particles in the sensor.</a:t>
                      </a:r>
                    </a:p>
                  </a:txBody>
                  <a:tcPr/>
                </a:tc>
                <a:extLst>
                  <a:ext uri="{0D108BD9-81ED-4DB2-BD59-A6C34878D82A}">
                    <a16:rowId xmlns:a16="http://schemas.microsoft.com/office/drawing/2014/main" val="1604468806"/>
                  </a:ext>
                </a:extLst>
              </a:tr>
            </a:tbl>
          </a:graphicData>
        </a:graphic>
      </p:graphicFrame>
      <p:sp>
        <p:nvSpPr>
          <p:cNvPr id="4" name="Footer Placeholder 3">
            <a:extLst>
              <a:ext uri="{FF2B5EF4-FFF2-40B4-BE49-F238E27FC236}">
                <a16:creationId xmlns:a16="http://schemas.microsoft.com/office/drawing/2014/main" id="{82DAD0F8-2F48-41EA-9A17-E864C9A7594A}"/>
              </a:ext>
            </a:extLst>
          </p:cNvPr>
          <p:cNvSpPr>
            <a:spLocks noGrp="1"/>
          </p:cNvSpPr>
          <p:nvPr>
            <p:ph type="ftr" sz="quarter" idx="11"/>
          </p:nvPr>
        </p:nvSpPr>
        <p:spPr/>
        <p:txBody>
          <a:bodyPr/>
          <a:lstStyle/>
          <a:p>
            <a:r>
              <a:rPr lang="en-US"/>
              <a:t>Dept. of ECE</a:t>
            </a:r>
            <a:endParaRPr lang="en-US" dirty="0"/>
          </a:p>
        </p:txBody>
      </p:sp>
      <p:sp>
        <p:nvSpPr>
          <p:cNvPr id="5" name="Slide Number Placeholder 4">
            <a:extLst>
              <a:ext uri="{FF2B5EF4-FFF2-40B4-BE49-F238E27FC236}">
                <a16:creationId xmlns:a16="http://schemas.microsoft.com/office/drawing/2014/main" id="{F9408C42-55E9-4F31-9B55-6B488B885B7D}"/>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95384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7CB6-B944-4DC2-A023-B15A0ADDE038}"/>
              </a:ext>
            </a:extLst>
          </p:cNvPr>
          <p:cNvSpPr>
            <a:spLocks noGrp="1"/>
          </p:cNvSpPr>
          <p:nvPr>
            <p:ph type="title"/>
          </p:nvPr>
        </p:nvSpPr>
        <p:spPr>
          <a:xfrm>
            <a:off x="1143001" y="249186"/>
            <a:ext cx="9905998" cy="677622"/>
          </a:xfrm>
        </p:spPr>
        <p:txBody>
          <a:bodyPr/>
          <a:lstStyle/>
          <a:p>
            <a:pPr algn="ctr"/>
            <a:r>
              <a:rPr lang="en-IN" b="1" u="sng" dirty="0">
                <a:latin typeface="Times New Roman" panose="02020603050405020304" pitchFamily="18" charset="0"/>
                <a:cs typeface="Times New Roman" panose="02020603050405020304" pitchFamily="18" charset="0"/>
              </a:rPr>
              <a:t>System Architecture</a:t>
            </a:r>
            <a:r>
              <a:rPr lang="en-IN" b="1" dirty="0">
                <a:latin typeface="Times New Roman" panose="02020603050405020304" pitchFamily="18" charset="0"/>
                <a:cs typeface="Times New Roman" panose="02020603050405020304" pitchFamily="18" charset="0"/>
              </a:rPr>
              <a:t>	</a:t>
            </a:r>
            <a:endParaRPr lang="en-IN" dirty="0"/>
          </a:p>
        </p:txBody>
      </p:sp>
      <p:sp>
        <p:nvSpPr>
          <p:cNvPr id="8" name="TextBox 7">
            <a:extLst>
              <a:ext uri="{FF2B5EF4-FFF2-40B4-BE49-F238E27FC236}">
                <a16:creationId xmlns:a16="http://schemas.microsoft.com/office/drawing/2014/main" id="{FF78B11B-71A4-468F-BAEC-C57742745FCA}"/>
              </a:ext>
            </a:extLst>
          </p:cNvPr>
          <p:cNvSpPr txBox="1"/>
          <p:nvPr/>
        </p:nvSpPr>
        <p:spPr>
          <a:xfrm>
            <a:off x="2894192" y="5758059"/>
            <a:ext cx="6103398" cy="30777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Figure 1: System Architecture</a:t>
            </a:r>
          </a:p>
        </p:txBody>
      </p:sp>
      <p:pic>
        <p:nvPicPr>
          <p:cNvPr id="10" name="Content Placeholder 9">
            <a:extLst>
              <a:ext uri="{FF2B5EF4-FFF2-40B4-BE49-F238E27FC236}">
                <a16:creationId xmlns:a16="http://schemas.microsoft.com/office/drawing/2014/main" id="{3F78D221-44AD-45E5-A5C7-50C6B6379E57}"/>
              </a:ext>
            </a:extLst>
          </p:cNvPr>
          <p:cNvPicPr>
            <a:picLocks noGrp="1" noChangeAspect="1"/>
          </p:cNvPicPr>
          <p:nvPr>
            <p:ph idx="1"/>
          </p:nvPr>
        </p:nvPicPr>
        <p:blipFill>
          <a:blip r:embed="rId2"/>
          <a:stretch>
            <a:fillRect/>
          </a:stretch>
        </p:blipFill>
        <p:spPr>
          <a:xfrm>
            <a:off x="4076900" y="926808"/>
            <a:ext cx="3734707" cy="4751914"/>
          </a:xfrm>
        </p:spPr>
      </p:pic>
      <p:sp>
        <p:nvSpPr>
          <p:cNvPr id="3" name="Footer Placeholder 2">
            <a:extLst>
              <a:ext uri="{FF2B5EF4-FFF2-40B4-BE49-F238E27FC236}">
                <a16:creationId xmlns:a16="http://schemas.microsoft.com/office/drawing/2014/main" id="{958E950F-586B-461D-92EF-8DB37F101DE0}"/>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D77944EA-285B-47A1-B597-7D95AA6A294B}"/>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70159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1548-84C9-40F5-9397-3B4805F98C82}"/>
              </a:ext>
            </a:extLst>
          </p:cNvPr>
          <p:cNvSpPr>
            <a:spLocks noGrp="1"/>
          </p:cNvSpPr>
          <p:nvPr>
            <p:ph type="title"/>
          </p:nvPr>
        </p:nvSpPr>
        <p:spPr>
          <a:xfrm>
            <a:off x="1141411" y="253393"/>
            <a:ext cx="9905998" cy="1157016"/>
          </a:xfrm>
        </p:spPr>
        <p:txBody>
          <a:bodyPr/>
          <a:lstStyle/>
          <a:p>
            <a:pPr algn="ctr"/>
            <a:r>
              <a:rPr lang="en-IN" b="1" u="sng" dirty="0">
                <a:latin typeface="Times New Roman" panose="02020603050405020304" pitchFamily="18" charset="0"/>
                <a:cs typeface="Times New Roman" panose="02020603050405020304" pitchFamily="18" charset="0"/>
              </a:rPr>
              <a:t>Hardware and software Requirements</a:t>
            </a:r>
            <a:endParaRPr lang="en-IN" dirty="0"/>
          </a:p>
        </p:txBody>
      </p:sp>
      <p:sp>
        <p:nvSpPr>
          <p:cNvPr id="3" name="Content Placeholder 2">
            <a:extLst>
              <a:ext uri="{FF2B5EF4-FFF2-40B4-BE49-F238E27FC236}">
                <a16:creationId xmlns:a16="http://schemas.microsoft.com/office/drawing/2014/main" id="{A77FAEE1-F7F1-43A7-BB46-7FCCF1459F1B}"/>
              </a:ext>
            </a:extLst>
          </p:cNvPr>
          <p:cNvSpPr>
            <a:spLocks noGrp="1"/>
          </p:cNvSpPr>
          <p:nvPr>
            <p:ph idx="1"/>
          </p:nvPr>
        </p:nvSpPr>
        <p:spPr>
          <a:xfrm>
            <a:off x="6751359" y="1654882"/>
            <a:ext cx="4806626" cy="3541714"/>
          </a:xfrm>
        </p:spPr>
        <p:txBody>
          <a:bodyPr>
            <a:normAutofit/>
          </a:bodyPr>
          <a:lstStyle/>
          <a:p>
            <a:r>
              <a:rPr lang="en-IN" b="1" dirty="0">
                <a:latin typeface="Times New Roman" panose="02020603050405020304" pitchFamily="18" charset="0"/>
                <a:cs typeface="Times New Roman" panose="02020603050405020304" pitchFamily="18" charset="0"/>
              </a:rPr>
              <a:t>Software Requirements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Programming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Raspberry Pi OS or Ubuntu Desktop</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6440C5-3247-4B38-B243-EDF91C84A300}"/>
              </a:ext>
            </a:extLst>
          </p:cNvPr>
          <p:cNvSpPr txBox="1"/>
          <p:nvPr/>
        </p:nvSpPr>
        <p:spPr>
          <a:xfrm>
            <a:off x="1141411" y="1654882"/>
            <a:ext cx="6103398" cy="4099648"/>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Hardware Requirements </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Raspberry Pi 3 Model B </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Digital Camera as a recording device </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Buzzer</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Arduino Uno</a:t>
            </a:r>
          </a:p>
          <a:p>
            <a:pPr marL="742950" lvl="1" indent="-28575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Sensors</a:t>
            </a:r>
          </a:p>
          <a:p>
            <a:pPr marL="1200150" lvl="2"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MQ9 Gas Sensor </a:t>
            </a:r>
          </a:p>
          <a:p>
            <a:pPr marL="1200150" lvl="2"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DHT-11 Sensor </a:t>
            </a:r>
          </a:p>
          <a:p>
            <a:pPr marL="1200150" lvl="2"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HC_SR04 Sensor </a:t>
            </a:r>
          </a:p>
        </p:txBody>
      </p:sp>
      <p:sp>
        <p:nvSpPr>
          <p:cNvPr id="6" name="Footer Placeholder 5">
            <a:extLst>
              <a:ext uri="{FF2B5EF4-FFF2-40B4-BE49-F238E27FC236}">
                <a16:creationId xmlns:a16="http://schemas.microsoft.com/office/drawing/2014/main" id="{3AA27760-D9EF-4152-A820-B47E84D626AB}"/>
              </a:ext>
            </a:extLst>
          </p:cNvPr>
          <p:cNvSpPr>
            <a:spLocks noGrp="1"/>
          </p:cNvSpPr>
          <p:nvPr>
            <p:ph type="ftr" sz="quarter" idx="11"/>
          </p:nvPr>
        </p:nvSpPr>
        <p:spPr/>
        <p:txBody>
          <a:bodyPr/>
          <a:lstStyle/>
          <a:p>
            <a:r>
              <a:rPr lang="en-US"/>
              <a:t>Dept. of ECE</a:t>
            </a:r>
            <a:endParaRPr lang="en-US" dirty="0"/>
          </a:p>
        </p:txBody>
      </p:sp>
      <p:sp>
        <p:nvSpPr>
          <p:cNvPr id="8" name="Slide Number Placeholder 7">
            <a:extLst>
              <a:ext uri="{FF2B5EF4-FFF2-40B4-BE49-F238E27FC236}">
                <a16:creationId xmlns:a16="http://schemas.microsoft.com/office/drawing/2014/main" id="{C990E482-4E2E-42CA-9246-BEC7EE3F5363}"/>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23085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BC7D-07AA-45F6-90C9-DAFDF0273242}"/>
              </a:ext>
            </a:extLst>
          </p:cNvPr>
          <p:cNvSpPr>
            <a:spLocks noGrp="1"/>
          </p:cNvSpPr>
          <p:nvPr>
            <p:ph type="title"/>
          </p:nvPr>
        </p:nvSpPr>
        <p:spPr>
          <a:xfrm>
            <a:off x="958677" y="25845"/>
            <a:ext cx="10014232" cy="700548"/>
          </a:xfrm>
        </p:spPr>
        <p:txBody>
          <a:bodyPr/>
          <a:lstStyle/>
          <a:p>
            <a:pPr algn="ctr"/>
            <a:r>
              <a:rPr lang="en-IN" b="1" u="sng" dirty="0">
                <a:latin typeface="Times New Roman" panose="02020603050405020304" pitchFamily="18" charset="0"/>
                <a:cs typeface="Times New Roman" panose="02020603050405020304" pitchFamily="18" charset="0"/>
              </a:rPr>
              <a:t>Proposed Method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6037C0-FAD3-4E19-BE4D-140EF959339E}"/>
              </a:ext>
            </a:extLst>
          </p:cNvPr>
          <p:cNvSpPr txBox="1"/>
          <p:nvPr/>
        </p:nvSpPr>
        <p:spPr>
          <a:xfrm>
            <a:off x="8070817" y="3447230"/>
            <a:ext cx="2227280"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2: Algorithm Flowchart</a:t>
            </a:r>
          </a:p>
        </p:txBody>
      </p:sp>
      <p:sp>
        <p:nvSpPr>
          <p:cNvPr id="5" name="Footer Placeholder 4">
            <a:extLst>
              <a:ext uri="{FF2B5EF4-FFF2-40B4-BE49-F238E27FC236}">
                <a16:creationId xmlns:a16="http://schemas.microsoft.com/office/drawing/2014/main" id="{88EC445F-6CF0-40ED-ADB6-4C794662F269}"/>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7AD148D9-6B62-48B5-A421-0A49256E0B02}"/>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9" name="Picture 8">
            <a:extLst>
              <a:ext uri="{FF2B5EF4-FFF2-40B4-BE49-F238E27FC236}">
                <a16:creationId xmlns:a16="http://schemas.microsoft.com/office/drawing/2014/main" id="{3E068E43-539B-4966-8968-3C931F4037F6}"/>
              </a:ext>
            </a:extLst>
          </p:cNvPr>
          <p:cNvPicPr>
            <a:picLocks noChangeAspect="1"/>
          </p:cNvPicPr>
          <p:nvPr/>
        </p:nvPicPr>
        <p:blipFill>
          <a:blip r:embed="rId2"/>
          <a:stretch>
            <a:fillRect/>
          </a:stretch>
        </p:blipFill>
        <p:spPr>
          <a:xfrm>
            <a:off x="3968360" y="745524"/>
            <a:ext cx="3994865" cy="5926632"/>
          </a:xfrm>
          <a:prstGeom prst="rect">
            <a:avLst/>
          </a:prstGeom>
        </p:spPr>
      </p:pic>
    </p:spTree>
    <p:extLst>
      <p:ext uri="{BB962C8B-B14F-4D97-AF65-F5344CB8AC3E}">
        <p14:creationId xmlns:p14="http://schemas.microsoft.com/office/powerpoint/2010/main" val="13638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622F-5CA7-4EB3-9CD7-D69871969B3E}"/>
              </a:ext>
            </a:extLst>
          </p:cNvPr>
          <p:cNvSpPr>
            <a:spLocks noGrp="1"/>
          </p:cNvSpPr>
          <p:nvPr>
            <p:ph type="title"/>
          </p:nvPr>
        </p:nvSpPr>
        <p:spPr>
          <a:xfrm>
            <a:off x="1141413" y="316677"/>
            <a:ext cx="9905998" cy="828541"/>
          </a:xfrm>
        </p:spPr>
        <p:txBody>
          <a:bodyPr/>
          <a:lstStyle/>
          <a:p>
            <a:pPr algn="ctr"/>
            <a:r>
              <a:rPr lang="en-IN" b="1"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22A84718-8D05-45D1-9658-31885C6BB733}"/>
              </a:ext>
            </a:extLst>
          </p:cNvPr>
          <p:cNvSpPr>
            <a:spLocks noGrp="1"/>
          </p:cNvSpPr>
          <p:nvPr>
            <p:ph idx="1"/>
          </p:nvPr>
        </p:nvSpPr>
        <p:spPr>
          <a:xfrm>
            <a:off x="6094412" y="1304344"/>
            <a:ext cx="5542625" cy="5024761"/>
          </a:xfrm>
        </p:spPr>
        <p:txBody>
          <a:bodyP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Pre-existing features for facial landmark detection is implemented to identify the state of drowsiness and fatigue.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program uses a facial training set to understand where certain points exist on facial structures. The program uses priors to estimate the probable distance between key points.</a:t>
            </a:r>
          </a:p>
          <a:p>
            <a:pPr algn="just"/>
            <a:r>
              <a:rPr lang="en-IN" sz="2000" dirty="0">
                <a:latin typeface="Times New Roman" panose="02020603050405020304" pitchFamily="18" charset="0"/>
                <a:cs typeface="Times New Roman" panose="02020603050405020304" pitchFamily="18" charset="0"/>
              </a:rPr>
              <a:t>For eye blinks we need to pay attention to points 37-46, the points that describe the eyes.</a:t>
            </a:r>
          </a:p>
          <a:p>
            <a:pPr algn="just"/>
            <a:r>
              <a:rPr lang="en-IN" sz="2000" dirty="0">
                <a:latin typeface="Times New Roman" panose="02020603050405020304" pitchFamily="18" charset="0"/>
                <a:cs typeface="Times New Roman" panose="02020603050405020304" pitchFamily="18" charset="0"/>
              </a:rPr>
              <a:t>For yawns we need to pay attention to points 49-68, the points that describe the mouth.</a:t>
            </a:r>
          </a:p>
        </p:txBody>
      </p:sp>
      <p:pic>
        <p:nvPicPr>
          <p:cNvPr id="7" name="Picture 6">
            <a:extLst>
              <a:ext uri="{FF2B5EF4-FFF2-40B4-BE49-F238E27FC236}">
                <a16:creationId xmlns:a16="http://schemas.microsoft.com/office/drawing/2014/main" id="{54A2564E-0688-482F-8248-BA3C21E26683}"/>
              </a:ext>
            </a:extLst>
          </p:cNvPr>
          <p:cNvPicPr>
            <a:picLocks noChangeAspect="1"/>
          </p:cNvPicPr>
          <p:nvPr/>
        </p:nvPicPr>
        <p:blipFill>
          <a:blip r:embed="rId3"/>
          <a:stretch>
            <a:fillRect/>
          </a:stretch>
        </p:blipFill>
        <p:spPr>
          <a:xfrm>
            <a:off x="1141413" y="1447059"/>
            <a:ext cx="4723266" cy="3806903"/>
          </a:xfrm>
          <a:prstGeom prst="rect">
            <a:avLst/>
          </a:prstGeom>
        </p:spPr>
      </p:pic>
      <p:sp>
        <p:nvSpPr>
          <p:cNvPr id="8" name="TextBox 7">
            <a:extLst>
              <a:ext uri="{FF2B5EF4-FFF2-40B4-BE49-F238E27FC236}">
                <a16:creationId xmlns:a16="http://schemas.microsoft.com/office/drawing/2014/main" id="{BD59C828-8E51-43BA-BB49-C2299D543F1D}"/>
              </a:ext>
            </a:extLst>
          </p:cNvPr>
          <p:cNvSpPr txBox="1"/>
          <p:nvPr/>
        </p:nvSpPr>
        <p:spPr>
          <a:xfrm>
            <a:off x="1912899" y="5283685"/>
            <a:ext cx="3180294" cy="523220"/>
          </a:xfrm>
          <a:prstGeom prst="rect">
            <a:avLst/>
          </a:prstGeom>
          <a:noFill/>
        </p:spPr>
        <p:txBody>
          <a:bodyPr wrap="none" rtlCol="0">
            <a:spAutoFit/>
          </a:bodyPr>
          <a:lstStyle/>
          <a:p>
            <a:pPr algn="just"/>
            <a:r>
              <a:rPr lang="en-IN" sz="1400" b="1" dirty="0">
                <a:latin typeface="Times New Roman" panose="02020603050405020304" pitchFamily="18" charset="0"/>
                <a:cs typeface="Times New Roman" panose="02020603050405020304" pitchFamily="18" charset="0"/>
              </a:rPr>
              <a:t>Figure 3 : Visualization of the 68 facial </a:t>
            </a:r>
          </a:p>
          <a:p>
            <a:pPr algn="just"/>
            <a:r>
              <a:rPr lang="en-IN" sz="1400" b="1" dirty="0">
                <a:latin typeface="Times New Roman" panose="02020603050405020304" pitchFamily="18" charset="0"/>
                <a:cs typeface="Times New Roman" panose="02020603050405020304" pitchFamily="18" charset="0"/>
              </a:rPr>
              <a:t>              landmark coordinates</a:t>
            </a:r>
          </a:p>
        </p:txBody>
      </p:sp>
      <p:sp>
        <p:nvSpPr>
          <p:cNvPr id="6" name="Footer Placeholder 5">
            <a:extLst>
              <a:ext uri="{FF2B5EF4-FFF2-40B4-BE49-F238E27FC236}">
                <a16:creationId xmlns:a16="http://schemas.microsoft.com/office/drawing/2014/main" id="{954E4C0F-216A-4954-8084-9B747A07C576}"/>
              </a:ext>
            </a:extLst>
          </p:cNvPr>
          <p:cNvSpPr>
            <a:spLocks noGrp="1"/>
          </p:cNvSpPr>
          <p:nvPr>
            <p:ph type="ftr" sz="quarter" idx="11"/>
          </p:nvPr>
        </p:nvSpPr>
        <p:spPr/>
        <p:txBody>
          <a:bodyPr/>
          <a:lstStyle/>
          <a:p>
            <a:r>
              <a:rPr lang="en-US"/>
              <a:t>Dept. of ECE</a:t>
            </a:r>
            <a:endParaRPr lang="en-US" dirty="0"/>
          </a:p>
        </p:txBody>
      </p:sp>
      <p:sp>
        <p:nvSpPr>
          <p:cNvPr id="9" name="Slide Number Placeholder 8">
            <a:extLst>
              <a:ext uri="{FF2B5EF4-FFF2-40B4-BE49-F238E27FC236}">
                <a16:creationId xmlns:a16="http://schemas.microsoft.com/office/drawing/2014/main" id="{154D210E-33FF-4712-B507-A975D5C31F7A}"/>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06930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EE61-2470-40FF-9597-49BF30891EF4}"/>
              </a:ext>
            </a:extLst>
          </p:cNvPr>
          <p:cNvSpPr>
            <a:spLocks noGrp="1"/>
          </p:cNvSpPr>
          <p:nvPr>
            <p:ph type="title"/>
          </p:nvPr>
        </p:nvSpPr>
        <p:spPr>
          <a:xfrm>
            <a:off x="1291147" y="290044"/>
            <a:ext cx="9905998" cy="810787"/>
          </a:xfrm>
        </p:spPr>
        <p:txBody>
          <a:bodyPr/>
          <a:lstStyle/>
          <a:p>
            <a:pPr algn="ctr"/>
            <a:r>
              <a:rPr lang="en-IN" b="1" u="sng" dirty="0">
                <a:latin typeface="Times New Roman" panose="02020603050405020304" pitchFamily="18" charset="0"/>
                <a:cs typeface="Times New Roman" panose="02020603050405020304" pitchFamily="18" charset="0"/>
              </a:rPr>
              <a:t>Eye Aspect ratio</a:t>
            </a:r>
          </a:p>
        </p:txBody>
      </p:sp>
      <p:sp>
        <p:nvSpPr>
          <p:cNvPr id="3" name="Content Placeholder 2">
            <a:extLst>
              <a:ext uri="{FF2B5EF4-FFF2-40B4-BE49-F238E27FC236}">
                <a16:creationId xmlns:a16="http://schemas.microsoft.com/office/drawing/2014/main" id="{F26EE12B-F028-47B2-B1AC-A72E87AAFA60}"/>
              </a:ext>
            </a:extLst>
          </p:cNvPr>
          <p:cNvSpPr>
            <a:spLocks noGrp="1"/>
          </p:cNvSpPr>
          <p:nvPr>
            <p:ph idx="1"/>
          </p:nvPr>
        </p:nvSpPr>
        <p:spPr>
          <a:xfrm>
            <a:off x="6244146" y="1625195"/>
            <a:ext cx="5384861" cy="3546071"/>
          </a:xfrm>
        </p:spPr>
        <p:txBody>
          <a:bodyPr>
            <a:normAutofit/>
          </a:bodyPr>
          <a:lstStyle/>
          <a:p>
            <a:pPr algn="just"/>
            <a:r>
              <a:rPr lang="en-IN" sz="2000" dirty="0">
                <a:latin typeface="Times New Roman" panose="02020603050405020304" pitchFamily="18" charset="0"/>
                <a:cs typeface="Times New Roman" panose="02020603050405020304" pitchFamily="18" charset="0"/>
              </a:rPr>
              <a:t>The Eye Aspect Ratio is an estimate of the eye opening state.</a:t>
            </a:r>
          </a:p>
          <a:p>
            <a:pPr algn="just"/>
            <a:r>
              <a:rPr lang="en-US" sz="2000" b="0" i="0" dirty="0">
                <a:solidFill>
                  <a:srgbClr val="FFFFFF"/>
                </a:solidFill>
                <a:effectLst/>
                <a:latin typeface="Times New Roman" panose="02020603050405020304" pitchFamily="18" charset="0"/>
                <a:cs typeface="Times New Roman" panose="02020603050405020304" pitchFamily="18" charset="0"/>
              </a:rPr>
              <a:t>The Eye Aspect Ratio is a constant value when the eye is open, but rapidly falls to 0 when the eye is closed.</a:t>
            </a:r>
          </a:p>
          <a:p>
            <a:pPr algn="just"/>
            <a:r>
              <a:rPr lang="en-US" sz="2000" b="0" i="0" dirty="0">
                <a:solidFill>
                  <a:srgbClr val="FFFFFF"/>
                </a:solidFill>
                <a:effectLst/>
                <a:latin typeface="Times New Roman" panose="02020603050405020304" pitchFamily="18" charset="0"/>
                <a:cs typeface="Times New Roman" panose="02020603050405020304" pitchFamily="18" charset="0"/>
              </a:rPr>
              <a:t>A program can determine if a person’s eyes are closed if the Eye Aspect Ratio falls below a certain threshold.</a:t>
            </a:r>
          </a:p>
        </p:txBody>
      </p:sp>
      <p:pic>
        <p:nvPicPr>
          <p:cNvPr id="5" name="Picture 4">
            <a:extLst>
              <a:ext uri="{FF2B5EF4-FFF2-40B4-BE49-F238E27FC236}">
                <a16:creationId xmlns:a16="http://schemas.microsoft.com/office/drawing/2014/main" id="{D9DDC0E0-A78A-4A7D-AE28-5E813A517738}"/>
              </a:ext>
            </a:extLst>
          </p:cNvPr>
          <p:cNvPicPr>
            <a:picLocks noChangeAspect="1"/>
          </p:cNvPicPr>
          <p:nvPr/>
        </p:nvPicPr>
        <p:blipFill>
          <a:blip r:embed="rId3"/>
          <a:stretch>
            <a:fillRect/>
          </a:stretch>
        </p:blipFill>
        <p:spPr>
          <a:xfrm>
            <a:off x="1787001" y="1708967"/>
            <a:ext cx="3529428" cy="2388030"/>
          </a:xfrm>
          <a:prstGeom prst="rect">
            <a:avLst/>
          </a:prstGeom>
        </p:spPr>
      </p:pic>
      <p:pic>
        <p:nvPicPr>
          <p:cNvPr id="7" name="Picture 6">
            <a:extLst>
              <a:ext uri="{FF2B5EF4-FFF2-40B4-BE49-F238E27FC236}">
                <a16:creationId xmlns:a16="http://schemas.microsoft.com/office/drawing/2014/main" id="{4BA58B86-E885-4182-A272-24B146506963}"/>
              </a:ext>
            </a:extLst>
          </p:cNvPr>
          <p:cNvPicPr>
            <a:picLocks noChangeAspect="1"/>
          </p:cNvPicPr>
          <p:nvPr/>
        </p:nvPicPr>
        <p:blipFill>
          <a:blip r:embed="rId4"/>
          <a:stretch>
            <a:fillRect/>
          </a:stretch>
        </p:blipFill>
        <p:spPr>
          <a:xfrm>
            <a:off x="904169" y="4867910"/>
            <a:ext cx="5384861" cy="1083260"/>
          </a:xfrm>
          <a:prstGeom prst="rect">
            <a:avLst/>
          </a:prstGeom>
        </p:spPr>
      </p:pic>
      <p:sp>
        <p:nvSpPr>
          <p:cNvPr id="6" name="TextBox 5">
            <a:extLst>
              <a:ext uri="{FF2B5EF4-FFF2-40B4-BE49-F238E27FC236}">
                <a16:creationId xmlns:a16="http://schemas.microsoft.com/office/drawing/2014/main" id="{57CEE41B-F0FF-4210-BBCC-93ABE4A3782F}"/>
              </a:ext>
            </a:extLst>
          </p:cNvPr>
          <p:cNvSpPr txBox="1"/>
          <p:nvPr/>
        </p:nvSpPr>
        <p:spPr>
          <a:xfrm>
            <a:off x="1992667" y="4163755"/>
            <a:ext cx="3207866"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Figure 4: Coordinates to calculate EAR</a:t>
            </a:r>
          </a:p>
        </p:txBody>
      </p:sp>
      <p:sp>
        <p:nvSpPr>
          <p:cNvPr id="8" name="TextBox 7">
            <a:extLst>
              <a:ext uri="{FF2B5EF4-FFF2-40B4-BE49-F238E27FC236}">
                <a16:creationId xmlns:a16="http://schemas.microsoft.com/office/drawing/2014/main" id="{8AB4E424-0D28-47AE-89AC-E011175A9321}"/>
              </a:ext>
            </a:extLst>
          </p:cNvPr>
          <p:cNvSpPr txBox="1"/>
          <p:nvPr/>
        </p:nvSpPr>
        <p:spPr>
          <a:xfrm>
            <a:off x="6289030" y="5259867"/>
            <a:ext cx="3005695"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..........(1): Eye Aspect Ratio Equation</a:t>
            </a:r>
          </a:p>
        </p:txBody>
      </p:sp>
      <p:sp>
        <p:nvSpPr>
          <p:cNvPr id="10" name="Footer Placeholder 9">
            <a:extLst>
              <a:ext uri="{FF2B5EF4-FFF2-40B4-BE49-F238E27FC236}">
                <a16:creationId xmlns:a16="http://schemas.microsoft.com/office/drawing/2014/main" id="{4110536E-5803-4956-8FC4-C15779F1341D}"/>
              </a:ext>
            </a:extLst>
          </p:cNvPr>
          <p:cNvSpPr>
            <a:spLocks noGrp="1"/>
          </p:cNvSpPr>
          <p:nvPr>
            <p:ph type="ftr" sz="quarter" idx="11"/>
          </p:nvPr>
        </p:nvSpPr>
        <p:spPr/>
        <p:txBody>
          <a:bodyPr/>
          <a:lstStyle/>
          <a:p>
            <a:r>
              <a:rPr lang="en-US" dirty="0"/>
              <a:t>Dept. of ECE</a:t>
            </a:r>
          </a:p>
        </p:txBody>
      </p:sp>
      <p:sp>
        <p:nvSpPr>
          <p:cNvPr id="11" name="Slide Number Placeholder 10">
            <a:extLst>
              <a:ext uri="{FF2B5EF4-FFF2-40B4-BE49-F238E27FC236}">
                <a16:creationId xmlns:a16="http://schemas.microsoft.com/office/drawing/2014/main" id="{AE6E1E04-B59D-41FF-B456-1B4BC18AF769}"/>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36419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307-D041-4CC4-AC6C-AEA011501CC7}"/>
              </a:ext>
            </a:extLst>
          </p:cNvPr>
          <p:cNvSpPr>
            <a:spLocks noGrp="1"/>
          </p:cNvSpPr>
          <p:nvPr>
            <p:ph type="title"/>
          </p:nvPr>
        </p:nvSpPr>
        <p:spPr>
          <a:xfrm>
            <a:off x="1283456" y="327034"/>
            <a:ext cx="9905998" cy="739765"/>
          </a:xfrm>
        </p:spPr>
        <p:txBody>
          <a:bodyPr/>
          <a:lstStyle/>
          <a:p>
            <a:pPr algn="ctr"/>
            <a:r>
              <a:rPr lang="en-IN" b="1" u="sng" dirty="0">
                <a:latin typeface="Times New Roman" panose="02020603050405020304" pitchFamily="18" charset="0"/>
                <a:cs typeface="Times New Roman" panose="02020603050405020304" pitchFamily="18" charset="0"/>
              </a:rPr>
              <a:t>Mouth aspect ratio</a:t>
            </a:r>
          </a:p>
        </p:txBody>
      </p:sp>
      <p:sp>
        <p:nvSpPr>
          <p:cNvPr id="3" name="Content Placeholder 2">
            <a:extLst>
              <a:ext uri="{FF2B5EF4-FFF2-40B4-BE49-F238E27FC236}">
                <a16:creationId xmlns:a16="http://schemas.microsoft.com/office/drawing/2014/main" id="{2B57CAC8-A806-44D2-A521-599A8514D7E1}"/>
              </a:ext>
            </a:extLst>
          </p:cNvPr>
          <p:cNvSpPr>
            <a:spLocks noGrp="1"/>
          </p:cNvSpPr>
          <p:nvPr>
            <p:ph idx="1"/>
          </p:nvPr>
        </p:nvSpPr>
        <p:spPr>
          <a:xfrm>
            <a:off x="6236455" y="1707305"/>
            <a:ext cx="5271457" cy="3176598"/>
          </a:xfrm>
        </p:spPr>
        <p:txBody>
          <a:bodyPr>
            <a:normAutofit/>
          </a:bodyPr>
          <a:lstStyle/>
          <a:p>
            <a:pPr algn="just"/>
            <a:r>
              <a:rPr lang="en-IN" sz="2000" dirty="0">
                <a:latin typeface="Times New Roman" panose="02020603050405020304" pitchFamily="18" charset="0"/>
                <a:cs typeface="Times New Roman" panose="02020603050405020304" pitchFamily="18" charset="0"/>
              </a:rPr>
              <a:t>The Mouth Aspect Ratio is an estimate of the mouth opening state.</a:t>
            </a:r>
          </a:p>
          <a:p>
            <a:pPr algn="just"/>
            <a:r>
              <a:rPr lang="en-IN" sz="2000" dirty="0">
                <a:latin typeface="Times New Roman" panose="02020603050405020304" pitchFamily="18" charset="0"/>
                <a:cs typeface="Times New Roman" panose="02020603050405020304" pitchFamily="18" charset="0"/>
              </a:rPr>
              <a:t>Based on the above figure the Mouth Aspect Ratio can be defined by the below equation.</a:t>
            </a:r>
          </a:p>
          <a:p>
            <a:pPr algn="just"/>
            <a:r>
              <a:rPr lang="en-IN" sz="2000" dirty="0">
                <a:latin typeface="Times New Roman" panose="02020603050405020304" pitchFamily="18" charset="0"/>
                <a:cs typeface="Times New Roman" panose="02020603050405020304" pitchFamily="18" charset="0"/>
              </a:rPr>
              <a:t>The mouth aspect ratio is a constant value when the mouth is closed and gradually rises to 1 when the mouth is opened.</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A2FC88-287E-43E9-920A-60BB9A53F702}"/>
              </a:ext>
            </a:extLst>
          </p:cNvPr>
          <p:cNvPicPr>
            <a:picLocks noChangeAspect="1"/>
          </p:cNvPicPr>
          <p:nvPr/>
        </p:nvPicPr>
        <p:blipFill>
          <a:blip r:embed="rId3"/>
          <a:stretch>
            <a:fillRect/>
          </a:stretch>
        </p:blipFill>
        <p:spPr>
          <a:xfrm>
            <a:off x="1283456" y="1372592"/>
            <a:ext cx="3862699" cy="2702260"/>
          </a:xfrm>
          <a:prstGeom prst="rect">
            <a:avLst/>
          </a:prstGeom>
        </p:spPr>
      </p:pic>
      <p:pic>
        <p:nvPicPr>
          <p:cNvPr id="9" name="Picture 8">
            <a:extLst>
              <a:ext uri="{FF2B5EF4-FFF2-40B4-BE49-F238E27FC236}">
                <a16:creationId xmlns:a16="http://schemas.microsoft.com/office/drawing/2014/main" id="{422ECA6F-0A3D-4B78-AD7B-60BC23CD19A8}"/>
              </a:ext>
            </a:extLst>
          </p:cNvPr>
          <p:cNvPicPr>
            <a:picLocks noChangeAspect="1"/>
          </p:cNvPicPr>
          <p:nvPr/>
        </p:nvPicPr>
        <p:blipFill>
          <a:blip r:embed="rId4"/>
          <a:stretch>
            <a:fillRect/>
          </a:stretch>
        </p:blipFill>
        <p:spPr>
          <a:xfrm>
            <a:off x="204485" y="4685415"/>
            <a:ext cx="6020640" cy="1352739"/>
          </a:xfrm>
          <a:prstGeom prst="rect">
            <a:avLst/>
          </a:prstGeom>
        </p:spPr>
      </p:pic>
      <p:sp>
        <p:nvSpPr>
          <p:cNvPr id="6" name="TextBox 5">
            <a:extLst>
              <a:ext uri="{FF2B5EF4-FFF2-40B4-BE49-F238E27FC236}">
                <a16:creationId xmlns:a16="http://schemas.microsoft.com/office/drawing/2014/main" id="{76BEC680-509A-45EC-BBDC-01C1301C3F1C}"/>
              </a:ext>
            </a:extLst>
          </p:cNvPr>
          <p:cNvSpPr txBox="1"/>
          <p:nvPr/>
        </p:nvSpPr>
        <p:spPr>
          <a:xfrm>
            <a:off x="1586026" y="4066169"/>
            <a:ext cx="3257558"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Figure 5: Coordinates to calculate MAR</a:t>
            </a:r>
          </a:p>
        </p:txBody>
      </p:sp>
      <p:sp>
        <p:nvSpPr>
          <p:cNvPr id="8" name="TextBox 7">
            <a:extLst>
              <a:ext uri="{FF2B5EF4-FFF2-40B4-BE49-F238E27FC236}">
                <a16:creationId xmlns:a16="http://schemas.microsoft.com/office/drawing/2014/main" id="{8562EAE2-6688-4516-AFDD-396C2C758301}"/>
              </a:ext>
            </a:extLst>
          </p:cNvPr>
          <p:cNvSpPr txBox="1"/>
          <p:nvPr/>
        </p:nvSpPr>
        <p:spPr>
          <a:xfrm>
            <a:off x="6225125" y="5207895"/>
            <a:ext cx="3367973"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……….(2): Mouth Aspect Ratio Equation</a:t>
            </a:r>
          </a:p>
        </p:txBody>
      </p:sp>
      <p:sp>
        <p:nvSpPr>
          <p:cNvPr id="10" name="Footer Placeholder 9">
            <a:extLst>
              <a:ext uri="{FF2B5EF4-FFF2-40B4-BE49-F238E27FC236}">
                <a16:creationId xmlns:a16="http://schemas.microsoft.com/office/drawing/2014/main" id="{FC5EEA95-41CD-4C08-8507-3FF219FC9AF7}"/>
              </a:ext>
            </a:extLst>
          </p:cNvPr>
          <p:cNvSpPr>
            <a:spLocks noGrp="1"/>
          </p:cNvSpPr>
          <p:nvPr>
            <p:ph type="ftr" sz="quarter" idx="11"/>
          </p:nvPr>
        </p:nvSpPr>
        <p:spPr/>
        <p:txBody>
          <a:bodyPr/>
          <a:lstStyle/>
          <a:p>
            <a:r>
              <a:rPr lang="en-US"/>
              <a:t>Dept. of ECE</a:t>
            </a:r>
            <a:endParaRPr lang="en-US" dirty="0"/>
          </a:p>
        </p:txBody>
      </p:sp>
      <p:sp>
        <p:nvSpPr>
          <p:cNvPr id="11" name="Slide Number Placeholder 10">
            <a:extLst>
              <a:ext uri="{FF2B5EF4-FFF2-40B4-BE49-F238E27FC236}">
                <a16:creationId xmlns:a16="http://schemas.microsoft.com/office/drawing/2014/main" id="{BEACE72B-8732-4447-8055-77448FDABA6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61363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8E3-05A6-4C1C-95F9-206D14D2B4F7}"/>
              </a:ext>
            </a:extLst>
          </p:cNvPr>
          <p:cNvSpPr>
            <a:spLocks noGrp="1"/>
          </p:cNvSpPr>
          <p:nvPr>
            <p:ph type="title"/>
          </p:nvPr>
        </p:nvSpPr>
        <p:spPr>
          <a:xfrm>
            <a:off x="1141411" y="253559"/>
            <a:ext cx="9905998" cy="813240"/>
          </a:xfrm>
        </p:spPr>
        <p:txBody>
          <a:bodyPr/>
          <a:lstStyle/>
          <a:p>
            <a:pPr algn="ctr"/>
            <a:r>
              <a:rPr lang="en-IN" b="1" u="sng" dirty="0">
                <a:latin typeface="Times New Roman" panose="02020603050405020304" pitchFamily="18" charset="0"/>
                <a:cs typeface="Times New Roman" panose="02020603050405020304" pitchFamily="18" charset="0"/>
              </a:rPr>
              <a:t>Output screen displays</a:t>
            </a:r>
          </a:p>
        </p:txBody>
      </p:sp>
      <p:pic>
        <p:nvPicPr>
          <p:cNvPr id="7" name="Content Placeholder 6">
            <a:extLst>
              <a:ext uri="{FF2B5EF4-FFF2-40B4-BE49-F238E27FC236}">
                <a16:creationId xmlns:a16="http://schemas.microsoft.com/office/drawing/2014/main" id="{14833AE8-5FBE-4B0C-9CEA-4BC240498153}"/>
              </a:ext>
            </a:extLst>
          </p:cNvPr>
          <p:cNvPicPr>
            <a:picLocks noGrp="1" noChangeAspect="1"/>
          </p:cNvPicPr>
          <p:nvPr>
            <p:ph idx="1"/>
          </p:nvPr>
        </p:nvPicPr>
        <p:blipFill>
          <a:blip r:embed="rId2"/>
          <a:stretch>
            <a:fillRect/>
          </a:stretch>
        </p:blipFill>
        <p:spPr>
          <a:xfrm>
            <a:off x="2974755" y="1066799"/>
            <a:ext cx="6239309" cy="4264173"/>
          </a:xfrm>
        </p:spPr>
      </p:pic>
      <p:sp>
        <p:nvSpPr>
          <p:cNvPr id="8" name="TextBox 7">
            <a:extLst>
              <a:ext uri="{FF2B5EF4-FFF2-40B4-BE49-F238E27FC236}">
                <a16:creationId xmlns:a16="http://schemas.microsoft.com/office/drawing/2014/main" id="{C55C8863-24E0-4D3C-A283-4D407B01D8CD}"/>
              </a:ext>
            </a:extLst>
          </p:cNvPr>
          <p:cNvSpPr txBox="1"/>
          <p:nvPr/>
        </p:nvSpPr>
        <p:spPr>
          <a:xfrm>
            <a:off x="3728356" y="5330972"/>
            <a:ext cx="4732106"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6: Ideal Screen Output</a:t>
            </a:r>
          </a:p>
        </p:txBody>
      </p:sp>
      <p:sp>
        <p:nvSpPr>
          <p:cNvPr id="3" name="Footer Placeholder 2">
            <a:extLst>
              <a:ext uri="{FF2B5EF4-FFF2-40B4-BE49-F238E27FC236}">
                <a16:creationId xmlns:a16="http://schemas.microsoft.com/office/drawing/2014/main" id="{2C9D8EC6-6828-4119-96D5-6364D841646B}"/>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DB845DAA-9EC5-45D0-B092-3007AB339D70}"/>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75592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DCB8E5-5B30-4405-A4C2-514368EB700C}"/>
              </a:ext>
            </a:extLst>
          </p:cNvPr>
          <p:cNvPicPr>
            <a:picLocks noGrp="1" noChangeAspect="1"/>
          </p:cNvPicPr>
          <p:nvPr>
            <p:ph idx="1"/>
          </p:nvPr>
        </p:nvPicPr>
        <p:blipFill>
          <a:blip r:embed="rId2"/>
          <a:stretch>
            <a:fillRect/>
          </a:stretch>
        </p:blipFill>
        <p:spPr>
          <a:xfrm>
            <a:off x="2428714" y="492516"/>
            <a:ext cx="7334571" cy="5357469"/>
          </a:xfrm>
        </p:spPr>
      </p:pic>
      <p:sp>
        <p:nvSpPr>
          <p:cNvPr id="8" name="TextBox 7">
            <a:extLst>
              <a:ext uri="{FF2B5EF4-FFF2-40B4-BE49-F238E27FC236}">
                <a16:creationId xmlns:a16="http://schemas.microsoft.com/office/drawing/2014/main" id="{B89BD0BF-1A62-4B95-8675-130B778EC2AD}"/>
              </a:ext>
            </a:extLst>
          </p:cNvPr>
          <p:cNvSpPr txBox="1"/>
          <p:nvPr/>
        </p:nvSpPr>
        <p:spPr>
          <a:xfrm>
            <a:off x="4270492" y="5849985"/>
            <a:ext cx="364817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7: Drowsy State Detection</a:t>
            </a:r>
          </a:p>
        </p:txBody>
      </p:sp>
      <p:sp>
        <p:nvSpPr>
          <p:cNvPr id="2" name="Footer Placeholder 1">
            <a:extLst>
              <a:ext uri="{FF2B5EF4-FFF2-40B4-BE49-F238E27FC236}">
                <a16:creationId xmlns:a16="http://schemas.microsoft.com/office/drawing/2014/main" id="{673FA08A-1CBA-470E-8CF7-DE7450D2610A}"/>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5C36229D-6666-4322-AAE2-549FACDC31F4}"/>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97932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5919713-498A-4403-B887-68FFFDA6E18C}"/>
              </a:ext>
            </a:extLst>
          </p:cNvPr>
          <p:cNvPicPr>
            <a:picLocks noGrp="1" noChangeAspect="1"/>
          </p:cNvPicPr>
          <p:nvPr>
            <p:ph idx="1"/>
          </p:nvPr>
        </p:nvPicPr>
        <p:blipFill>
          <a:blip r:embed="rId2"/>
          <a:stretch>
            <a:fillRect/>
          </a:stretch>
        </p:blipFill>
        <p:spPr>
          <a:xfrm>
            <a:off x="2499715" y="454267"/>
            <a:ext cx="7192567" cy="5333790"/>
          </a:xfrm>
        </p:spPr>
      </p:pic>
      <p:sp>
        <p:nvSpPr>
          <p:cNvPr id="8" name="TextBox 7">
            <a:extLst>
              <a:ext uri="{FF2B5EF4-FFF2-40B4-BE49-F238E27FC236}">
                <a16:creationId xmlns:a16="http://schemas.microsoft.com/office/drawing/2014/main" id="{B82B6094-9834-4CB3-BE6F-E80E560791E8}"/>
              </a:ext>
            </a:extLst>
          </p:cNvPr>
          <p:cNvSpPr txBox="1"/>
          <p:nvPr/>
        </p:nvSpPr>
        <p:spPr>
          <a:xfrm>
            <a:off x="4210637" y="5788057"/>
            <a:ext cx="3770721"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8: State of Yawning Detection</a:t>
            </a:r>
          </a:p>
        </p:txBody>
      </p:sp>
      <p:sp>
        <p:nvSpPr>
          <p:cNvPr id="2" name="Footer Placeholder 1">
            <a:extLst>
              <a:ext uri="{FF2B5EF4-FFF2-40B4-BE49-F238E27FC236}">
                <a16:creationId xmlns:a16="http://schemas.microsoft.com/office/drawing/2014/main" id="{B5ECE5F5-B207-4532-A26E-FD1D5E4D3A58}"/>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3329EB96-9D58-4BFC-AA23-6CAD616B2FD1}"/>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95483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C3B5-8F3C-462D-B8E4-FBCE443576C7}"/>
              </a:ext>
            </a:extLst>
          </p:cNvPr>
          <p:cNvSpPr>
            <a:spLocks noGrp="1"/>
          </p:cNvSpPr>
          <p:nvPr>
            <p:ph type="title"/>
          </p:nvPr>
        </p:nvSpPr>
        <p:spPr>
          <a:xfrm>
            <a:off x="1143001" y="232019"/>
            <a:ext cx="9905998" cy="644674"/>
          </a:xfrm>
        </p:spPr>
        <p:txBody>
          <a:bodyPr/>
          <a:lstStyle/>
          <a:p>
            <a:pPr algn="ctr"/>
            <a:r>
              <a:rPr lang="en-IN" b="1"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D6E0C6A-9474-42A2-872F-9965FC600ED6}"/>
              </a:ext>
            </a:extLst>
          </p:cNvPr>
          <p:cNvSpPr>
            <a:spLocks noGrp="1"/>
          </p:cNvSpPr>
          <p:nvPr>
            <p:ph idx="1"/>
          </p:nvPr>
        </p:nvSpPr>
        <p:spPr>
          <a:xfrm>
            <a:off x="1141412" y="876694"/>
            <a:ext cx="4434635" cy="5981306"/>
          </a:xfrm>
        </p:spPr>
        <p:txBody>
          <a:bodyPr>
            <a:normAutofit/>
          </a:bodyPr>
          <a:lstStyle/>
          <a:p>
            <a:r>
              <a:rPr lang="en-IN" sz="2000" dirty="0">
                <a:latin typeface="Times New Roman" panose="02020603050405020304" pitchFamily="18" charset="0"/>
                <a:cs typeface="Times New Roman" panose="02020603050405020304" pitchFamily="18" charset="0"/>
              </a:rPr>
              <a:t>Abstract</a:t>
            </a:r>
          </a:p>
          <a:p>
            <a:r>
              <a:rPr lang="en-IN" sz="2000" dirty="0">
                <a:latin typeface="Times New Roman" panose="02020603050405020304" pitchFamily="18" charset="0"/>
                <a:cs typeface="Times New Roman" panose="02020603050405020304" pitchFamily="18" charset="0"/>
              </a:rPr>
              <a:t>About the Project</a:t>
            </a:r>
          </a:p>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Literature Survey</a:t>
            </a:r>
          </a:p>
          <a:p>
            <a:r>
              <a:rPr lang="en-IN" sz="2000" dirty="0">
                <a:latin typeface="Times New Roman" panose="02020603050405020304" pitchFamily="18" charset="0"/>
                <a:cs typeface="Times New Roman" panose="02020603050405020304" pitchFamily="18" charset="0"/>
              </a:rPr>
              <a:t>System Architecture</a:t>
            </a:r>
          </a:p>
          <a:p>
            <a:r>
              <a:rPr lang="en-IN" sz="2000" dirty="0">
                <a:latin typeface="Times New Roman" panose="02020603050405020304" pitchFamily="18" charset="0"/>
                <a:cs typeface="Times New Roman" panose="02020603050405020304" pitchFamily="18" charset="0"/>
              </a:rPr>
              <a:t>Hardware and Software Requirements</a:t>
            </a:r>
          </a:p>
          <a:p>
            <a:r>
              <a:rPr lang="en-IN" sz="2000" dirty="0">
                <a:latin typeface="Times New Roman" panose="02020603050405020304" pitchFamily="18" charset="0"/>
                <a:cs typeface="Times New Roman" panose="02020603050405020304" pitchFamily="18" charset="0"/>
              </a:rPr>
              <a:t>Proposed Method</a:t>
            </a:r>
          </a:p>
          <a:p>
            <a:r>
              <a:rPr lang="en-IN" sz="2000" dirty="0">
                <a:latin typeface="Times New Roman" panose="02020603050405020304" pitchFamily="18" charset="0"/>
                <a:cs typeface="Times New Roman" panose="02020603050405020304" pitchFamily="18" charset="0"/>
              </a:rPr>
              <a:t>Working</a:t>
            </a:r>
          </a:p>
          <a:p>
            <a:r>
              <a:rPr lang="en-IN" sz="2000" dirty="0">
                <a:latin typeface="Times New Roman" panose="02020603050405020304" pitchFamily="18" charset="0"/>
                <a:cs typeface="Times New Roman" panose="02020603050405020304" pitchFamily="18" charset="0"/>
              </a:rPr>
              <a:t>Eye Aspect Ratio</a:t>
            </a:r>
          </a:p>
          <a:p>
            <a:r>
              <a:rPr lang="en-IN" sz="2000" dirty="0">
                <a:latin typeface="Times New Roman" panose="02020603050405020304" pitchFamily="18" charset="0"/>
                <a:cs typeface="Times New Roman" panose="02020603050405020304" pitchFamily="18" charset="0"/>
              </a:rPr>
              <a:t>Mouth Aspect Ratio</a:t>
            </a:r>
          </a:p>
          <a:p>
            <a:r>
              <a:rPr lang="en-IN" sz="2000" dirty="0">
                <a:latin typeface="Times New Roman" panose="02020603050405020304" pitchFamily="18" charset="0"/>
                <a:cs typeface="Times New Roman" panose="02020603050405020304" pitchFamily="18" charset="0"/>
              </a:rPr>
              <a:t>Sensors</a:t>
            </a:r>
          </a:p>
          <a:p>
            <a:r>
              <a:rPr lang="en-IN" sz="2000" dirty="0">
                <a:latin typeface="Times New Roman" panose="02020603050405020304" pitchFamily="18" charset="0"/>
                <a:cs typeface="Times New Roman" panose="02020603050405020304" pitchFamily="18" charset="0"/>
              </a:rPr>
              <a:t>Applications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1044B2F-FD70-4469-BC5E-02CADB6C1D24}"/>
              </a:ext>
            </a:extLst>
          </p:cNvPr>
          <p:cNvSpPr txBox="1">
            <a:spLocks/>
          </p:cNvSpPr>
          <p:nvPr/>
        </p:nvSpPr>
        <p:spPr>
          <a:xfrm>
            <a:off x="6615955" y="876694"/>
            <a:ext cx="4434635" cy="5981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Advantages</a:t>
            </a:r>
          </a:p>
          <a:p>
            <a:r>
              <a:rPr lang="en-IN" sz="2000" dirty="0">
                <a:latin typeface="Times New Roman" panose="02020603050405020304" pitchFamily="18" charset="0"/>
                <a:cs typeface="Times New Roman" panose="02020603050405020304" pitchFamily="18" charset="0"/>
              </a:rPr>
              <a:t>Disadvantages</a:t>
            </a:r>
          </a:p>
          <a:p>
            <a:r>
              <a:rPr lang="en-IN" sz="2000" dirty="0">
                <a:latin typeface="Times New Roman" panose="02020603050405020304" pitchFamily="18" charset="0"/>
                <a:cs typeface="Times New Roman" panose="02020603050405020304" pitchFamily="18" charset="0"/>
              </a:rPr>
              <a:t>Future scope</a:t>
            </a:r>
          </a:p>
          <a:p>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Result</a:t>
            </a:r>
          </a:p>
          <a:p>
            <a:r>
              <a:rPr lang="en-IN" sz="2000" dirty="0">
                <a:latin typeface="Times New Roman" panose="02020603050405020304" pitchFamily="18" charset="0"/>
                <a:cs typeface="Times New Roman" panose="02020603050405020304" pitchFamily="18" charset="0"/>
              </a:rPr>
              <a:t>References</a:t>
            </a:r>
          </a:p>
          <a:p>
            <a:endParaRPr lang="en-IN"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772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b="1" u="sng" dirty="0">
                <a:latin typeface="Times New Roman" panose="02020603050405020304" pitchFamily="18" charset="0"/>
                <a:cs typeface="Times New Roman" panose="02020603050405020304" pitchFamily="18" charset="0"/>
              </a:rPr>
              <a:t>Sensors</a:t>
            </a:r>
            <a:endParaRPr lang="en-US" b="1" i="1" u="sng" dirty="0">
              <a:solidFill>
                <a:schemeClr val="bg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lvl="0" algn="just"/>
            <a:r>
              <a:rPr lang="en-US" sz="2000" dirty="0">
                <a:latin typeface="Times New Roman" panose="02020603050405020304" pitchFamily="18" charset="0"/>
                <a:cs typeface="Times New Roman" panose="02020603050405020304" pitchFamily="18" charset="0"/>
              </a:rPr>
              <a:t>MQ-9 sensor – Smoke and Gas Sensor.</a:t>
            </a:r>
          </a:p>
          <a:p>
            <a:pPr lvl="0" algn="just"/>
            <a:r>
              <a:rPr lang="en-US" sz="2000" dirty="0">
                <a:latin typeface="Times New Roman" panose="02020603050405020304" pitchFamily="18" charset="0"/>
                <a:cs typeface="Times New Roman" panose="02020603050405020304" pitchFamily="18" charset="0"/>
              </a:rPr>
              <a:t>DHT-11 sensor - Temperature sensor.</a:t>
            </a:r>
          </a:p>
          <a:p>
            <a:pPr lvl="0" algn="just"/>
            <a:r>
              <a:rPr lang="en-US" sz="2000" dirty="0">
                <a:latin typeface="Times New Roman" panose="02020603050405020304" pitchFamily="18" charset="0"/>
                <a:cs typeface="Times New Roman" panose="02020603050405020304" pitchFamily="18" charset="0"/>
              </a:rPr>
              <a:t>HC_SR04 - Ultrasonic sensor.</a:t>
            </a:r>
          </a:p>
          <a:p>
            <a:pPr marL="0" indent="0" algn="just">
              <a:buNone/>
            </a:pPr>
            <a:endParaRPr lang="en-US" sz="2000" dirty="0">
              <a:latin typeface="Times New Roman" panose="02020603050405020304" pitchFamily="18" charset="0"/>
              <a:cs typeface="Times New Roman" panose="02020603050405020304" pitchFamily="18" charset="0"/>
            </a:endParaRPr>
          </a:p>
          <a:p>
            <a:pPr lvl="0" algn="just"/>
            <a:endParaRPr lang="en-US" sz="2000" dirty="0"/>
          </a:p>
        </p:txBody>
      </p:sp>
      <p:sp>
        <p:nvSpPr>
          <p:cNvPr id="4" name="Footer Placeholder 3">
            <a:extLst>
              <a:ext uri="{FF2B5EF4-FFF2-40B4-BE49-F238E27FC236}">
                <a16:creationId xmlns:a16="http://schemas.microsoft.com/office/drawing/2014/main" id="{50E59A23-D6A1-4F51-AB1D-3F74B857976D}"/>
              </a:ext>
            </a:extLst>
          </p:cNvPr>
          <p:cNvSpPr>
            <a:spLocks noGrp="1"/>
          </p:cNvSpPr>
          <p:nvPr>
            <p:ph type="ftr" sz="quarter" idx="11"/>
          </p:nvPr>
        </p:nvSpPr>
        <p:spPr/>
        <p:txBody>
          <a:bodyPr/>
          <a:lstStyle/>
          <a:p>
            <a:r>
              <a:rPr lang="en-US"/>
              <a:t>Dept. of ECE</a:t>
            </a:r>
            <a:endParaRPr lang="en-US" dirty="0"/>
          </a:p>
        </p:txBody>
      </p:sp>
      <p:sp>
        <p:nvSpPr>
          <p:cNvPr id="5" name="Slide Number Placeholder 4">
            <a:extLst>
              <a:ext uri="{FF2B5EF4-FFF2-40B4-BE49-F238E27FC236}">
                <a16:creationId xmlns:a16="http://schemas.microsoft.com/office/drawing/2014/main" id="{7FF7D207-A733-4DC5-A331-2E6D53BB2DF2}"/>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99469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6E9208-0C2E-4338-A070-DACB148DBBFB}"/>
              </a:ext>
            </a:extLst>
          </p:cNvPr>
          <p:cNvGraphicFramePr>
            <a:graphicFrameLocks noGrp="1"/>
          </p:cNvGraphicFramePr>
          <p:nvPr>
            <p:ph idx="1"/>
            <p:extLst>
              <p:ext uri="{D42A27DB-BD31-4B8C-83A1-F6EECF244321}">
                <p14:modId xmlns:p14="http://schemas.microsoft.com/office/powerpoint/2010/main" val="2740078592"/>
              </p:ext>
            </p:extLst>
          </p:nvPr>
        </p:nvGraphicFramePr>
        <p:xfrm>
          <a:off x="1038687" y="1684421"/>
          <a:ext cx="10076156" cy="404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2">
            <a:extLst>
              <a:ext uri="{FF2B5EF4-FFF2-40B4-BE49-F238E27FC236}">
                <a16:creationId xmlns:a16="http://schemas.microsoft.com/office/drawing/2014/main" id="{19E8DD00-8560-4056-990F-71E3958B23BC}"/>
              </a:ext>
            </a:extLst>
          </p:cNvPr>
          <p:cNvSpPr>
            <a:spLocks noGrp="1"/>
          </p:cNvSpPr>
          <p:nvPr>
            <p:ph type="title"/>
          </p:nvPr>
        </p:nvSpPr>
        <p:spPr>
          <a:xfrm>
            <a:off x="2041440" y="0"/>
            <a:ext cx="8109120" cy="1478570"/>
          </a:xfrm>
        </p:spPr>
        <p:txBody>
          <a:bodyPr/>
          <a:lstStyle/>
          <a:p>
            <a:pPr algn="ctr"/>
            <a:r>
              <a:rPr lang="en-US" b="1" u="sng" dirty="0">
                <a:latin typeface="Times New Roman" panose="02020603050405020304" pitchFamily="18" charset="0"/>
                <a:cs typeface="Times New Roman" panose="02020603050405020304" pitchFamily="18" charset="0"/>
              </a:rPr>
              <a:t>Steps where and how the sensors will be used.</a:t>
            </a:r>
          </a:p>
        </p:txBody>
      </p:sp>
      <p:sp>
        <p:nvSpPr>
          <p:cNvPr id="7" name="Footer Placeholder 6">
            <a:extLst>
              <a:ext uri="{FF2B5EF4-FFF2-40B4-BE49-F238E27FC236}">
                <a16:creationId xmlns:a16="http://schemas.microsoft.com/office/drawing/2014/main" id="{BAC1BF01-090D-40D6-9694-05CCA4EB97AC}"/>
              </a:ext>
            </a:extLst>
          </p:cNvPr>
          <p:cNvSpPr>
            <a:spLocks noGrp="1"/>
          </p:cNvSpPr>
          <p:nvPr>
            <p:ph type="ftr" sz="quarter" idx="11"/>
          </p:nvPr>
        </p:nvSpPr>
        <p:spPr/>
        <p:txBody>
          <a:bodyPr/>
          <a:lstStyle/>
          <a:p>
            <a:r>
              <a:rPr lang="en-US"/>
              <a:t>Dept. of ECE</a:t>
            </a:r>
            <a:endParaRPr lang="en-US" dirty="0"/>
          </a:p>
        </p:txBody>
      </p:sp>
      <p:sp>
        <p:nvSpPr>
          <p:cNvPr id="8" name="Slide Number Placeholder 7">
            <a:extLst>
              <a:ext uri="{FF2B5EF4-FFF2-40B4-BE49-F238E27FC236}">
                <a16:creationId xmlns:a16="http://schemas.microsoft.com/office/drawing/2014/main" id="{52882D5F-0322-443E-AFD0-413ABB45EF1D}"/>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TextBox 5">
            <a:extLst>
              <a:ext uri="{FF2B5EF4-FFF2-40B4-BE49-F238E27FC236}">
                <a16:creationId xmlns:a16="http://schemas.microsoft.com/office/drawing/2014/main" id="{C7306421-C833-4A5C-9E69-AFB7BDC8226A}"/>
              </a:ext>
            </a:extLst>
          </p:cNvPr>
          <p:cNvSpPr txBox="1"/>
          <p:nvPr/>
        </p:nvSpPr>
        <p:spPr>
          <a:xfrm>
            <a:off x="3815011" y="5799386"/>
            <a:ext cx="4561977"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9: Steps where and how sensors will be used</a:t>
            </a:r>
          </a:p>
        </p:txBody>
      </p:sp>
    </p:spTree>
    <p:extLst>
      <p:ext uri="{BB962C8B-B14F-4D97-AF65-F5344CB8AC3E}">
        <p14:creationId xmlns:p14="http://schemas.microsoft.com/office/powerpoint/2010/main" val="116455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F9EA-58A4-43A8-9121-4556A115FDEE}"/>
              </a:ext>
            </a:extLst>
          </p:cNvPr>
          <p:cNvSpPr>
            <a:spLocks noGrp="1"/>
          </p:cNvSpPr>
          <p:nvPr>
            <p:ph type="title"/>
          </p:nvPr>
        </p:nvSpPr>
        <p:spPr>
          <a:xfrm>
            <a:off x="1141413" y="172862"/>
            <a:ext cx="9905998" cy="1478570"/>
          </a:xfrm>
        </p:spPr>
        <p:txBody>
          <a:bodyPr>
            <a:normAutofit/>
          </a:bodyPr>
          <a:lstStyle/>
          <a:p>
            <a:pPr algn="ctr"/>
            <a:r>
              <a:rPr lang="en-IN" b="1" u="sng" dirty="0">
                <a:latin typeface="Times New Roman" panose="02020603050405020304" pitchFamily="18" charset="0"/>
                <a:cs typeface="Times New Roman" panose="02020603050405020304" pitchFamily="18" charset="0"/>
              </a:rPr>
              <a:t>FLOWCHART FOR SENSOR FUNCTIONING</a:t>
            </a:r>
          </a:p>
        </p:txBody>
      </p:sp>
      <p:pic>
        <p:nvPicPr>
          <p:cNvPr id="7" name="Content Placeholder 6">
            <a:extLst>
              <a:ext uri="{FF2B5EF4-FFF2-40B4-BE49-F238E27FC236}">
                <a16:creationId xmlns:a16="http://schemas.microsoft.com/office/drawing/2014/main" id="{5D27440D-94D8-4A18-86F1-037FCBABB999}"/>
              </a:ext>
            </a:extLst>
          </p:cNvPr>
          <p:cNvPicPr>
            <a:picLocks noGrp="1" noChangeAspect="1"/>
          </p:cNvPicPr>
          <p:nvPr>
            <p:ph idx="1"/>
          </p:nvPr>
        </p:nvPicPr>
        <p:blipFill>
          <a:blip r:embed="rId2"/>
          <a:stretch>
            <a:fillRect/>
          </a:stretch>
        </p:blipFill>
        <p:spPr>
          <a:xfrm>
            <a:off x="1501669" y="1899822"/>
            <a:ext cx="9185487" cy="3018408"/>
          </a:xfrm>
        </p:spPr>
      </p:pic>
      <p:sp>
        <p:nvSpPr>
          <p:cNvPr id="4" name="Footer Placeholder 3">
            <a:extLst>
              <a:ext uri="{FF2B5EF4-FFF2-40B4-BE49-F238E27FC236}">
                <a16:creationId xmlns:a16="http://schemas.microsoft.com/office/drawing/2014/main" id="{1453B970-1D86-4C05-86DC-658AEE177953}"/>
              </a:ext>
            </a:extLst>
          </p:cNvPr>
          <p:cNvSpPr>
            <a:spLocks noGrp="1"/>
          </p:cNvSpPr>
          <p:nvPr>
            <p:ph type="ftr" sz="quarter" idx="11"/>
          </p:nvPr>
        </p:nvSpPr>
        <p:spPr/>
        <p:txBody>
          <a:bodyPr/>
          <a:lstStyle/>
          <a:p>
            <a:r>
              <a:rPr lang="en-US"/>
              <a:t>Dept. of ECE</a:t>
            </a:r>
            <a:endParaRPr lang="en-US" dirty="0"/>
          </a:p>
        </p:txBody>
      </p:sp>
      <p:sp>
        <p:nvSpPr>
          <p:cNvPr id="5" name="Slide Number Placeholder 4">
            <a:extLst>
              <a:ext uri="{FF2B5EF4-FFF2-40B4-BE49-F238E27FC236}">
                <a16:creationId xmlns:a16="http://schemas.microsoft.com/office/drawing/2014/main" id="{7A2B9F8B-9723-4C1D-A325-B2B9C8CBE3F1}"/>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4B8C184A-B8FB-4975-B1A4-E90D67F315AB}"/>
              </a:ext>
            </a:extLst>
          </p:cNvPr>
          <p:cNvSpPr txBox="1"/>
          <p:nvPr/>
        </p:nvSpPr>
        <p:spPr>
          <a:xfrm>
            <a:off x="4209051" y="5166620"/>
            <a:ext cx="3770721"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10 : Flowchart for sensor functioning</a:t>
            </a:r>
          </a:p>
        </p:txBody>
      </p:sp>
    </p:spTree>
    <p:extLst>
      <p:ext uri="{BB962C8B-B14F-4D97-AF65-F5344CB8AC3E}">
        <p14:creationId xmlns:p14="http://schemas.microsoft.com/office/powerpoint/2010/main" val="159139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352C-D003-4164-805B-12F552B4C01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 MQ-9 sensor – Smoke and Gas Sensor.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927E6-AF7A-47FC-B3EA-5D11EF9A9F81}"/>
              </a:ext>
            </a:extLst>
          </p:cNvPr>
          <p:cNvSpPr>
            <a:spLocks noGrp="1"/>
          </p:cNvSpPr>
          <p:nvPr>
            <p:ph idx="1"/>
          </p:nvPr>
        </p:nvSpPr>
        <p:spPr>
          <a:xfrm>
            <a:off x="1432149" y="2357763"/>
            <a:ext cx="5867010" cy="3528134"/>
          </a:xfrm>
        </p:spPr>
        <p:txBody>
          <a:bodyPr>
            <a:normAutofit lnSpcReduction="10000"/>
          </a:bodyPr>
          <a:lstStyle/>
          <a:p>
            <a:pPr algn="just"/>
            <a:r>
              <a:rPr lang="en-IN" sz="2000" dirty="0">
                <a:latin typeface="Times New Roman" panose="02020603050405020304" pitchFamily="18" charset="0"/>
                <a:cs typeface="Times New Roman" panose="02020603050405020304" pitchFamily="18" charset="0"/>
              </a:rPr>
              <a:t>We use the MQ9 gas sensor here.</a:t>
            </a:r>
          </a:p>
          <a:p>
            <a:pPr algn="just"/>
            <a:r>
              <a:rPr lang="en-IN" sz="2000" dirty="0">
                <a:latin typeface="Times New Roman" panose="02020603050405020304" pitchFamily="18" charset="0"/>
                <a:cs typeface="Times New Roman" panose="02020603050405020304" pitchFamily="18" charset="0"/>
              </a:rPr>
              <a:t>This will detect Carbon Monoxide,  a highly harmful and deadly gas and alert its concentrations ranging from 10 to 10,000 ppm.</a:t>
            </a:r>
          </a:p>
          <a:p>
            <a:pPr algn="just"/>
            <a:r>
              <a:rPr lang="en-IN" sz="2000" dirty="0">
                <a:latin typeface="Times New Roman" panose="02020603050405020304" pitchFamily="18" charset="0"/>
                <a:cs typeface="Times New Roman" panose="02020603050405020304" pitchFamily="18" charset="0"/>
              </a:rPr>
              <a:t> This sensor will also detect smoke, because the sensors conductivity is higher with more concentration of gas and smoke.</a:t>
            </a:r>
          </a:p>
          <a:p>
            <a:pPr algn="just"/>
            <a:r>
              <a:rPr lang="en-US" sz="2000" dirty="0">
                <a:latin typeface="Times New Roman" panose="02020603050405020304" pitchFamily="18" charset="0"/>
                <a:cs typeface="Times New Roman" panose="02020603050405020304" pitchFamily="18" charset="0"/>
              </a:rPr>
              <a:t>MQ-9 gas sensor has high sensitivity to Carbon Monoxide, Methane and LPG</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6E2D0B-555D-437E-88D5-0119492EE850}"/>
              </a:ext>
            </a:extLst>
          </p:cNvPr>
          <p:cNvSpPr txBox="1"/>
          <p:nvPr/>
        </p:nvSpPr>
        <p:spPr>
          <a:xfrm>
            <a:off x="8118504" y="4481793"/>
            <a:ext cx="2664296" cy="307777"/>
          </a:xfrm>
          <a:prstGeom prst="rect">
            <a:avLst/>
          </a:prstGeom>
          <a:noFill/>
          <a:ln>
            <a:noFill/>
          </a:ln>
        </p:spPr>
        <p:txBody>
          <a:bodyPr wrap="square" rtlCol="0" anchor="ctr" anchorCtr="1">
            <a:spAutoFit/>
          </a:bodyPr>
          <a:lstStyle/>
          <a:p>
            <a:pPr defTabSz="914400"/>
            <a:r>
              <a:rPr lang="en-IN" sz="1400" b="1" dirty="0">
                <a:latin typeface="Times New Roman" panose="02020603050405020304" pitchFamily="18" charset="0"/>
                <a:cs typeface="Times New Roman" panose="02020603050405020304" pitchFamily="18" charset="0"/>
              </a:rPr>
              <a:t>Figure 11: MQ-9 Sensor</a:t>
            </a:r>
          </a:p>
        </p:txBody>
      </p:sp>
      <p:sp>
        <p:nvSpPr>
          <p:cNvPr id="8" name="Footer Placeholder 7">
            <a:extLst>
              <a:ext uri="{FF2B5EF4-FFF2-40B4-BE49-F238E27FC236}">
                <a16:creationId xmlns:a16="http://schemas.microsoft.com/office/drawing/2014/main" id="{F92B80E0-673C-4B3E-92C2-A5B1808429E1}"/>
              </a:ext>
            </a:extLst>
          </p:cNvPr>
          <p:cNvSpPr>
            <a:spLocks noGrp="1"/>
          </p:cNvSpPr>
          <p:nvPr>
            <p:ph type="ftr" sz="quarter" idx="11"/>
          </p:nvPr>
        </p:nvSpPr>
        <p:spPr/>
        <p:txBody>
          <a:bodyPr/>
          <a:lstStyle/>
          <a:p>
            <a:r>
              <a:rPr lang="en-US"/>
              <a:t>Dept. of ECE</a:t>
            </a:r>
            <a:endParaRPr lang="en-US" dirty="0"/>
          </a:p>
        </p:txBody>
      </p:sp>
      <p:sp>
        <p:nvSpPr>
          <p:cNvPr id="9" name="Slide Number Placeholder 8">
            <a:extLst>
              <a:ext uri="{FF2B5EF4-FFF2-40B4-BE49-F238E27FC236}">
                <a16:creationId xmlns:a16="http://schemas.microsoft.com/office/drawing/2014/main" id="{B62208E9-DA4E-4CCD-BF8D-465A59AEBB2F}"/>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1026" name="Picture 2" descr="Standard MQ 9 Combustible Gas Sensor, MQ-9, RPI Shop | ID: 17710754212">
            <a:extLst>
              <a:ext uri="{FF2B5EF4-FFF2-40B4-BE49-F238E27FC236}">
                <a16:creationId xmlns:a16="http://schemas.microsoft.com/office/drawing/2014/main" id="{02AE83CC-75A6-418A-883E-BD385D6B8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715" y="1959069"/>
            <a:ext cx="3787874" cy="252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1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383F4-40CB-4A05-9D2D-4D1BD3A0814E}"/>
              </a:ext>
            </a:extLst>
          </p:cNvPr>
          <p:cNvPicPr/>
          <p:nvPr/>
        </p:nvPicPr>
        <p:blipFill rotWithShape="1">
          <a:blip r:embed="rId2">
            <a:extLst>
              <a:ext uri="{28A0092B-C50C-407E-A947-70E740481C1C}">
                <a14:useLocalDpi xmlns:a14="http://schemas.microsoft.com/office/drawing/2010/main" val="0"/>
              </a:ext>
            </a:extLst>
          </a:blip>
          <a:srcRect r="-904" b="4986"/>
          <a:stretch/>
        </p:blipFill>
        <p:spPr bwMode="auto">
          <a:xfrm>
            <a:off x="771672" y="1037470"/>
            <a:ext cx="5314950" cy="3086100"/>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5D2F33DD-F83F-4F08-92AA-43CB16417A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7333" y="1349255"/>
            <a:ext cx="3703955" cy="2462530"/>
          </a:xfrm>
          <a:prstGeom prst="rect">
            <a:avLst/>
          </a:prstGeom>
          <a:noFill/>
          <a:ln>
            <a:noFill/>
          </a:ln>
        </p:spPr>
      </p:pic>
      <p:sp>
        <p:nvSpPr>
          <p:cNvPr id="9" name="TextBox 8">
            <a:extLst>
              <a:ext uri="{FF2B5EF4-FFF2-40B4-BE49-F238E27FC236}">
                <a16:creationId xmlns:a16="http://schemas.microsoft.com/office/drawing/2014/main" id="{3A11485F-A663-4071-A8DA-BC911FDCDC2D}"/>
              </a:ext>
            </a:extLst>
          </p:cNvPr>
          <p:cNvSpPr txBox="1"/>
          <p:nvPr/>
        </p:nvSpPr>
        <p:spPr>
          <a:xfrm>
            <a:off x="6086621" y="3786878"/>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13</a:t>
            </a:r>
            <a:r>
              <a:rPr lang="en-US" sz="1400" b="1" dirty="0">
                <a:latin typeface="Times New Roman" panose="02020603050405020304" pitchFamily="18" charset="0"/>
                <a:ea typeface="Times New Roman" panose="02020603050405020304" pitchFamily="18" charset="0"/>
              </a:rPr>
              <a:t>: MQ-9 Sensor Dimensions</a:t>
            </a:r>
            <a:endParaRPr lang="en-IN" sz="20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E70A1B8-CD88-47BA-855C-575A6DB44D0B}"/>
              </a:ext>
            </a:extLst>
          </p:cNvPr>
          <p:cNvSpPr txBox="1"/>
          <p:nvPr/>
        </p:nvSpPr>
        <p:spPr>
          <a:xfrm>
            <a:off x="1139946" y="4123570"/>
            <a:ext cx="6105378"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Figure 12: </a:t>
            </a:r>
            <a:r>
              <a:rPr lang="en-US" sz="1400" b="1" dirty="0">
                <a:latin typeface="Times New Roman" panose="02020603050405020304" pitchFamily="18" charset="0"/>
                <a:cs typeface="Times New Roman" panose="02020603050405020304" pitchFamily="18" charset="0"/>
              </a:rPr>
              <a:t>MQ-9 Sensor connection with Arduino UNO</a:t>
            </a:r>
          </a:p>
        </p:txBody>
      </p:sp>
      <p:sp>
        <p:nvSpPr>
          <p:cNvPr id="2" name="Footer Placeholder 1">
            <a:extLst>
              <a:ext uri="{FF2B5EF4-FFF2-40B4-BE49-F238E27FC236}">
                <a16:creationId xmlns:a16="http://schemas.microsoft.com/office/drawing/2014/main" id="{CA1CC923-9C3F-4C43-A9BD-ECD4884FA25A}"/>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CAA9E253-85F3-46FE-B6EF-261E0AB2C9F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98177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303DCB-352D-4B05-95D2-E73B9C4B53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25057" y="328236"/>
            <a:ext cx="6908892" cy="5163304"/>
          </a:xfrm>
          <a:prstGeom prst="rect">
            <a:avLst/>
          </a:prstGeom>
          <a:noFill/>
          <a:ln>
            <a:noFill/>
          </a:ln>
        </p:spPr>
      </p:pic>
      <p:pic>
        <p:nvPicPr>
          <p:cNvPr id="7" name="Picture 6">
            <a:extLst>
              <a:ext uri="{FF2B5EF4-FFF2-40B4-BE49-F238E27FC236}">
                <a16:creationId xmlns:a16="http://schemas.microsoft.com/office/drawing/2014/main" id="{9F285858-F052-4DE4-AEEA-71EF499176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580" y="2157413"/>
            <a:ext cx="3609975" cy="1504950"/>
          </a:xfrm>
          <a:prstGeom prst="rect">
            <a:avLst/>
          </a:prstGeom>
          <a:noFill/>
          <a:ln>
            <a:noFill/>
          </a:ln>
        </p:spPr>
      </p:pic>
      <p:sp>
        <p:nvSpPr>
          <p:cNvPr id="8" name="TextBox 7">
            <a:extLst>
              <a:ext uri="{FF2B5EF4-FFF2-40B4-BE49-F238E27FC236}">
                <a16:creationId xmlns:a16="http://schemas.microsoft.com/office/drawing/2014/main" id="{FAC639E2-8F38-4CC5-9CCC-9B981147F5C4}"/>
              </a:ext>
            </a:extLst>
          </p:cNvPr>
          <p:cNvSpPr txBox="1"/>
          <p:nvPr/>
        </p:nvSpPr>
        <p:spPr>
          <a:xfrm>
            <a:off x="-534122" y="3709926"/>
            <a:ext cx="6105378" cy="523220"/>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14</a:t>
            </a:r>
            <a:r>
              <a:rPr lang="en-US" sz="1400" b="1" dirty="0">
                <a:latin typeface="Times New Roman" panose="02020603050405020304" pitchFamily="18" charset="0"/>
                <a:ea typeface="Times New Roman" panose="02020603050405020304" pitchFamily="18" charset="0"/>
              </a:rPr>
              <a:t>: MQ-9 Sensor sensitivity</a:t>
            </a:r>
          </a:p>
          <a:p>
            <a:pPr indent="-1270" algn="ctr"/>
            <a:r>
              <a:rPr lang="en-US" sz="1400" b="1" dirty="0">
                <a:latin typeface="Times New Roman" panose="02020603050405020304" pitchFamily="18" charset="0"/>
                <a:ea typeface="Times New Roman" panose="02020603050405020304" pitchFamily="18" charset="0"/>
              </a:rPr>
              <a:t>Adjustment. </a:t>
            </a:r>
            <a:endParaRPr lang="en-IN" sz="20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ADA3893-075C-4243-BD0F-1586AE4FF84D}"/>
              </a:ext>
            </a:extLst>
          </p:cNvPr>
          <p:cNvSpPr txBox="1"/>
          <p:nvPr/>
        </p:nvSpPr>
        <p:spPr>
          <a:xfrm>
            <a:off x="5232764" y="5539103"/>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15</a:t>
            </a:r>
            <a:r>
              <a:rPr lang="en-US" sz="1400" b="1" dirty="0">
                <a:latin typeface="Times New Roman" panose="02020603050405020304" pitchFamily="18" charset="0"/>
                <a:ea typeface="Times New Roman" panose="02020603050405020304" pitchFamily="18" charset="0"/>
              </a:rPr>
              <a:t>: MQ-9 Sensor Output.</a:t>
            </a:r>
            <a:endParaRPr lang="en-IN"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62436DCC-FE7D-46F4-BFF5-731BBAB4334C}"/>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614555C7-5A99-44D7-B5EA-2FDF9B78BB5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022214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6558-10A4-48E5-9F4E-9D3ED234F3C8}"/>
              </a:ext>
            </a:extLst>
          </p:cNvPr>
          <p:cNvSpPr>
            <a:spLocks noGrp="1"/>
          </p:cNvSpPr>
          <p:nvPr>
            <p:ph type="title"/>
          </p:nvPr>
        </p:nvSpPr>
        <p:spPr>
          <a:xfrm>
            <a:off x="1271465" y="579257"/>
            <a:ext cx="9144001" cy="1371600"/>
          </a:xfrm>
        </p:spPr>
        <p:txBody>
          <a:bodyPr>
            <a:normAutofit/>
          </a:bodyPr>
          <a:lstStyle/>
          <a:p>
            <a:r>
              <a:rPr lang="en-IN" dirty="0">
                <a:latin typeface="Times New Roman" panose="02020603050405020304" pitchFamily="18" charset="0"/>
                <a:cs typeface="Times New Roman" panose="02020603050405020304" pitchFamily="18" charset="0"/>
              </a:rPr>
              <a:t>2. </a:t>
            </a:r>
            <a:r>
              <a:rPr lang="en-US" sz="3600" dirty="0">
                <a:latin typeface="Times New Roman" panose="02020603050405020304" pitchFamily="18" charset="0"/>
                <a:cs typeface="Times New Roman" panose="02020603050405020304" pitchFamily="18" charset="0"/>
              </a:rPr>
              <a:t>DHT-11 sensor - Temperature sensor.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DC92F3-9247-4FEB-A572-E12438BAEB7C}"/>
              </a:ext>
            </a:extLst>
          </p:cNvPr>
          <p:cNvSpPr>
            <a:spLocks noGrp="1"/>
          </p:cNvSpPr>
          <p:nvPr>
            <p:ph idx="1"/>
          </p:nvPr>
        </p:nvSpPr>
        <p:spPr>
          <a:xfrm>
            <a:off x="1271465" y="1950857"/>
            <a:ext cx="6380619" cy="3879349"/>
          </a:xfrm>
        </p:spPr>
        <p:txBody>
          <a:bodyPr>
            <a:normAutofit lnSpcReduction="10000"/>
          </a:bodyPr>
          <a:lstStyle/>
          <a:p>
            <a:pPr algn="just"/>
            <a:r>
              <a:rPr lang="en-IN" sz="2000" dirty="0">
                <a:latin typeface="Times New Roman" panose="02020603050405020304" pitchFamily="18" charset="0"/>
                <a:cs typeface="Times New Roman" panose="02020603050405020304" pitchFamily="18" charset="0"/>
              </a:rPr>
              <a:t>It is an electronic device that measures the temperatures of its environment.</a:t>
            </a:r>
          </a:p>
          <a:p>
            <a:pPr algn="just"/>
            <a:r>
              <a:rPr lang="en-IN" sz="2000" dirty="0">
                <a:latin typeface="Times New Roman" panose="02020603050405020304" pitchFamily="18" charset="0"/>
                <a:cs typeface="Times New Roman" panose="02020603050405020304" pitchFamily="18" charset="0"/>
              </a:rPr>
              <a:t>It converts the input data into electronic data to record and monitor.</a:t>
            </a:r>
          </a:p>
          <a:p>
            <a:pPr algn="just"/>
            <a:r>
              <a:rPr lang="en-IN" sz="2000" dirty="0">
                <a:latin typeface="Times New Roman" panose="02020603050405020304" pitchFamily="18" charset="0"/>
                <a:cs typeface="Times New Roman" panose="02020603050405020304" pitchFamily="18" charset="0"/>
              </a:rPr>
              <a:t>It can even signal the temperature changes.</a:t>
            </a:r>
          </a:p>
          <a:p>
            <a:pPr algn="just"/>
            <a:r>
              <a:rPr lang="en-IN" sz="2000" dirty="0">
                <a:latin typeface="Times New Roman" panose="02020603050405020304" pitchFamily="18" charset="0"/>
                <a:cs typeface="Times New Roman" panose="02020603050405020304" pitchFamily="18" charset="0"/>
              </a:rPr>
              <a:t>This can be used in automobiles, where it can detect very high temperatures and alert the driver, it can also detect the battery temperatures(In Electric Vehicles), It can also Alert when the temperature is exceeding the basic regulations.</a:t>
            </a:r>
          </a:p>
          <a:p>
            <a:pPr algn="just"/>
            <a:endParaRPr lang="en-IN" sz="1800" dirty="0">
              <a:latin typeface="Times New Roman" panose="02020603050405020304" pitchFamily="18" charset="0"/>
              <a:cs typeface="Times New Roman" panose="02020603050405020304" pitchFamily="18" charset="0"/>
            </a:endParaRPr>
          </a:p>
        </p:txBody>
      </p:sp>
      <p:pic>
        <p:nvPicPr>
          <p:cNvPr id="4" name="Content Placeholder 10">
            <a:extLst>
              <a:ext uri="{FF2B5EF4-FFF2-40B4-BE49-F238E27FC236}">
                <a16:creationId xmlns:a16="http://schemas.microsoft.com/office/drawing/2014/main" id="{ACA957C3-0F50-42BD-B922-461FBCBDE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782" y="2716262"/>
            <a:ext cx="2160240" cy="2190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CB16D93E-2408-4E44-B60F-6CF0795BF90E}"/>
              </a:ext>
            </a:extLst>
          </p:cNvPr>
          <p:cNvSpPr txBox="1"/>
          <p:nvPr/>
        </p:nvSpPr>
        <p:spPr>
          <a:xfrm>
            <a:off x="8021528" y="5076389"/>
            <a:ext cx="3224216"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Figure 16: DHT-11 Temperature Sensor</a:t>
            </a:r>
          </a:p>
        </p:txBody>
      </p:sp>
      <p:sp>
        <p:nvSpPr>
          <p:cNvPr id="8" name="Footer Placeholder 7">
            <a:extLst>
              <a:ext uri="{FF2B5EF4-FFF2-40B4-BE49-F238E27FC236}">
                <a16:creationId xmlns:a16="http://schemas.microsoft.com/office/drawing/2014/main" id="{9DF57F28-ECA9-4091-B9AC-506A3AFF4C26}"/>
              </a:ext>
            </a:extLst>
          </p:cNvPr>
          <p:cNvSpPr>
            <a:spLocks noGrp="1"/>
          </p:cNvSpPr>
          <p:nvPr>
            <p:ph type="ftr" sz="quarter" idx="11"/>
          </p:nvPr>
        </p:nvSpPr>
        <p:spPr/>
        <p:txBody>
          <a:bodyPr/>
          <a:lstStyle/>
          <a:p>
            <a:r>
              <a:rPr lang="en-US"/>
              <a:t>Dept. of ECE</a:t>
            </a:r>
            <a:endParaRPr lang="en-US" dirty="0"/>
          </a:p>
        </p:txBody>
      </p:sp>
      <p:sp>
        <p:nvSpPr>
          <p:cNvPr id="9" name="Slide Number Placeholder 8">
            <a:extLst>
              <a:ext uri="{FF2B5EF4-FFF2-40B4-BE49-F238E27FC236}">
                <a16:creationId xmlns:a16="http://schemas.microsoft.com/office/drawing/2014/main" id="{82E8E060-F82F-4D9F-9554-EA16A4AE2AA5}"/>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2426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721919-A1CA-43DE-AB6B-02FF9ECAFE6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1" y="523346"/>
            <a:ext cx="5267325" cy="4057650"/>
          </a:xfrm>
          <a:prstGeom prst="rect">
            <a:avLst/>
          </a:prstGeom>
          <a:noFill/>
          <a:ln>
            <a:noFill/>
          </a:ln>
        </p:spPr>
      </p:pic>
      <p:pic>
        <p:nvPicPr>
          <p:cNvPr id="7" name="Content Placeholder 6">
            <a:extLst>
              <a:ext uri="{FF2B5EF4-FFF2-40B4-BE49-F238E27FC236}">
                <a16:creationId xmlns:a16="http://schemas.microsoft.com/office/drawing/2014/main" id="{903E035B-547A-45F6-9D68-668E16E24DD7}"/>
              </a:ext>
            </a:extLst>
          </p:cNvPr>
          <p:cNvPicPr>
            <a:picLocks noGrp="1"/>
          </p:cNvPicPr>
          <p:nvPr>
            <p:ph idx="1"/>
          </p:nvPr>
        </p:nvPicPr>
        <p:blipFill rotWithShape="1">
          <a:blip r:embed="rId3"/>
          <a:srcRect l="9402" t="13158" r="4915" b="376"/>
          <a:stretch/>
        </p:blipFill>
        <p:spPr bwMode="auto">
          <a:xfrm>
            <a:off x="7574438" y="523346"/>
            <a:ext cx="3750054" cy="405765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3914110-EF66-43DB-8F37-66AE200E0362}"/>
              </a:ext>
            </a:extLst>
          </p:cNvPr>
          <p:cNvSpPr txBox="1"/>
          <p:nvPr/>
        </p:nvSpPr>
        <p:spPr>
          <a:xfrm>
            <a:off x="722384" y="4680829"/>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17</a:t>
            </a:r>
            <a:r>
              <a:rPr lang="en-US" sz="1400" b="1" dirty="0">
                <a:latin typeface="Times New Roman" panose="02020603050405020304" pitchFamily="18" charset="0"/>
                <a:ea typeface="Times New Roman" panose="02020603050405020304" pitchFamily="18" charset="0"/>
              </a:rPr>
              <a:t>: Connection with Arduino</a:t>
            </a:r>
            <a:endParaRPr lang="en-IN" sz="1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4D25879-8145-4F9F-9A19-9008FF004D47}"/>
              </a:ext>
            </a:extLst>
          </p:cNvPr>
          <p:cNvSpPr txBox="1"/>
          <p:nvPr/>
        </p:nvSpPr>
        <p:spPr>
          <a:xfrm>
            <a:off x="6396776" y="4680829"/>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18</a:t>
            </a:r>
            <a:r>
              <a:rPr lang="en-US" sz="1400" b="1" dirty="0">
                <a:latin typeface="Times New Roman" panose="02020603050405020304" pitchFamily="18" charset="0"/>
                <a:ea typeface="Times New Roman" panose="02020603050405020304" pitchFamily="18" charset="0"/>
              </a:rPr>
              <a:t>: DHT-11 Sensor Specifications.</a:t>
            </a:r>
            <a:endParaRPr lang="en-IN" sz="14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92356A9D-9EA5-49C7-AB9C-28394C0AB95B}"/>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B1BC321D-E0F8-421A-B10F-8ED5F4DB7687}"/>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639921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AC97A-60BA-4C61-8A3C-3E004E2C9A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3741" y="235255"/>
            <a:ext cx="8004518" cy="5038355"/>
          </a:xfrm>
          <a:prstGeom prst="rect">
            <a:avLst/>
          </a:prstGeom>
          <a:noFill/>
          <a:ln>
            <a:noFill/>
          </a:ln>
        </p:spPr>
      </p:pic>
      <p:sp>
        <p:nvSpPr>
          <p:cNvPr id="7" name="TextBox 6">
            <a:extLst>
              <a:ext uri="{FF2B5EF4-FFF2-40B4-BE49-F238E27FC236}">
                <a16:creationId xmlns:a16="http://schemas.microsoft.com/office/drawing/2014/main" id="{10F171E0-1055-4BB7-83D1-F1AE6945E842}"/>
              </a:ext>
            </a:extLst>
          </p:cNvPr>
          <p:cNvSpPr txBox="1"/>
          <p:nvPr/>
        </p:nvSpPr>
        <p:spPr>
          <a:xfrm>
            <a:off x="3043311" y="5273610"/>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a:t>
            </a:r>
            <a:r>
              <a:rPr lang="en-US" sz="1400" b="1" dirty="0">
                <a:latin typeface="Times New Roman" panose="02020603050405020304" pitchFamily="18" charset="0"/>
                <a:ea typeface="Times New Roman" panose="02020603050405020304" pitchFamily="18" charset="0"/>
              </a:rPr>
              <a:t>19: DHT-11 Output.</a:t>
            </a:r>
            <a:endParaRPr lang="en-IN" sz="14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EF319AB6-29B2-411D-BE50-AE8095CE7CC5}"/>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CF160D0E-5372-43B6-A0AE-5876C0B34F91}"/>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20525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551E-41BF-4EA9-ACE3-454CAA786C3D}"/>
              </a:ext>
            </a:extLst>
          </p:cNvPr>
          <p:cNvSpPr>
            <a:spLocks noGrp="1"/>
          </p:cNvSpPr>
          <p:nvPr>
            <p:ph type="title"/>
          </p:nvPr>
        </p:nvSpPr>
        <p:spPr>
          <a:xfrm>
            <a:off x="1186511" y="501573"/>
            <a:ext cx="10132517" cy="900858"/>
          </a:xfrm>
        </p:spPr>
        <p:txBody>
          <a:bodyPr>
            <a:noAutofit/>
          </a:bodyPr>
          <a:lstStyle/>
          <a:p>
            <a:r>
              <a:rPr lang="en-IN" dirty="0">
                <a:latin typeface="Times New Roman" panose="02020603050405020304" pitchFamily="18" charset="0"/>
                <a:cs typeface="Times New Roman" panose="02020603050405020304" pitchFamily="18" charset="0"/>
              </a:rPr>
              <a:t>3. </a:t>
            </a:r>
            <a:r>
              <a:rPr lang="en-US" sz="3600" dirty="0">
                <a:latin typeface="Times New Roman" panose="02020603050405020304" pitchFamily="18" charset="0"/>
                <a:cs typeface="Times New Roman" panose="02020603050405020304" pitchFamily="18" charset="0"/>
              </a:rPr>
              <a:t>HC_SR04 - Ultrasonic sensor.</a:t>
            </a:r>
            <a:br>
              <a:rPr lang="en-US" sz="36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72B906-3080-4D5E-AE16-261F98752190}"/>
              </a:ext>
            </a:extLst>
          </p:cNvPr>
          <p:cNvSpPr>
            <a:spLocks noGrp="1"/>
          </p:cNvSpPr>
          <p:nvPr>
            <p:ph idx="1"/>
          </p:nvPr>
        </p:nvSpPr>
        <p:spPr>
          <a:xfrm>
            <a:off x="1186512" y="1668521"/>
            <a:ext cx="5326583" cy="4347268"/>
          </a:xfrm>
        </p:spPr>
        <p:txBody>
          <a:bodyPr>
            <a:normAutofit/>
          </a:bodyPr>
          <a:lstStyle/>
          <a:p>
            <a:pPr algn="just"/>
            <a:r>
              <a:rPr lang="en-IN" sz="2000" dirty="0">
                <a:latin typeface="Times New Roman" panose="02020603050405020304" pitchFamily="18" charset="0"/>
                <a:cs typeface="Times New Roman" panose="02020603050405020304" pitchFamily="18" charset="0"/>
              </a:rPr>
              <a:t>We can use two ultrasonic sensors here: HC-SR04 .</a:t>
            </a:r>
          </a:p>
          <a:p>
            <a:pPr algn="just"/>
            <a:r>
              <a:rPr lang="en-IN" sz="2000" dirty="0">
                <a:latin typeface="Times New Roman" panose="02020603050405020304" pitchFamily="18" charset="0"/>
                <a:cs typeface="Times New Roman" panose="02020603050405020304" pitchFamily="18" charset="0"/>
              </a:rPr>
              <a:t>Both the sensors combined will alert if there is safe distance between vehicles.</a:t>
            </a:r>
          </a:p>
          <a:p>
            <a:pPr algn="just"/>
            <a:r>
              <a:rPr lang="en-IN" sz="2000" dirty="0">
                <a:latin typeface="Times New Roman" panose="02020603050405020304" pitchFamily="18" charset="0"/>
                <a:cs typeface="Times New Roman" panose="02020603050405020304" pitchFamily="18" charset="0"/>
              </a:rPr>
              <a:t>As soon as the distance is unsafe, it will indicate the driver to slow down the vehicle and hence preventing an accident.</a:t>
            </a:r>
          </a:p>
        </p:txBody>
      </p:sp>
      <p:pic>
        <p:nvPicPr>
          <p:cNvPr id="9" name="Picture 8">
            <a:extLst>
              <a:ext uri="{FF2B5EF4-FFF2-40B4-BE49-F238E27FC236}">
                <a16:creationId xmlns:a16="http://schemas.microsoft.com/office/drawing/2014/main" id="{0989B846-EE20-45C2-8CD2-5FAC97635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296" y="1402431"/>
            <a:ext cx="3520217" cy="305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A69CAF3-CC34-443D-A556-B6BDAC421166}"/>
              </a:ext>
            </a:extLst>
          </p:cNvPr>
          <p:cNvSpPr txBox="1"/>
          <p:nvPr/>
        </p:nvSpPr>
        <p:spPr>
          <a:xfrm>
            <a:off x="7762769" y="4554245"/>
            <a:ext cx="3391270"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20: Ultra Sonic Sensor</a:t>
            </a:r>
          </a:p>
        </p:txBody>
      </p:sp>
      <p:sp>
        <p:nvSpPr>
          <p:cNvPr id="7" name="Footer Placeholder 6">
            <a:extLst>
              <a:ext uri="{FF2B5EF4-FFF2-40B4-BE49-F238E27FC236}">
                <a16:creationId xmlns:a16="http://schemas.microsoft.com/office/drawing/2014/main" id="{29A06E9E-095B-43F9-910D-C1B29B470D95}"/>
              </a:ext>
            </a:extLst>
          </p:cNvPr>
          <p:cNvSpPr>
            <a:spLocks noGrp="1"/>
          </p:cNvSpPr>
          <p:nvPr>
            <p:ph type="ftr" sz="quarter" idx="11"/>
          </p:nvPr>
        </p:nvSpPr>
        <p:spPr/>
        <p:txBody>
          <a:bodyPr/>
          <a:lstStyle/>
          <a:p>
            <a:r>
              <a:rPr lang="en-US"/>
              <a:t>Dept. of ECE</a:t>
            </a:r>
            <a:endParaRPr lang="en-US" dirty="0"/>
          </a:p>
        </p:txBody>
      </p:sp>
      <p:sp>
        <p:nvSpPr>
          <p:cNvPr id="8" name="Slide Number Placeholder 7">
            <a:extLst>
              <a:ext uri="{FF2B5EF4-FFF2-40B4-BE49-F238E27FC236}">
                <a16:creationId xmlns:a16="http://schemas.microsoft.com/office/drawing/2014/main" id="{07A7F533-B6BD-4670-B3AA-55C7DC161601}"/>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93049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680-DB7D-4934-B6ED-C0009E8DEC4E}"/>
              </a:ext>
            </a:extLst>
          </p:cNvPr>
          <p:cNvSpPr>
            <a:spLocks noGrp="1"/>
          </p:cNvSpPr>
          <p:nvPr>
            <p:ph type="title"/>
          </p:nvPr>
        </p:nvSpPr>
        <p:spPr>
          <a:xfrm>
            <a:off x="1143001" y="369943"/>
            <a:ext cx="9905998" cy="816367"/>
          </a:xfrm>
        </p:spPr>
        <p:txBody>
          <a:bodyPr/>
          <a:lstStyle/>
          <a:p>
            <a:pPr algn="ctr"/>
            <a:r>
              <a:rPr lang="en-IN"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C2A3A61-3FF8-43AA-822D-E28623A48EC1}"/>
              </a:ext>
            </a:extLst>
          </p:cNvPr>
          <p:cNvSpPr>
            <a:spLocks noGrp="1"/>
          </p:cNvSpPr>
          <p:nvPr>
            <p:ph idx="1"/>
          </p:nvPr>
        </p:nvSpPr>
        <p:spPr>
          <a:xfrm>
            <a:off x="1141412" y="1526959"/>
            <a:ext cx="9905999" cy="4264242"/>
          </a:xfrm>
        </p:spPr>
        <p:txBody>
          <a:bodyPr>
            <a:normAutofit/>
          </a:bodyPr>
          <a:lstStyle/>
          <a:p>
            <a:pPr marL="457200" lvl="1" indent="0" algn="just">
              <a:buNone/>
            </a:pPr>
            <a:r>
              <a:rPr lang="en-US" dirty="0">
                <a:effectLst/>
                <a:latin typeface="Times New Roman" panose="02020603050405020304" pitchFamily="18" charset="0"/>
                <a:ea typeface="Times New Roman" panose="02020603050405020304" pitchFamily="18" charset="0"/>
              </a:rPr>
              <a:t>	The modern technology has developed well and has brought about advancements in driving systems. Yet the number of road accidents in India and worldwide have not dropped significantly. The major reasons for the same are drowsiness and fatigue. Hence the driver drowsiness and fatigue detection are a major area which could be improved to prevent a large number of sleep induced road accidents. The system would employ various parameters such as blink-rate, eye closure, and yawning into consideration to effectively identify the drowsiness of the driver in real time, and also the physical condition of the vehicle taking many factors into consideration such as temperature, weather and </a:t>
            </a:r>
            <a:r>
              <a:rPr lang="en-US" dirty="0">
                <a:latin typeface="Times New Roman" panose="02020603050405020304" pitchFamily="18" charset="0"/>
                <a:ea typeface="Times New Roman" panose="02020603050405020304" pitchFamily="18" charset="0"/>
              </a:rPr>
              <a:t>the gaseous temperament </a:t>
            </a:r>
            <a:r>
              <a:rPr lang="en-US" dirty="0">
                <a:effectLst/>
                <a:latin typeface="Times New Roman" panose="02020603050405020304" pitchFamily="18" charset="0"/>
                <a:ea typeface="Times New Roman" panose="02020603050405020304" pitchFamily="18" charset="0"/>
              </a:rPr>
              <a:t>of the vehicle . </a:t>
            </a:r>
            <a:r>
              <a:rPr lang="en-US" dirty="0">
                <a:latin typeface="Times New Roman" panose="02020603050405020304" pitchFamily="18" charset="0"/>
                <a:ea typeface="Times New Roman" panose="02020603050405020304" pitchFamily="18" charset="0"/>
              </a:rPr>
              <a:t>With t</a:t>
            </a:r>
            <a:r>
              <a:rPr lang="en-US" dirty="0">
                <a:effectLst/>
                <a:latin typeface="Times New Roman" panose="02020603050405020304" pitchFamily="18" charset="0"/>
                <a:ea typeface="Times New Roman" panose="02020603050405020304" pitchFamily="18" charset="0"/>
              </a:rPr>
              <a:t>he proposed methods and with the help of the additional sensors installed, we hope to contribute in reducing the number of road accidents using simple methodologies and approaches.</a:t>
            </a:r>
            <a:endParaRPr lang="en-IN" dirty="0">
              <a:effectLst/>
              <a:latin typeface="Times New Roman" panose="02020603050405020304" pitchFamily="18" charset="0"/>
              <a:ea typeface="Times New Roman" panose="02020603050405020304" pitchFamily="18" charset="0"/>
            </a:endParaRPr>
          </a:p>
        </p:txBody>
      </p:sp>
      <p:sp>
        <p:nvSpPr>
          <p:cNvPr id="6" name="Footer Placeholder 5">
            <a:extLst>
              <a:ext uri="{FF2B5EF4-FFF2-40B4-BE49-F238E27FC236}">
                <a16:creationId xmlns:a16="http://schemas.microsoft.com/office/drawing/2014/main" id="{3D096F14-7F64-49AA-9649-FED59CB7EAA9}"/>
              </a:ext>
            </a:extLst>
          </p:cNvPr>
          <p:cNvSpPr>
            <a:spLocks noGrp="1"/>
          </p:cNvSpPr>
          <p:nvPr>
            <p:ph type="ftr" sz="quarter" idx="11"/>
          </p:nvPr>
        </p:nvSpPr>
        <p:spPr/>
        <p:txBody>
          <a:bodyPr/>
          <a:lstStyle/>
          <a:p>
            <a:r>
              <a:rPr lang="en-US" dirty="0"/>
              <a:t>Dept. of ECE</a:t>
            </a:r>
          </a:p>
        </p:txBody>
      </p:sp>
      <p:sp>
        <p:nvSpPr>
          <p:cNvPr id="7" name="Slide Number Placeholder 6">
            <a:extLst>
              <a:ext uri="{FF2B5EF4-FFF2-40B4-BE49-F238E27FC236}">
                <a16:creationId xmlns:a16="http://schemas.microsoft.com/office/drawing/2014/main" id="{339DBE2D-EF1B-4068-995D-7697CB1F54DA}"/>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66523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27207A-7ED8-49F7-8F2C-C5236887E2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81" y="1151413"/>
            <a:ext cx="5272405" cy="2458085"/>
          </a:xfrm>
          <a:prstGeom prst="rect">
            <a:avLst/>
          </a:prstGeom>
          <a:noFill/>
          <a:ln>
            <a:noFill/>
          </a:ln>
        </p:spPr>
      </p:pic>
      <p:pic>
        <p:nvPicPr>
          <p:cNvPr id="7" name="image14.png">
            <a:extLst>
              <a:ext uri="{FF2B5EF4-FFF2-40B4-BE49-F238E27FC236}">
                <a16:creationId xmlns:a16="http://schemas.microsoft.com/office/drawing/2014/main" id="{81F163F0-4477-4A65-962C-24944A188E3C}"/>
              </a:ext>
            </a:extLst>
          </p:cNvPr>
          <p:cNvPicPr>
            <a:picLocks noGrp="1"/>
          </p:cNvPicPr>
          <p:nvPr>
            <p:ph idx="1"/>
          </p:nvPr>
        </p:nvPicPr>
        <p:blipFill rotWithShape="1">
          <a:blip r:embed="rId3"/>
          <a:srcRect l="2751" t="2899" r="4440" b="5796"/>
          <a:stretch/>
        </p:blipFill>
        <p:spPr bwMode="auto">
          <a:xfrm>
            <a:off x="7203435" y="609600"/>
            <a:ext cx="4112418" cy="354171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04A28BDD-BD1D-4459-BDDC-2CCB77A21A44}"/>
              </a:ext>
            </a:extLst>
          </p:cNvPr>
          <p:cNvSpPr txBox="1"/>
          <p:nvPr/>
        </p:nvSpPr>
        <p:spPr>
          <a:xfrm>
            <a:off x="158694" y="3675371"/>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21: Connection with Arduino </a:t>
            </a:r>
            <a:endParaRPr lang="en-IN" sz="1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E63E005-D1A1-442A-A070-F76A949741E6}"/>
              </a:ext>
            </a:extLst>
          </p:cNvPr>
          <p:cNvSpPr txBox="1"/>
          <p:nvPr/>
        </p:nvSpPr>
        <p:spPr>
          <a:xfrm>
            <a:off x="6206955" y="4217185"/>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22: HCSR-04 pins </a:t>
            </a:r>
            <a:endParaRPr lang="en-IN"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99EE7343-FD8D-4C38-9E13-38A6AEAD0A20}"/>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0C642D57-FDE8-419D-9ABB-945E0C03BA5C}"/>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33897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80AF0-FCF8-4BD8-901B-1FF46E13D7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8907" y="498239"/>
            <a:ext cx="5634185" cy="4282095"/>
          </a:xfrm>
          <a:prstGeom prst="rect">
            <a:avLst/>
          </a:prstGeom>
          <a:noFill/>
          <a:ln>
            <a:noFill/>
          </a:ln>
        </p:spPr>
      </p:pic>
      <p:sp>
        <p:nvSpPr>
          <p:cNvPr id="7" name="TextBox 6">
            <a:extLst>
              <a:ext uri="{FF2B5EF4-FFF2-40B4-BE49-F238E27FC236}">
                <a16:creationId xmlns:a16="http://schemas.microsoft.com/office/drawing/2014/main" id="{1CABADFC-E489-4E84-A5A1-0B57550787C6}"/>
              </a:ext>
            </a:extLst>
          </p:cNvPr>
          <p:cNvSpPr txBox="1"/>
          <p:nvPr/>
        </p:nvSpPr>
        <p:spPr>
          <a:xfrm>
            <a:off x="3043310" y="4877731"/>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23: HCSR-04 Output. </a:t>
            </a:r>
            <a:endParaRPr lang="en-IN"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ADFBCF53-F249-49C6-AEF9-7BE6ABF3FDB0}"/>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44605989-1513-40C8-941E-C8589CC9F92B}"/>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18634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7F6CB7-D0A4-4624-85B4-1D1A8C53EDC7}"/>
              </a:ext>
            </a:extLst>
          </p:cNvPr>
          <p:cNvSpPr txBox="1"/>
          <p:nvPr/>
        </p:nvSpPr>
        <p:spPr>
          <a:xfrm>
            <a:off x="5307290" y="2670645"/>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24: Flowchart of Ultrasonic Sensor functioning </a:t>
            </a:r>
            <a:endParaRPr lang="en-IN"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6F354307-A458-400B-AB1D-67D260FEE997}"/>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F55CD702-9769-4C2D-89AD-00F857691A02}"/>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6" name="Picture 5">
            <a:extLst>
              <a:ext uri="{FF2B5EF4-FFF2-40B4-BE49-F238E27FC236}">
                <a16:creationId xmlns:a16="http://schemas.microsoft.com/office/drawing/2014/main" id="{8F4816C3-0768-4797-A888-651D764B3E85}"/>
              </a:ext>
            </a:extLst>
          </p:cNvPr>
          <p:cNvPicPr>
            <a:picLocks noChangeAspect="1"/>
          </p:cNvPicPr>
          <p:nvPr/>
        </p:nvPicPr>
        <p:blipFill>
          <a:blip r:embed="rId2"/>
          <a:stretch>
            <a:fillRect/>
          </a:stretch>
        </p:blipFill>
        <p:spPr>
          <a:xfrm>
            <a:off x="854172" y="209470"/>
            <a:ext cx="4905585" cy="6083753"/>
          </a:xfrm>
          <a:prstGeom prst="rect">
            <a:avLst/>
          </a:prstGeom>
        </p:spPr>
      </p:pic>
    </p:spTree>
    <p:extLst>
      <p:ext uri="{BB962C8B-B14F-4D97-AF65-F5344CB8AC3E}">
        <p14:creationId xmlns:p14="http://schemas.microsoft.com/office/powerpoint/2010/main" val="296777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F6A914-DB4A-4043-9EC9-43BADF6B4DCA}"/>
              </a:ext>
            </a:extLst>
          </p:cNvPr>
          <p:cNvSpPr txBox="1"/>
          <p:nvPr/>
        </p:nvSpPr>
        <p:spPr>
          <a:xfrm>
            <a:off x="5836647" y="3191946"/>
            <a:ext cx="6105378" cy="307777"/>
          </a:xfrm>
          <a:prstGeom prst="rect">
            <a:avLst/>
          </a:prstGeom>
          <a:noFill/>
        </p:spPr>
        <p:txBody>
          <a:bodyPr wrap="square">
            <a:spAutoFit/>
          </a:bodyPr>
          <a:lstStyle/>
          <a:p>
            <a:pPr indent="-1270" algn="ctr"/>
            <a:r>
              <a:rPr lang="en-US" sz="1400" b="1" dirty="0">
                <a:effectLst/>
                <a:latin typeface="Times New Roman" panose="02020603050405020304" pitchFamily="18" charset="0"/>
                <a:ea typeface="Times New Roman" panose="02020603050405020304" pitchFamily="18" charset="0"/>
              </a:rPr>
              <a:t>Figure 25:Sensor activity in case of accident</a:t>
            </a:r>
            <a:endParaRPr lang="en-IN"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4F6E7474-A4F1-4F41-834B-AD29E62CB0BC}"/>
              </a:ext>
            </a:extLst>
          </p:cNvPr>
          <p:cNvSpPr>
            <a:spLocks noGrp="1"/>
          </p:cNvSpPr>
          <p:nvPr>
            <p:ph type="ftr" sz="quarter" idx="11"/>
          </p:nvPr>
        </p:nvSpPr>
        <p:spPr/>
        <p:txBody>
          <a:bodyPr/>
          <a:lstStyle/>
          <a:p>
            <a:r>
              <a:rPr lang="en-US"/>
              <a:t>Dept. of ECE</a:t>
            </a:r>
            <a:endParaRPr lang="en-US" dirty="0"/>
          </a:p>
        </p:txBody>
      </p:sp>
      <p:sp>
        <p:nvSpPr>
          <p:cNvPr id="3" name="Slide Number Placeholder 2">
            <a:extLst>
              <a:ext uri="{FF2B5EF4-FFF2-40B4-BE49-F238E27FC236}">
                <a16:creationId xmlns:a16="http://schemas.microsoft.com/office/drawing/2014/main" id="{0AE0A18C-2933-494A-ABD6-2E501C3EC348}"/>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5" name="Picture 4">
            <a:extLst>
              <a:ext uri="{FF2B5EF4-FFF2-40B4-BE49-F238E27FC236}">
                <a16:creationId xmlns:a16="http://schemas.microsoft.com/office/drawing/2014/main" id="{B322A868-42E2-4A70-8C1F-5503814751E9}"/>
              </a:ext>
            </a:extLst>
          </p:cNvPr>
          <p:cNvPicPr>
            <a:picLocks noChangeAspect="1"/>
          </p:cNvPicPr>
          <p:nvPr/>
        </p:nvPicPr>
        <p:blipFill>
          <a:blip r:embed="rId2"/>
          <a:stretch>
            <a:fillRect/>
          </a:stretch>
        </p:blipFill>
        <p:spPr>
          <a:xfrm>
            <a:off x="1017179" y="183469"/>
            <a:ext cx="5161209" cy="6016954"/>
          </a:xfrm>
          <a:prstGeom prst="rect">
            <a:avLst/>
          </a:prstGeom>
        </p:spPr>
      </p:pic>
    </p:spTree>
    <p:extLst>
      <p:ext uri="{BB962C8B-B14F-4D97-AF65-F5344CB8AC3E}">
        <p14:creationId xmlns:p14="http://schemas.microsoft.com/office/powerpoint/2010/main" val="2780526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D1D1-C726-4184-928D-64A59AD668B7}"/>
              </a:ext>
            </a:extLst>
          </p:cNvPr>
          <p:cNvSpPr>
            <a:spLocks noGrp="1"/>
          </p:cNvSpPr>
          <p:nvPr>
            <p:ph type="title"/>
          </p:nvPr>
        </p:nvSpPr>
        <p:spPr/>
        <p:txBody>
          <a:bodyPr>
            <a:normAutofit/>
          </a:bodyPr>
          <a:lstStyle/>
          <a:p>
            <a:pPr algn="ctr"/>
            <a:r>
              <a:rPr lang="en-IN" b="1" u="sng"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65BF2F18-3D32-4166-9F8D-B4F7F25D9E07}"/>
              </a:ext>
            </a:extLst>
          </p:cNvPr>
          <p:cNvSpPr>
            <a:spLocks noGrp="1"/>
          </p:cNvSpPr>
          <p:nvPr>
            <p:ph idx="1"/>
          </p:nvPr>
        </p:nvSpPr>
        <p:spPr>
          <a:xfrm>
            <a:off x="1425498" y="2338264"/>
            <a:ext cx="9905999" cy="3541714"/>
          </a:xfrm>
        </p:spPr>
        <p:txBody>
          <a:bodyPr>
            <a:normAutofit/>
          </a:bodyPr>
          <a:lstStyle/>
          <a:p>
            <a:r>
              <a:rPr lang="en-IN" sz="2000" dirty="0">
                <a:latin typeface="Times New Roman" panose="02020603050405020304" pitchFamily="18" charset="0"/>
                <a:cs typeface="Times New Roman" panose="02020603050405020304" pitchFamily="18" charset="0"/>
              </a:rPr>
              <a:t>Evaluate if the driver is drowsy.</a:t>
            </a:r>
          </a:p>
          <a:p>
            <a:r>
              <a:rPr lang="en-IN" sz="2000" dirty="0">
                <a:latin typeface="Times New Roman" panose="02020603050405020304" pitchFamily="18" charset="0"/>
                <a:cs typeface="Times New Roman" panose="02020603050405020304" pitchFamily="18" charset="0"/>
              </a:rPr>
              <a:t>Check if any harmful gases are present in the vehicle.</a:t>
            </a:r>
          </a:p>
          <a:p>
            <a:r>
              <a:rPr lang="en-IN" sz="2000" dirty="0">
                <a:latin typeface="Times New Roman" panose="02020603050405020304" pitchFamily="18" charset="0"/>
                <a:cs typeface="Times New Roman" panose="02020603050405020304" pitchFamily="18" charset="0"/>
              </a:rPr>
              <a:t>Check the temperature of the driver environment.</a:t>
            </a:r>
          </a:p>
          <a:p>
            <a:r>
              <a:rPr lang="en-IN" sz="2000" dirty="0">
                <a:latin typeface="Times New Roman" panose="02020603050405020304" pitchFamily="18" charset="0"/>
                <a:cs typeface="Times New Roman" panose="02020603050405020304" pitchFamily="18" charset="0"/>
              </a:rPr>
              <a:t>Prevent accidents due to drowsiness in harsh weather. </a:t>
            </a:r>
          </a:p>
        </p:txBody>
      </p:sp>
      <p:sp>
        <p:nvSpPr>
          <p:cNvPr id="5" name="Footer Placeholder 4">
            <a:extLst>
              <a:ext uri="{FF2B5EF4-FFF2-40B4-BE49-F238E27FC236}">
                <a16:creationId xmlns:a16="http://schemas.microsoft.com/office/drawing/2014/main" id="{6EC7FDCD-F9F8-44AA-9A64-6E5495D6A452}"/>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AFF62999-A01F-4567-86D4-6A7800A27837}"/>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777607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434C-7C1A-4ED9-B597-B1B46588C45C}"/>
              </a:ext>
            </a:extLst>
          </p:cNvPr>
          <p:cNvSpPr>
            <a:spLocks noGrp="1"/>
          </p:cNvSpPr>
          <p:nvPr>
            <p:ph type="title"/>
          </p:nvPr>
        </p:nvSpPr>
        <p:spPr>
          <a:xfrm>
            <a:off x="1143001" y="439409"/>
            <a:ext cx="9905998" cy="842637"/>
          </a:xfrm>
        </p:spPr>
        <p:txBody>
          <a:bodyPr/>
          <a:lstStyle/>
          <a:p>
            <a:pPr algn="ctr"/>
            <a:r>
              <a:rPr lang="en-IN" b="1"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E47D8520-D0F1-46A2-A7F6-ADEB4FCBCA98}"/>
              </a:ext>
            </a:extLst>
          </p:cNvPr>
          <p:cNvSpPr>
            <a:spLocks noGrp="1"/>
          </p:cNvSpPr>
          <p:nvPr>
            <p:ph idx="1"/>
          </p:nvPr>
        </p:nvSpPr>
        <p:spPr>
          <a:xfrm>
            <a:off x="1141411" y="1580184"/>
            <a:ext cx="9905999" cy="3541714"/>
          </a:xfrm>
        </p:spPr>
        <p:txBody>
          <a:bodyPr>
            <a:normAutofit/>
          </a:bodyPr>
          <a:lstStyle/>
          <a:p>
            <a:pPr lvl="1" algn="just"/>
            <a:r>
              <a:rPr lang="en-IN" dirty="0">
                <a:latin typeface="Times New Roman" panose="02020603050405020304" pitchFamily="18" charset="0"/>
                <a:cs typeface="Times New Roman" panose="02020603050405020304" pitchFamily="18" charset="0"/>
              </a:rPr>
              <a:t>Real-Time monitoring from the system.</a:t>
            </a:r>
          </a:p>
          <a:p>
            <a:pPr lvl="1" algn="just"/>
            <a:r>
              <a:rPr lang="en-IN" dirty="0">
                <a:latin typeface="Times New Roman" panose="02020603050405020304" pitchFamily="18" charset="0"/>
                <a:cs typeface="Times New Roman" panose="02020603050405020304" pitchFamily="18" charset="0"/>
              </a:rPr>
              <a:t>The sensors are cost efficient.</a:t>
            </a:r>
          </a:p>
          <a:p>
            <a:pPr lvl="1" algn="just"/>
            <a:r>
              <a:rPr lang="en-IN" dirty="0">
                <a:latin typeface="Times New Roman" panose="02020603050405020304" pitchFamily="18" charset="0"/>
                <a:cs typeface="Times New Roman" panose="02020603050405020304" pitchFamily="18" charset="0"/>
              </a:rPr>
              <a:t>They don’t take up much space.</a:t>
            </a:r>
          </a:p>
          <a:p>
            <a:pPr lvl="1" algn="just"/>
            <a:r>
              <a:rPr lang="en-IN" dirty="0">
                <a:latin typeface="Times New Roman" panose="02020603050405020304" pitchFamily="18" charset="0"/>
                <a:cs typeface="Times New Roman" panose="02020603050405020304" pitchFamily="18" charset="0"/>
              </a:rPr>
              <a:t>Easily replaceable.</a:t>
            </a:r>
          </a:p>
          <a:p>
            <a:pPr lvl="1" algn="just"/>
            <a:r>
              <a:rPr lang="en-US" dirty="0">
                <a:latin typeface="Times New Roman" panose="02020603050405020304" pitchFamily="18" charset="0"/>
                <a:cs typeface="Times New Roman" panose="02020603050405020304" pitchFamily="18" charset="0"/>
              </a:rPr>
              <a:t>High levels of safety regarding the pollution abatement due to over usage of the vehicle is ensured.</a:t>
            </a:r>
          </a:p>
          <a:p>
            <a:pPr lvl="1" algn="just"/>
            <a:r>
              <a:rPr lang="en-US" dirty="0">
                <a:latin typeface="Times New Roman" panose="02020603050405020304" pitchFamily="18" charset="0"/>
                <a:cs typeface="Times New Roman" panose="02020603050405020304" pitchFamily="18" charset="0"/>
              </a:rPr>
              <a:t>Prevent accidents and save lives.</a:t>
            </a:r>
          </a:p>
        </p:txBody>
      </p:sp>
      <p:sp>
        <p:nvSpPr>
          <p:cNvPr id="6" name="Footer Placeholder 5">
            <a:extLst>
              <a:ext uri="{FF2B5EF4-FFF2-40B4-BE49-F238E27FC236}">
                <a16:creationId xmlns:a16="http://schemas.microsoft.com/office/drawing/2014/main" id="{85F60B71-02C9-4D77-A888-99E20595591B}"/>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E8B17650-2F77-4A15-B4B6-52720F87C06C}"/>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4264255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4D11-D089-48D9-B230-CB3C7EF8DEA6}"/>
              </a:ext>
            </a:extLst>
          </p:cNvPr>
          <p:cNvSpPr>
            <a:spLocks noGrp="1"/>
          </p:cNvSpPr>
          <p:nvPr>
            <p:ph type="title"/>
          </p:nvPr>
        </p:nvSpPr>
        <p:spPr>
          <a:xfrm>
            <a:off x="1141411" y="354567"/>
            <a:ext cx="9905998" cy="842637"/>
          </a:xfrm>
        </p:spPr>
        <p:txBody>
          <a:bodyPr/>
          <a:lstStyle/>
          <a:p>
            <a:pPr algn="ctr"/>
            <a:r>
              <a:rPr lang="en-IN"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512584D3-6493-4283-AE2C-99C757CCCA46}"/>
              </a:ext>
            </a:extLst>
          </p:cNvPr>
          <p:cNvSpPr>
            <a:spLocks noGrp="1"/>
          </p:cNvSpPr>
          <p:nvPr>
            <p:ph idx="1"/>
          </p:nvPr>
        </p:nvSpPr>
        <p:spPr>
          <a:xfrm>
            <a:off x="1141410" y="1438781"/>
            <a:ext cx="9905999" cy="3541714"/>
          </a:xfrm>
        </p:spPr>
        <p:txBody>
          <a:bodyPr/>
          <a:lstStyle/>
          <a:p>
            <a:pPr lvl="1" algn="just"/>
            <a:r>
              <a:rPr lang="en-IN" dirty="0">
                <a:latin typeface="Times New Roman" panose="02020603050405020304" pitchFamily="18" charset="0"/>
                <a:cs typeface="Times New Roman" panose="02020603050405020304" pitchFamily="18" charset="0"/>
              </a:rPr>
              <a:t>The data might not be a 100% accurate.</a:t>
            </a:r>
          </a:p>
          <a:p>
            <a:pPr lvl="1" algn="just"/>
            <a:r>
              <a:rPr lang="en-IN" dirty="0">
                <a:latin typeface="Times New Roman" panose="02020603050405020304" pitchFamily="18" charset="0"/>
                <a:cs typeface="Times New Roman" panose="02020603050405020304" pitchFamily="18" charset="0"/>
              </a:rPr>
              <a:t>False </a:t>
            </a:r>
            <a:r>
              <a:rPr lang="en-US" dirty="0">
                <a:latin typeface="Times New Roman" panose="02020603050405020304" pitchFamily="18" charset="0"/>
                <a:cs typeface="Times New Roman" panose="02020603050405020304" pitchFamily="18" charset="0"/>
              </a:rPr>
              <a:t>System Failure due to network issues.</a:t>
            </a:r>
          </a:p>
          <a:p>
            <a:pPr lvl="1" algn="just"/>
            <a:r>
              <a:rPr lang="en-US" dirty="0">
                <a:latin typeface="Times New Roman" panose="02020603050405020304" pitchFamily="18" charset="0"/>
                <a:cs typeface="Times New Roman" panose="02020603050405020304" pitchFamily="18" charset="0"/>
              </a:rPr>
              <a:t>False interpretation due to unusual behavior by the driver. </a:t>
            </a:r>
          </a:p>
          <a:p>
            <a:pPr lvl="1" algn="just"/>
            <a:r>
              <a:rPr lang="en-IN" dirty="0">
                <a:latin typeface="Times New Roman" panose="02020603050405020304" pitchFamily="18" charset="0"/>
                <a:cs typeface="Times New Roman" panose="02020603050405020304" pitchFamily="18" charset="0"/>
              </a:rPr>
              <a:t>It may malfunction due to external factors.</a:t>
            </a:r>
          </a:p>
          <a:p>
            <a:pPr lvl="1" algn="just"/>
            <a:r>
              <a:rPr lang="en-IN" dirty="0">
                <a:latin typeface="Times New Roman" panose="02020603050405020304" pitchFamily="18" charset="0"/>
                <a:cs typeface="Times New Roman" panose="02020603050405020304" pitchFamily="18" charset="0"/>
              </a:rPr>
              <a:t>It is difficult to establish a proper energy interface for all the sensors.</a:t>
            </a:r>
          </a:p>
          <a:p>
            <a:pPr lvl="1" algn="just"/>
            <a:r>
              <a:rPr lang="en-US" dirty="0">
                <a:latin typeface="Times New Roman" panose="02020603050405020304" pitchFamily="18" charset="0"/>
                <a:cs typeface="Times New Roman" panose="02020603050405020304" pitchFamily="18" charset="0"/>
              </a:rPr>
              <a:t>Accuracy in controlling the sensors depends on the signal strength.</a:t>
            </a:r>
          </a:p>
          <a:p>
            <a:pPr lvl="1" algn="just"/>
            <a:r>
              <a:rPr lang="en-US" dirty="0">
                <a:latin typeface="Times New Roman" panose="02020603050405020304" pitchFamily="18" charset="0"/>
                <a:cs typeface="Times New Roman" panose="02020603050405020304" pitchFamily="18" charset="0"/>
              </a:rPr>
              <a:t>The sensor may occasionally fail and hence faulty signals could be sent to the microcontroller board.</a:t>
            </a:r>
            <a:endParaRPr lang="en-IN" sz="2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5122AA4-1B45-4758-A0F3-C39BBCE7D765}"/>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4A1393F9-4546-44F1-A90F-12BC87DE7914}"/>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10703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A444-E499-4CB7-BF41-D9D981DEC36B}"/>
              </a:ext>
            </a:extLst>
          </p:cNvPr>
          <p:cNvSpPr>
            <a:spLocks noGrp="1"/>
          </p:cNvSpPr>
          <p:nvPr>
            <p:ph type="title"/>
          </p:nvPr>
        </p:nvSpPr>
        <p:spPr>
          <a:xfrm>
            <a:off x="1139946" y="181224"/>
            <a:ext cx="9905998" cy="1478570"/>
          </a:xfrm>
        </p:spPr>
        <p:txBody>
          <a:bodyPr>
            <a:normAutofit/>
          </a:bodyPr>
          <a:lstStyle/>
          <a:p>
            <a:pPr algn="ctr"/>
            <a:r>
              <a:rPr lang="en-IN" b="1" u="sng"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2FC98E-107F-40B4-921C-5386E93FB26C}"/>
              </a:ext>
            </a:extLst>
          </p:cNvPr>
          <p:cNvSpPr>
            <a:spLocks noGrp="1"/>
          </p:cNvSpPr>
          <p:nvPr>
            <p:ph idx="1"/>
          </p:nvPr>
        </p:nvSpPr>
        <p:spPr>
          <a:xfrm>
            <a:off x="1143000" y="2595716"/>
            <a:ext cx="9905999" cy="2020672"/>
          </a:xfrm>
        </p:spPr>
        <p:txBody>
          <a:bodyPr>
            <a:normAutofit/>
          </a:bodyPr>
          <a:lstStyle/>
          <a:p>
            <a:pPr algn="just"/>
            <a:r>
              <a:rPr lang="en-IN" sz="2000" dirty="0">
                <a:latin typeface="Times New Roman" panose="02020603050405020304" pitchFamily="18" charset="0"/>
                <a:cs typeface="Times New Roman" panose="02020603050405020304" pitchFamily="18" charset="0"/>
              </a:rPr>
              <a:t>A much advanced and efficient system can be designed with additional features.</a:t>
            </a:r>
          </a:p>
          <a:p>
            <a:pPr algn="just"/>
            <a:r>
              <a:rPr lang="en-IN" sz="2000" dirty="0">
                <a:latin typeface="Times New Roman" panose="02020603050405020304" pitchFamily="18" charset="0"/>
                <a:cs typeface="Times New Roman" panose="02020603050405020304" pitchFamily="18" charset="0"/>
              </a:rPr>
              <a:t>The Drowsiness Detection System can be interfaced into a Driver Performance System which would track multiple parameters of the vehicle’s movement and the driving style.</a:t>
            </a:r>
          </a:p>
        </p:txBody>
      </p:sp>
      <p:sp>
        <p:nvSpPr>
          <p:cNvPr id="5" name="Footer Placeholder 4">
            <a:extLst>
              <a:ext uri="{FF2B5EF4-FFF2-40B4-BE49-F238E27FC236}">
                <a16:creationId xmlns:a16="http://schemas.microsoft.com/office/drawing/2014/main" id="{D50E0BFF-8749-430D-85EA-7216A1D744F4}"/>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E2F769BA-4F5B-4531-9B25-1FE1F596482B}"/>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015109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E9BA-5726-448F-947E-A8E57DBBA048}"/>
              </a:ext>
            </a:extLst>
          </p:cNvPr>
          <p:cNvSpPr>
            <a:spLocks noGrp="1"/>
          </p:cNvSpPr>
          <p:nvPr>
            <p:ph type="title"/>
          </p:nvPr>
        </p:nvSpPr>
        <p:spPr>
          <a:xfrm>
            <a:off x="1141412" y="327514"/>
            <a:ext cx="9905998" cy="897971"/>
          </a:xfrm>
        </p:spPr>
        <p:txBody>
          <a:bodyPr/>
          <a:lstStyle/>
          <a:p>
            <a:pPr algn="ctr"/>
            <a:r>
              <a:rPr lang="en-IN" b="1"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AD0D5C2D-3A8C-40F2-947E-B4C60B18E6D5}"/>
              </a:ext>
            </a:extLst>
          </p:cNvPr>
          <p:cNvSpPr>
            <a:spLocks noGrp="1"/>
          </p:cNvSpPr>
          <p:nvPr>
            <p:ph idx="1"/>
          </p:nvPr>
        </p:nvSpPr>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	We have developed a Real-Time Driver Drowsiness Detection and Alarm system which is implemented to detect the drowsiness and fatigue of a driver based on the live images captured in order to minimize the rate of road accidents.</a:t>
            </a:r>
          </a:p>
        </p:txBody>
      </p:sp>
      <p:sp>
        <p:nvSpPr>
          <p:cNvPr id="5" name="Footer Placeholder 4">
            <a:extLst>
              <a:ext uri="{FF2B5EF4-FFF2-40B4-BE49-F238E27FC236}">
                <a16:creationId xmlns:a16="http://schemas.microsoft.com/office/drawing/2014/main" id="{CF62979F-B8FA-48F3-83AF-A80ED65104D4}"/>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76B9943D-6985-4976-92A2-84F82748A7F7}"/>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2643261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0191-DD0C-4BC2-B919-A884E2C2447A}"/>
              </a:ext>
            </a:extLst>
          </p:cNvPr>
          <p:cNvSpPr>
            <a:spLocks noGrp="1"/>
          </p:cNvSpPr>
          <p:nvPr>
            <p:ph type="title"/>
          </p:nvPr>
        </p:nvSpPr>
        <p:spPr>
          <a:xfrm>
            <a:off x="1139946" y="132861"/>
            <a:ext cx="9905998" cy="933938"/>
          </a:xfrm>
        </p:spPr>
        <p:txBody>
          <a:bodyPr/>
          <a:lstStyle/>
          <a:p>
            <a:pPr algn="ctr"/>
            <a:r>
              <a:rPr lang="en-IN" b="1" u="sng"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425F6386-D6B7-48DF-9820-9A631067BF68}"/>
              </a:ext>
            </a:extLst>
          </p:cNvPr>
          <p:cNvSpPr>
            <a:spLocks noGrp="1"/>
          </p:cNvSpPr>
          <p:nvPr>
            <p:ph idx="1"/>
          </p:nvPr>
        </p:nvSpPr>
        <p:spPr>
          <a:xfrm>
            <a:off x="790112" y="1606858"/>
            <a:ext cx="10599938" cy="4607511"/>
          </a:xfrm>
        </p:spPr>
        <p:txBody>
          <a:bodyPr/>
          <a:lstStyle/>
          <a:p>
            <a:pPr marL="0" indent="0">
              <a:buNone/>
            </a:pPr>
            <a:r>
              <a:rPr lang="en-IN" dirty="0"/>
              <a:t>The below link shows a brief demonstration video of the project.</a:t>
            </a:r>
          </a:p>
          <a:p>
            <a:pPr marL="0" indent="0">
              <a:buNone/>
            </a:pPr>
            <a:r>
              <a:rPr lang="en-IN" dirty="0">
                <a:hlinkClick r:id="rId3"/>
              </a:rPr>
              <a:t>Demo Video</a:t>
            </a:r>
            <a:endParaRPr lang="en-IN" dirty="0"/>
          </a:p>
        </p:txBody>
      </p:sp>
      <p:sp>
        <p:nvSpPr>
          <p:cNvPr id="4" name="Footer Placeholder 3">
            <a:extLst>
              <a:ext uri="{FF2B5EF4-FFF2-40B4-BE49-F238E27FC236}">
                <a16:creationId xmlns:a16="http://schemas.microsoft.com/office/drawing/2014/main" id="{0C8E085C-8E33-453E-B01B-B2AB57EED1D4}"/>
              </a:ext>
            </a:extLst>
          </p:cNvPr>
          <p:cNvSpPr>
            <a:spLocks noGrp="1"/>
          </p:cNvSpPr>
          <p:nvPr>
            <p:ph type="ftr" sz="quarter" idx="11"/>
          </p:nvPr>
        </p:nvSpPr>
        <p:spPr/>
        <p:txBody>
          <a:bodyPr/>
          <a:lstStyle/>
          <a:p>
            <a:r>
              <a:rPr lang="en-US"/>
              <a:t>Dept. of ECE</a:t>
            </a:r>
            <a:endParaRPr lang="en-US" dirty="0"/>
          </a:p>
        </p:txBody>
      </p:sp>
      <p:sp>
        <p:nvSpPr>
          <p:cNvPr id="5" name="Slide Number Placeholder 4">
            <a:extLst>
              <a:ext uri="{FF2B5EF4-FFF2-40B4-BE49-F238E27FC236}">
                <a16:creationId xmlns:a16="http://schemas.microsoft.com/office/drawing/2014/main" id="{B940B3A1-18B9-400B-8491-A0409EB7297D}"/>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403078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3986-9085-4D1B-BCAC-45D468959286}"/>
              </a:ext>
            </a:extLst>
          </p:cNvPr>
          <p:cNvSpPr>
            <a:spLocks noGrp="1"/>
          </p:cNvSpPr>
          <p:nvPr>
            <p:ph type="title"/>
          </p:nvPr>
        </p:nvSpPr>
        <p:spPr>
          <a:xfrm>
            <a:off x="1141411" y="282645"/>
            <a:ext cx="9905998" cy="784154"/>
          </a:xfrm>
        </p:spPr>
        <p:txBody>
          <a:bodyPr/>
          <a:lstStyle/>
          <a:p>
            <a:pPr algn="ctr"/>
            <a:r>
              <a:rPr lang="en-IN" b="1" u="sng" dirty="0">
                <a:latin typeface="Times New Roman" panose="02020603050405020304" pitchFamily="18" charset="0"/>
                <a:cs typeface="Times New Roman" panose="02020603050405020304" pitchFamily="18" charset="0"/>
              </a:rPr>
              <a:t>About the project </a:t>
            </a:r>
          </a:p>
        </p:txBody>
      </p:sp>
      <p:sp>
        <p:nvSpPr>
          <p:cNvPr id="3" name="Content Placeholder 2">
            <a:extLst>
              <a:ext uri="{FF2B5EF4-FFF2-40B4-BE49-F238E27FC236}">
                <a16:creationId xmlns:a16="http://schemas.microsoft.com/office/drawing/2014/main" id="{2446F645-5462-447E-ACB3-B9107FA8CA29}"/>
              </a:ext>
            </a:extLst>
          </p:cNvPr>
          <p:cNvSpPr>
            <a:spLocks noGrp="1"/>
          </p:cNvSpPr>
          <p:nvPr>
            <p:ph idx="1"/>
          </p:nvPr>
        </p:nvSpPr>
        <p:spPr>
          <a:xfrm>
            <a:off x="1141412" y="1287380"/>
            <a:ext cx="9905999" cy="4503822"/>
          </a:xfrm>
        </p:spPr>
        <p:txBody>
          <a:bodyPr>
            <a:normAutofit fontScale="92500"/>
          </a:bodyPr>
          <a:lstStyle/>
          <a:p>
            <a:pPr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Automotive population is increasing exponentially in our country. The Biggest problem regarding the increased use of vehicles is the rising number of road accidents. Road accidents are undoubtedly a global menace in our country. The frequency of road accidents in India is among the highest in the world. According to the reports of the National Crime Records Bureau (NCRB) about </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4,37,396</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road accidents were recorded across India in 2019, resulting in the death of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154732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people. The Global Status Report on Road Safety published by the World Health Organization (WHO) identified the major causes of road accidents are due to errors and carelessness of the driver.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major driver errors are caused by drowsiness, drunken and reckless behavior of the driver. The resulted errors and mistakes contribute much loss to humanity. In order to minimize the effects of driver abnormalities, a system for abnormality monitoring must be inbuilt with the vehicle.</a:t>
            </a:r>
          </a:p>
        </p:txBody>
      </p:sp>
      <p:sp>
        <p:nvSpPr>
          <p:cNvPr id="6" name="Footer Placeholder 5">
            <a:extLst>
              <a:ext uri="{FF2B5EF4-FFF2-40B4-BE49-F238E27FC236}">
                <a16:creationId xmlns:a16="http://schemas.microsoft.com/office/drawing/2014/main" id="{254EEE77-889E-4962-9AEF-8B1645EB499F}"/>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1A830AE4-D847-45A3-9885-0E586556E03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432438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E548-89CD-4069-898D-6C532236C6F8}"/>
              </a:ext>
            </a:extLst>
          </p:cNvPr>
          <p:cNvSpPr>
            <a:spLocks noGrp="1"/>
          </p:cNvSpPr>
          <p:nvPr>
            <p:ph type="title"/>
          </p:nvPr>
        </p:nvSpPr>
        <p:spPr>
          <a:xfrm>
            <a:off x="1141413" y="343310"/>
            <a:ext cx="9905998" cy="801909"/>
          </a:xfrm>
        </p:spPr>
        <p:txBody>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4B271C8-AF05-43C2-AAB3-8EF367B109BC}"/>
              </a:ext>
            </a:extLst>
          </p:cNvPr>
          <p:cNvSpPr>
            <a:spLocks noGrp="1"/>
          </p:cNvSpPr>
          <p:nvPr>
            <p:ph idx="1"/>
          </p:nvPr>
        </p:nvSpPr>
        <p:spPr>
          <a:xfrm>
            <a:off x="1141412" y="1367161"/>
            <a:ext cx="9905999" cy="4989251"/>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Ashlesha Singh, “Driver Drowsiness Alert System with Effective Feature Extraction”, IJREST, 2018</a:t>
            </a:r>
          </a:p>
          <a:p>
            <a:pPr algn="just"/>
            <a:r>
              <a:rPr lang="en-IN" dirty="0">
                <a:latin typeface="Times New Roman" panose="02020603050405020304" pitchFamily="18" charset="0"/>
                <a:cs typeface="Times New Roman" panose="02020603050405020304" pitchFamily="18" charset="0"/>
              </a:rPr>
              <a:t>Swaleh Owais, “Eye Blink Detection Algorithms”, BlinkToText (hackday.io), 2017</a:t>
            </a:r>
          </a:p>
          <a:p>
            <a:pPr algn="just"/>
            <a:r>
              <a:rPr lang="en-US" b="0" i="0" dirty="0">
                <a:solidFill>
                  <a:srgbClr val="FFFFFF"/>
                </a:solidFill>
                <a:effectLst/>
                <a:latin typeface="Times New Roman" panose="02020603050405020304" pitchFamily="18" charset="0"/>
                <a:cs typeface="Times New Roman" panose="02020603050405020304" pitchFamily="18" charset="0"/>
              </a:rPr>
              <a:t>A Rosebrock. (2017, Apr. 3). </a:t>
            </a:r>
            <a:r>
              <a:rPr lang="en-US" b="0" i="1" dirty="0">
                <a:solidFill>
                  <a:srgbClr val="FFFFFF"/>
                </a:solidFill>
                <a:effectLst/>
                <a:latin typeface="Times New Roman" panose="02020603050405020304" pitchFamily="18" charset="0"/>
                <a:cs typeface="Times New Roman" panose="02020603050405020304" pitchFamily="18" charset="0"/>
              </a:rPr>
              <a:t>Facial landmarks with dlib, OpenCV, and Python</a:t>
            </a:r>
            <a:r>
              <a:rPr lang="en-US" b="0" i="0" dirty="0">
                <a:solidFill>
                  <a:srgbClr val="FFFFFF"/>
                </a:solidFill>
                <a:effectLst/>
                <a:latin typeface="Times New Roman" panose="02020603050405020304" pitchFamily="18" charset="0"/>
                <a:cs typeface="Times New Roman" panose="02020603050405020304" pitchFamily="18" charset="0"/>
              </a:rPr>
              <a:t> [Online].</a:t>
            </a:r>
            <a:endParaRPr lang="en-IN" b="0" i="0" dirty="0">
              <a:solidFill>
                <a:srgbClr val="FFFFFF"/>
              </a:solidFill>
              <a:effectLst/>
              <a:latin typeface="Times New Roman" panose="02020603050405020304" pitchFamily="18" charset="0"/>
              <a:cs typeface="Times New Roman" panose="02020603050405020304" pitchFamily="18" charset="0"/>
            </a:endParaRPr>
          </a:p>
          <a:p>
            <a:pPr algn="just"/>
            <a:r>
              <a:rPr lang="en-US" b="0" i="0" dirty="0">
                <a:solidFill>
                  <a:srgbClr val="FFFFFF"/>
                </a:solidFill>
                <a:effectLst/>
                <a:latin typeface="Times New Roman" panose="02020603050405020304" pitchFamily="18" charset="0"/>
                <a:cs typeface="Times New Roman" panose="02020603050405020304" pitchFamily="18" charset="0"/>
              </a:rPr>
              <a:t>T. Soukupova and J. Cech. (2016, Feb. 3) </a:t>
            </a:r>
            <a:r>
              <a:rPr lang="en-US" b="0" i="1" dirty="0">
                <a:solidFill>
                  <a:srgbClr val="FFFFFF"/>
                </a:solidFill>
                <a:effectLst/>
                <a:latin typeface="Times New Roman" panose="02020603050405020304" pitchFamily="18" charset="0"/>
                <a:cs typeface="Times New Roman" panose="02020603050405020304" pitchFamily="18" charset="0"/>
              </a:rPr>
              <a:t>Real-Time Eye Blink Detection using Facial Landmarks. </a:t>
            </a:r>
            <a:r>
              <a:rPr lang="en-US" b="0" i="0" dirty="0">
                <a:solidFill>
                  <a:srgbClr val="FFFFFF"/>
                </a:solidFill>
                <a:effectLst/>
                <a:latin typeface="Times New Roman" panose="02020603050405020304" pitchFamily="18" charset="0"/>
                <a:cs typeface="Times New Roman" panose="02020603050405020304" pitchFamily="18" charset="0"/>
              </a:rPr>
              <a:t>Center for Machine Perception, Department of Cybernetics Faculty of Electrical Engineering, Czech Technical University in Prague. Prague, Czech Republic. [Electronic].</a:t>
            </a:r>
          </a:p>
          <a:p>
            <a:pPr algn="just"/>
            <a:r>
              <a:rPr lang="en-US" b="0" i="0" dirty="0">
                <a:solidFill>
                  <a:srgbClr val="FFFFFF"/>
                </a:solidFill>
                <a:effectLst/>
                <a:latin typeface="Times New Roman" panose="02020603050405020304" pitchFamily="18" charset="0"/>
                <a:cs typeface="Times New Roman" panose="02020603050405020304" pitchFamily="18" charset="0"/>
              </a:rPr>
              <a:t>V. Kazemi and J. Sullivan. (2014) </a:t>
            </a:r>
            <a:r>
              <a:rPr lang="en-US" b="0" i="1" dirty="0">
                <a:solidFill>
                  <a:srgbClr val="FFFFFF"/>
                </a:solidFill>
                <a:effectLst/>
                <a:latin typeface="Times New Roman" panose="02020603050405020304" pitchFamily="18" charset="0"/>
                <a:cs typeface="Times New Roman" panose="02020603050405020304" pitchFamily="18" charset="0"/>
              </a:rPr>
              <a:t>One Millisecond Face Alignment with an Ensemble of Regression Trees</a:t>
            </a:r>
            <a:r>
              <a:rPr lang="en-US" b="0" i="0" dirty="0">
                <a:solidFill>
                  <a:srgbClr val="FFFFFF"/>
                </a:solidFill>
                <a:effectLst/>
                <a:latin typeface="Times New Roman" panose="02020603050405020304" pitchFamily="18" charset="0"/>
                <a:cs typeface="Times New Roman" panose="02020603050405020304" pitchFamily="18" charset="0"/>
              </a:rPr>
              <a:t>. Royal Institute of Technology Computer Vision and Active Perception Lab. Stockholm, Sweden. [Electronic].</a:t>
            </a:r>
          </a:p>
          <a:p>
            <a:pPr algn="just"/>
            <a:r>
              <a:rPr lang="en-IN" b="0" i="0" dirty="0">
                <a:solidFill>
                  <a:srgbClr val="FFFFFF"/>
                </a:solidFill>
                <a:effectLst/>
                <a:latin typeface="Times New Roman" panose="02020603050405020304" pitchFamily="18" charset="0"/>
                <a:cs typeface="Times New Roman" panose="02020603050405020304" pitchFamily="18" charset="0"/>
              </a:rPr>
              <a:t>K. Toennies, F. Behrens, M. Aurnhammer. (2002, Dec. 10). </a:t>
            </a:r>
            <a:r>
              <a:rPr lang="en-IN" b="0" i="1" dirty="0">
                <a:solidFill>
                  <a:srgbClr val="FFFFFF"/>
                </a:solidFill>
                <a:effectLst/>
                <a:latin typeface="Times New Roman" panose="02020603050405020304" pitchFamily="18" charset="0"/>
                <a:cs typeface="Times New Roman" panose="02020603050405020304" pitchFamily="18" charset="0"/>
              </a:rPr>
              <a:t>Feasibility of Hough-Transform-based Iris Localisation for Real-Time-Application</a:t>
            </a:r>
            <a:r>
              <a:rPr lang="en-IN" b="0" i="0" dirty="0">
                <a:solidFill>
                  <a:srgbClr val="FFFFFF"/>
                </a:solidFill>
                <a:effectLst/>
                <a:latin typeface="Times New Roman" panose="02020603050405020304" pitchFamily="18" charset="0"/>
                <a:cs typeface="Times New Roman" panose="02020603050405020304" pitchFamily="18" charset="0"/>
              </a:rPr>
              <a:t>. Dept. of Computer Science, Otto-von-Guericke Universität. Magdeburg, Germany. [Electronic].</a:t>
            </a: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A6641EF-8D82-4DE1-ADBC-318D6B9873AA}"/>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616ED504-C1AD-45A2-8621-7E99BE2EF28D}"/>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783834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6C41-31CF-4255-9590-AC3C76EEA0B4}"/>
              </a:ext>
            </a:extLst>
          </p:cNvPr>
          <p:cNvSpPr>
            <a:spLocks noGrp="1"/>
          </p:cNvSpPr>
          <p:nvPr>
            <p:ph type="title"/>
          </p:nvPr>
        </p:nvSpPr>
        <p:spPr>
          <a:xfrm>
            <a:off x="1143001" y="2689715"/>
            <a:ext cx="9905998" cy="1478570"/>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102F7A48-0391-4BD1-B1C1-47837EE59F73}"/>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20A7080F-84BE-4EDB-BA39-678464A5AAE0}"/>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88880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52CF-F90D-4323-A00E-BD995881A02B}"/>
              </a:ext>
            </a:extLst>
          </p:cNvPr>
          <p:cNvSpPr>
            <a:spLocks noGrp="1"/>
          </p:cNvSpPr>
          <p:nvPr>
            <p:ph type="title"/>
          </p:nvPr>
        </p:nvSpPr>
        <p:spPr>
          <a:xfrm>
            <a:off x="1141412" y="292961"/>
            <a:ext cx="9905998" cy="1164933"/>
          </a:xfrm>
        </p:spPr>
        <p:txBody>
          <a:bodyPr/>
          <a:lstStyle/>
          <a:p>
            <a:pPr algn="ctr"/>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66B185-B134-42A8-AE15-6D3203F4D2D1}"/>
              </a:ext>
            </a:extLst>
          </p:cNvPr>
          <p:cNvSpPr>
            <a:spLocks noGrp="1"/>
          </p:cNvSpPr>
          <p:nvPr>
            <p:ph idx="1"/>
          </p:nvPr>
        </p:nvSpPr>
        <p:spPr>
          <a:xfrm>
            <a:off x="1141412" y="1660124"/>
            <a:ext cx="9905999" cy="4536490"/>
          </a:xfrm>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Drowsiness Detection and Alarm System will be developed using non-intrusive machine vision-based concepts. In such a case when fatigue is detected, a warning signal is issued to alert the driver.</a:t>
            </a:r>
            <a:r>
              <a:rPr lang="en-US"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deals with using information obtained for the binary (monochrome) version of the image to find the edges of the face, which narrows down the area of where the eyes may exist. Considering the knowledge that the eye regions and the mouth region in the face show pattern changes, the eyes and mouth are located by finding the significant </a:t>
            </a:r>
            <a:r>
              <a:rPr lang="en-US" sz="2000" dirty="0">
                <a:latin typeface="Times New Roman" panose="02020603050405020304" pitchFamily="18" charset="0"/>
                <a:ea typeface="Calibri" panose="020F0502020204030204" pitchFamily="34" charset="0"/>
                <a:cs typeface="Times New Roman" panose="02020603050405020304" pitchFamily="18" charset="0"/>
              </a:rPr>
              <a:t>pattern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changes in the face.</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The sensors will be an additional feature to this concept where it will help determine the external factors of the vehicle like the temperature, weather outside, and if any harmful gases emitted by the engine is causing the driver’s drowsiness.</a:t>
            </a:r>
            <a:endParaRPr lang="en-IN" sz="2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5ED8F45-7A1A-4393-BFBC-ECF52ACCA847}"/>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C420CBD7-FDE7-4B73-817E-C97374D4BF0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62378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50AF-A979-41BA-94EB-081D002BBA4F}"/>
              </a:ext>
            </a:extLst>
          </p:cNvPr>
          <p:cNvSpPr>
            <a:spLocks noGrp="1"/>
          </p:cNvSpPr>
          <p:nvPr>
            <p:ph type="title"/>
          </p:nvPr>
        </p:nvSpPr>
        <p:spPr>
          <a:xfrm>
            <a:off x="1141411" y="497149"/>
            <a:ext cx="9905998" cy="914400"/>
          </a:xfrm>
        </p:spPr>
        <p:txBody>
          <a:bodyPr>
            <a:normAutofit fontScale="90000"/>
          </a:bodyPr>
          <a:lstStyle/>
          <a:p>
            <a:r>
              <a:rPr lang="en-IN" b="1" u="sng" dirty="0">
                <a:latin typeface="Times New Roman" panose="02020603050405020304" pitchFamily="18" charset="0"/>
                <a:cs typeface="Times New Roman" panose="02020603050405020304" pitchFamily="18" charset="0"/>
              </a:rPr>
              <a:t>LITERATURE SURVEY</a:t>
            </a:r>
            <a:br>
              <a:rPr lang="en-IN" dirty="0"/>
            </a:br>
            <a:endParaRPr lang="en-IN" dirty="0"/>
          </a:p>
        </p:txBody>
      </p:sp>
      <p:graphicFrame>
        <p:nvGraphicFramePr>
          <p:cNvPr id="8" name="Content Placeholder 7">
            <a:extLst>
              <a:ext uri="{FF2B5EF4-FFF2-40B4-BE49-F238E27FC236}">
                <a16:creationId xmlns:a16="http://schemas.microsoft.com/office/drawing/2014/main" id="{087FEC04-F9EC-4228-A8F0-0433421B4D75}"/>
              </a:ext>
            </a:extLst>
          </p:cNvPr>
          <p:cNvGraphicFramePr>
            <a:graphicFrameLocks noGrp="1"/>
          </p:cNvGraphicFramePr>
          <p:nvPr>
            <p:ph idx="1"/>
            <p:extLst>
              <p:ext uri="{D42A27DB-BD31-4B8C-83A1-F6EECF244321}">
                <p14:modId xmlns:p14="http://schemas.microsoft.com/office/powerpoint/2010/main" val="17483702"/>
              </p:ext>
            </p:extLst>
          </p:nvPr>
        </p:nvGraphicFramePr>
        <p:xfrm>
          <a:off x="457200" y="1140924"/>
          <a:ext cx="11122815" cy="4933789"/>
        </p:xfrm>
        <a:graphic>
          <a:graphicData uri="http://schemas.openxmlformats.org/drawingml/2006/table">
            <a:tbl>
              <a:tblPr firstRow="1" bandRow="1">
                <a:tableStyleId>{16D9F66E-5EB9-4882-86FB-DCBF35E3C3E4}</a:tableStyleId>
              </a:tblPr>
              <a:tblGrid>
                <a:gridCol w="865457">
                  <a:extLst>
                    <a:ext uri="{9D8B030D-6E8A-4147-A177-3AD203B41FA5}">
                      <a16:colId xmlns:a16="http://schemas.microsoft.com/office/drawing/2014/main" val="2929380596"/>
                    </a:ext>
                  </a:extLst>
                </a:gridCol>
                <a:gridCol w="1946094">
                  <a:extLst>
                    <a:ext uri="{9D8B030D-6E8A-4147-A177-3AD203B41FA5}">
                      <a16:colId xmlns:a16="http://schemas.microsoft.com/office/drawing/2014/main" val="3873364967"/>
                    </a:ext>
                  </a:extLst>
                </a:gridCol>
                <a:gridCol w="1597667">
                  <a:extLst>
                    <a:ext uri="{9D8B030D-6E8A-4147-A177-3AD203B41FA5}">
                      <a16:colId xmlns:a16="http://schemas.microsoft.com/office/drawing/2014/main" val="143679906"/>
                    </a:ext>
                  </a:extLst>
                </a:gridCol>
                <a:gridCol w="1546677">
                  <a:extLst>
                    <a:ext uri="{9D8B030D-6E8A-4147-A177-3AD203B41FA5}">
                      <a16:colId xmlns:a16="http://schemas.microsoft.com/office/drawing/2014/main" val="2688126398"/>
                    </a:ext>
                  </a:extLst>
                </a:gridCol>
                <a:gridCol w="3050863">
                  <a:extLst>
                    <a:ext uri="{9D8B030D-6E8A-4147-A177-3AD203B41FA5}">
                      <a16:colId xmlns:a16="http://schemas.microsoft.com/office/drawing/2014/main" val="1980247837"/>
                    </a:ext>
                  </a:extLst>
                </a:gridCol>
                <a:gridCol w="2116057">
                  <a:extLst>
                    <a:ext uri="{9D8B030D-6E8A-4147-A177-3AD203B41FA5}">
                      <a16:colId xmlns:a16="http://schemas.microsoft.com/office/drawing/2014/main" val="922863529"/>
                    </a:ext>
                  </a:extLst>
                </a:gridCol>
              </a:tblGrid>
              <a:tr h="727549">
                <a:tc>
                  <a:txBody>
                    <a:bodyPr/>
                    <a:lstStyle/>
                    <a:p>
                      <a:pPr algn="just"/>
                      <a:r>
                        <a:rPr lang="en-IN" sz="1800" b="1" dirty="0">
                          <a:latin typeface="Times New Roman" panose="02020603050405020304" pitchFamily="18" charset="0"/>
                          <a:cs typeface="Times New Roman" panose="02020603050405020304" pitchFamily="18" charset="0"/>
                        </a:rPr>
                        <a:t>Serial No.</a:t>
                      </a:r>
                    </a:p>
                  </a:txBody>
                  <a:tcPr/>
                </a:tc>
                <a:tc>
                  <a:txBody>
                    <a:bodyPr/>
                    <a:lstStyle/>
                    <a:p>
                      <a:pPr algn="just"/>
                      <a:r>
                        <a:rPr lang="en-IN" sz="1800" b="1" dirty="0">
                          <a:latin typeface="Times New Roman" panose="02020603050405020304" pitchFamily="18" charset="0"/>
                          <a:cs typeface="Times New Roman" panose="02020603050405020304" pitchFamily="18" charset="0"/>
                        </a:rPr>
                        <a:t>Title of Journal</a:t>
                      </a:r>
                    </a:p>
                  </a:txBody>
                  <a:tcPr/>
                </a:tc>
                <a:tc>
                  <a:txBody>
                    <a:bodyPr/>
                    <a:lstStyle/>
                    <a:p>
                      <a:pPr algn="just"/>
                      <a:r>
                        <a:rPr lang="en-IN" sz="1800" b="1" dirty="0">
                          <a:latin typeface="Times New Roman" panose="02020603050405020304" pitchFamily="18" charset="0"/>
                          <a:cs typeface="Times New Roman" panose="02020603050405020304" pitchFamily="18" charset="0"/>
                        </a:rPr>
                        <a:t>Author(s)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Publisher</a:t>
                      </a:r>
                    </a:p>
                    <a:p>
                      <a:pPr algn="just"/>
                      <a:endParaRPr lang="en-IN" sz="1800" b="1" dirty="0">
                        <a:latin typeface="Times New Roman" panose="02020603050405020304" pitchFamily="18" charset="0"/>
                        <a:cs typeface="Times New Roman" panose="02020603050405020304" pitchFamily="18" charset="0"/>
                      </a:endParaRPr>
                    </a:p>
                  </a:txBody>
                  <a:tcPr/>
                </a:tc>
                <a:tc>
                  <a:txBody>
                    <a:bodyPr/>
                    <a:lstStyle/>
                    <a:p>
                      <a:pPr algn="just"/>
                      <a:r>
                        <a:rPr lang="en-IN" sz="1800" b="1" dirty="0">
                          <a:latin typeface="Times New Roman" panose="02020603050405020304" pitchFamily="18" charset="0"/>
                          <a:cs typeface="Times New Roman" panose="02020603050405020304" pitchFamily="18" charset="0"/>
                        </a:rPr>
                        <a:t>Summary</a:t>
                      </a:r>
                    </a:p>
                  </a:txBody>
                  <a:tcPr/>
                </a:tc>
                <a:tc>
                  <a:txBody>
                    <a:bodyPr/>
                    <a:lstStyle/>
                    <a:p>
                      <a:pPr algn="just"/>
                      <a:r>
                        <a:rPr lang="en-IN" sz="1800" b="1"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732503331"/>
                  </a:ext>
                </a:extLst>
              </a:tr>
              <a:tr h="4082671">
                <a:tc>
                  <a:txBody>
                    <a:bodyPr/>
                    <a:lstStyle/>
                    <a:p>
                      <a:pPr algn="ctr"/>
                      <a:r>
                        <a:rPr lang="en-IN" sz="1800" dirty="0">
                          <a:latin typeface="Times New Roman" panose="02020603050405020304" pitchFamily="18" charset="0"/>
                          <a:cs typeface="Times New Roman" panose="02020603050405020304" pitchFamily="18" charset="0"/>
                        </a:rPr>
                        <a:t>[1]</a:t>
                      </a:r>
                    </a:p>
                  </a:txBody>
                  <a:tcPr/>
                </a:tc>
                <a:tc>
                  <a:txBody>
                    <a:bodyPr/>
                    <a:lstStyle/>
                    <a:p>
                      <a:pPr algn="just"/>
                      <a:r>
                        <a:rPr lang="en-IN" sz="1800" dirty="0">
                          <a:latin typeface="Times New Roman" panose="02020603050405020304" pitchFamily="18" charset="0"/>
                          <a:cs typeface="Times New Roman" panose="02020603050405020304" pitchFamily="18" charset="0"/>
                        </a:rPr>
                        <a:t>Driver Drowsiness Detection System</a:t>
                      </a:r>
                    </a:p>
                  </a:txBody>
                  <a:tcPr/>
                </a:tc>
                <a:tc>
                  <a:txBody>
                    <a:bodyPr/>
                    <a:lstStyle/>
                    <a:p>
                      <a:pPr algn="just"/>
                      <a:r>
                        <a:rPr lang="en-IN" sz="1800" dirty="0">
                          <a:latin typeface="Times New Roman" panose="02020603050405020304" pitchFamily="18" charset="0"/>
                          <a:cs typeface="Times New Roman" panose="02020603050405020304" pitchFamily="18" charset="0"/>
                        </a:rPr>
                        <a:t>Athira Gopal, </a:t>
                      </a:r>
                    </a:p>
                    <a:p>
                      <a:pPr algn="just"/>
                      <a:r>
                        <a:rPr lang="en-IN" sz="1800" dirty="0">
                          <a:latin typeface="Times New Roman" panose="02020603050405020304" pitchFamily="18" charset="0"/>
                          <a:cs typeface="Times New Roman" panose="02020603050405020304" pitchFamily="18" charset="0"/>
                        </a:rPr>
                        <a:t>V Vineeth</a:t>
                      </a:r>
                    </a:p>
                  </a:txBody>
                  <a:tcPr/>
                </a:tc>
                <a:tc>
                  <a:txBody>
                    <a:bodyPr/>
                    <a:lstStyle/>
                    <a:p>
                      <a:pPr algn="just"/>
                      <a:r>
                        <a:rPr lang="en-IN" sz="1800" dirty="0">
                          <a:latin typeface="Times New Roman" panose="02020603050405020304" pitchFamily="18" charset="0"/>
                          <a:cs typeface="Times New Roman" panose="02020603050405020304" pitchFamily="18" charset="0"/>
                        </a:rPr>
                        <a:t>Independent publication</a:t>
                      </a:r>
                    </a:p>
                  </a:txBody>
                  <a:tcPr/>
                </a:tc>
                <a:tc>
                  <a:txBody>
                    <a:bodyPr/>
                    <a:lstStyle/>
                    <a:p>
                      <a:pPr algn="just"/>
                      <a:r>
                        <a:rPr lang="en-IN" sz="1800" dirty="0">
                          <a:latin typeface="Times New Roman" panose="02020603050405020304" pitchFamily="18" charset="0"/>
                          <a:cs typeface="Times New Roman" panose="02020603050405020304" pitchFamily="18" charset="0"/>
                        </a:rPr>
                        <a:t>Driver Drowsiness Detection System is developed using non-intrusive machine vision based concepts. The system uses a small monochrome camera that points directly towards the driver’s face and monitors the driver’s eyes in order to detect fatigue. In case fatigue is detected, a warning signal is issued to alert the driver. This report describes how to find the eyes, and also how to determine if the eyes are opened or closed.</a:t>
                      </a:r>
                    </a:p>
                  </a:txBody>
                  <a:tcPr/>
                </a:tc>
                <a:tc>
                  <a:txBody>
                    <a:bodyPr/>
                    <a:lstStyle/>
                    <a:p>
                      <a:pPr algn="just"/>
                      <a:r>
                        <a:rPr lang="en-IN" sz="1800" dirty="0">
                          <a:latin typeface="Times New Roman" panose="02020603050405020304" pitchFamily="18" charset="0"/>
                          <a:cs typeface="Times New Roman" panose="02020603050405020304" pitchFamily="18" charset="0"/>
                        </a:rPr>
                        <a:t>The system relies solely on the state of the eyes, i.e., whether the eyes are opened or closed, and sets a threshold to the duration which the eyes can be closed. It doesn’t make use of other governing factors like facial features, etc. </a:t>
                      </a:r>
                    </a:p>
                  </a:txBody>
                  <a:tcPr/>
                </a:tc>
                <a:extLst>
                  <a:ext uri="{0D108BD9-81ED-4DB2-BD59-A6C34878D82A}">
                    <a16:rowId xmlns:a16="http://schemas.microsoft.com/office/drawing/2014/main" val="2006210266"/>
                  </a:ext>
                </a:extLst>
              </a:tr>
            </a:tbl>
          </a:graphicData>
        </a:graphic>
      </p:graphicFrame>
      <p:sp>
        <p:nvSpPr>
          <p:cNvPr id="3" name="Footer Placeholder 2">
            <a:extLst>
              <a:ext uri="{FF2B5EF4-FFF2-40B4-BE49-F238E27FC236}">
                <a16:creationId xmlns:a16="http://schemas.microsoft.com/office/drawing/2014/main" id="{A9999B58-0079-4D3B-B3AA-A2BB507D2BDF}"/>
              </a:ext>
            </a:extLst>
          </p:cNvPr>
          <p:cNvSpPr>
            <a:spLocks noGrp="1"/>
          </p:cNvSpPr>
          <p:nvPr>
            <p:ph type="ftr" sz="quarter" idx="11"/>
          </p:nvPr>
        </p:nvSpPr>
        <p:spPr/>
        <p:txBody>
          <a:bodyPr/>
          <a:lstStyle/>
          <a:p>
            <a:r>
              <a:rPr lang="en-US"/>
              <a:t>Dept. of ECE</a:t>
            </a:r>
            <a:endParaRPr lang="en-US" dirty="0"/>
          </a:p>
        </p:txBody>
      </p:sp>
      <p:sp>
        <p:nvSpPr>
          <p:cNvPr id="6" name="Slide Number Placeholder 5">
            <a:extLst>
              <a:ext uri="{FF2B5EF4-FFF2-40B4-BE49-F238E27FC236}">
                <a16:creationId xmlns:a16="http://schemas.microsoft.com/office/drawing/2014/main" id="{E016478C-E98B-467E-AD96-8722557EA7ED}"/>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40013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95B5-16C9-4FE5-852E-38E825C990B2}"/>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98177619-2671-4A6A-BE7B-F893A667DE13}"/>
              </a:ext>
            </a:extLst>
          </p:cNvPr>
          <p:cNvGraphicFramePr>
            <a:graphicFrameLocks noGrp="1"/>
          </p:cNvGraphicFramePr>
          <p:nvPr>
            <p:ph idx="1"/>
            <p:extLst>
              <p:ext uri="{D42A27DB-BD31-4B8C-83A1-F6EECF244321}">
                <p14:modId xmlns:p14="http://schemas.microsoft.com/office/powerpoint/2010/main" val="763070503"/>
              </p:ext>
            </p:extLst>
          </p:nvPr>
        </p:nvGraphicFramePr>
        <p:xfrm>
          <a:off x="287972" y="295882"/>
          <a:ext cx="11612880" cy="5943600"/>
        </p:xfrm>
        <a:graphic>
          <a:graphicData uri="http://schemas.openxmlformats.org/drawingml/2006/table">
            <a:tbl>
              <a:tblPr firstRow="1" bandRow="1">
                <a:tableStyleId>{16D9F66E-5EB9-4882-86FB-DCBF35E3C3E4}</a:tableStyleId>
              </a:tblPr>
              <a:tblGrid>
                <a:gridCol w="755603">
                  <a:extLst>
                    <a:ext uri="{9D8B030D-6E8A-4147-A177-3AD203B41FA5}">
                      <a16:colId xmlns:a16="http://schemas.microsoft.com/office/drawing/2014/main" val="1064140216"/>
                    </a:ext>
                  </a:extLst>
                </a:gridCol>
                <a:gridCol w="2059913">
                  <a:extLst>
                    <a:ext uri="{9D8B030D-6E8A-4147-A177-3AD203B41FA5}">
                      <a16:colId xmlns:a16="http://schemas.microsoft.com/office/drawing/2014/main" val="2999528696"/>
                    </a:ext>
                  </a:extLst>
                </a:gridCol>
                <a:gridCol w="1691109">
                  <a:extLst>
                    <a:ext uri="{9D8B030D-6E8A-4147-A177-3AD203B41FA5}">
                      <a16:colId xmlns:a16="http://schemas.microsoft.com/office/drawing/2014/main" val="1802902940"/>
                    </a:ext>
                  </a:extLst>
                </a:gridCol>
                <a:gridCol w="1637138">
                  <a:extLst>
                    <a:ext uri="{9D8B030D-6E8A-4147-A177-3AD203B41FA5}">
                      <a16:colId xmlns:a16="http://schemas.microsoft.com/office/drawing/2014/main" val="3219251543"/>
                    </a:ext>
                  </a:extLst>
                </a:gridCol>
                <a:gridCol w="3229298">
                  <a:extLst>
                    <a:ext uri="{9D8B030D-6E8A-4147-A177-3AD203B41FA5}">
                      <a16:colId xmlns:a16="http://schemas.microsoft.com/office/drawing/2014/main" val="3088103568"/>
                    </a:ext>
                  </a:extLst>
                </a:gridCol>
                <a:gridCol w="2239819">
                  <a:extLst>
                    <a:ext uri="{9D8B030D-6E8A-4147-A177-3AD203B41FA5}">
                      <a16:colId xmlns:a16="http://schemas.microsoft.com/office/drawing/2014/main" val="3811900290"/>
                    </a:ext>
                  </a:extLst>
                </a:gridCol>
              </a:tblGrid>
              <a:tr h="610531">
                <a:tc>
                  <a:txBody>
                    <a:bodyPr/>
                    <a:lstStyle/>
                    <a:p>
                      <a:pPr algn="just"/>
                      <a:r>
                        <a:rPr lang="en-IN" sz="1800" b="1" dirty="0">
                          <a:latin typeface="Times New Roman" panose="02020603050405020304" pitchFamily="18" charset="0"/>
                          <a:cs typeface="Times New Roman" panose="02020603050405020304" pitchFamily="18" charset="0"/>
                        </a:rPr>
                        <a:t>Serial No.</a:t>
                      </a:r>
                    </a:p>
                  </a:txBody>
                  <a:tcPr/>
                </a:tc>
                <a:tc>
                  <a:txBody>
                    <a:bodyPr/>
                    <a:lstStyle/>
                    <a:p>
                      <a:pPr algn="just"/>
                      <a:r>
                        <a:rPr lang="en-IN" sz="1800" b="1" dirty="0">
                          <a:latin typeface="Times New Roman" panose="02020603050405020304" pitchFamily="18" charset="0"/>
                          <a:cs typeface="Times New Roman" panose="02020603050405020304" pitchFamily="18" charset="0"/>
                        </a:rPr>
                        <a:t>Title of Journal</a:t>
                      </a:r>
                    </a:p>
                  </a:txBody>
                  <a:tcPr/>
                </a:tc>
                <a:tc>
                  <a:txBody>
                    <a:bodyPr/>
                    <a:lstStyle/>
                    <a:p>
                      <a:pPr algn="just"/>
                      <a:r>
                        <a:rPr lang="en-IN" sz="1800" b="1" dirty="0">
                          <a:latin typeface="Times New Roman" panose="02020603050405020304" pitchFamily="18" charset="0"/>
                          <a:cs typeface="Times New Roman" panose="02020603050405020304" pitchFamily="18" charset="0"/>
                        </a:rPr>
                        <a:t>Author(s)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Publisher</a:t>
                      </a:r>
                    </a:p>
                    <a:p>
                      <a:pPr algn="just"/>
                      <a:endParaRPr lang="en-IN" sz="1800" b="1" dirty="0">
                        <a:latin typeface="Times New Roman" panose="02020603050405020304" pitchFamily="18" charset="0"/>
                        <a:cs typeface="Times New Roman" panose="02020603050405020304" pitchFamily="18" charset="0"/>
                      </a:endParaRPr>
                    </a:p>
                  </a:txBody>
                  <a:tcPr/>
                </a:tc>
                <a:tc>
                  <a:txBody>
                    <a:bodyPr/>
                    <a:lstStyle/>
                    <a:p>
                      <a:pPr algn="just"/>
                      <a:r>
                        <a:rPr lang="en-IN" sz="1800" b="1" dirty="0">
                          <a:latin typeface="Times New Roman" panose="02020603050405020304" pitchFamily="18" charset="0"/>
                          <a:cs typeface="Times New Roman" panose="02020603050405020304" pitchFamily="18" charset="0"/>
                        </a:rPr>
                        <a:t>Summary</a:t>
                      </a:r>
                    </a:p>
                  </a:txBody>
                  <a:tcPr/>
                </a:tc>
                <a:tc>
                  <a:txBody>
                    <a:bodyPr/>
                    <a:lstStyle/>
                    <a:p>
                      <a:pPr algn="just"/>
                      <a:r>
                        <a:rPr lang="en-IN" sz="1800" b="1"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4001201287"/>
                  </a:ext>
                </a:extLst>
              </a:tr>
              <a:tr h="5058685">
                <a:tc>
                  <a:txBody>
                    <a:bodyPr/>
                    <a:lstStyle/>
                    <a:p>
                      <a:pPr algn="ctr"/>
                      <a:r>
                        <a:rPr lang="en-IN" sz="1800" dirty="0">
                          <a:latin typeface="Times New Roman" panose="02020603050405020304" pitchFamily="18" charset="0"/>
                          <a:cs typeface="Times New Roman" panose="02020603050405020304" pitchFamily="18" charset="0"/>
                        </a:rPr>
                        <a:t>[2]</a:t>
                      </a:r>
                    </a:p>
                  </a:txBody>
                  <a:tcPr/>
                </a:tc>
                <a:tc>
                  <a:txBody>
                    <a:bodyPr/>
                    <a:lstStyle/>
                    <a:p>
                      <a:pPr algn="l"/>
                      <a:r>
                        <a:rPr lang="en-IN" sz="1800" dirty="0">
                          <a:latin typeface="Times New Roman" panose="02020603050405020304" pitchFamily="18" charset="0"/>
                          <a:cs typeface="Times New Roman" panose="02020603050405020304" pitchFamily="18" charset="0"/>
                        </a:rPr>
                        <a:t>Driver Fatigue Detection Based on Eye Tracking</a:t>
                      </a:r>
                    </a:p>
                  </a:txBody>
                  <a:tcPr/>
                </a:tc>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Mandalapu Sarada Devi, Dr. Preeti R Bajaj</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IEEE Computer Society</a:t>
                      </a:r>
                    </a:p>
                  </a:txBody>
                  <a:tcPr/>
                </a:tc>
                <a:tc>
                  <a:txBody>
                    <a:bodyPr/>
                    <a:lstStyle/>
                    <a:p>
                      <a:pPr algn="just"/>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system is designed that uses video camera that points directly towards the driver’s face in order to detect fatigue. If fatigue is detected, a warning signal is issued to alert the driver. Video files recorded by the camera are extracted. They is converted into frames. Once the eyes are located from each frame, by measuring the distances between the intensity changes in the eye area one can determine whether the eyes are open or closed. The system draws the conclusion that the driver is falling asleep and issues a warning signal, based on the number of frames the eyes are found closed.</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This system is highly dependent on analysing the intensity changes in the eye region in order to detect fatigue of the driver.  </a:t>
                      </a:r>
                    </a:p>
                  </a:txBody>
                  <a:tcPr/>
                </a:tc>
                <a:extLst>
                  <a:ext uri="{0D108BD9-81ED-4DB2-BD59-A6C34878D82A}">
                    <a16:rowId xmlns:a16="http://schemas.microsoft.com/office/drawing/2014/main" val="912388599"/>
                  </a:ext>
                </a:extLst>
              </a:tr>
            </a:tbl>
          </a:graphicData>
        </a:graphic>
      </p:graphicFrame>
      <p:sp>
        <p:nvSpPr>
          <p:cNvPr id="3" name="Footer Placeholder 2">
            <a:extLst>
              <a:ext uri="{FF2B5EF4-FFF2-40B4-BE49-F238E27FC236}">
                <a16:creationId xmlns:a16="http://schemas.microsoft.com/office/drawing/2014/main" id="{5A1FD2DF-BFC7-47E5-915D-87F990B71553}"/>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3531C267-7166-4A13-8293-12C425B5888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45103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FF73-5564-4D2B-8F0B-F37883BC2010}"/>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5713F386-BCAA-498E-8FFA-F8D8F299BB97}"/>
              </a:ext>
            </a:extLst>
          </p:cNvPr>
          <p:cNvGraphicFramePr>
            <a:graphicFrameLocks noGrp="1"/>
          </p:cNvGraphicFramePr>
          <p:nvPr>
            <p:ph idx="1"/>
            <p:extLst>
              <p:ext uri="{D42A27DB-BD31-4B8C-83A1-F6EECF244321}">
                <p14:modId xmlns:p14="http://schemas.microsoft.com/office/powerpoint/2010/main" val="266609301"/>
              </p:ext>
            </p:extLst>
          </p:nvPr>
        </p:nvGraphicFramePr>
        <p:xfrm>
          <a:off x="573741" y="276263"/>
          <a:ext cx="10816201" cy="5876318"/>
        </p:xfrm>
        <a:graphic>
          <a:graphicData uri="http://schemas.openxmlformats.org/drawingml/2006/table">
            <a:tbl>
              <a:tblPr firstRow="1" bandRow="1">
                <a:tableStyleId>{16D9F66E-5EB9-4882-86FB-DCBF35E3C3E4}</a:tableStyleId>
              </a:tblPr>
              <a:tblGrid>
                <a:gridCol w="914258">
                  <a:extLst>
                    <a:ext uri="{9D8B030D-6E8A-4147-A177-3AD203B41FA5}">
                      <a16:colId xmlns:a16="http://schemas.microsoft.com/office/drawing/2014/main" val="3739285207"/>
                    </a:ext>
                  </a:extLst>
                </a:gridCol>
                <a:gridCol w="1878662">
                  <a:extLst>
                    <a:ext uri="{9D8B030D-6E8A-4147-A177-3AD203B41FA5}">
                      <a16:colId xmlns:a16="http://schemas.microsoft.com/office/drawing/2014/main" val="200758089"/>
                    </a:ext>
                  </a:extLst>
                </a:gridCol>
                <a:gridCol w="1542309">
                  <a:extLst>
                    <a:ext uri="{9D8B030D-6E8A-4147-A177-3AD203B41FA5}">
                      <a16:colId xmlns:a16="http://schemas.microsoft.com/office/drawing/2014/main" val="2780809229"/>
                    </a:ext>
                  </a:extLst>
                </a:gridCol>
                <a:gridCol w="1493085">
                  <a:extLst>
                    <a:ext uri="{9D8B030D-6E8A-4147-A177-3AD203B41FA5}">
                      <a16:colId xmlns:a16="http://schemas.microsoft.com/office/drawing/2014/main" val="2032186271"/>
                    </a:ext>
                  </a:extLst>
                </a:gridCol>
                <a:gridCol w="2945151">
                  <a:extLst>
                    <a:ext uri="{9D8B030D-6E8A-4147-A177-3AD203B41FA5}">
                      <a16:colId xmlns:a16="http://schemas.microsoft.com/office/drawing/2014/main" val="3384488810"/>
                    </a:ext>
                  </a:extLst>
                </a:gridCol>
                <a:gridCol w="2042736">
                  <a:extLst>
                    <a:ext uri="{9D8B030D-6E8A-4147-A177-3AD203B41FA5}">
                      <a16:colId xmlns:a16="http://schemas.microsoft.com/office/drawing/2014/main" val="1722735990"/>
                    </a:ext>
                  </a:extLst>
                </a:gridCol>
              </a:tblGrid>
              <a:tr h="734539">
                <a:tc>
                  <a:txBody>
                    <a:bodyPr/>
                    <a:lstStyle/>
                    <a:p>
                      <a:pPr algn="just"/>
                      <a:r>
                        <a:rPr lang="en-IN" sz="1800" b="1" dirty="0">
                          <a:latin typeface="Times New Roman" panose="02020603050405020304" pitchFamily="18" charset="0"/>
                          <a:cs typeface="Times New Roman" panose="02020603050405020304" pitchFamily="18" charset="0"/>
                        </a:rPr>
                        <a:t>Serial No.</a:t>
                      </a:r>
                    </a:p>
                  </a:txBody>
                  <a:tcPr/>
                </a:tc>
                <a:tc>
                  <a:txBody>
                    <a:bodyPr/>
                    <a:lstStyle/>
                    <a:p>
                      <a:pPr algn="just"/>
                      <a:r>
                        <a:rPr lang="en-IN" sz="1800" b="1" dirty="0">
                          <a:latin typeface="Times New Roman" panose="02020603050405020304" pitchFamily="18" charset="0"/>
                          <a:cs typeface="Times New Roman" panose="02020603050405020304" pitchFamily="18" charset="0"/>
                        </a:rPr>
                        <a:t>Title of Journal</a:t>
                      </a:r>
                    </a:p>
                  </a:txBody>
                  <a:tcPr/>
                </a:tc>
                <a:tc>
                  <a:txBody>
                    <a:bodyPr/>
                    <a:lstStyle/>
                    <a:p>
                      <a:pPr algn="just"/>
                      <a:r>
                        <a:rPr lang="en-IN" sz="1800" b="1" dirty="0">
                          <a:latin typeface="Times New Roman" panose="02020603050405020304" pitchFamily="18" charset="0"/>
                          <a:cs typeface="Times New Roman" panose="02020603050405020304" pitchFamily="18" charset="0"/>
                        </a:rPr>
                        <a:t>Author(s)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Publisher</a:t>
                      </a:r>
                    </a:p>
                    <a:p>
                      <a:pPr algn="just"/>
                      <a:endParaRPr lang="en-IN" sz="1800" b="1" dirty="0">
                        <a:latin typeface="Times New Roman" panose="02020603050405020304" pitchFamily="18" charset="0"/>
                        <a:cs typeface="Times New Roman" panose="02020603050405020304" pitchFamily="18" charset="0"/>
                      </a:endParaRPr>
                    </a:p>
                  </a:txBody>
                  <a:tcPr/>
                </a:tc>
                <a:tc>
                  <a:txBody>
                    <a:bodyPr/>
                    <a:lstStyle/>
                    <a:p>
                      <a:pPr algn="just"/>
                      <a:r>
                        <a:rPr lang="en-IN" sz="1800" b="1" dirty="0">
                          <a:latin typeface="Times New Roman" panose="02020603050405020304" pitchFamily="18" charset="0"/>
                          <a:cs typeface="Times New Roman" panose="02020603050405020304" pitchFamily="18" charset="0"/>
                        </a:rPr>
                        <a:t>Summary</a:t>
                      </a:r>
                    </a:p>
                  </a:txBody>
                  <a:tcPr/>
                </a:tc>
                <a:tc>
                  <a:txBody>
                    <a:bodyPr/>
                    <a:lstStyle/>
                    <a:p>
                      <a:pPr algn="just"/>
                      <a:r>
                        <a:rPr lang="en-IN" sz="1800" b="1"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4193436506"/>
                  </a:ext>
                </a:extLst>
              </a:tr>
              <a:tr h="5141779">
                <a:tc>
                  <a:txBody>
                    <a:bodyPr/>
                    <a:lstStyle/>
                    <a:p>
                      <a:pPr algn="ctr"/>
                      <a:r>
                        <a:rPr lang="en-IN" sz="1800" dirty="0">
                          <a:latin typeface="Times New Roman" panose="02020603050405020304" pitchFamily="18" charset="0"/>
                          <a:cs typeface="Times New Roman" panose="02020603050405020304" pitchFamily="18" charset="0"/>
                        </a:rPr>
                        <a:t>[3]</a:t>
                      </a:r>
                    </a:p>
                  </a:txBody>
                  <a:tcPr/>
                </a:tc>
                <a:tc>
                  <a:txBody>
                    <a:bodyPr/>
                    <a:lstStyle/>
                    <a:p>
                      <a:pPr algn="l"/>
                      <a:r>
                        <a:rPr lang="en-IN" sz="1800" dirty="0">
                          <a:latin typeface="Times New Roman" panose="02020603050405020304" pitchFamily="18" charset="0"/>
                          <a:cs typeface="Times New Roman" panose="02020603050405020304" pitchFamily="18" charset="0"/>
                        </a:rPr>
                        <a:t>Drowsiness Detection of a Driver using Conventional Computer Vision Articles</a:t>
                      </a:r>
                    </a:p>
                  </a:txBody>
                  <a:tcPr/>
                </a:tc>
                <a:tc>
                  <a:txBody>
                    <a:bodyPr/>
                    <a:lstStyle/>
                    <a:p>
                      <a:pPr algn="just"/>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Hitendra Garg</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IEEE Xplore</a:t>
                      </a:r>
                    </a:p>
                  </a:txBody>
                  <a:tcPr/>
                </a:tc>
                <a:tc>
                  <a:txBody>
                    <a:bodyPr/>
                    <a:lstStyle/>
                    <a:p>
                      <a:pPr algn="just"/>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system which uses pre-existing facial landmark detection to identify the sate of drowsiness and fatigue. 68-facial landmarks helps in shape prediction to clearly identify the various regions of the face. Each extracted frame is analyzed and to study facial features to determine the EAR and MAR for each frame. EAR and MAR values when exceed their respective threshold values for a certain amount of consecutive frames an alert will be sent to the driver.</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The work is based on behavioural analysis, high end camera installation and conventional algorithm to detect the possible coordinates.</a:t>
                      </a:r>
                    </a:p>
                  </a:txBody>
                  <a:tcPr/>
                </a:tc>
                <a:extLst>
                  <a:ext uri="{0D108BD9-81ED-4DB2-BD59-A6C34878D82A}">
                    <a16:rowId xmlns:a16="http://schemas.microsoft.com/office/drawing/2014/main" val="1957294005"/>
                  </a:ext>
                </a:extLst>
              </a:tr>
            </a:tbl>
          </a:graphicData>
        </a:graphic>
      </p:graphicFrame>
      <p:sp>
        <p:nvSpPr>
          <p:cNvPr id="3" name="Footer Placeholder 2">
            <a:extLst>
              <a:ext uri="{FF2B5EF4-FFF2-40B4-BE49-F238E27FC236}">
                <a16:creationId xmlns:a16="http://schemas.microsoft.com/office/drawing/2014/main" id="{B5F60368-EBAB-46FE-8136-36298E609EA8}"/>
              </a:ext>
            </a:extLst>
          </p:cNvPr>
          <p:cNvSpPr>
            <a:spLocks noGrp="1"/>
          </p:cNvSpPr>
          <p:nvPr>
            <p:ph type="ftr" sz="quarter" idx="11"/>
          </p:nvPr>
        </p:nvSpPr>
        <p:spPr/>
        <p:txBody>
          <a:bodyPr/>
          <a:lstStyle/>
          <a:p>
            <a:r>
              <a:rPr lang="en-US"/>
              <a:t>Dept. of ECE</a:t>
            </a:r>
            <a:endParaRPr lang="en-US" dirty="0"/>
          </a:p>
        </p:txBody>
      </p:sp>
      <p:sp>
        <p:nvSpPr>
          <p:cNvPr id="7" name="Slide Number Placeholder 6">
            <a:extLst>
              <a:ext uri="{FF2B5EF4-FFF2-40B4-BE49-F238E27FC236}">
                <a16:creationId xmlns:a16="http://schemas.microsoft.com/office/drawing/2014/main" id="{EBCC7A4C-FCC0-4350-BE01-6B1E8862219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12430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668C582-3420-4DA1-BFEC-9C77FE7F0C22}"/>
              </a:ext>
            </a:extLst>
          </p:cNvPr>
          <p:cNvGraphicFramePr>
            <a:graphicFrameLocks/>
          </p:cNvGraphicFramePr>
          <p:nvPr>
            <p:extLst>
              <p:ext uri="{D42A27DB-BD31-4B8C-83A1-F6EECF244321}">
                <p14:modId xmlns:p14="http://schemas.microsoft.com/office/powerpoint/2010/main" val="153358036"/>
              </p:ext>
            </p:extLst>
          </p:nvPr>
        </p:nvGraphicFramePr>
        <p:xfrm>
          <a:off x="358588" y="235258"/>
          <a:ext cx="11441315" cy="6217920"/>
        </p:xfrm>
        <a:graphic>
          <a:graphicData uri="http://schemas.openxmlformats.org/drawingml/2006/table">
            <a:tbl>
              <a:tblPr firstRow="1" bandRow="1">
                <a:tableStyleId>{16D9F66E-5EB9-4882-86FB-DCBF35E3C3E4}</a:tableStyleId>
              </a:tblPr>
              <a:tblGrid>
                <a:gridCol w="775767">
                  <a:extLst>
                    <a:ext uri="{9D8B030D-6E8A-4147-A177-3AD203B41FA5}">
                      <a16:colId xmlns:a16="http://schemas.microsoft.com/office/drawing/2014/main" val="45269831"/>
                    </a:ext>
                  </a:extLst>
                </a:gridCol>
                <a:gridCol w="2023538">
                  <a:extLst>
                    <a:ext uri="{9D8B030D-6E8A-4147-A177-3AD203B41FA5}">
                      <a16:colId xmlns:a16="http://schemas.microsoft.com/office/drawing/2014/main" val="448647505"/>
                    </a:ext>
                  </a:extLst>
                </a:gridCol>
                <a:gridCol w="1661246">
                  <a:extLst>
                    <a:ext uri="{9D8B030D-6E8A-4147-A177-3AD203B41FA5}">
                      <a16:colId xmlns:a16="http://schemas.microsoft.com/office/drawing/2014/main" val="3012313323"/>
                    </a:ext>
                  </a:extLst>
                </a:gridCol>
                <a:gridCol w="1608227">
                  <a:extLst>
                    <a:ext uri="{9D8B030D-6E8A-4147-A177-3AD203B41FA5}">
                      <a16:colId xmlns:a16="http://schemas.microsoft.com/office/drawing/2014/main" val="2298666689"/>
                    </a:ext>
                  </a:extLst>
                </a:gridCol>
                <a:gridCol w="3172271">
                  <a:extLst>
                    <a:ext uri="{9D8B030D-6E8A-4147-A177-3AD203B41FA5}">
                      <a16:colId xmlns:a16="http://schemas.microsoft.com/office/drawing/2014/main" val="2160833731"/>
                    </a:ext>
                  </a:extLst>
                </a:gridCol>
                <a:gridCol w="2200266">
                  <a:extLst>
                    <a:ext uri="{9D8B030D-6E8A-4147-A177-3AD203B41FA5}">
                      <a16:colId xmlns:a16="http://schemas.microsoft.com/office/drawing/2014/main" val="374457474"/>
                    </a:ext>
                  </a:extLst>
                </a:gridCol>
              </a:tblGrid>
              <a:tr h="575286">
                <a:tc>
                  <a:txBody>
                    <a:bodyPr/>
                    <a:lstStyle/>
                    <a:p>
                      <a:pPr algn="ctr"/>
                      <a:r>
                        <a:rPr lang="en-IN" sz="1800" b="1" dirty="0">
                          <a:latin typeface="Times New Roman" panose="02020603050405020304" pitchFamily="18" charset="0"/>
                          <a:cs typeface="Times New Roman" panose="02020603050405020304" pitchFamily="18" charset="0"/>
                        </a:rPr>
                        <a:t>Serial No.</a:t>
                      </a:r>
                    </a:p>
                  </a:txBody>
                  <a:tcPr/>
                </a:tc>
                <a:tc>
                  <a:txBody>
                    <a:bodyPr/>
                    <a:lstStyle/>
                    <a:p>
                      <a:pPr algn="just"/>
                      <a:r>
                        <a:rPr lang="en-IN" sz="1800" b="1" dirty="0">
                          <a:latin typeface="Times New Roman" panose="02020603050405020304" pitchFamily="18" charset="0"/>
                          <a:cs typeface="Times New Roman" panose="02020603050405020304" pitchFamily="18" charset="0"/>
                        </a:rPr>
                        <a:t>Title of Journal</a:t>
                      </a:r>
                    </a:p>
                  </a:txBody>
                  <a:tcPr/>
                </a:tc>
                <a:tc>
                  <a:txBody>
                    <a:bodyPr/>
                    <a:lstStyle/>
                    <a:p>
                      <a:pPr algn="just"/>
                      <a:r>
                        <a:rPr lang="en-IN" sz="1800" b="1" dirty="0">
                          <a:latin typeface="Times New Roman" panose="02020603050405020304" pitchFamily="18" charset="0"/>
                          <a:cs typeface="Times New Roman" panose="02020603050405020304" pitchFamily="18" charset="0"/>
                        </a:rPr>
                        <a:t>Author(s)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Publisher</a:t>
                      </a:r>
                    </a:p>
                    <a:p>
                      <a:pPr algn="just"/>
                      <a:endParaRPr lang="en-IN" sz="1800" b="1" dirty="0">
                        <a:latin typeface="Times New Roman" panose="02020603050405020304" pitchFamily="18" charset="0"/>
                        <a:cs typeface="Times New Roman" panose="02020603050405020304" pitchFamily="18" charset="0"/>
                      </a:endParaRPr>
                    </a:p>
                  </a:txBody>
                  <a:tcPr/>
                </a:tc>
                <a:tc>
                  <a:txBody>
                    <a:bodyPr/>
                    <a:lstStyle/>
                    <a:p>
                      <a:pPr algn="just"/>
                      <a:r>
                        <a:rPr lang="en-IN" sz="1800" b="1" dirty="0">
                          <a:latin typeface="Times New Roman" panose="02020603050405020304" pitchFamily="18" charset="0"/>
                          <a:cs typeface="Times New Roman" panose="02020603050405020304" pitchFamily="18" charset="0"/>
                        </a:rPr>
                        <a:t>Summary</a:t>
                      </a:r>
                    </a:p>
                  </a:txBody>
                  <a:tcPr/>
                </a:tc>
                <a:tc>
                  <a:txBody>
                    <a:bodyPr/>
                    <a:lstStyle/>
                    <a:p>
                      <a:pPr algn="just"/>
                      <a:r>
                        <a:rPr lang="en-IN" sz="1800" b="1"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420941974"/>
                  </a:ext>
                </a:extLst>
              </a:tr>
              <a:tr h="5013207">
                <a:tc>
                  <a:txBody>
                    <a:bodyPr/>
                    <a:lstStyle/>
                    <a:p>
                      <a:pPr algn="ctr"/>
                      <a:r>
                        <a:rPr lang="en-IN" sz="1800" dirty="0">
                          <a:latin typeface="Times New Roman" panose="02020603050405020304" pitchFamily="18" charset="0"/>
                          <a:cs typeface="Times New Roman" panose="02020603050405020304" pitchFamily="18" charset="0"/>
                        </a:rPr>
                        <a:t>[4]</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[5]</a:t>
                      </a:r>
                    </a:p>
                  </a:txBody>
                  <a:tcPr/>
                </a:tc>
                <a:tc>
                  <a:txBody>
                    <a:bodyPr/>
                    <a:lstStyle/>
                    <a:p>
                      <a:pPr algn="l"/>
                      <a:r>
                        <a:rPr lang="en-IN" sz="1800" dirty="0">
                          <a:latin typeface="Times New Roman" panose="02020603050405020304" pitchFamily="18" charset="0"/>
                          <a:cs typeface="Times New Roman" panose="02020603050405020304" pitchFamily="18" charset="0"/>
                        </a:rPr>
                        <a:t>Vehicle speed sensing and smoke detecting system.</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Development of Sensor and Optimal Placement for Smoke Detection in an Electric Vehicle Battery Pack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Prashanna Rangan </a:t>
                      </a:r>
                    </a:p>
                    <a:p>
                      <a:pPr algn="just"/>
                      <a:r>
                        <a:rPr lang="en-IN" sz="1800" dirty="0">
                          <a:latin typeface="Times New Roman" panose="02020603050405020304" pitchFamily="18" charset="0"/>
                          <a:cs typeface="Times New Roman" panose="02020603050405020304" pitchFamily="18" charset="0"/>
                        </a:rPr>
                        <a:t>(Kongu Engineering College)</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Mukund Kulkarni, Saravanan Meenatchi Sundaram, Vinten Diwakar </a:t>
                      </a:r>
                    </a:p>
                  </a:txBody>
                  <a:tcPr/>
                </a:tc>
                <a:tc>
                  <a:txBody>
                    <a:bodyPr/>
                    <a:lstStyle/>
                    <a:p>
                      <a:pPr algn="just"/>
                      <a:r>
                        <a:rPr lang="en-IN" sz="1800" dirty="0">
                          <a:latin typeface="Times New Roman" panose="02020603050405020304" pitchFamily="18" charset="0"/>
                          <a:cs typeface="Times New Roman" panose="02020603050405020304" pitchFamily="18" charset="0"/>
                        </a:rPr>
                        <a:t>Research-gate publications</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IEEE Computer Society</a:t>
                      </a: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latin typeface="Times New Roman" panose="02020603050405020304" pitchFamily="18" charset="0"/>
                          <a:cs typeface="Times New Roman" panose="02020603050405020304" pitchFamily="18" charset="0"/>
                        </a:rPr>
                        <a:t>For the project the drowsiness of the driver can cause due to external factors also. Such factors include Carbon Monoxide gas leakage from the engine or CNG gas from some particular vehicles. Using the MQ9 sensor we can detect such gages and alert the driver to prevent any causalities.</a:t>
                      </a:r>
                    </a:p>
                    <a:p>
                      <a:pPr algn="just"/>
                      <a:endParaRPr lang="en-IN" sz="1800" i="0" dirty="0">
                        <a:latin typeface="Times New Roman" panose="02020603050405020304" pitchFamily="18" charset="0"/>
                        <a:cs typeface="Times New Roman" panose="02020603050405020304" pitchFamily="18" charset="0"/>
                      </a:endParaRPr>
                    </a:p>
                    <a:p>
                      <a:pPr algn="just"/>
                      <a:r>
                        <a:rPr lang="en-IN" sz="1800" i="0" dirty="0">
                          <a:latin typeface="Times New Roman" panose="02020603050405020304" pitchFamily="18" charset="0"/>
                          <a:cs typeface="Times New Roman" panose="02020603050405020304" pitchFamily="18" charset="0"/>
                        </a:rPr>
                        <a:t>In this project we plan to implement a sensor inside the dashboard to log the temperature and alert if the temperatures inside the car cross a certain temperature limit. This signals can be sent using the sensor module hence alerting the driver.</a:t>
                      </a:r>
                    </a:p>
                  </a:txBody>
                  <a:tcPr/>
                </a:tc>
                <a:tc>
                  <a:txBody>
                    <a:bodyPr/>
                    <a:lstStyle/>
                    <a:p>
                      <a:pPr algn="just"/>
                      <a:r>
                        <a:rPr lang="en-IN" sz="1800" dirty="0">
                          <a:latin typeface="Times New Roman" panose="02020603050405020304" pitchFamily="18" charset="0"/>
                          <a:cs typeface="Times New Roman" panose="02020603050405020304" pitchFamily="18" charset="0"/>
                        </a:rPr>
                        <a:t>The sensor may occasionally fail and hence faulty signals could be sent to the microcontroller board.</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sensor may fail due to weather conditions, and may sense false data signals which could be faulty causing a mis read.</a:t>
                      </a:r>
                    </a:p>
                  </a:txBody>
                  <a:tcPr/>
                </a:tc>
                <a:extLst>
                  <a:ext uri="{0D108BD9-81ED-4DB2-BD59-A6C34878D82A}">
                    <a16:rowId xmlns:a16="http://schemas.microsoft.com/office/drawing/2014/main" val="1604468806"/>
                  </a:ext>
                </a:extLst>
              </a:tr>
            </a:tbl>
          </a:graphicData>
        </a:graphic>
      </p:graphicFrame>
      <p:sp>
        <p:nvSpPr>
          <p:cNvPr id="3" name="Footer Placeholder 2">
            <a:extLst>
              <a:ext uri="{FF2B5EF4-FFF2-40B4-BE49-F238E27FC236}">
                <a16:creationId xmlns:a16="http://schemas.microsoft.com/office/drawing/2014/main" id="{D4789666-EFDA-4C1C-8CD1-88C4157D5414}"/>
              </a:ext>
            </a:extLst>
          </p:cNvPr>
          <p:cNvSpPr>
            <a:spLocks noGrp="1"/>
          </p:cNvSpPr>
          <p:nvPr>
            <p:ph type="ftr" sz="quarter" idx="11"/>
          </p:nvPr>
        </p:nvSpPr>
        <p:spPr/>
        <p:txBody>
          <a:bodyPr/>
          <a:lstStyle/>
          <a:p>
            <a:r>
              <a:rPr lang="en-US"/>
              <a:t>Dept. of ECE</a:t>
            </a:r>
            <a:endParaRPr lang="en-US" dirty="0"/>
          </a:p>
        </p:txBody>
      </p:sp>
      <p:sp>
        <p:nvSpPr>
          <p:cNvPr id="4" name="Slide Number Placeholder 3">
            <a:extLst>
              <a:ext uri="{FF2B5EF4-FFF2-40B4-BE49-F238E27FC236}">
                <a16:creationId xmlns:a16="http://schemas.microsoft.com/office/drawing/2014/main" id="{D64A94DE-53B9-459A-85AB-5F1CF7B3873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95440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1159</TotalTime>
  <Words>3065</Words>
  <Application>Microsoft Office PowerPoint</Application>
  <PresentationFormat>Widescreen</PresentationFormat>
  <Paragraphs>367</Paragraphs>
  <Slides>41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Tw Cen MT</vt:lpstr>
      <vt:lpstr>Circuit</vt:lpstr>
      <vt:lpstr>Driver drowsiness detection and alarm system  </vt:lpstr>
      <vt:lpstr>Contents</vt:lpstr>
      <vt:lpstr>Abstract</vt:lpstr>
      <vt:lpstr>About the project </vt:lpstr>
      <vt:lpstr>introduction</vt:lpstr>
      <vt:lpstr>LITERATURE SURVEY </vt:lpstr>
      <vt:lpstr>PowerPoint Presentation</vt:lpstr>
      <vt:lpstr>PowerPoint Presentation</vt:lpstr>
      <vt:lpstr>PowerPoint Presentation</vt:lpstr>
      <vt:lpstr>LITERATURE SURVEY</vt:lpstr>
      <vt:lpstr>System Architecture </vt:lpstr>
      <vt:lpstr>Hardware and software Requirements</vt:lpstr>
      <vt:lpstr>Proposed Method </vt:lpstr>
      <vt:lpstr>working</vt:lpstr>
      <vt:lpstr>Eye Aspect ratio</vt:lpstr>
      <vt:lpstr>Mouth aspect ratio</vt:lpstr>
      <vt:lpstr>Output screen displays</vt:lpstr>
      <vt:lpstr>PowerPoint Presentation</vt:lpstr>
      <vt:lpstr>PowerPoint Presentation</vt:lpstr>
      <vt:lpstr>Sensors</vt:lpstr>
      <vt:lpstr>Steps where and how the sensors will be used.</vt:lpstr>
      <vt:lpstr>FLOWCHART FOR SENSOR FUNCTIONING</vt:lpstr>
      <vt:lpstr>1. MQ-9 sensor – Smoke and Gas Sensor.</vt:lpstr>
      <vt:lpstr>PowerPoint Presentation</vt:lpstr>
      <vt:lpstr>PowerPoint Presentation</vt:lpstr>
      <vt:lpstr>2. DHT-11 sensor - Temperature sensor.</vt:lpstr>
      <vt:lpstr>PowerPoint Presentation</vt:lpstr>
      <vt:lpstr>PowerPoint Presentation</vt:lpstr>
      <vt:lpstr>3. HC_SR04 - Ultrasonic sensor. </vt:lpstr>
      <vt:lpstr>PowerPoint Presentation</vt:lpstr>
      <vt:lpstr>PowerPoint Presentation</vt:lpstr>
      <vt:lpstr>PowerPoint Presentation</vt:lpstr>
      <vt:lpstr>PowerPoint Presentation</vt:lpstr>
      <vt:lpstr>APPLICATIONS</vt:lpstr>
      <vt:lpstr>Advantages</vt:lpstr>
      <vt:lpstr>Disadvantages</vt:lpstr>
      <vt:lpstr>Future Scope</vt:lpstr>
      <vt:lpstr>Conclusion </vt:lpstr>
      <vt:lpstr>RESULT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and alarm system</dc:title>
  <dc:creator>Prajval P</dc:creator>
  <cp:lastModifiedBy>skandesh suresh</cp:lastModifiedBy>
  <cp:revision>110</cp:revision>
  <dcterms:created xsi:type="dcterms:W3CDTF">2021-04-02T11:21:21Z</dcterms:created>
  <dcterms:modified xsi:type="dcterms:W3CDTF">2021-08-09T04:39:27Z</dcterms:modified>
</cp:coreProperties>
</file>