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F174D-E34D-A0D8-4A81-21546312E0EF}" v="1840" dt="2022-04-22T08:23:00.949"/>
    <p1510:client id="{870E6DB1-F498-E2E5-0C0B-1641099E4227}" v="229" dt="2022-04-22T07:49:36.50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8"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6"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0"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2"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62"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86"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8"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6"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0"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8"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02"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4"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2"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31101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214474590"/>
              </p:ext>
            </p:extLst>
          </p:nvPr>
        </p:nvGraphicFramePr>
        <p:xfrm>
          <a:off x="9229725" y="1214756"/>
          <a:ext cx="2962273" cy="4909728"/>
        </p:xfrm>
        <a:graphic>
          <a:graphicData uri="http://schemas.openxmlformats.org/drawingml/2006/table">
            <a:tbl>
              <a:tblPr firstRow="1" bandRow="1">
                <a:tableStyleId>{0E3FDE45-AF77-4B5C-9715-49D594BDF05E}</a:tableStyleId>
              </a:tblPr>
              <a:tblGrid>
                <a:gridCol w="1161142">
                  <a:extLst>
                    <a:ext uri="{9D8B030D-6E8A-4147-A177-3AD203B41FA5}">
                      <a16:colId xmlns:a16="http://schemas.microsoft.com/office/drawing/2014/main" val="20000"/>
                    </a:ext>
                  </a:extLst>
                </a:gridCol>
                <a:gridCol w="1801131">
                  <a:extLst>
                    <a:ext uri="{9D8B030D-6E8A-4147-A177-3AD203B41FA5}">
                      <a16:colId xmlns:a16="http://schemas.microsoft.com/office/drawing/2014/main" val="20001"/>
                    </a:ext>
                  </a:extLst>
                </a:gridCol>
              </a:tblGrid>
              <a:tr h="1034142">
                <a:tc>
                  <a:txBody>
                    <a:bodyPr/>
                    <a:lstStyle/>
                    <a:p>
                      <a:r>
                        <a:rPr lang="en-US" altLang="en-US" sz="1100" b="1" u="none" strike="noStrike" kern="1200" cap="none" spc="0" normalizeH="0" baseline="0" noProof="0" dirty="0">
                          <a:ln>
                            <a:noFill/>
                          </a:ln>
                          <a:effectLst/>
                          <a:uLnTx/>
                          <a:uFillTx/>
                        </a:rPr>
                        <a:t>C#</a:t>
                      </a:r>
                      <a:endParaRPr kumimoji="0" lang="en-US" altLang="en-US" sz="800" b="1" u="none" strike="noStrike" kern="1200" cap="none" spc="0" normalizeH="0" baseline="0" noProof="0" dirty="0">
                        <a:ln>
                          <a:noFill/>
                        </a:ln>
                        <a:effectLst/>
                        <a:uLnTx/>
                        <a:uFillTx/>
                      </a:endParaRPr>
                    </a:p>
                  </a:txBody>
                  <a:tcPr/>
                </a:tc>
                <a:tc>
                  <a:txBody>
                    <a:bodyPr/>
                    <a:lstStyle/>
                    <a:p>
                      <a:pPr marL="0" marR="0" lvl="0" indent="0" algn="l">
                        <a:lnSpc>
                          <a:spcPct val="100000"/>
                        </a:lnSpc>
                        <a:spcBef>
                          <a:spcPts val="0"/>
                        </a:spcBef>
                        <a:spcAft>
                          <a:spcPts val="0"/>
                        </a:spcAft>
                        <a:buNone/>
                      </a:pPr>
                      <a:r>
                        <a:rPr lang="en-US" sz="1000" b="0" i="0" u="none" strike="noStrike" kern="1200" cap="none" spc="0" normalizeH="0" baseline="0" noProof="0" dirty="0">
                          <a:ln>
                            <a:noFill/>
                          </a:ln>
                          <a:effectLst/>
                          <a:uLnTx/>
                          <a:uFillTx/>
                          <a:latin typeface="Verdana"/>
                        </a:rPr>
                        <a:t>C# Basics, OOPS, Exception Handling, Collections &amp; Generics,</a:t>
                      </a:r>
                      <a:r>
                        <a:rPr lang="en-US" sz="700" b="0" i="0" u="none" strike="noStrike" kern="1200" cap="none" spc="0" normalizeH="0" baseline="0" noProof="0" dirty="0">
                          <a:ln>
                            <a:noFill/>
                          </a:ln>
                          <a:effectLst/>
                          <a:uLnTx/>
                          <a:uFillTx/>
                          <a:latin typeface="Verdana"/>
                        </a:rPr>
                        <a:t> </a:t>
                      </a:r>
                      <a:r>
                        <a:rPr lang="en-US" sz="1000" b="0" i="0" u="none" strike="noStrike" kern="1200" cap="none" spc="0" normalizeH="0" baseline="0" noProof="0" dirty="0">
                          <a:ln>
                            <a:noFill/>
                          </a:ln>
                          <a:effectLst/>
                          <a:uLnTx/>
                          <a:uFillTx/>
                          <a:latin typeface="Verdana"/>
                        </a:rPr>
                        <a:t>Delegates, Events, File IO and Serialization</a:t>
                      </a:r>
                      <a:endParaRPr kumimoji="0" lang="en-US" sz="1000" dirty="0"/>
                    </a:p>
                  </a:txBody>
                  <a:tcPr/>
                </a:tc>
                <a:extLst>
                  <a:ext uri="{0D108BD9-81ED-4DB2-BD59-A6C34878D82A}">
                    <a16:rowId xmlns:a16="http://schemas.microsoft.com/office/drawing/2014/main" val="10000"/>
                  </a:ext>
                </a:extLst>
              </a:tr>
              <a:tr h="528740">
                <a:tc>
                  <a:txBody>
                    <a:bodyPr/>
                    <a:lstStyle/>
                    <a:p>
                      <a:r>
                        <a:rPr lang="en-US" sz="700" b="1" i="0" u="none" strike="noStrike" kern="1200" cap="none" spc="0" normalizeH="0" baseline="0" dirty="0">
                          <a:ln>
                            <a:noFill/>
                          </a:ln>
                          <a:effectLst/>
                          <a:uLnTx/>
                          <a:uFillTx/>
                          <a:latin typeface="Verdana"/>
                          <a:ea typeface="+mn-ea"/>
                          <a:cs typeface="+mn-cs"/>
                        </a:rPr>
                        <a:t>.</a:t>
                      </a:r>
                      <a:r>
                        <a:rPr lang="en-US" sz="900" b="1" i="0" u="none" strike="noStrike" kern="1200" cap="none" spc="0" normalizeH="0" baseline="0" dirty="0">
                          <a:ln>
                            <a:noFill/>
                          </a:ln>
                          <a:effectLst/>
                          <a:uLnTx/>
                          <a:uFillTx/>
                          <a:latin typeface="Verdana"/>
                          <a:ea typeface="+mn-ea"/>
                          <a:cs typeface="+mn-cs"/>
                        </a:rPr>
                        <a:t>NET Framework</a:t>
                      </a:r>
                      <a:endParaRPr kumimoji="0" lang="en-US" sz="900" b="0" i="0" u="none" strike="noStrike" kern="1200" cap="none" spc="0" normalizeH="0" baseline="0" dirty="0" err="1">
                        <a:ln>
                          <a:noFill/>
                        </a:ln>
                        <a:effectLst/>
                        <a:uLnTx/>
                        <a:uFillTx/>
                        <a:latin typeface="Verdana"/>
                        <a:ea typeface="+mn-ea"/>
                        <a:cs typeface="+mn-cs"/>
                      </a:endParaRPr>
                    </a:p>
                  </a:txBody>
                  <a:tcPr/>
                </a:tc>
                <a:tc>
                  <a:txBody>
                    <a:bodyPr/>
                    <a:lstStyle/>
                    <a:p>
                      <a:pPr lvl="0">
                        <a:buNone/>
                      </a:pPr>
                      <a:r>
                        <a:rPr lang="en-US" sz="1100" b="0" i="0" u="none" strike="noStrike" kern="1200" cap="none" spc="0" normalizeH="0" baseline="0" noProof="0" dirty="0">
                          <a:ln>
                            <a:noFill/>
                          </a:ln>
                          <a:effectLst/>
                          <a:uLnTx/>
                          <a:uFillTx/>
                        </a:rPr>
                        <a:t>Architecture which includes CTS,CLS, FCL, BCL and CLR</a:t>
                      </a:r>
                      <a:endParaRPr kumimoji="0" lang="en-US" sz="1100" dirty="0" err="1"/>
                    </a:p>
                  </a:txBody>
                  <a:tcPr/>
                </a:tc>
                <a:extLst>
                  <a:ext uri="{0D108BD9-81ED-4DB2-BD59-A6C34878D82A}">
                    <a16:rowId xmlns:a16="http://schemas.microsoft.com/office/drawing/2014/main" val="236619847"/>
                  </a:ext>
                </a:extLst>
              </a:tr>
              <a:tr h="528740">
                <a:tc>
                  <a:txBody>
                    <a:bodyPr/>
                    <a:lstStyle/>
                    <a:p>
                      <a:r>
                        <a:rPr lang="en-US" sz="1100" b="1" i="0" u="none" strike="noStrike" kern="1200" cap="none" spc="0" normalizeH="0" baseline="0" dirty="0">
                          <a:ln>
                            <a:noFill/>
                          </a:ln>
                          <a:effectLst/>
                          <a:uLnTx/>
                          <a:uFillTx/>
                          <a:latin typeface="Verdana"/>
                          <a:ea typeface="+mn-ea"/>
                          <a:cs typeface="+mn-cs"/>
                        </a:rPr>
                        <a:t>ADO.NET</a:t>
                      </a:r>
                      <a:endParaRPr kumimoji="0" lang="en-US" sz="1100" b="1" i="0" u="none" strike="noStrike" kern="1200" cap="none" spc="0" normalizeH="0" baseline="0" dirty="0">
                        <a:ln>
                          <a:noFill/>
                        </a:ln>
                        <a:effectLst/>
                        <a:uLnTx/>
                        <a:uFillTx/>
                        <a:latin typeface="Verdana"/>
                        <a:ea typeface="+mn-ea"/>
                        <a:cs typeface="+mn-cs"/>
                      </a:endParaRPr>
                    </a:p>
                  </a:txBody>
                  <a:tcPr/>
                </a:tc>
                <a:tc>
                  <a:txBody>
                    <a:bodyPr/>
                    <a:lstStyle/>
                    <a:p>
                      <a:r>
                        <a:rPr lang="en-US" sz="1050" b="0" i="0" u="none" strike="noStrike" kern="1200" cap="none" spc="0" normalizeH="0" baseline="0" dirty="0">
                          <a:ln>
                            <a:noFill/>
                          </a:ln>
                          <a:effectLst/>
                          <a:uLnTx/>
                          <a:uFillTx/>
                          <a:latin typeface="Verdana"/>
                          <a:ea typeface="+mn-ea"/>
                          <a:cs typeface="+mn-cs"/>
                        </a:rPr>
                        <a:t>Basics, Connected and Disconnected architecture</a:t>
                      </a:r>
                      <a:endParaRPr kumimoji="0" lang="en-US" sz="105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2362141945"/>
                  </a:ext>
                </a:extLst>
              </a:tr>
              <a:tr h="6712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100" b="1" u="none" strike="noStrike" kern="1200" cap="none" spc="0" normalizeH="0" baseline="0" noProof="0" dirty="0">
                          <a:ln>
                            <a:noFill/>
                          </a:ln>
                          <a:effectLst/>
                          <a:uLnTx/>
                          <a:uFillTx/>
                        </a:rPr>
                        <a:t>RDBMS</a:t>
                      </a:r>
                      <a:endParaRPr kumimoji="0" lang="en-US" altLang="en-US" sz="1100" b="1" u="none" strike="noStrike" kern="1200" cap="none" spc="0" normalizeH="0" baseline="0" noProof="0" dirty="0">
                        <a:ln>
                          <a:noFill/>
                        </a:ln>
                        <a:effectLst/>
                        <a:uLnTx/>
                        <a:uFillTx/>
                      </a:endParaRPr>
                    </a:p>
                  </a:txBody>
                  <a:tcPr/>
                </a:tc>
                <a:tc>
                  <a:txBody>
                    <a:bodyPr/>
                    <a:lstStyle/>
                    <a:p>
                      <a:r>
                        <a:rPr lang="en-US" sz="1050" u="none" strike="noStrike" kern="1200" cap="none" spc="0" normalizeH="0" baseline="0" dirty="0">
                          <a:ln>
                            <a:noFill/>
                          </a:ln>
                          <a:effectLst/>
                          <a:uLnTx/>
                          <a:uFillTx/>
                        </a:rPr>
                        <a:t>Basic and advanced using SOL Server</a:t>
                      </a:r>
                      <a:endParaRPr kumimoji="0" lang="en-US" sz="1050" u="none" strike="noStrike" kern="1200" cap="none" spc="0" normalizeH="0" baseline="0" dirty="0">
                        <a:ln>
                          <a:noFill/>
                        </a:ln>
                        <a:effectLst/>
                        <a:uLnTx/>
                        <a:uFillTx/>
                      </a:endParaRPr>
                    </a:p>
                  </a:txBody>
                  <a:tcPr/>
                </a:tc>
                <a:extLst>
                  <a:ext uri="{0D108BD9-81ED-4DB2-BD59-A6C34878D82A}">
                    <a16:rowId xmlns:a16="http://schemas.microsoft.com/office/drawing/2014/main" val="10001"/>
                  </a:ext>
                </a:extLst>
              </a:tr>
              <a:tr h="590945">
                <a:tc>
                  <a:txBody>
                    <a:bodyPr/>
                    <a:lstStyle/>
                    <a:p>
                      <a:r>
                        <a:rPr lang="en-US" sz="1100" b="1" u="none" strike="noStrike" kern="1200" cap="none" spc="0" normalizeH="0" baseline="0" dirty="0">
                          <a:ln>
                            <a:noFill/>
                          </a:ln>
                          <a:effectLst/>
                          <a:uLnTx/>
                          <a:uFillTx/>
                        </a:rPr>
                        <a:t>Python</a:t>
                      </a:r>
                      <a:endParaRPr kumimoji="0" lang="en-US" sz="1100" b="1" u="none" strike="noStrike" kern="1200" cap="none" spc="0" normalizeH="0" baseline="0" dirty="0">
                        <a:ln>
                          <a:noFill/>
                        </a:ln>
                        <a:effectLst/>
                        <a:uLnTx/>
                        <a:uFillTx/>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000" dirty="0"/>
                        <a:t>Core Python, Basics of Advanced Python, Project Using Python Programming</a:t>
                      </a:r>
                    </a:p>
                  </a:txBody>
                  <a:tcPr/>
                </a:tc>
                <a:extLst>
                  <a:ext uri="{0D108BD9-81ED-4DB2-BD59-A6C34878D82A}">
                    <a16:rowId xmlns:a16="http://schemas.microsoft.com/office/drawing/2014/main" val="10003"/>
                  </a:ext>
                </a:extLst>
              </a:tr>
              <a:tr h="497638">
                <a:tc>
                  <a:txBody>
                    <a:bodyPr/>
                    <a:lstStyle/>
                    <a:p>
                      <a:r>
                        <a:rPr lang="en-US" sz="1200" b="1" i="0" u="none" strike="noStrike" kern="1200" cap="none" spc="0" normalizeH="0" baseline="0" dirty="0">
                          <a:ln>
                            <a:noFill/>
                          </a:ln>
                          <a:effectLst/>
                          <a:uLnTx/>
                          <a:uFillTx/>
                          <a:latin typeface="Verdana"/>
                          <a:ea typeface="+mn-ea"/>
                          <a:cs typeface="+mn-cs"/>
                        </a:rPr>
                        <a:t>Java</a:t>
                      </a:r>
                      <a:endParaRPr kumimoji="0" lang="en-US" sz="1200" b="1" i="0" u="none" strike="noStrike" kern="1200" cap="none" spc="0" normalizeH="0" baseline="0" dirty="0">
                        <a:ln>
                          <a:noFill/>
                        </a:ln>
                        <a:effectLst/>
                        <a:uLnTx/>
                        <a:uFillTx/>
                        <a:latin typeface="Verdana"/>
                        <a:ea typeface="+mn-ea"/>
                        <a:cs typeface="+mn-cs"/>
                      </a:endParaRPr>
                    </a:p>
                  </a:txBody>
                  <a:tcPr/>
                </a:tc>
                <a:tc>
                  <a:txBody>
                    <a:bodyPr/>
                    <a:lstStyle/>
                    <a:p>
                      <a:r>
                        <a:rPr lang="en-US" sz="1050" b="0" i="0" u="none" strike="noStrike" kern="1200" cap="none" spc="0" normalizeH="0" baseline="0" dirty="0">
                          <a:ln>
                            <a:noFill/>
                          </a:ln>
                          <a:effectLst/>
                          <a:uLnTx/>
                          <a:uFillTx/>
                          <a:latin typeface="Verdana"/>
                          <a:ea typeface="+mn-ea"/>
                          <a:cs typeface="+mn-cs"/>
                        </a:rPr>
                        <a:t>Core And Advanced Java</a:t>
                      </a:r>
                      <a:endParaRPr kumimoji="0" lang="en-US" sz="105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9"/>
                  </a:ext>
                </a:extLst>
              </a:tr>
              <a:tr h="839763">
                <a:tc>
                  <a:txBody>
                    <a:bodyPr/>
                    <a:lstStyle/>
                    <a:p>
                      <a:r>
                        <a:rPr kumimoji="0" lang="en-US" sz="1200" b="1" i="0" u="none" strike="noStrike" kern="1200" cap="none" spc="0" normalizeH="0" baseline="0" dirty="0">
                          <a:ln>
                            <a:noFill/>
                          </a:ln>
                          <a:effectLst/>
                          <a:uLnTx/>
                          <a:uFillTx/>
                          <a:latin typeface="Verdana"/>
                          <a:ea typeface="+mn-ea"/>
                          <a:cs typeface="+mn-cs"/>
                        </a:rPr>
                        <a:t>Add On skills</a:t>
                      </a:r>
                    </a:p>
                  </a:txBody>
                  <a:tcPr/>
                </a:tc>
                <a:tc>
                  <a:txBody>
                    <a:bodyPr/>
                    <a:lstStyle/>
                    <a:p>
                      <a:r>
                        <a:rPr lang="en-US" sz="1100" b="0" i="0" u="none" strike="noStrike" kern="1200" cap="none" spc="0" normalizeH="0" baseline="0" dirty="0">
                          <a:ln>
                            <a:noFill/>
                          </a:ln>
                          <a:effectLst/>
                          <a:uLnTx/>
                          <a:uFillTx/>
                          <a:latin typeface="Verdana"/>
                          <a:ea typeface="+mn-ea"/>
                          <a:cs typeface="+mn-cs"/>
                        </a:rPr>
                        <a:t> Communication, Team Management</a:t>
                      </a:r>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3261230"/>
          </a:xfrm>
        </p:spPr>
        <p:txBody>
          <a:bodyPr vert="horz" lIns="0" tIns="0" rIns="0" bIns="0" rtlCol="0" anchor="t">
            <a:noAutofit/>
          </a:bodyPr>
          <a:lstStyle/>
          <a:p>
            <a:pPr marL="171450" indent="-171450">
              <a:lnSpc>
                <a:spcPct val="114000"/>
              </a:lnSpc>
              <a:buFont typeface="Wingdings" panose="020B0604020202020204" pitchFamily="34" charset="0"/>
              <a:buChar char="§"/>
            </a:pPr>
            <a:endParaRPr lang="en-US" altLang="en-US" b="1" dirty="0">
              <a:latin typeface="Verdana"/>
              <a:ea typeface="Verdana"/>
            </a:endParaRPr>
          </a:p>
          <a:p>
            <a:pPr marL="171450" indent="-171450">
              <a:lnSpc>
                <a:spcPct val="113999"/>
              </a:lnSpc>
              <a:buFont typeface="Wingdings" panose="020B0604020202020204" pitchFamily="34" charset="0"/>
              <a:buChar char="§"/>
            </a:pPr>
            <a:r>
              <a:rPr lang="en-US" sz="1200" b="1" dirty="0">
                <a:ea typeface="+mj-lt"/>
                <a:cs typeface="+mj-lt"/>
              </a:rPr>
              <a:t>Successfully completed ADAPT Training: </a:t>
            </a:r>
            <a:r>
              <a:rPr lang="en-US" sz="1200" dirty="0">
                <a:ea typeface="+mj-lt"/>
                <a:cs typeface="+mj-lt"/>
              </a:rPr>
              <a:t>RDBMS, C#, DOTNET, with70% </a:t>
            </a:r>
            <a:endParaRPr lang="en-US" altLang="en-US" sz="1200" b="1" dirty="0">
              <a:ea typeface="Verdana"/>
            </a:endParaRPr>
          </a:p>
          <a:p>
            <a:pPr marL="171450" indent="-171450">
              <a:lnSpc>
                <a:spcPct val="113999"/>
              </a:lnSpc>
              <a:buFont typeface="Wingdings" panose="020B0604020202020204" pitchFamily="34" charset="0"/>
              <a:buChar char="§"/>
            </a:pPr>
            <a:r>
              <a:rPr lang="en-US" sz="1200" b="1" dirty="0">
                <a:ea typeface="+mj-lt"/>
                <a:cs typeface="+mj-lt"/>
              </a:rPr>
              <a:t>Completed soft skill courses on Coursera : </a:t>
            </a:r>
            <a:r>
              <a:rPr lang="en-US" sz="1200" dirty="0">
                <a:ea typeface="+mj-lt"/>
                <a:cs typeface="+mj-lt"/>
              </a:rPr>
              <a:t> Successful Presentations, Write Professional Emails, Communication Strategies for Virtual Age</a:t>
            </a:r>
          </a:p>
          <a:p>
            <a:pPr marL="171450" indent="-171450">
              <a:lnSpc>
                <a:spcPct val="113999"/>
              </a:lnSpc>
              <a:buFont typeface="Wingdings" panose="020B0604020202020204" pitchFamily="34" charset="0"/>
              <a:buChar char="§"/>
            </a:pPr>
            <a:r>
              <a:rPr lang="en-US" sz="1200" dirty="0">
                <a:ea typeface="+mj-lt"/>
                <a:cs typeface="+mj-lt"/>
              </a:rPr>
              <a:t>Successfully completed </a:t>
            </a:r>
            <a:r>
              <a:rPr lang="en-US" sz="1200" b="1" dirty="0">
                <a:ea typeface="+mj-lt"/>
                <a:cs typeface="+mj-lt"/>
              </a:rPr>
              <a:t>Agile Software Development</a:t>
            </a:r>
            <a:r>
              <a:rPr lang="en-US" sz="1200" dirty="0">
                <a:ea typeface="+mj-lt"/>
                <a:cs typeface="+mj-lt"/>
              </a:rPr>
              <a:t> course from </a:t>
            </a:r>
            <a:r>
              <a:rPr lang="en-US" sz="1200" b="1" dirty="0">
                <a:ea typeface="+mj-lt"/>
                <a:cs typeface="+mj-lt"/>
              </a:rPr>
              <a:t>Coursera</a:t>
            </a:r>
          </a:p>
          <a:p>
            <a:pPr marL="171450" indent="-171450">
              <a:lnSpc>
                <a:spcPct val="113999"/>
              </a:lnSpc>
              <a:buFont typeface="Wingdings" panose="020B0604020202020204" pitchFamily="34" charset="0"/>
              <a:buChar char="§"/>
            </a:pPr>
            <a:r>
              <a:rPr lang="en-US" sz="1200" b="1" dirty="0">
                <a:ea typeface="+mj-lt"/>
                <a:cs typeface="+mj-lt"/>
              </a:rPr>
              <a:t>Railway Reservation System: </a:t>
            </a:r>
            <a:r>
              <a:rPr lang="en-US" sz="1200" dirty="0">
                <a:ea typeface="+mj-lt"/>
                <a:cs typeface="+mj-lt"/>
              </a:rPr>
              <a:t>Case study of railway reservation system along with </a:t>
            </a:r>
            <a:r>
              <a:rPr lang="en-US" sz="1200" b="1" dirty="0">
                <a:ea typeface="+mj-lt"/>
                <a:cs typeface="+mj-lt"/>
              </a:rPr>
              <a:t>SQL </a:t>
            </a:r>
            <a:r>
              <a:rPr lang="en-US" sz="1200" dirty="0">
                <a:ea typeface="+mj-lt"/>
                <a:cs typeface="+mj-lt"/>
              </a:rPr>
              <a:t>as backend, </a:t>
            </a:r>
            <a:r>
              <a:rPr lang="en-US" sz="1200" b="1" dirty="0">
                <a:ea typeface="+mj-lt"/>
                <a:cs typeface="+mj-lt"/>
              </a:rPr>
              <a:t> </a:t>
            </a:r>
            <a:r>
              <a:rPr lang="en-US" sz="1200" b="1" dirty="0" err="1">
                <a:ea typeface="+mj-lt"/>
                <a:cs typeface="+mj-lt"/>
              </a:rPr>
              <a:t>.Net</a:t>
            </a:r>
            <a:r>
              <a:rPr lang="en-US" sz="1200" b="1" dirty="0">
                <a:ea typeface="+mj-lt"/>
                <a:cs typeface="+mj-lt"/>
              </a:rPr>
              <a:t> core web API using Swagger </a:t>
            </a:r>
            <a:r>
              <a:rPr lang="en-US" sz="1200" dirty="0">
                <a:ea typeface="+mj-lt"/>
                <a:cs typeface="+mj-lt"/>
              </a:rPr>
              <a:t>as middleware and </a:t>
            </a:r>
            <a:r>
              <a:rPr lang="en-US" sz="1200" b="1" dirty="0">
                <a:ea typeface="+mj-lt"/>
                <a:cs typeface="+mj-lt"/>
              </a:rPr>
              <a:t> Angular </a:t>
            </a:r>
            <a:r>
              <a:rPr lang="en-US" sz="1200" dirty="0">
                <a:ea typeface="+mj-lt"/>
                <a:cs typeface="+mj-lt"/>
              </a:rPr>
              <a:t> as Frontend. Used </a:t>
            </a:r>
            <a:r>
              <a:rPr lang="en-US" sz="1200" b="1" dirty="0">
                <a:ea typeface="+mj-lt"/>
                <a:cs typeface="+mj-lt"/>
              </a:rPr>
              <a:t>HTML, CSS, Typescript </a:t>
            </a:r>
            <a:r>
              <a:rPr lang="en-US" sz="1200" dirty="0">
                <a:ea typeface="+mj-lt"/>
                <a:cs typeface="+mj-lt"/>
              </a:rPr>
              <a:t>for designing.</a:t>
            </a:r>
            <a:endParaRPr lang="en-US" sz="1200" b="1" dirty="0">
              <a:ea typeface="+mj-lt"/>
              <a:cs typeface="+mj-lt"/>
            </a:endParaRPr>
          </a:p>
          <a:p>
            <a:pPr marL="171450" indent="-171450">
              <a:lnSpc>
                <a:spcPct val="113999"/>
              </a:lnSpc>
              <a:buFont typeface="Wingdings" panose="020B0604020202020204" pitchFamily="34" charset="0"/>
              <a:buChar char="§"/>
            </a:pPr>
            <a:endParaRPr lang="en-US" sz="1200" b="1" dirty="0">
              <a:ea typeface="+mj-lt"/>
              <a:cs typeface="+mj-lt"/>
            </a:endParaRPr>
          </a:p>
          <a:p>
            <a:pPr>
              <a:lnSpc>
                <a:spcPct val="114000"/>
              </a:lnSpc>
            </a:pPr>
            <a:endParaRPr lang="en-US" altLang="nl-NL" b="1" dirty="0">
              <a:ea typeface="Verdana"/>
            </a:endParaRPr>
          </a:p>
          <a:p>
            <a:pPr>
              <a:lnSpc>
                <a:spcPct val="113999"/>
              </a:lnSpc>
            </a:pPr>
            <a:endParaRPr lang="en-US" altLang="nl-NL" b="1" dirty="0">
              <a:ea typeface="Verdana"/>
            </a:endParaRPr>
          </a:p>
          <a:p>
            <a:pPr marL="171450" indent="-171450" eaLnBrk="1" hangingPunct="1">
              <a:lnSpc>
                <a:spcPct val="113999"/>
              </a:lnSpc>
              <a:buFont typeface="Wingdings" panose="020B0604020202020204" pitchFamily="34" charset="0"/>
              <a:buChar char="§"/>
            </a:pPr>
            <a:endParaRPr lang="en-US" altLang="nl-NL" b="1" dirty="0">
              <a:ea typeface="Verdana"/>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ea typeface="Verdana"/>
            </a:endParaRPr>
          </a:p>
          <a:p>
            <a:pPr>
              <a:lnSpc>
                <a:spcPct val="114000"/>
              </a:lnSpc>
            </a:pPr>
            <a:endParaRPr lang="en-IN" altLang="en-US" dirty="0">
              <a:ea typeface="Verdana"/>
            </a:endParaRPr>
          </a:p>
          <a:p>
            <a:pPr>
              <a:lnSpc>
                <a:spcPct val="114000"/>
              </a:lnSpc>
            </a:pPr>
            <a:endParaRPr lang="en-IN" altLang="en-US" dirty="0">
              <a:ea typeface="Verdana"/>
            </a:endParaRPr>
          </a:p>
          <a:p>
            <a:pPr>
              <a:lnSpc>
                <a:spcPct val="114000"/>
              </a:lnSpc>
            </a:pPr>
            <a:endParaRPr lang="en-US" altLang="nl-NL" b="1" dirty="0">
              <a:ea typeface="Verdana"/>
            </a:endParaRPr>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vert="horz" lIns="0" tIns="0" rIns="0" bIns="0" rtlCol="0" anchor="t">
            <a:noAutofit/>
          </a:bodyPr>
          <a:lstStyle/>
          <a:p>
            <a:pPr fontAlgn="base">
              <a:spcBef>
                <a:spcPct val="0"/>
              </a:spcBef>
            </a:pPr>
            <a:r>
              <a:rPr lang="nl-NL" altLang="nl-NL" dirty="0" err="1"/>
              <a:t>Analyst</a:t>
            </a:r>
            <a:r>
              <a:rPr lang="nl-NL" altLang="nl-NL" dirty="0"/>
              <a:t>/Software Engineer</a:t>
            </a:r>
          </a:p>
        </p:txBody>
      </p:sp>
      <p:sp>
        <p:nvSpPr>
          <p:cNvPr id="7172" name="Text Placeholder 22"/>
          <p:cNvSpPr>
            <a:spLocks noGrp="1"/>
          </p:cNvSpPr>
          <p:nvPr>
            <p:ph type="body" sz="quarter" idx="43"/>
          </p:nvPr>
        </p:nvSpPr>
        <p:spPr>
          <a:xfrm>
            <a:off x="3746425" y="1355090"/>
            <a:ext cx="2374900" cy="203200"/>
          </a:xfrm>
        </p:spPr>
        <p:txBody>
          <a:bodyPr/>
          <a:lstStyle/>
          <a:p>
            <a:pPr eaLnBrk="1" hangingPunct="1"/>
            <a:r>
              <a:rPr lang="nl-NL" altLang="nl-NL" dirty="0"/>
              <a:t>Mumbai</a:t>
            </a:r>
          </a:p>
          <a:p>
            <a:pPr eaLnBrk="1" hangingPunct="1"/>
            <a:endParaRPr lang="nl-NL" altLang="nl-NL" dirty="0"/>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ea typeface="Verdana"/>
              </a:rPr>
              <a:t>+918007249925</a:t>
            </a:r>
          </a:p>
        </p:txBody>
      </p:sp>
      <p:sp>
        <p:nvSpPr>
          <p:cNvPr id="7175" name="Text Placeholder 26"/>
          <p:cNvSpPr>
            <a:spLocks noGrp="1"/>
          </p:cNvSpPr>
          <p:nvPr>
            <p:ph type="body" sz="quarter" idx="50"/>
          </p:nvPr>
        </p:nvSpPr>
        <p:spPr>
          <a:xfrm>
            <a:off x="518736" y="2773544"/>
            <a:ext cx="3978346" cy="3894772"/>
          </a:xfrm>
        </p:spPr>
        <p:txBody>
          <a:bodyPr vert="horz" lIns="0" tIns="0" rIns="0" bIns="0" rtlCol="0" anchor="t">
            <a:noAutofit/>
          </a:bodyPr>
          <a:lstStyle/>
          <a:p>
            <a:endParaRPr lang="en-US" altLang="en-US" sz="1100" b="1" dirty="0">
              <a:ea typeface="Verdana"/>
            </a:endParaRPr>
          </a:p>
          <a:p>
            <a:pPr>
              <a:lnSpc>
                <a:spcPct val="113999"/>
              </a:lnSpc>
            </a:pPr>
            <a:endParaRPr lang="en-US" altLang="en-US" sz="1100" b="1"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Prajakta </a:t>
            </a:r>
            <a:r>
              <a:rPr lang="en-US" altLang="en-IN" dirty="0" err="1">
                <a:ea typeface="Verdana"/>
              </a:rPr>
              <a:t>Vajanam</a:t>
            </a:r>
            <a:endParaRPr lang="en-US" altLang="en-IN" dirty="0" err="1"/>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a:t>
            </a: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on 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lIns="91440" tIns="45720" rIns="91440" bIns="45720" anchor="t">
            <a:spAutoFit/>
          </a:bodyPr>
          <a:lstStyle/>
          <a:p>
            <a:pPr>
              <a:lnSpc>
                <a:spcPct val="113999"/>
              </a:lnSpc>
              <a:defRPr/>
            </a:pPr>
            <a:r>
              <a:rPr lang="en-US" altLang="nl-NL" sz="1000" dirty="0">
                <a:latin typeface="Verdana"/>
                <a:ea typeface="Verdana"/>
              </a:rPr>
              <a:t>Bachelor of Engineering , Computer Science Engineering </a:t>
            </a:r>
            <a:r>
              <a:rPr kumimoji="0" lang="en-US" altLang="nl-NL" sz="1000" b="0" i="0" u="none" strike="noStrike" kern="1200" cap="none" spc="0" normalizeH="0" baseline="0" noProof="0" dirty="0">
                <a:ln>
                  <a:noFill/>
                </a:ln>
                <a:effectLst/>
                <a:uLnTx/>
                <a:uFillTx/>
                <a:latin typeface="Verdana"/>
                <a:ea typeface="Verdana"/>
              </a:rPr>
              <a:t>: 2016 - 2020</a:t>
            </a:r>
            <a:endParaRPr lang="en-US" dirty="0">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8">
            <a:extLst>
              <a:ext uri="{FF2B5EF4-FFF2-40B4-BE49-F238E27FC236}">
                <a16:creationId xmlns:a16="http://schemas.microsoft.com/office/drawing/2014/main" id="{9DC07E78-6926-FB34-7409-19F691BDC14D}"/>
              </a:ext>
            </a:extLst>
          </p:cNvPr>
          <p:cNvPicPr>
            <a:picLocks noGrp="1" noChangeAspect="1"/>
          </p:cNvPicPr>
          <p:nvPr>
            <p:ph type="pic" sz="quarter" idx="46"/>
          </p:nvPr>
        </p:nvPicPr>
        <p:blipFill rotWithShape="1">
          <a:blip r:embed="rId5"/>
          <a:srcRect t="12190" b="12190"/>
          <a:stretch/>
        </p:blipFill>
        <p:spPr>
          <a:xfrm>
            <a:off x="407450" y="239111"/>
            <a:ext cx="1734208" cy="1735628"/>
          </a:xfrm>
        </p:spPr>
      </p:pic>
      <p:sp>
        <p:nvSpPr>
          <p:cNvPr id="10" name="Text Placeholder 9">
            <a:extLst>
              <a:ext uri="{FF2B5EF4-FFF2-40B4-BE49-F238E27FC236}">
                <a16:creationId xmlns:a16="http://schemas.microsoft.com/office/drawing/2014/main" id="{F0F41B15-FACD-F282-2E89-E9DDF7713768}"/>
              </a:ext>
            </a:extLst>
          </p:cNvPr>
          <p:cNvSpPr>
            <a:spLocks noGrp="1"/>
          </p:cNvSpPr>
          <p:nvPr>
            <p:ph type="body" sz="quarter" idx="47"/>
          </p:nvPr>
        </p:nvSpPr>
        <p:spPr>
          <a:xfrm>
            <a:off x="3321074" y="1634581"/>
            <a:ext cx="3026454" cy="337492"/>
          </a:xfrm>
        </p:spPr>
        <p:txBody>
          <a:bodyPr vert="horz" lIns="0" tIns="0" rIns="0" bIns="0" rtlCol="0" anchor="t">
            <a:noAutofit/>
          </a:bodyPr>
          <a:lstStyle/>
          <a:p>
            <a:r>
              <a:rPr lang="en-US" dirty="0">
                <a:ea typeface="Verdana"/>
              </a:rPr>
              <a:t>Prajakta.vajanam@capgemini.com</a:t>
            </a:r>
            <a:endParaRPr lang="en-US" dirty="0"/>
          </a:p>
        </p:txBody>
      </p:sp>
      <p:sp>
        <p:nvSpPr>
          <p:cNvPr id="13" name="TextBox 12">
            <a:extLst>
              <a:ext uri="{FF2B5EF4-FFF2-40B4-BE49-F238E27FC236}">
                <a16:creationId xmlns:a16="http://schemas.microsoft.com/office/drawing/2014/main" id="{CA470BF6-F8D0-1844-58A3-1C78BCF99FCC}"/>
              </a:ext>
            </a:extLst>
          </p:cNvPr>
          <p:cNvSpPr txBox="1"/>
          <p:nvPr/>
        </p:nvSpPr>
        <p:spPr>
          <a:xfrm>
            <a:off x="631674" y="3038627"/>
            <a:ext cx="343262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1400" dirty="0">
                <a:ea typeface="Verdana"/>
              </a:rPr>
              <a:t>Practical Understanding of </a:t>
            </a:r>
            <a:r>
              <a:rPr lang="en-US" sz="1400" b="1" dirty="0">
                <a:ea typeface="Verdana"/>
              </a:rPr>
              <a:t>RDBMS </a:t>
            </a:r>
            <a:r>
              <a:rPr lang="en-US" sz="1400" dirty="0">
                <a:ea typeface="Verdana"/>
              </a:rPr>
              <a:t>concepts using </a:t>
            </a:r>
            <a:r>
              <a:rPr lang="en-US" sz="1400" b="1" dirty="0">
                <a:ea typeface="Verdana"/>
              </a:rPr>
              <a:t>SQL </a:t>
            </a:r>
            <a:r>
              <a:rPr lang="en-US" sz="1400" dirty="0">
                <a:ea typeface="Verdana"/>
              </a:rPr>
              <a:t>server</a:t>
            </a:r>
          </a:p>
          <a:p>
            <a:pPr marL="342900" indent="-342900">
              <a:buFont typeface="Wingdings"/>
              <a:buChar char="§"/>
            </a:pPr>
            <a:r>
              <a:rPr lang="en-US" sz="1400" dirty="0">
                <a:ea typeface="Verdana"/>
              </a:rPr>
              <a:t>Hands on Experience in developing applications using </a:t>
            </a:r>
            <a:r>
              <a:rPr lang="en-US" sz="1400" b="1" dirty="0">
                <a:ea typeface="Verdana"/>
              </a:rPr>
              <a:t>.NET Framework, ADO.NET, SQL Server</a:t>
            </a:r>
          </a:p>
          <a:p>
            <a:pPr marL="342900" indent="-342900">
              <a:buFont typeface="Wingdings"/>
              <a:buChar char="§"/>
            </a:pPr>
            <a:r>
              <a:rPr lang="en-US" sz="1400" dirty="0">
                <a:ea typeface="Verdana"/>
              </a:rPr>
              <a:t>Practical Knowledge of </a:t>
            </a:r>
            <a:r>
              <a:rPr lang="en-US" sz="1400" b="1" dirty="0" err="1">
                <a:ea typeface="Verdana"/>
              </a:rPr>
              <a:t>ASP.Net</a:t>
            </a:r>
            <a:r>
              <a:rPr lang="en-US" sz="1400" b="1" dirty="0">
                <a:ea typeface="Verdana"/>
              </a:rPr>
              <a:t> core with entity Framework</a:t>
            </a:r>
            <a:endParaRPr lang="en-US" sz="1400" dirty="0">
              <a:ea typeface="Verdana"/>
            </a:endParaRPr>
          </a:p>
          <a:p>
            <a:pPr marL="342900" indent="-342900">
              <a:buFont typeface="Wingdings"/>
              <a:buChar char="§"/>
            </a:pPr>
            <a:r>
              <a:rPr lang="en-US" sz="1400" dirty="0">
                <a:ea typeface="Verdana"/>
              </a:rPr>
              <a:t>Understanding of </a:t>
            </a:r>
            <a:r>
              <a:rPr lang="en-US" sz="1400" b="1" dirty="0">
                <a:ea typeface="Verdana"/>
              </a:rPr>
              <a:t>HTMAL, CSS &amp; JAVASCRIPT</a:t>
            </a:r>
          </a:p>
          <a:p>
            <a:pPr marL="342900" indent="-342900">
              <a:buFont typeface="Wingdings"/>
              <a:buChar char="§"/>
            </a:pPr>
            <a:r>
              <a:rPr lang="en-US" sz="1400" b="1" dirty="0">
                <a:ea typeface="Verdana"/>
              </a:rPr>
              <a:t>Microsoft AZ-900</a:t>
            </a:r>
            <a:r>
              <a:rPr lang="en-US" sz="1400" dirty="0">
                <a:ea typeface="Verdana"/>
              </a:rPr>
              <a:t> Certification</a:t>
            </a:r>
          </a:p>
          <a:p>
            <a:pPr marL="342900" indent="-342900">
              <a:buFont typeface="Wingdings"/>
              <a:buChar char="§"/>
            </a:pPr>
            <a:r>
              <a:rPr lang="en-US" sz="1400" b="1" dirty="0">
                <a:ea typeface="Verdana"/>
              </a:rPr>
              <a:t>Microsoft AZ-104</a:t>
            </a:r>
            <a:r>
              <a:rPr lang="en-US" sz="1400" dirty="0">
                <a:ea typeface="Verdana"/>
              </a:rPr>
              <a:t> Certification</a:t>
            </a:r>
          </a:p>
          <a:p>
            <a:pPr marL="342900" indent="-342900">
              <a:buFont typeface="Wingdings"/>
              <a:buChar char="§"/>
            </a:pPr>
            <a:r>
              <a:rPr lang="en-US" sz="1400" b="1" dirty="0">
                <a:ea typeface="Verdana"/>
              </a:rPr>
              <a:t>Microsoft AZ-204 </a:t>
            </a:r>
            <a:r>
              <a:rPr lang="en-US" sz="1400" dirty="0">
                <a:ea typeface="Verdana"/>
              </a:rPr>
              <a:t>Certification</a:t>
            </a:r>
          </a:p>
          <a:p>
            <a:pPr marL="342900" indent="-342900">
              <a:buFont typeface="Wingdings"/>
              <a:buChar char="§"/>
            </a:pPr>
            <a:endParaRPr lang="en-US" sz="1400" dirty="0">
              <a:ea typeface="Verdana"/>
            </a:endParaRPr>
          </a:p>
          <a:p>
            <a:pPr marL="342900" indent="-342900">
              <a:buFont typeface="Wingdings"/>
              <a:buChar char="§"/>
            </a:pPr>
            <a:endParaRPr lang="en-US" sz="1400" dirty="0">
              <a:ea typeface="Verdana"/>
            </a:endParaRPr>
          </a:p>
          <a:p>
            <a:pPr marL="342900" indent="-342900">
              <a:buFont typeface="Wingdings"/>
              <a:buChar char="§"/>
            </a:pPr>
            <a:endParaRPr lang="en-US" sz="1400" dirty="0">
              <a:ea typeface="Verdana"/>
            </a:endParaRPr>
          </a:p>
          <a:p>
            <a:pPr marL="342900" indent="-342900">
              <a:buFont typeface="Wingdings"/>
              <a:buChar char="§"/>
            </a:pPr>
            <a:endParaRPr lang="en-US" sz="1400" dirty="0">
              <a:ea typeface="Verdan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184</TotalTime>
  <Words>247</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Vajanam, Prajakta</cp:lastModifiedBy>
  <cp:revision>356</cp:revision>
  <dcterms:created xsi:type="dcterms:W3CDTF">2020-09-22T06:24:00Z</dcterms:created>
  <dcterms:modified xsi:type="dcterms:W3CDTF">2022-09-27T11:57:45Z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