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52E89-2B87-4A58-A986-3730DD3D476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GB"/>
        </a:p>
      </dgm:t>
    </dgm:pt>
    <dgm:pt modelId="{942D8E2A-76E2-4B17-8392-6E79C91ECF30}">
      <dgm:prSet phldrT="[Text]" phldr="1"/>
      <dgm:spPr/>
      <dgm:t>
        <a:bodyPr/>
        <a:lstStyle/>
        <a:p>
          <a:endParaRPr lang="en-GB"/>
        </a:p>
      </dgm:t>
    </dgm:pt>
    <dgm:pt modelId="{9482AC87-2B8B-49FB-8859-17EAFCCEB6F3}" type="parTrans" cxnId="{37475225-6670-4BE7-A5C4-68F32F77BECA}">
      <dgm:prSet/>
      <dgm:spPr/>
      <dgm:t>
        <a:bodyPr/>
        <a:lstStyle/>
        <a:p>
          <a:endParaRPr lang="en-GB"/>
        </a:p>
      </dgm:t>
    </dgm:pt>
    <dgm:pt modelId="{929F034A-EA76-41CB-B138-390DE28DAD4E}" type="sibTrans" cxnId="{37475225-6670-4BE7-A5C4-68F32F77BECA}">
      <dgm:prSet/>
      <dgm:spPr/>
      <dgm:t>
        <a:bodyPr/>
        <a:lstStyle/>
        <a:p>
          <a:endParaRPr lang="en-GB"/>
        </a:p>
      </dgm:t>
    </dgm:pt>
    <dgm:pt modelId="{78EE8605-090C-4FD1-999E-20C0E7C43E9A}">
      <dgm:prSet phldrT="[Text]" phldr="1"/>
      <dgm:spPr/>
      <dgm:t>
        <a:bodyPr/>
        <a:lstStyle/>
        <a:p>
          <a:endParaRPr lang="en-GB"/>
        </a:p>
      </dgm:t>
    </dgm:pt>
    <dgm:pt modelId="{3CB796C0-6ABA-45A2-9940-9B58B4791AF4}" type="parTrans" cxnId="{80DC6255-65A6-4C6D-86F8-BBFF208A882A}">
      <dgm:prSet/>
      <dgm:spPr/>
      <dgm:t>
        <a:bodyPr/>
        <a:lstStyle/>
        <a:p>
          <a:endParaRPr lang="en-GB"/>
        </a:p>
      </dgm:t>
    </dgm:pt>
    <dgm:pt modelId="{DC1AC93A-E129-4F5B-854B-D28663417C38}" type="sibTrans" cxnId="{80DC6255-65A6-4C6D-86F8-BBFF208A882A}">
      <dgm:prSet/>
      <dgm:spPr/>
      <dgm:t>
        <a:bodyPr/>
        <a:lstStyle/>
        <a:p>
          <a:endParaRPr lang="en-GB"/>
        </a:p>
      </dgm:t>
    </dgm:pt>
    <dgm:pt modelId="{10B9569D-0057-414F-A79E-BC80763BF216}">
      <dgm:prSet phldrT="[Text]" phldr="1"/>
      <dgm:spPr/>
      <dgm:t>
        <a:bodyPr/>
        <a:lstStyle/>
        <a:p>
          <a:endParaRPr lang="en-GB"/>
        </a:p>
      </dgm:t>
    </dgm:pt>
    <dgm:pt modelId="{6989CCE5-E8D6-4DE6-BB5B-16A79B3AC872}" type="parTrans" cxnId="{9829E6FE-653D-41E2-92EF-6833F7AEF9B0}">
      <dgm:prSet/>
      <dgm:spPr/>
      <dgm:t>
        <a:bodyPr/>
        <a:lstStyle/>
        <a:p>
          <a:endParaRPr lang="en-GB"/>
        </a:p>
      </dgm:t>
    </dgm:pt>
    <dgm:pt modelId="{ECA84D7B-CEC3-4643-9EA3-3464558126AC}" type="sibTrans" cxnId="{9829E6FE-653D-41E2-92EF-6833F7AEF9B0}">
      <dgm:prSet/>
      <dgm:spPr/>
      <dgm:t>
        <a:bodyPr/>
        <a:lstStyle/>
        <a:p>
          <a:endParaRPr lang="en-GB"/>
        </a:p>
      </dgm:t>
    </dgm:pt>
    <dgm:pt modelId="{D5CF33B1-C163-48E2-A932-0CE309EA0E84}">
      <dgm:prSet phldrT="[Text]" phldr="1"/>
      <dgm:spPr/>
      <dgm:t>
        <a:bodyPr/>
        <a:lstStyle/>
        <a:p>
          <a:endParaRPr lang="en-GB"/>
        </a:p>
      </dgm:t>
    </dgm:pt>
    <dgm:pt modelId="{8CBF4511-197D-4D2F-9926-0FDBEEB4A1BB}" type="parTrans" cxnId="{87188C23-EC9E-4DD6-A7CD-60446D7B0D33}">
      <dgm:prSet/>
      <dgm:spPr/>
      <dgm:t>
        <a:bodyPr/>
        <a:lstStyle/>
        <a:p>
          <a:endParaRPr lang="en-GB"/>
        </a:p>
      </dgm:t>
    </dgm:pt>
    <dgm:pt modelId="{C0BF3160-4D77-4F6F-8FE5-531CBED69600}" type="sibTrans" cxnId="{87188C23-EC9E-4DD6-A7CD-60446D7B0D33}">
      <dgm:prSet/>
      <dgm:spPr/>
      <dgm:t>
        <a:bodyPr/>
        <a:lstStyle/>
        <a:p>
          <a:endParaRPr lang="en-GB"/>
        </a:p>
      </dgm:t>
    </dgm:pt>
    <dgm:pt modelId="{F4BFE97B-2662-420B-B0AE-DDB383B05407}">
      <dgm:prSet phldrT="[Text]" phldr="1"/>
      <dgm:spPr/>
      <dgm:t>
        <a:bodyPr/>
        <a:lstStyle/>
        <a:p>
          <a:endParaRPr lang="en-GB"/>
        </a:p>
      </dgm:t>
    </dgm:pt>
    <dgm:pt modelId="{351C8A80-68C0-4EA5-807A-57D31A6C0875}" type="parTrans" cxnId="{215F4498-A9B7-4834-AB1B-7C0A604FDC15}">
      <dgm:prSet/>
      <dgm:spPr/>
      <dgm:t>
        <a:bodyPr/>
        <a:lstStyle/>
        <a:p>
          <a:endParaRPr lang="en-GB"/>
        </a:p>
      </dgm:t>
    </dgm:pt>
    <dgm:pt modelId="{B5605F9E-F50C-45EB-B44F-EF953E72790B}" type="sibTrans" cxnId="{215F4498-A9B7-4834-AB1B-7C0A604FDC15}">
      <dgm:prSet/>
      <dgm:spPr/>
      <dgm:t>
        <a:bodyPr/>
        <a:lstStyle/>
        <a:p>
          <a:endParaRPr lang="en-GB"/>
        </a:p>
      </dgm:t>
    </dgm:pt>
    <dgm:pt modelId="{A6F9235F-EF52-4FD2-A146-2D6717B1F6A0}" type="pres">
      <dgm:prSet presAssocID="{00652E89-2B87-4A58-A986-3730DD3D4763}" presName="diagram" presStyleCnt="0">
        <dgm:presLayoutVars>
          <dgm:dir/>
          <dgm:resizeHandles val="exact"/>
        </dgm:presLayoutVars>
      </dgm:prSet>
      <dgm:spPr/>
    </dgm:pt>
    <dgm:pt modelId="{314E6B13-9561-4754-B83B-00A96C7692D5}" type="pres">
      <dgm:prSet presAssocID="{942D8E2A-76E2-4B17-8392-6E79C91ECF30}" presName="node" presStyleLbl="node1" presStyleIdx="0" presStyleCnt="5">
        <dgm:presLayoutVars>
          <dgm:bulletEnabled val="1"/>
        </dgm:presLayoutVars>
      </dgm:prSet>
      <dgm:spPr/>
    </dgm:pt>
    <dgm:pt modelId="{715F6940-A091-404E-BF84-9AC6E15C657E}" type="pres">
      <dgm:prSet presAssocID="{929F034A-EA76-41CB-B138-390DE28DAD4E}" presName="sibTrans" presStyleCnt="0"/>
      <dgm:spPr/>
    </dgm:pt>
    <dgm:pt modelId="{EB8C456A-B410-471E-8F16-89AAC178D49C}" type="pres">
      <dgm:prSet presAssocID="{78EE8605-090C-4FD1-999E-20C0E7C43E9A}" presName="node" presStyleLbl="node1" presStyleIdx="1" presStyleCnt="5">
        <dgm:presLayoutVars>
          <dgm:bulletEnabled val="1"/>
        </dgm:presLayoutVars>
      </dgm:prSet>
      <dgm:spPr/>
    </dgm:pt>
    <dgm:pt modelId="{2F7CE587-4BEF-49BA-85E4-C74F7934EA44}" type="pres">
      <dgm:prSet presAssocID="{DC1AC93A-E129-4F5B-854B-D28663417C38}" presName="sibTrans" presStyleCnt="0"/>
      <dgm:spPr/>
    </dgm:pt>
    <dgm:pt modelId="{7D0372AE-D891-4E10-ADF7-838CD9A53AEC}" type="pres">
      <dgm:prSet presAssocID="{10B9569D-0057-414F-A79E-BC80763BF216}" presName="node" presStyleLbl="node1" presStyleIdx="2" presStyleCnt="5">
        <dgm:presLayoutVars>
          <dgm:bulletEnabled val="1"/>
        </dgm:presLayoutVars>
      </dgm:prSet>
      <dgm:spPr/>
    </dgm:pt>
    <dgm:pt modelId="{A2BCEF71-817E-4452-A5D1-B1F9BCDCFDC4}" type="pres">
      <dgm:prSet presAssocID="{ECA84D7B-CEC3-4643-9EA3-3464558126AC}" presName="sibTrans" presStyleCnt="0"/>
      <dgm:spPr/>
    </dgm:pt>
    <dgm:pt modelId="{7F139600-FA91-4AC6-B438-9E1B3954EFDB}" type="pres">
      <dgm:prSet presAssocID="{D5CF33B1-C163-48E2-A932-0CE309EA0E84}" presName="node" presStyleLbl="node1" presStyleIdx="3" presStyleCnt="5">
        <dgm:presLayoutVars>
          <dgm:bulletEnabled val="1"/>
        </dgm:presLayoutVars>
      </dgm:prSet>
      <dgm:spPr/>
    </dgm:pt>
    <dgm:pt modelId="{0FD3013B-13F6-4A4B-A990-499D98912F9B}" type="pres">
      <dgm:prSet presAssocID="{C0BF3160-4D77-4F6F-8FE5-531CBED69600}" presName="sibTrans" presStyleCnt="0"/>
      <dgm:spPr/>
    </dgm:pt>
    <dgm:pt modelId="{3479F313-41FC-4C0A-97B3-B9B0E4DB814D}" type="pres">
      <dgm:prSet presAssocID="{F4BFE97B-2662-420B-B0AE-DDB383B05407}" presName="node" presStyleLbl="node1" presStyleIdx="4" presStyleCnt="5">
        <dgm:presLayoutVars>
          <dgm:bulletEnabled val="1"/>
        </dgm:presLayoutVars>
      </dgm:prSet>
      <dgm:spPr/>
    </dgm:pt>
  </dgm:ptLst>
  <dgm:cxnLst>
    <dgm:cxn modelId="{4053AC11-F2D7-4460-939E-D913374700B4}" type="presOf" srcId="{00652E89-2B87-4A58-A986-3730DD3D4763}" destId="{A6F9235F-EF52-4FD2-A146-2D6717B1F6A0}" srcOrd="0" destOrd="0" presId="urn:microsoft.com/office/officeart/2005/8/layout/default"/>
    <dgm:cxn modelId="{27C52214-41A4-4992-9C6E-EBBA4E2008DB}" type="presOf" srcId="{D5CF33B1-C163-48E2-A932-0CE309EA0E84}" destId="{7F139600-FA91-4AC6-B438-9E1B3954EFDB}" srcOrd="0" destOrd="0" presId="urn:microsoft.com/office/officeart/2005/8/layout/default"/>
    <dgm:cxn modelId="{87188C23-EC9E-4DD6-A7CD-60446D7B0D33}" srcId="{00652E89-2B87-4A58-A986-3730DD3D4763}" destId="{D5CF33B1-C163-48E2-A932-0CE309EA0E84}" srcOrd="3" destOrd="0" parTransId="{8CBF4511-197D-4D2F-9926-0FDBEEB4A1BB}" sibTransId="{C0BF3160-4D77-4F6F-8FE5-531CBED69600}"/>
    <dgm:cxn modelId="{37475225-6670-4BE7-A5C4-68F32F77BECA}" srcId="{00652E89-2B87-4A58-A986-3730DD3D4763}" destId="{942D8E2A-76E2-4B17-8392-6E79C91ECF30}" srcOrd="0" destOrd="0" parTransId="{9482AC87-2B8B-49FB-8859-17EAFCCEB6F3}" sibTransId="{929F034A-EA76-41CB-B138-390DE28DAD4E}"/>
    <dgm:cxn modelId="{6F824D2D-FF59-4768-AE43-6EFB66AE552D}" type="presOf" srcId="{78EE8605-090C-4FD1-999E-20C0E7C43E9A}" destId="{EB8C456A-B410-471E-8F16-89AAC178D49C}" srcOrd="0" destOrd="0" presId="urn:microsoft.com/office/officeart/2005/8/layout/default"/>
    <dgm:cxn modelId="{4FFC1433-8E35-49E1-B237-4AE3512FE52A}" type="presOf" srcId="{942D8E2A-76E2-4B17-8392-6E79C91ECF30}" destId="{314E6B13-9561-4754-B83B-00A96C7692D5}" srcOrd="0" destOrd="0" presId="urn:microsoft.com/office/officeart/2005/8/layout/default"/>
    <dgm:cxn modelId="{80DC6255-65A6-4C6D-86F8-BBFF208A882A}" srcId="{00652E89-2B87-4A58-A986-3730DD3D4763}" destId="{78EE8605-090C-4FD1-999E-20C0E7C43E9A}" srcOrd="1" destOrd="0" parTransId="{3CB796C0-6ABA-45A2-9940-9B58B4791AF4}" sibTransId="{DC1AC93A-E129-4F5B-854B-D28663417C38}"/>
    <dgm:cxn modelId="{215F4498-A9B7-4834-AB1B-7C0A604FDC15}" srcId="{00652E89-2B87-4A58-A986-3730DD3D4763}" destId="{F4BFE97B-2662-420B-B0AE-DDB383B05407}" srcOrd="4" destOrd="0" parTransId="{351C8A80-68C0-4EA5-807A-57D31A6C0875}" sibTransId="{B5605F9E-F50C-45EB-B44F-EF953E72790B}"/>
    <dgm:cxn modelId="{77E8B7A6-AD19-49A7-BA52-96F000871D54}" type="presOf" srcId="{F4BFE97B-2662-420B-B0AE-DDB383B05407}" destId="{3479F313-41FC-4C0A-97B3-B9B0E4DB814D}" srcOrd="0" destOrd="0" presId="urn:microsoft.com/office/officeart/2005/8/layout/default"/>
    <dgm:cxn modelId="{D77BADC6-5580-4885-8919-745345EB8475}" type="presOf" srcId="{10B9569D-0057-414F-A79E-BC80763BF216}" destId="{7D0372AE-D891-4E10-ADF7-838CD9A53AEC}" srcOrd="0" destOrd="0" presId="urn:microsoft.com/office/officeart/2005/8/layout/default"/>
    <dgm:cxn modelId="{9829E6FE-653D-41E2-92EF-6833F7AEF9B0}" srcId="{00652E89-2B87-4A58-A986-3730DD3D4763}" destId="{10B9569D-0057-414F-A79E-BC80763BF216}" srcOrd="2" destOrd="0" parTransId="{6989CCE5-E8D6-4DE6-BB5B-16A79B3AC872}" sibTransId="{ECA84D7B-CEC3-4643-9EA3-3464558126AC}"/>
    <dgm:cxn modelId="{12018697-063D-4277-A6E5-68A5A03138C7}" type="presParOf" srcId="{A6F9235F-EF52-4FD2-A146-2D6717B1F6A0}" destId="{314E6B13-9561-4754-B83B-00A96C7692D5}" srcOrd="0" destOrd="0" presId="urn:microsoft.com/office/officeart/2005/8/layout/default"/>
    <dgm:cxn modelId="{0FEB93DA-841E-4D43-B8B4-24F6301AC7A7}" type="presParOf" srcId="{A6F9235F-EF52-4FD2-A146-2D6717B1F6A0}" destId="{715F6940-A091-404E-BF84-9AC6E15C657E}" srcOrd="1" destOrd="0" presId="urn:microsoft.com/office/officeart/2005/8/layout/default"/>
    <dgm:cxn modelId="{4BB4708C-DE62-4A40-AF9E-019A428E59C1}" type="presParOf" srcId="{A6F9235F-EF52-4FD2-A146-2D6717B1F6A0}" destId="{EB8C456A-B410-471E-8F16-89AAC178D49C}" srcOrd="2" destOrd="0" presId="urn:microsoft.com/office/officeart/2005/8/layout/default"/>
    <dgm:cxn modelId="{BB523652-F748-48B1-9F9A-5EA69134245B}" type="presParOf" srcId="{A6F9235F-EF52-4FD2-A146-2D6717B1F6A0}" destId="{2F7CE587-4BEF-49BA-85E4-C74F7934EA44}" srcOrd="3" destOrd="0" presId="urn:microsoft.com/office/officeart/2005/8/layout/default"/>
    <dgm:cxn modelId="{E75F0435-B570-44C0-A14A-67253CBE361B}" type="presParOf" srcId="{A6F9235F-EF52-4FD2-A146-2D6717B1F6A0}" destId="{7D0372AE-D891-4E10-ADF7-838CD9A53AEC}" srcOrd="4" destOrd="0" presId="urn:microsoft.com/office/officeart/2005/8/layout/default"/>
    <dgm:cxn modelId="{8E826992-DA5A-4ADE-9D30-5EF7D34A8E83}" type="presParOf" srcId="{A6F9235F-EF52-4FD2-A146-2D6717B1F6A0}" destId="{A2BCEF71-817E-4452-A5D1-B1F9BCDCFDC4}" srcOrd="5" destOrd="0" presId="urn:microsoft.com/office/officeart/2005/8/layout/default"/>
    <dgm:cxn modelId="{A92CDE2F-0237-4ADD-A487-733FA5F83E06}" type="presParOf" srcId="{A6F9235F-EF52-4FD2-A146-2D6717B1F6A0}" destId="{7F139600-FA91-4AC6-B438-9E1B3954EFDB}" srcOrd="6" destOrd="0" presId="urn:microsoft.com/office/officeart/2005/8/layout/default"/>
    <dgm:cxn modelId="{A45E5DF0-8EB5-4790-A202-73C01EF100F9}" type="presParOf" srcId="{A6F9235F-EF52-4FD2-A146-2D6717B1F6A0}" destId="{0FD3013B-13F6-4A4B-A990-499D98912F9B}" srcOrd="7" destOrd="0" presId="urn:microsoft.com/office/officeart/2005/8/layout/default"/>
    <dgm:cxn modelId="{59DC4551-113E-455D-AC6C-2436D0696939}" type="presParOf" srcId="{A6F9235F-EF52-4FD2-A146-2D6717B1F6A0}" destId="{3479F313-41FC-4C0A-97B3-B9B0E4DB814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E6B13-9561-4754-B83B-00A96C7692D5}">
      <dsp:nvSpPr>
        <dsp:cNvPr id="0" name=""/>
        <dsp:cNvSpPr/>
      </dsp:nvSpPr>
      <dsp:spPr>
        <a:xfrm>
          <a:off x="1812" y="56172"/>
          <a:ext cx="981531" cy="588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/>
        </a:p>
      </dsp:txBody>
      <dsp:txXfrm>
        <a:off x="1812" y="56172"/>
        <a:ext cx="981531" cy="588919"/>
      </dsp:txXfrm>
    </dsp:sp>
    <dsp:sp modelId="{EB8C456A-B410-471E-8F16-89AAC178D49C}">
      <dsp:nvSpPr>
        <dsp:cNvPr id="0" name=""/>
        <dsp:cNvSpPr/>
      </dsp:nvSpPr>
      <dsp:spPr>
        <a:xfrm>
          <a:off x="1081497" y="56172"/>
          <a:ext cx="981531" cy="588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/>
        </a:p>
      </dsp:txBody>
      <dsp:txXfrm>
        <a:off x="1081497" y="56172"/>
        <a:ext cx="981531" cy="588919"/>
      </dsp:txXfrm>
    </dsp:sp>
    <dsp:sp modelId="{7D0372AE-D891-4E10-ADF7-838CD9A53AEC}">
      <dsp:nvSpPr>
        <dsp:cNvPr id="0" name=""/>
        <dsp:cNvSpPr/>
      </dsp:nvSpPr>
      <dsp:spPr>
        <a:xfrm>
          <a:off x="2161182" y="56172"/>
          <a:ext cx="981531" cy="588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/>
        </a:p>
      </dsp:txBody>
      <dsp:txXfrm>
        <a:off x="2161182" y="56172"/>
        <a:ext cx="981531" cy="588919"/>
      </dsp:txXfrm>
    </dsp:sp>
    <dsp:sp modelId="{7F139600-FA91-4AC6-B438-9E1B3954EFDB}">
      <dsp:nvSpPr>
        <dsp:cNvPr id="0" name=""/>
        <dsp:cNvSpPr/>
      </dsp:nvSpPr>
      <dsp:spPr>
        <a:xfrm>
          <a:off x="3240867" y="56172"/>
          <a:ext cx="981531" cy="588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/>
        </a:p>
      </dsp:txBody>
      <dsp:txXfrm>
        <a:off x="3240867" y="56172"/>
        <a:ext cx="981531" cy="588919"/>
      </dsp:txXfrm>
    </dsp:sp>
    <dsp:sp modelId="{3479F313-41FC-4C0A-97B3-B9B0E4DB814D}">
      <dsp:nvSpPr>
        <dsp:cNvPr id="0" name=""/>
        <dsp:cNvSpPr/>
      </dsp:nvSpPr>
      <dsp:spPr>
        <a:xfrm>
          <a:off x="4320552" y="56172"/>
          <a:ext cx="981531" cy="588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/>
        </a:p>
      </dsp:txBody>
      <dsp:txXfrm>
        <a:off x="4320552" y="56172"/>
        <a:ext cx="981531" cy="588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798EB5-D22E-45EF-BE62-770845346A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70D512-E656-4F99-A72D-EFD10C579B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FBF9BF-F9F9-46CC-A21A-04C75A3DCCA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037C26-880E-4C15-90ED-97EC0409596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4DE683-897C-42AA-8E1A-9ABED725D8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B8CD0D-80E0-4AC6-8703-AF7CE3E27C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796E79-B487-4811-B3DB-53A22EFC41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39A866-4E46-4E9B-AB6F-B063058F66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EEAE47-45F1-4AA9-8141-B0F350703B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A0E069-9289-4FAB-95AD-E2C4F81F8B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1AD558-9839-481F-970D-EFAD2DBFEC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00034B-F115-4241-AF35-61214D74F5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91DB29-C9A7-4E55-B00E-3BC1E5B4C6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240483-FFC1-4EB9-B6E6-5D1E195067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B489CA-FC44-45C5-BEF7-CB00D75E8E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BF89F5-6FE7-4CA9-9914-5A45AA7F937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4FAD2C-4418-4960-BD8F-8395FE00403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565B07-2EC6-4B65-AA40-2D78C084DD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AE5EBA-59E5-496A-8C2C-C8ACDEED26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AB5978-8CA2-4527-8ED0-5BFEE413C1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20799B-01CB-4947-88A3-E7EAFFE4B2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0ABE21-11A1-4504-87FB-E8F38AC644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DDEA9F-4B64-4D5B-A404-FCA99F4BA6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8C046C-5334-4CDE-A2FE-37F7B263FD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Master title style</a:t>
            </a:r>
            <a:endParaRPr b="0" lang="en-GB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4FF1A9-01AC-4D96-BB6D-8F69F05244C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GB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927382-335E-4EF2-AB2E-43304E5C091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kaggle.com/code/arezalo/clustering-country-for-help-international/data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image" Target="../media/image30.png"/><Relationship Id="rId7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14400" y="2599560"/>
            <a:ext cx="6591960" cy="2883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GB" sz="6000" spc="-1" strike="noStrike">
                <a:solidFill>
                  <a:srgbClr val="000000"/>
                </a:solidFill>
                <a:latin typeface="Calibri Light"/>
              </a:rPr>
              <a:t>HELP</a:t>
            </a:r>
            <a:br>
              <a:rPr sz="6000"/>
            </a:b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International </a:t>
            </a:r>
            <a:br>
              <a:rPr sz="6000"/>
            </a:b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Dataset</a:t>
            </a:r>
            <a:endParaRPr b="0" lang="en-GB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65840" y="1530000"/>
            <a:ext cx="5624280" cy="1159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</a:rPr>
              <a:t>multivariate analysis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912600" y="1371600"/>
            <a:ext cx="4323600" cy="483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K-means clustering</a:t>
            </a:r>
            <a:br>
              <a:rPr sz="4400"/>
            </a:br>
            <a:br>
              <a:rPr sz="4400"/>
            </a:br>
            <a:endParaRPr b="0" lang="en-GB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Picture 4" descr=""/>
          <p:cNvPicPr/>
          <p:nvPr/>
        </p:nvPicPr>
        <p:blipFill>
          <a:blip r:embed="rId1"/>
          <a:stretch/>
        </p:blipFill>
        <p:spPr>
          <a:xfrm>
            <a:off x="6244560" y="888120"/>
            <a:ext cx="5205960" cy="5236560"/>
          </a:xfrm>
          <a:prstGeom prst="rect">
            <a:avLst/>
          </a:prstGeom>
          <a:ln w="0">
            <a:noFill/>
          </a:ln>
        </p:spPr>
      </p:pic>
      <p:pic>
        <p:nvPicPr>
          <p:cNvPr id="141" name="Picture 4" descr=""/>
          <p:cNvPicPr/>
          <p:nvPr/>
        </p:nvPicPr>
        <p:blipFill>
          <a:blip r:embed="rId2"/>
          <a:stretch/>
        </p:blipFill>
        <p:spPr>
          <a:xfrm>
            <a:off x="586080" y="3430080"/>
            <a:ext cx="5301360" cy="136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912600" y="1371600"/>
            <a:ext cx="4323600" cy="2696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Hierarchical Clustering</a:t>
            </a:r>
            <a:endParaRPr b="0" lang="en-GB" sz="4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None/>
            </a:pPr>
            <a:endParaRPr b="0" lang="en-GB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Picture 4" descr=""/>
          <p:cNvPicPr/>
          <p:nvPr/>
        </p:nvPicPr>
        <p:blipFill>
          <a:blip r:embed="rId1"/>
          <a:stretch/>
        </p:blipFill>
        <p:spPr>
          <a:xfrm>
            <a:off x="6314400" y="1895040"/>
            <a:ext cx="4867200" cy="4350960"/>
          </a:xfrm>
          <a:prstGeom prst="rect">
            <a:avLst/>
          </a:prstGeom>
          <a:ln w="0">
            <a:noFill/>
          </a:ln>
        </p:spPr>
      </p:pic>
      <p:pic>
        <p:nvPicPr>
          <p:cNvPr id="144" name="Picture 4" descr=""/>
          <p:cNvPicPr/>
          <p:nvPr/>
        </p:nvPicPr>
        <p:blipFill>
          <a:blip r:embed="rId2"/>
          <a:stretch/>
        </p:blipFill>
        <p:spPr>
          <a:xfrm>
            <a:off x="430200" y="3427920"/>
            <a:ext cx="5233320" cy="156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Rectangle 11"/>
          <p:cNvSpPr/>
          <p:nvPr/>
        </p:nvSpPr>
        <p:spPr>
          <a:xfrm flipH="1" rot="10800000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ffffff"/>
                </a:solidFill>
                <a:latin typeface="Calibri Light"/>
              </a:rPr>
              <a:t>MULTIPLE LINEAR REGRESSION</a:t>
            </a:r>
            <a:endParaRPr b="0" lang="en-GB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1371600" y="2318040"/>
            <a:ext cx="9723600" cy="3683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We are doing multiple linear Regression on the Help International dataset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We are taking Life Expectancy (life_expec) as the dependent variable 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While the dependent Variables are: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Gdpp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Income 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Child Mortality 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Total Fertility 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Health 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2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Rectangle 24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Rectangle 26"/>
          <p:cNvSpPr/>
          <p:nvPr/>
        </p:nvSpPr>
        <p:spPr>
          <a:xfrm flipH="1" rot="10800000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Rectangle 28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Rectangle 30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ffffff"/>
                </a:solidFill>
                <a:latin typeface="Calibri Light"/>
              </a:rPr>
              <a:t>Steps</a:t>
            </a:r>
            <a:endParaRPr b="0" lang="en-GB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1371600" y="2318040"/>
            <a:ext cx="9723600" cy="3683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Split the data randomly in Train and Test (80-20 split).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Fitting the Regression model.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Verifying and working over the Assumptions of Linear Regression: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Linear Relationship between input and output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No Multicollinearity 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Normality of Residuals 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Homoscedasticity 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No Autocorrelation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Final Model after making necessary changes 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marL="628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Verifying the Accuracy of the Model over test data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31080" y="502920"/>
            <a:ext cx="341964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3000" spc="-1" strike="noStrike">
                <a:solidFill>
                  <a:srgbClr val="000000"/>
                </a:solidFill>
                <a:latin typeface="Calibri Light"/>
              </a:rPr>
              <a:t>Splitting the data using the 'caret' library </a:t>
            </a:r>
            <a:endParaRPr b="0" lang="en-GB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sketch line"/>
          <p:cNvSpPr/>
          <p:nvPr/>
        </p:nvSpPr>
        <p:spPr>
          <a:xfrm rot="5400000">
            <a:off x="3566160" y="1225080"/>
            <a:ext cx="1554120" cy="18000"/>
          </a:xfrm>
          <a:custGeom>
            <a:avLst/>
            <a:gdLst/>
            <a:ahLst/>
            <a:rect l="l" t="t" r="r" b="b"/>
            <a:pathLst>
              <a:path fill="none" w="1554480" h="18288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stroke="0" w="1554480" h="18288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1275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654440" y="502920"/>
            <a:ext cx="689436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Random (seed-123) 80-20 data split</a:t>
            </a:r>
            <a:endParaRPr b="0" lang="en-GB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3" name="Picture 4" descr="A picture containing graphical user interface&#10;&#10;Description automatically generated"/>
          <p:cNvPicPr/>
          <p:nvPr/>
        </p:nvPicPr>
        <p:blipFill>
          <a:blip r:embed="rId1"/>
          <a:stretch/>
        </p:blipFill>
        <p:spPr>
          <a:xfrm>
            <a:off x="631080" y="3369960"/>
            <a:ext cx="10917720" cy="180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lowchart: Document 8"/>
          <p:cNvSpPr/>
          <p:nvPr/>
        </p:nvSpPr>
        <p:spPr>
          <a:xfrm>
            <a:off x="638280" y="0"/>
            <a:ext cx="3247560" cy="3400200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8080" y="171000"/>
            <a:ext cx="2839680" cy="237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Calibri Light"/>
              </a:rPr>
              <a:t>Fitting the Model (Initial Model)</a:t>
            </a: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6" name="Picture 4" descr="Table&#10;&#10;Description automatically generated"/>
          <p:cNvPicPr/>
          <p:nvPr/>
        </p:nvPicPr>
        <p:blipFill>
          <a:blip r:embed="rId1"/>
          <a:stretch/>
        </p:blipFill>
        <p:spPr>
          <a:xfrm>
            <a:off x="4208040" y="959040"/>
            <a:ext cx="7347240" cy="494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Rectangle 12"/>
          <p:cNvSpPr/>
          <p:nvPr/>
        </p:nvSpPr>
        <p:spPr>
          <a:xfrm>
            <a:off x="0" y="0"/>
            <a:ext cx="2013120" cy="685764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Picture 4" descr="Chart, histogram&#10;&#10;Description automatically generated"/>
          <p:cNvPicPr/>
          <p:nvPr/>
        </p:nvPicPr>
        <p:blipFill>
          <a:blip r:embed="rId1"/>
          <a:stretch/>
        </p:blipFill>
        <p:spPr>
          <a:xfrm>
            <a:off x="4300560" y="960480"/>
            <a:ext cx="3303360" cy="3295440"/>
          </a:xfrm>
          <a:prstGeom prst="rect">
            <a:avLst/>
          </a:prstGeom>
          <a:ln w="0">
            <a:noFill/>
          </a:ln>
        </p:spPr>
      </p:pic>
      <p:pic>
        <p:nvPicPr>
          <p:cNvPr id="170" name="Picture 5" descr="Chart, line chart&#10;&#10;Description automatically generated"/>
          <p:cNvPicPr/>
          <p:nvPr/>
        </p:nvPicPr>
        <p:blipFill>
          <a:blip r:embed="rId2"/>
          <a:stretch/>
        </p:blipFill>
        <p:spPr>
          <a:xfrm>
            <a:off x="7662960" y="960480"/>
            <a:ext cx="3298320" cy="3295440"/>
          </a:xfrm>
          <a:prstGeom prst="rect">
            <a:avLst/>
          </a:prstGeom>
          <a:ln w="0">
            <a:noFill/>
          </a:ln>
        </p:spPr>
      </p:pic>
      <p:pic>
        <p:nvPicPr>
          <p:cNvPr id="171" name="Picture 6" descr=""/>
          <p:cNvPicPr/>
          <p:nvPr/>
        </p:nvPicPr>
        <p:blipFill>
          <a:blip r:embed="rId3"/>
          <a:stretch/>
        </p:blipFill>
        <p:spPr>
          <a:xfrm>
            <a:off x="4300560" y="4314960"/>
            <a:ext cx="6662520" cy="1576080"/>
          </a:xfrm>
          <a:prstGeom prst="rect">
            <a:avLst/>
          </a:prstGeom>
          <a:ln w="0">
            <a:noFill/>
          </a:ln>
        </p:spPr>
      </p:pic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40080" y="2074320"/>
            <a:ext cx="2751840" cy="2709000"/>
          </a:xfrm>
          <a:prstGeom prst="rect">
            <a:avLst/>
          </a:prstGeom>
          <a:solidFill>
            <a:srgbClr val="262626"/>
          </a:solidFill>
          <a:ln w="174600">
            <a:solidFill>
              <a:srgbClr val="262626"/>
            </a:solidFill>
            <a:round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2600" spc="-1" strike="noStrike">
                <a:solidFill>
                  <a:srgbClr val="ffffff"/>
                </a:solidFill>
                <a:latin typeface="Calibri Light"/>
              </a:rPr>
              <a:t>Normality of the dependent variable </a:t>
            </a:r>
            <a:br>
              <a:rPr sz="2600"/>
            </a:br>
            <a:r>
              <a:rPr b="0" lang="en-US" sz="2600" spc="-1" strike="noStrike">
                <a:solidFill>
                  <a:srgbClr val="ffffff"/>
                </a:solidFill>
                <a:latin typeface="Calibri Light"/>
              </a:rPr>
              <a:t>(Not Normal)</a:t>
            </a:r>
            <a:endParaRPr b="0" lang="en-GB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150200" y="501480"/>
            <a:ext cx="4790160" cy="1668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000000"/>
                </a:solidFill>
                <a:latin typeface="Calibri Light"/>
              </a:rPr>
              <a:t>Box Cox Transform</a:t>
            </a:r>
            <a:endParaRPr b="0" lang="en-GB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1150200" y="2399760"/>
            <a:ext cx="4667040" cy="3425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For around Lambda = 2.4 we get ideal Box Cox Transform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Data is comparatively more normal now 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6" name="Picture 4" descr="A picture containing 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8890200" y="1253160"/>
            <a:ext cx="2961720" cy="4045680"/>
          </a:xfrm>
          <a:prstGeom prst="rect">
            <a:avLst/>
          </a:prstGeom>
          <a:ln w="0">
            <a:noFill/>
          </a:ln>
        </p:spPr>
      </p:pic>
      <p:pic>
        <p:nvPicPr>
          <p:cNvPr id="177" name="Picture 5" descr="Chart, line chart&#10;&#10;Description automatically generated"/>
          <p:cNvPicPr/>
          <p:nvPr/>
        </p:nvPicPr>
        <p:blipFill>
          <a:blip r:embed="rId2"/>
          <a:stretch/>
        </p:blipFill>
        <p:spPr>
          <a:xfrm>
            <a:off x="6499080" y="2979360"/>
            <a:ext cx="2345400" cy="232200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Text&#10;&#10;Description automatically generated"/>
          <p:cNvPicPr/>
          <p:nvPr/>
        </p:nvPicPr>
        <p:blipFill>
          <a:blip r:embed="rId3"/>
          <a:stretch/>
        </p:blipFill>
        <p:spPr>
          <a:xfrm>
            <a:off x="6489720" y="1547640"/>
            <a:ext cx="2345400" cy="960840"/>
          </a:xfrm>
          <a:prstGeom prst="rect">
            <a:avLst/>
          </a:prstGeom>
          <a:ln w="0">
            <a:noFill/>
          </a:ln>
        </p:spPr>
      </p:pic>
      <p:sp>
        <p:nvSpPr>
          <p:cNvPr id="179" name="Rectangle 14"/>
          <p:cNvSpPr/>
          <p:nvPr/>
        </p:nvSpPr>
        <p:spPr>
          <a:xfrm flipH="1" rot="10800000">
            <a:off x="360" y="6401160"/>
            <a:ext cx="12191760" cy="456480"/>
          </a:xfrm>
          <a:prstGeom prst="rect">
            <a:avLst/>
          </a:prstGeom>
          <a:gradFill rotWithShape="0">
            <a:gsLst>
              <a:gs pos="22000">
                <a:srgbClr val="000000"/>
              </a:gs>
              <a:gs pos="100000">
                <a:srgbClr val="4472c4"/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Rectangle 16"/>
          <p:cNvSpPr/>
          <p:nvPr/>
        </p:nvSpPr>
        <p:spPr>
          <a:xfrm flipH="1">
            <a:off x="4037760" y="6400800"/>
            <a:ext cx="8152920" cy="456480"/>
          </a:xfrm>
          <a:prstGeom prst="rect">
            <a:avLst/>
          </a:prstGeom>
          <a:gradFill rotWithShape="0">
            <a:gsLst>
              <a:gs pos="0">
                <a:srgbClr val="000000">
                  <a:alpha val="63137"/>
                </a:srgbClr>
              </a:gs>
              <a:gs pos="100000">
                <a:srgbClr val="2f5597"/>
              </a:gs>
            </a:gsLst>
            <a:lin ang="18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lowchart: Document 9"/>
          <p:cNvSpPr/>
          <p:nvPr/>
        </p:nvSpPr>
        <p:spPr>
          <a:xfrm>
            <a:off x="638280" y="0"/>
            <a:ext cx="3247560" cy="3400200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2" name="Picture 5" descr="Engineering drawing, calendar&#10;&#10;Description automatically generated"/>
          <p:cNvPicPr/>
          <p:nvPr/>
        </p:nvPicPr>
        <p:blipFill>
          <a:blip r:embed="rId1"/>
          <a:stretch/>
        </p:blipFill>
        <p:spPr>
          <a:xfrm>
            <a:off x="4206960" y="649440"/>
            <a:ext cx="3625560" cy="5559120"/>
          </a:xfrm>
          <a:prstGeom prst="rect">
            <a:avLst/>
          </a:prstGeom>
          <a:ln w="0">
            <a:noFill/>
          </a:ln>
        </p:spPr>
      </p:pic>
      <p:pic>
        <p:nvPicPr>
          <p:cNvPr id="183" name="Picture 4" descr="Chart, line chart&#10;&#10;Description automatically generated"/>
          <p:cNvPicPr/>
          <p:nvPr/>
        </p:nvPicPr>
        <p:blipFill>
          <a:blip r:embed="rId2"/>
          <a:stretch/>
        </p:blipFill>
        <p:spPr>
          <a:xfrm>
            <a:off x="7899480" y="649440"/>
            <a:ext cx="3654000" cy="5559120"/>
          </a:xfrm>
          <a:prstGeom prst="rect">
            <a:avLst/>
          </a:prstGeom>
          <a:ln w="0">
            <a:noFill/>
          </a:ln>
        </p:spPr>
      </p:pic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38080" y="171000"/>
            <a:ext cx="2839680" cy="237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Calibri Light"/>
              </a:rPr>
              <a:t>Linearity of the Variables </a:t>
            </a: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Multicollinearity </a:t>
            </a:r>
            <a:endParaRPr b="0" lang="en-GB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We Do VIF test if the scores are more than (5-10 points) if we get high multicollinearity of the Variables.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We remove the gdpp Cloumn as its score is highest 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7" name="Picture 4" descr="A picture containing text&#10;&#10;Description automatically generated"/>
          <p:cNvPicPr/>
          <p:nvPr/>
        </p:nvPicPr>
        <p:blipFill>
          <a:blip r:embed="rId1"/>
          <a:stretch/>
        </p:blipFill>
        <p:spPr>
          <a:xfrm>
            <a:off x="923760" y="3472920"/>
            <a:ext cx="9403200" cy="105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49080" y="629280"/>
            <a:ext cx="3504960" cy="1621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We Used</a:t>
            </a:r>
            <a:endParaRPr b="0" lang="en-GB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49080" y="2117520"/>
            <a:ext cx="3504960" cy="4105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You can find the data we worked on </a:t>
            </a:r>
            <a:r>
              <a:rPr b="0" lang="en-US" sz="20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here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 It consists of a countries which are under poverty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dimensions of data: 167 rows &amp; 10 columns. You can find the head of data below.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 attributes are: country, child mortality, exports, health, imports, income, inflation, life expectancy, total fertility and gdpp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Rectangle 8"/>
          <p:cNvSpPr/>
          <p:nvPr/>
        </p:nvSpPr>
        <p:spPr>
          <a:xfrm>
            <a:off x="4638960" y="0"/>
            <a:ext cx="7552440" cy="685764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Rounded Rectangle 9"/>
          <p:cNvSpPr/>
          <p:nvPr/>
        </p:nvSpPr>
        <p:spPr>
          <a:xfrm>
            <a:off x="5123520" y="557640"/>
            <a:ext cx="6583680" cy="57387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algn="t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" name="Picture 4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5198760" y="1862280"/>
            <a:ext cx="6517440" cy="238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Rectangle 10"/>
          <p:cNvSpPr/>
          <p:nvPr/>
        </p:nvSpPr>
        <p:spPr>
          <a:xfrm flipH="1" rot="10800000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2f5597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Rectangle 12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8faadc">
                  <a:alpha val="0"/>
                </a:srgbClr>
              </a:gs>
              <a:gs pos="100000">
                <a:srgbClr val="4472c4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Rectangle 1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4472c4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99840" y="248040"/>
            <a:ext cx="7063200" cy="115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0000"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Calibri Light"/>
              </a:rPr>
              <a:t>Autocorrelation </a:t>
            </a:r>
            <a:endParaRPr b="0" lang="en-GB" sz="4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Calibri Light"/>
              </a:rPr>
              <a:t>(No significant autocorrelation) </a:t>
            </a:r>
            <a:br>
              <a:rPr sz="4400"/>
            </a:br>
            <a:endParaRPr b="0" lang="en-GB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3" name="Picture 4" descr="Graphical user interface, text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432360" y="2733840"/>
            <a:ext cx="11327040" cy="291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21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Rectangle 23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6" name="Group 25"/>
          <p:cNvGrpSpPr/>
          <p:nvPr/>
        </p:nvGrpSpPr>
        <p:grpSpPr>
          <a:xfrm>
            <a:off x="0" y="2075760"/>
            <a:ext cx="12395880" cy="4440240"/>
            <a:chOff x="0" y="2075760"/>
            <a:chExt cx="12395880" cy="4440240"/>
          </a:xfrm>
        </p:grpSpPr>
        <p:sp>
          <p:nvSpPr>
            <p:cNvPr id="197" name="Oval 26"/>
            <p:cNvSpPr/>
            <p:nvPr/>
          </p:nvSpPr>
          <p:spPr>
            <a:xfrm rot="4500000">
              <a:off x="7942320" y="2507400"/>
              <a:ext cx="3563640" cy="3563640"/>
            </a:xfrm>
            <a:prstGeom prst="ellipse">
              <a:avLst/>
            </a:prstGeom>
            <a:noFill/>
            <a:ln w="31750">
              <a:solidFill>
                <a:srgbClr val="8497b0">
                  <a:alpha val="10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Oval 27"/>
            <p:cNvSpPr/>
            <p:nvPr/>
          </p:nvSpPr>
          <p:spPr>
            <a:xfrm rot="16200000">
              <a:off x="10434960" y="4049280"/>
              <a:ext cx="1381320" cy="1381320"/>
            </a:xfrm>
            <a:prstGeom prst="ellipse">
              <a:avLst/>
            </a:prstGeom>
            <a:noFill/>
            <a:ln w="31750">
              <a:solidFill>
                <a:srgbClr val="8497b0">
                  <a:alpha val="20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Oval 28"/>
            <p:cNvSpPr/>
            <p:nvPr/>
          </p:nvSpPr>
          <p:spPr>
            <a:xfrm rot="16200000">
              <a:off x="0" y="2075760"/>
              <a:ext cx="3143880" cy="3143880"/>
            </a:xfrm>
            <a:prstGeom prst="ellipse">
              <a:avLst/>
            </a:prstGeom>
            <a:gradFill rotWithShape="0">
              <a:gsLst>
                <a:gs pos="0">
                  <a:srgbClr val="333f4f">
                    <a:alpha val="20000"/>
                  </a:srgbClr>
                </a:gs>
                <a:gs pos="100000">
                  <a:srgbClr val="222a35">
                    <a:alpha val="10196"/>
                  </a:srgbClr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Oval 29"/>
            <p:cNvSpPr/>
            <p:nvPr/>
          </p:nvSpPr>
          <p:spPr>
            <a:xfrm rot="12600000">
              <a:off x="10150920" y="4271040"/>
              <a:ext cx="1897560" cy="1897560"/>
            </a:xfrm>
            <a:prstGeom prst="ellipse">
              <a:avLst/>
            </a:prstGeom>
            <a:gradFill rotWithShape="0">
              <a:gsLst>
                <a:gs pos="0">
                  <a:srgbClr val="333f4f">
                    <a:alpha val="10196"/>
                  </a:srgbClr>
                </a:gs>
                <a:gs pos="100000">
                  <a:srgbClr val="333f4f">
                    <a:alpha val="20000"/>
                  </a:srgbClr>
                </a:gs>
              </a:gsLst>
              <a:lin ang="18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" name="Oval 30"/>
            <p:cNvSpPr/>
            <p:nvPr/>
          </p:nvSpPr>
          <p:spPr>
            <a:xfrm rot="4500000">
              <a:off x="2046960" y="3040560"/>
              <a:ext cx="2579040" cy="2579040"/>
            </a:xfrm>
            <a:prstGeom prst="ellipse">
              <a:avLst/>
            </a:prstGeom>
            <a:noFill/>
            <a:ln w="31750">
              <a:solidFill>
                <a:srgbClr val="8497b0">
                  <a:alpha val="20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Oval 31"/>
            <p:cNvSpPr/>
            <p:nvPr/>
          </p:nvSpPr>
          <p:spPr>
            <a:xfrm rot="4500000">
              <a:off x="2224800" y="3193920"/>
              <a:ext cx="2242800" cy="2242800"/>
            </a:xfrm>
            <a:prstGeom prst="ellipse">
              <a:avLst/>
            </a:prstGeom>
            <a:noFill/>
            <a:ln w="31750">
              <a:solidFill>
                <a:srgbClr val="8497b0">
                  <a:alpha val="1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31080" y="685080"/>
            <a:ext cx="7106040" cy="1950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000" spc="-1" strike="noStrike">
                <a:solidFill>
                  <a:srgbClr val="ffffff"/>
                </a:solidFill>
                <a:latin typeface="Calibri Light"/>
              </a:rPr>
              <a:t>Homoscedasticity (We fail to confirm Heteroscedasticity) hence </a:t>
            </a:r>
            <a:r>
              <a:rPr b="0" lang="en-US" sz="3000" spc="-1" strike="noStrike">
                <a:solidFill>
                  <a:srgbClr val="ffffff"/>
                </a:solidFill>
                <a:latin typeface="Calibri Light"/>
                <a:ea typeface="Calibri Light"/>
              </a:rPr>
              <a:t>Homoscedastic</a:t>
            </a:r>
            <a:endParaRPr b="0" lang="en-GB" sz="3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502194651"/>
              </p:ext>
            </p:extLst>
          </p:nvPr>
        </p:nvGraphicFramePr>
        <p:xfrm>
          <a:off x="4648320" y="4120920"/>
          <a:ext cx="5303520" cy="700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04" name="Rectangle 33"/>
          <p:cNvSpPr/>
          <p:nvPr/>
        </p:nvSpPr>
        <p:spPr>
          <a:xfrm rot="16200000">
            <a:off x="10438200" y="1042920"/>
            <a:ext cx="2796120" cy="711000"/>
          </a:xfrm>
          <a:prstGeom prst="rect">
            <a:avLst/>
          </a:prstGeom>
          <a:gradFill rotWithShape="0">
            <a:gsLst>
              <a:gs pos="0">
                <a:srgbClr val="adb9ca">
                  <a:alpha val="0"/>
                </a:srgbClr>
              </a:gs>
              <a:gs pos="100000">
                <a:srgbClr val="333f4f">
                  <a:alpha val="10196"/>
                </a:srgbClr>
              </a:gs>
            </a:gsLst>
            <a:lin ang="3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5" name="Group 35"/>
          <p:cNvGrpSpPr/>
          <p:nvPr/>
        </p:nvGrpSpPr>
        <p:grpSpPr>
          <a:xfrm>
            <a:off x="11259360" y="317520"/>
            <a:ext cx="548640" cy="549360"/>
            <a:chOff x="11259360" y="317520"/>
            <a:chExt cx="548640" cy="549360"/>
          </a:xfrm>
        </p:grpSpPr>
        <p:sp>
          <p:nvSpPr>
            <p:cNvPr id="206" name="Straight Connector 36"/>
            <p:cNvSpPr/>
            <p:nvPr/>
          </p:nvSpPr>
          <p:spPr>
            <a:xfrm>
              <a:off x="11259360" y="317520"/>
              <a:ext cx="548640" cy="360"/>
            </a:xfrm>
            <a:prstGeom prst="line">
              <a:avLst/>
            </a:prstGeom>
            <a:ln cap="rnd" w="31750">
              <a:solidFill>
                <a:srgbClr val="8497b0">
                  <a:alpha val="40000"/>
                </a:srgb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" name="Straight Connector 37"/>
            <p:cNvSpPr/>
            <p:nvPr/>
          </p:nvSpPr>
          <p:spPr>
            <a:xfrm>
              <a:off x="11259360" y="500400"/>
              <a:ext cx="548640" cy="360"/>
            </a:xfrm>
            <a:prstGeom prst="line">
              <a:avLst/>
            </a:prstGeom>
            <a:ln cap="rnd" w="31750">
              <a:solidFill>
                <a:srgbClr val="8497b0">
                  <a:alpha val="40000"/>
                </a:srgb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Straight Connector 38"/>
            <p:cNvSpPr/>
            <p:nvPr/>
          </p:nvSpPr>
          <p:spPr>
            <a:xfrm>
              <a:off x="11259360" y="683280"/>
              <a:ext cx="548640" cy="360"/>
            </a:xfrm>
            <a:prstGeom prst="line">
              <a:avLst/>
            </a:prstGeom>
            <a:ln cap="rnd" w="31750">
              <a:solidFill>
                <a:srgbClr val="8497b0">
                  <a:alpha val="40000"/>
                </a:srgb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" name="Straight Connector 39"/>
            <p:cNvSpPr/>
            <p:nvPr/>
          </p:nvSpPr>
          <p:spPr>
            <a:xfrm>
              <a:off x="11259360" y="866520"/>
              <a:ext cx="548640" cy="360"/>
            </a:xfrm>
            <a:prstGeom prst="line">
              <a:avLst/>
            </a:prstGeom>
            <a:ln cap="rnd" w="31750">
              <a:solidFill>
                <a:srgbClr val="8497b0">
                  <a:alpha val="40000"/>
                </a:srgb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0" name="Rectangle 41"/>
          <p:cNvSpPr/>
          <p:nvPr/>
        </p:nvSpPr>
        <p:spPr>
          <a:xfrm rot="10800000">
            <a:off x="360" y="6140880"/>
            <a:ext cx="6095520" cy="711000"/>
          </a:xfrm>
          <a:prstGeom prst="rect">
            <a:avLst/>
          </a:prstGeom>
          <a:gradFill rotWithShape="0">
            <a:gsLst>
              <a:gs pos="10000">
                <a:srgbClr val="222a35">
                  <a:alpha val="10196"/>
                </a:srgbClr>
              </a:gs>
              <a:gs pos="100000">
                <a:srgbClr val="8497b0">
                  <a:alpha val="0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1" name="Group 43"/>
          <p:cNvGrpSpPr/>
          <p:nvPr/>
        </p:nvGrpSpPr>
        <p:grpSpPr>
          <a:xfrm>
            <a:off x="984600" y="5572080"/>
            <a:ext cx="549360" cy="1285920"/>
            <a:chOff x="984600" y="5572080"/>
            <a:chExt cx="549360" cy="1285920"/>
          </a:xfrm>
        </p:grpSpPr>
        <p:sp>
          <p:nvSpPr>
            <p:cNvPr id="212" name="Straight Connector 44"/>
            <p:cNvSpPr/>
            <p:nvPr/>
          </p:nvSpPr>
          <p:spPr>
            <a:xfrm>
              <a:off x="1533600" y="5572080"/>
              <a:ext cx="360" cy="1285920"/>
            </a:xfrm>
            <a:prstGeom prst="line">
              <a:avLst/>
            </a:prstGeom>
            <a:ln cap="rnd" w="31750">
              <a:solidFill>
                <a:srgbClr val="8497b0">
                  <a:alpha val="40000"/>
                </a:srgb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" name="Straight Connector 45"/>
            <p:cNvSpPr/>
            <p:nvPr/>
          </p:nvSpPr>
          <p:spPr>
            <a:xfrm>
              <a:off x="1350720" y="5572080"/>
              <a:ext cx="360" cy="1285920"/>
            </a:xfrm>
            <a:prstGeom prst="line">
              <a:avLst/>
            </a:prstGeom>
            <a:ln cap="rnd" w="31750">
              <a:solidFill>
                <a:srgbClr val="8497b0">
                  <a:alpha val="40000"/>
                </a:srgb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Straight Connector 46"/>
            <p:cNvSpPr/>
            <p:nvPr/>
          </p:nvSpPr>
          <p:spPr>
            <a:xfrm>
              <a:off x="1167480" y="5572080"/>
              <a:ext cx="360" cy="1285920"/>
            </a:xfrm>
            <a:prstGeom prst="line">
              <a:avLst/>
            </a:prstGeom>
            <a:ln cap="rnd" w="31750">
              <a:solidFill>
                <a:srgbClr val="8497b0">
                  <a:alpha val="40000"/>
                </a:srgb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Straight Connector 47"/>
            <p:cNvSpPr/>
            <p:nvPr/>
          </p:nvSpPr>
          <p:spPr>
            <a:xfrm>
              <a:off x="984600" y="5572080"/>
              <a:ext cx="360" cy="1285920"/>
            </a:xfrm>
            <a:prstGeom prst="line">
              <a:avLst/>
            </a:prstGeom>
            <a:ln cap="rnd" w="31750">
              <a:solidFill>
                <a:srgbClr val="8497b0">
                  <a:alpha val="40000"/>
                </a:srgb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16" name="Picture 4" descr="Graphical user interface, text&#10;&#10;Description automatically generated"/>
          <p:cNvPicPr/>
          <p:nvPr/>
        </p:nvPicPr>
        <p:blipFill>
          <a:blip r:embed="rId6"/>
          <a:srcRect l="0" t="0" r="5378" b="0"/>
          <a:stretch/>
        </p:blipFill>
        <p:spPr>
          <a:xfrm>
            <a:off x="629640" y="2708640"/>
            <a:ext cx="10847880" cy="3496320"/>
          </a:xfrm>
          <a:prstGeom prst="rect">
            <a:avLst/>
          </a:prstGeom>
          <a:ln w="0">
            <a:noFill/>
          </a:ln>
        </p:spPr>
      </p:pic>
      <p:grpSp>
        <p:nvGrpSpPr>
          <p:cNvPr id="217" name="Group 49"/>
          <p:cNvGrpSpPr/>
          <p:nvPr/>
        </p:nvGrpSpPr>
        <p:grpSpPr>
          <a:xfrm>
            <a:off x="411480" y="2914920"/>
            <a:ext cx="429840" cy="305280"/>
            <a:chOff x="411480" y="2914920"/>
            <a:chExt cx="429840" cy="305280"/>
          </a:xfrm>
        </p:grpSpPr>
        <p:sp>
          <p:nvSpPr>
            <p:cNvPr id="218" name="Straight Connector 50"/>
            <p:cNvSpPr/>
            <p:nvPr/>
          </p:nvSpPr>
          <p:spPr>
            <a:xfrm>
              <a:off x="411480" y="3219840"/>
              <a:ext cx="429840" cy="360"/>
            </a:xfrm>
            <a:prstGeom prst="line">
              <a:avLst/>
            </a:prstGeom>
            <a:ln w="25400">
              <a:solidFill>
                <a:srgbClr val="e7e6e6">
                  <a:lumMod val="60000"/>
                  <a:lumOff val="40000"/>
                  <a:alpha val="5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Straight Connector 51"/>
            <p:cNvSpPr/>
            <p:nvPr/>
          </p:nvSpPr>
          <p:spPr>
            <a:xfrm>
              <a:off x="411480" y="3118320"/>
              <a:ext cx="429840" cy="360"/>
            </a:xfrm>
            <a:prstGeom prst="line">
              <a:avLst/>
            </a:prstGeom>
            <a:ln w="25400">
              <a:solidFill>
                <a:srgbClr val="e7e6e6">
                  <a:lumMod val="60000"/>
                  <a:lumOff val="40000"/>
                  <a:alpha val="5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Straight Connector 52"/>
            <p:cNvSpPr/>
            <p:nvPr/>
          </p:nvSpPr>
          <p:spPr>
            <a:xfrm>
              <a:off x="411480" y="3016800"/>
              <a:ext cx="429840" cy="360"/>
            </a:xfrm>
            <a:prstGeom prst="line">
              <a:avLst/>
            </a:prstGeom>
            <a:ln w="25400">
              <a:solidFill>
                <a:srgbClr val="e7e6e6">
                  <a:lumMod val="60000"/>
                  <a:lumOff val="40000"/>
                  <a:alpha val="5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Straight Connector 53"/>
            <p:cNvSpPr/>
            <p:nvPr/>
          </p:nvSpPr>
          <p:spPr>
            <a:xfrm>
              <a:off x="411480" y="2914920"/>
              <a:ext cx="429840" cy="360"/>
            </a:xfrm>
            <a:prstGeom prst="line">
              <a:avLst/>
            </a:prstGeom>
            <a:ln w="25400">
              <a:solidFill>
                <a:srgbClr val="e7e6e6">
                  <a:lumMod val="60000"/>
                  <a:lumOff val="40000"/>
                  <a:alpha val="5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Rectangle 11"/>
          <p:cNvSpPr/>
          <p:nvPr/>
        </p:nvSpPr>
        <p:spPr>
          <a:xfrm flipH="1">
            <a:off x="0" y="-1440"/>
            <a:ext cx="12191760" cy="6857640"/>
          </a:xfrm>
          <a:prstGeom prst="rect">
            <a:avLst/>
          </a:prstGeom>
          <a:gradFill rotWithShape="0">
            <a:gsLst>
              <a:gs pos="34000">
                <a:srgbClr val="000000">
                  <a:alpha val="96078"/>
                </a:srgbClr>
              </a:gs>
              <a:gs pos="100000">
                <a:srgbClr val="4472c4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Rectangle 13"/>
          <p:cNvSpPr/>
          <p:nvPr/>
        </p:nvSpPr>
        <p:spPr>
          <a:xfrm flipH="1">
            <a:off x="-4680" y="-1440"/>
            <a:ext cx="8119440" cy="6857640"/>
          </a:xfrm>
          <a:prstGeom prst="rect">
            <a:avLst/>
          </a:prstGeom>
          <a:gradFill rotWithShape="0">
            <a:gsLst>
              <a:gs pos="28000">
                <a:srgbClr val="2f5597">
                  <a:alpha val="59215"/>
                </a:srgbClr>
              </a:gs>
              <a:gs pos="100000">
                <a:srgbClr val="000000">
                  <a:alpha val="70196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Rectangle 15"/>
          <p:cNvSpPr/>
          <p:nvPr/>
        </p:nvSpPr>
        <p:spPr>
          <a:xfrm flipH="1">
            <a:off x="-10080" y="-2880"/>
            <a:ext cx="12200760" cy="6859080"/>
          </a:xfrm>
          <a:prstGeom prst="rect">
            <a:avLst/>
          </a:prstGeom>
          <a:gradFill rotWithShape="0">
            <a:gsLst>
              <a:gs pos="0">
                <a:srgbClr val="000000">
                  <a:alpha val="72156"/>
                </a:srgbClr>
              </a:gs>
              <a:gs pos="100000">
                <a:srgbClr val="4472c4">
                  <a:alpha val="24313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Rectangle 17"/>
          <p:cNvSpPr/>
          <p:nvPr/>
        </p:nvSpPr>
        <p:spPr>
          <a:xfrm flipH="1">
            <a:off x="477720" y="0"/>
            <a:ext cx="11717640" cy="6857640"/>
          </a:xfrm>
          <a:prstGeom prst="rect">
            <a:avLst/>
          </a:prstGeom>
          <a:gradFill rotWithShape="0">
            <a:gsLst>
              <a:gs pos="19000">
                <a:srgbClr val="000000">
                  <a:alpha val="62352"/>
                </a:srgbClr>
              </a:gs>
              <a:gs pos="100000">
                <a:srgbClr val="2f5597">
                  <a:alpha val="44313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142640" y="561240"/>
            <a:ext cx="9932400" cy="1165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Calibri Light"/>
              </a:rPr>
              <a:t>Normality of the residuals </a:t>
            </a:r>
            <a:endParaRPr b="0" lang="en-GB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Rectangle 19"/>
          <p:cNvSpPr/>
          <p:nvPr/>
        </p:nvSpPr>
        <p:spPr>
          <a:xfrm rot="10800000">
            <a:off x="360" y="2888280"/>
            <a:ext cx="12203280" cy="3967920"/>
          </a:xfrm>
          <a:prstGeom prst="rect">
            <a:avLst/>
          </a:prstGeom>
          <a:gradFill rotWithShape="0">
            <a:gsLst>
              <a:gs pos="1000">
                <a:srgbClr val="203864">
                  <a:alpha val="55294"/>
                </a:srgbClr>
              </a:gs>
              <a:gs pos="100000">
                <a:srgbClr val="000000">
                  <a:alpha val="0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9" name="Picture 4" descr="Chart, line chart&#10;&#10;Description automatically generated"/>
          <p:cNvPicPr/>
          <p:nvPr/>
        </p:nvPicPr>
        <p:blipFill>
          <a:blip r:embed="rId1"/>
          <a:stretch/>
        </p:blipFill>
        <p:spPr>
          <a:xfrm>
            <a:off x="2037240" y="2133720"/>
            <a:ext cx="3170520" cy="3235320"/>
          </a:xfrm>
          <a:prstGeom prst="rect">
            <a:avLst/>
          </a:prstGeom>
          <a:ln w="0">
            <a:noFill/>
          </a:ln>
        </p:spPr>
      </p:pic>
      <p:pic>
        <p:nvPicPr>
          <p:cNvPr id="230" name="Picture 5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6350760" y="3112200"/>
            <a:ext cx="4485960" cy="127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1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31080" y="639360"/>
            <a:ext cx="3428640" cy="1718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5400" spc="-1" strike="noStrike">
                <a:solidFill>
                  <a:srgbClr val="000000"/>
                </a:solidFill>
                <a:latin typeface="Calibri Light"/>
              </a:rPr>
              <a:t>Final Model</a:t>
            </a:r>
            <a:endParaRPr b="0" lang="en-GB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sketch line"/>
          <p:cNvSpPr/>
          <p:nvPr/>
        </p:nvSpPr>
        <p:spPr>
          <a:xfrm>
            <a:off x="643320" y="2573640"/>
            <a:ext cx="3254760" cy="18000"/>
          </a:xfrm>
          <a:custGeom>
            <a:avLst/>
            <a:gdLst/>
            <a:ahLst/>
            <a:rect l="l" t="t" r="r" b="b"/>
            <a:pathLst>
              <a:path fill="none" w="3255095" h="18288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stroke="0" w="3255095" h="18288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38100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631080" y="2807280"/>
            <a:ext cx="3428640" cy="3410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Changes made</a:t>
            </a:r>
            <a:endParaRPr b="0" lang="en-GB" sz="2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Removed gdpp for high multicolinearity</a:t>
            </a:r>
            <a:endParaRPr b="0" lang="en-GB" sz="2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Did Box Cox transform</a:t>
            </a:r>
            <a:endParaRPr b="0" lang="en-GB" sz="2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Used OLS as less  heteroskedasticity it’s easier to visualize</a:t>
            </a:r>
            <a:endParaRPr b="0" lang="en-GB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Key point: Model fits for 81.26 percent of data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5" name="Picture 4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4654440" y="745200"/>
            <a:ext cx="6903360" cy="536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 7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>
              <a:lnSpc>
                <a:spcPct val="90000"/>
              </a:lnSpc>
              <a:buNone/>
            </a:pPr>
            <a:r>
              <a:rPr b="0" lang="en-GB" sz="5400" spc="-1" strike="noStrike">
                <a:solidFill>
                  <a:srgbClr val="000000"/>
                </a:solidFill>
                <a:latin typeface="Calibri Light"/>
              </a:rPr>
              <a:t>Verifying the Model on the Test Data </a:t>
            </a:r>
            <a:endParaRPr b="0" lang="en-GB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sketch line"/>
          <p:cNvSpPr/>
          <p:nvPr/>
        </p:nvSpPr>
        <p:spPr>
          <a:xfrm>
            <a:off x="668880" y="1677240"/>
            <a:ext cx="10853640" cy="18000"/>
          </a:xfrm>
          <a:custGeom>
            <a:avLst/>
            <a:gdLst/>
            <a:ahLst/>
            <a:rect l="l" t="t" r="r" b="b"/>
            <a:pathLst>
              <a:path fill="none" w="10853928" h="1828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stroke="0" w="10853928" h="1828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1275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838080" y="1929240"/>
            <a:ext cx="10515240" cy="4251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</a:rPr>
              <a:t>The Mean Square Error: 11.7</a:t>
            </a:r>
            <a:endParaRPr b="0" lang="en-GB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</a:rPr>
              <a:t>The Root Mean Square Error: 3.42</a:t>
            </a:r>
            <a:endParaRPr b="0" lang="en-GB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</a:rPr>
              <a:t>The mean of the test Values: 70.5</a:t>
            </a:r>
            <a:endParaRPr b="0" lang="en-GB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3745800" cy="471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Thank you</a:t>
            </a:r>
            <a:endParaRPr b="0" lang="en-GB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6395760" y="3990240"/>
            <a:ext cx="4826520" cy="2205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  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Contributors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Prajwaldeep – MA20BTECH11013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Vishwanath – MA20BTECH11010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Submitted to :- 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Sayantee Jana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TextBox 3"/>
          <p:cNvSpPr/>
          <p:nvPr/>
        </p:nvSpPr>
        <p:spPr>
          <a:xfrm>
            <a:off x="569160" y="4280760"/>
            <a:ext cx="497016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Code for the project: 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https://github.com/Vishwanath-123/Intro-to-regression/tree/main/presentation_1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9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Picture 4" descr="A picture containing table&#10;&#10;Description automatically generated"/>
          <p:cNvPicPr/>
          <p:nvPr/>
        </p:nvPicPr>
        <p:blipFill>
          <a:blip r:embed="rId1"/>
          <a:stretch/>
        </p:blipFill>
        <p:spPr>
          <a:xfrm>
            <a:off x="6633360" y="1757520"/>
            <a:ext cx="4897440" cy="435096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5" descr="Chart&#10;&#10;Description automatically generated"/>
          <p:cNvPicPr/>
          <p:nvPr/>
        </p:nvPicPr>
        <p:blipFill>
          <a:blip r:embed="rId2"/>
          <a:stretch/>
        </p:blipFill>
        <p:spPr>
          <a:xfrm>
            <a:off x="1209960" y="1661040"/>
            <a:ext cx="5014440" cy="4449240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184680"/>
            <a:ext cx="10515240" cy="150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5200" spc="-1" strike="noStrike">
                <a:solidFill>
                  <a:srgbClr val="000000"/>
                </a:solidFill>
                <a:latin typeface="Calibri Light"/>
              </a:rPr>
              <a:t>Correlation Heatmap</a:t>
            </a:r>
            <a:endParaRPr b="0" lang="en-GB" sz="5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4694400" cy="288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Scree plot after 1000 iterations</a:t>
            </a:r>
            <a:br>
              <a:rPr sz="4400"/>
            </a:br>
            <a:br>
              <a:rPr sz="4400"/>
            </a:b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Parallel analysis suggests that number of factors  = 4 and number of components  = 2.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Picture 4" descr=""/>
          <p:cNvPicPr/>
          <p:nvPr/>
        </p:nvPicPr>
        <p:blipFill>
          <a:blip r:embed="rId1"/>
          <a:srcRect l="0" t="3156" r="0" b="-142"/>
          <a:stretch/>
        </p:blipFill>
        <p:spPr>
          <a:xfrm>
            <a:off x="5657400" y="322560"/>
            <a:ext cx="5934960" cy="531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53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Rectangle 55"/>
          <p:cNvSpPr/>
          <p:nvPr/>
        </p:nvSpPr>
        <p:spPr>
          <a:xfrm>
            <a:off x="0" y="0"/>
            <a:ext cx="12191760" cy="3617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97240" y="1472400"/>
            <a:ext cx="5261760" cy="1783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9000"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Factor analysis</a:t>
            </a:r>
            <a:br>
              <a:rPr sz="4000"/>
            </a:br>
            <a:br>
              <a:rPr sz="4000"/>
            </a:br>
            <a:endParaRPr b="0" lang="en-GB" sz="4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98" name="Group 57"/>
          <p:cNvGrpSpPr/>
          <p:nvPr/>
        </p:nvGrpSpPr>
        <p:grpSpPr>
          <a:xfrm>
            <a:off x="56520" y="1700640"/>
            <a:ext cx="241920" cy="1340640"/>
            <a:chOff x="56520" y="1700640"/>
            <a:chExt cx="241920" cy="1340640"/>
          </a:xfrm>
        </p:grpSpPr>
        <p:sp>
          <p:nvSpPr>
            <p:cNvPr id="99" name="Rectangle 2"/>
            <p:cNvSpPr/>
            <p:nvPr/>
          </p:nvSpPr>
          <p:spPr>
            <a:xfrm rot="5400000">
              <a:off x="237960" y="2270160"/>
              <a:ext cx="6156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Rectangle 59"/>
            <p:cNvSpPr/>
            <p:nvPr/>
          </p:nvSpPr>
          <p:spPr>
            <a:xfrm rot="5400000">
              <a:off x="55080" y="2270160"/>
              <a:ext cx="6156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Rectangle 2"/>
            <p:cNvSpPr/>
            <p:nvPr/>
          </p:nvSpPr>
          <p:spPr>
            <a:xfrm rot="5400000">
              <a:off x="237960" y="2128320"/>
              <a:ext cx="6156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Rectangle 59"/>
            <p:cNvSpPr/>
            <p:nvPr/>
          </p:nvSpPr>
          <p:spPr>
            <a:xfrm rot="5400000">
              <a:off x="55080" y="2128320"/>
              <a:ext cx="6156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Rectangle 2"/>
            <p:cNvSpPr/>
            <p:nvPr/>
          </p:nvSpPr>
          <p:spPr>
            <a:xfrm rot="5400000">
              <a:off x="237960" y="1986120"/>
              <a:ext cx="6156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Rectangle 59"/>
            <p:cNvSpPr/>
            <p:nvPr/>
          </p:nvSpPr>
          <p:spPr>
            <a:xfrm rot="5400000">
              <a:off x="55080" y="1986120"/>
              <a:ext cx="6156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Rectangle 2"/>
            <p:cNvSpPr/>
            <p:nvPr/>
          </p:nvSpPr>
          <p:spPr>
            <a:xfrm rot="5400000">
              <a:off x="237960" y="1843920"/>
              <a:ext cx="6156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Rectangle 59"/>
            <p:cNvSpPr/>
            <p:nvPr/>
          </p:nvSpPr>
          <p:spPr>
            <a:xfrm rot="5400000">
              <a:off x="55080" y="1843920"/>
              <a:ext cx="6156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Rectangle 2"/>
            <p:cNvSpPr/>
            <p:nvPr/>
          </p:nvSpPr>
          <p:spPr>
            <a:xfrm rot="5400000">
              <a:off x="237960" y="1701720"/>
              <a:ext cx="6156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Rectangle 59"/>
            <p:cNvSpPr/>
            <p:nvPr/>
          </p:nvSpPr>
          <p:spPr>
            <a:xfrm rot="5400000">
              <a:off x="55080" y="1701720"/>
              <a:ext cx="6156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Rectangle 2"/>
            <p:cNvSpPr/>
            <p:nvPr/>
          </p:nvSpPr>
          <p:spPr>
            <a:xfrm rot="5400000">
              <a:off x="237960" y="2980800"/>
              <a:ext cx="6156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" name="Rectangle 59"/>
            <p:cNvSpPr/>
            <p:nvPr/>
          </p:nvSpPr>
          <p:spPr>
            <a:xfrm rot="5400000">
              <a:off x="55080" y="2980800"/>
              <a:ext cx="6156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" name="Rectangle 2"/>
            <p:cNvSpPr/>
            <p:nvPr/>
          </p:nvSpPr>
          <p:spPr>
            <a:xfrm rot="5400000">
              <a:off x="237960" y="2838600"/>
              <a:ext cx="6156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Rectangle 59"/>
            <p:cNvSpPr/>
            <p:nvPr/>
          </p:nvSpPr>
          <p:spPr>
            <a:xfrm rot="5400000">
              <a:off x="55080" y="2838600"/>
              <a:ext cx="6156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Rectangle 2"/>
            <p:cNvSpPr/>
            <p:nvPr/>
          </p:nvSpPr>
          <p:spPr>
            <a:xfrm rot="5400000">
              <a:off x="237960" y="2696760"/>
              <a:ext cx="6156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Rectangle 59"/>
            <p:cNvSpPr/>
            <p:nvPr/>
          </p:nvSpPr>
          <p:spPr>
            <a:xfrm rot="5400000">
              <a:off x="55080" y="2696760"/>
              <a:ext cx="6156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Rectangle 2"/>
            <p:cNvSpPr/>
            <p:nvPr/>
          </p:nvSpPr>
          <p:spPr>
            <a:xfrm rot="5400000">
              <a:off x="237960" y="2554560"/>
              <a:ext cx="6156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Rectangle 59"/>
            <p:cNvSpPr/>
            <p:nvPr/>
          </p:nvSpPr>
          <p:spPr>
            <a:xfrm rot="5400000">
              <a:off x="55080" y="2554560"/>
              <a:ext cx="6156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" name="Rectangle 2"/>
            <p:cNvSpPr/>
            <p:nvPr/>
          </p:nvSpPr>
          <p:spPr>
            <a:xfrm rot="5400000">
              <a:off x="237960" y="2412360"/>
              <a:ext cx="6156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Rectangle 59"/>
            <p:cNvSpPr/>
            <p:nvPr/>
          </p:nvSpPr>
          <p:spPr>
            <a:xfrm rot="5400000">
              <a:off x="55080" y="2412360"/>
              <a:ext cx="6156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97240" y="3823920"/>
            <a:ext cx="5261760" cy="246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   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0" name="Picture 7" descr="Calendar&#10;&#10;Description automatically generated"/>
          <p:cNvPicPr/>
          <p:nvPr/>
        </p:nvPicPr>
        <p:blipFill>
          <a:blip r:embed="rId1"/>
          <a:stretch/>
        </p:blipFill>
        <p:spPr>
          <a:xfrm>
            <a:off x="5768640" y="578880"/>
            <a:ext cx="5907240" cy="5524560"/>
          </a:xfrm>
          <a:prstGeom prst="rect">
            <a:avLst/>
          </a:prstGeom>
          <a:ln w="0">
            <a:noFill/>
          </a:ln>
        </p:spPr>
      </p:pic>
      <p:sp>
        <p:nvSpPr>
          <p:cNvPr id="121" name="Rectangle 79"/>
          <p:cNvSpPr/>
          <p:nvPr/>
        </p:nvSpPr>
        <p:spPr>
          <a:xfrm>
            <a:off x="0" y="6501240"/>
            <a:ext cx="12191760" cy="356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65720" y="213120"/>
            <a:ext cx="5752440" cy="2131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PCA</a:t>
            </a:r>
            <a:endParaRPr b="0" lang="en-GB" sz="4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None/>
            </a:pP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3" name="Picture 12" descr=""/>
          <p:cNvPicPr/>
          <p:nvPr/>
        </p:nvPicPr>
        <p:blipFill>
          <a:blip r:embed="rId1"/>
          <a:stretch/>
        </p:blipFill>
        <p:spPr>
          <a:xfrm>
            <a:off x="5983560" y="2292840"/>
            <a:ext cx="5752800" cy="333504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16" descr=""/>
          <p:cNvPicPr/>
          <p:nvPr/>
        </p:nvPicPr>
        <p:blipFill>
          <a:blip r:embed="rId2"/>
          <a:stretch/>
        </p:blipFill>
        <p:spPr>
          <a:xfrm>
            <a:off x="84240" y="2289960"/>
            <a:ext cx="5747400" cy="344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49080" y="338400"/>
            <a:ext cx="3684600" cy="1608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PCA plots </a:t>
            </a:r>
            <a:endParaRPr b="0" lang="en-GB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Box 6"/>
          <p:cNvSpPr/>
          <p:nvPr/>
        </p:nvSpPr>
        <p:spPr>
          <a:xfrm>
            <a:off x="4863960" y="338400"/>
            <a:ext cx="6675120" cy="160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ctr">
            <a:normAutofit/>
          </a:bodyPr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Scatter plots of child mortality and life expectancy with respect to the Principle components 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Rectangle 21"/>
          <p:cNvSpPr/>
          <p:nvPr/>
        </p:nvSpPr>
        <p:spPr>
          <a:xfrm>
            <a:off x="0" y="2211120"/>
            <a:ext cx="12191760" cy="464652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Rounded Rectangle 26"/>
          <p:cNvSpPr/>
          <p:nvPr/>
        </p:nvSpPr>
        <p:spPr>
          <a:xfrm>
            <a:off x="321480" y="2423160"/>
            <a:ext cx="5613120" cy="393012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algn="t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Picture 4" descr="Chart, scatte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919080" y="2742480"/>
            <a:ext cx="4418280" cy="3291480"/>
          </a:xfrm>
          <a:prstGeom prst="rect">
            <a:avLst/>
          </a:prstGeom>
          <a:ln w="0">
            <a:noFill/>
          </a:ln>
        </p:spPr>
      </p:pic>
      <p:sp>
        <p:nvSpPr>
          <p:cNvPr id="130" name="Rounded Rectangle 16"/>
          <p:cNvSpPr/>
          <p:nvPr/>
        </p:nvSpPr>
        <p:spPr>
          <a:xfrm>
            <a:off x="6254640" y="2423160"/>
            <a:ext cx="5613120" cy="393012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algn="t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1" name="Picture 6" descr="Chart, scatt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6854400" y="2742480"/>
            <a:ext cx="4418280" cy="329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6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3" name="Picture 9" descr=""/>
          <p:cNvPicPr/>
          <p:nvPr/>
        </p:nvPicPr>
        <p:blipFill>
          <a:blip r:embed="rId1"/>
          <a:stretch/>
        </p:blipFill>
        <p:spPr>
          <a:xfrm>
            <a:off x="1222200" y="1844640"/>
            <a:ext cx="4838400" cy="4449240"/>
          </a:xfrm>
          <a:prstGeom prst="rect">
            <a:avLst/>
          </a:prstGeom>
          <a:ln w="0">
            <a:noFill/>
          </a:ln>
        </p:spPr>
      </p:pic>
      <p:pic>
        <p:nvPicPr>
          <p:cNvPr id="134" name="Picture 12" descr=""/>
          <p:cNvPicPr/>
          <p:nvPr/>
        </p:nvPicPr>
        <p:blipFill>
          <a:blip r:embed="rId2"/>
          <a:stretch/>
        </p:blipFill>
        <p:spPr>
          <a:xfrm>
            <a:off x="6127920" y="1844640"/>
            <a:ext cx="4838400" cy="4449240"/>
          </a:xfrm>
          <a:prstGeom prst="rect">
            <a:avLst/>
          </a:prstGeom>
          <a:ln w="0">
            <a:noFill/>
          </a:ln>
        </p:spPr>
      </p:pic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184680"/>
            <a:ext cx="10515240" cy="150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5200" spc="-1" strike="noStrike">
                <a:solidFill>
                  <a:srgbClr val="000000"/>
                </a:solidFill>
                <a:latin typeface="Calibri Light"/>
              </a:rPr>
              <a:t>Scree plot of PCA</a:t>
            </a:r>
            <a:endParaRPr b="0" lang="en-GB" sz="5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520" cy="131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6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WSS Plot for k-means clustering</a:t>
            </a:r>
            <a:endParaRPr b="0" lang="en-GB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914400" y="2853360"/>
            <a:ext cx="4079520" cy="3088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From elbow method we can tell that optimum number of clusters that should be taken is 3. 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8" name="Picture 4" descr=""/>
          <p:cNvPicPr/>
          <p:nvPr/>
        </p:nvPicPr>
        <p:blipFill>
          <a:blip r:embed="rId1"/>
          <a:stretch/>
        </p:blipFill>
        <p:spPr>
          <a:xfrm>
            <a:off x="5748480" y="949680"/>
            <a:ext cx="5799600" cy="495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2023-02-23T18:52:03Z</dcterms:created>
  <dc:creator/>
  <dc:description/>
  <dc:language>en-US</dc:language>
  <cp:lastModifiedBy/>
  <dcterms:modified xsi:type="dcterms:W3CDTF">2023-05-01T09:24:11Z</dcterms:modified>
  <cp:revision>298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25</vt:i4>
  </property>
</Properties>
</file>