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8" r:id="rId2"/>
    <p:sldId id="268" r:id="rId3"/>
    <p:sldId id="269" r:id="rId4"/>
    <p:sldId id="270" r:id="rId5"/>
    <p:sldId id="272" r:id="rId6"/>
    <p:sldId id="260" r:id="rId7"/>
    <p:sldId id="273" r:id="rId8"/>
    <p:sldId id="310" r:id="rId9"/>
    <p:sldId id="311" r:id="rId10"/>
    <p:sldId id="312" r:id="rId11"/>
    <p:sldId id="313" r:id="rId12"/>
    <p:sldId id="317" r:id="rId13"/>
    <p:sldId id="333" r:id="rId14"/>
    <p:sldId id="320" r:id="rId15"/>
    <p:sldId id="335" r:id="rId16"/>
    <p:sldId id="334" r:id="rId17"/>
    <p:sldId id="322" r:id="rId18"/>
    <p:sldId id="321" r:id="rId19"/>
    <p:sldId id="319" r:id="rId20"/>
    <p:sldId id="324" r:id="rId21"/>
    <p:sldId id="314" r:id="rId22"/>
    <p:sldId id="315" r:id="rId23"/>
    <p:sldId id="316" r:id="rId24"/>
    <p:sldId id="336" r:id="rId25"/>
    <p:sldId id="318" r:id="rId26"/>
    <p:sldId id="325" r:id="rId27"/>
    <p:sldId id="326" r:id="rId28"/>
    <p:sldId id="337" r:id="rId29"/>
    <p:sldId id="338" r:id="rId30"/>
    <p:sldId id="339" r:id="rId31"/>
    <p:sldId id="340" r:id="rId32"/>
    <p:sldId id="341" r:id="rId33"/>
    <p:sldId id="343" r:id="rId34"/>
    <p:sldId id="344" r:id="rId35"/>
    <p:sldId id="345" r:id="rId36"/>
    <p:sldId id="346" r:id="rId37"/>
    <p:sldId id="330" r:id="rId38"/>
    <p:sldId id="347" r:id="rId39"/>
  </p:sldIdLst>
  <p:sldSz cx="9144000" cy="5143500" type="screen16x9"/>
  <p:notesSz cx="6858000" cy="9144000"/>
  <p:embeddedFontLst>
    <p:embeddedFont>
      <p:font typeface="Montserrat" panose="020B060402020202020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
      <p:font typeface="Roboto" panose="020B0604020202020204" charset="0"/>
      <p:regular r:id="rId49"/>
      <p:bold r:id="rId50"/>
      <p:italic r:id="rId51"/>
      <p:boldItalic r:id="rId52"/>
    </p:embeddedFont>
    <p:embeddedFont>
      <p:font typeface="Algerian" panose="04020705040A02060702" pitchFamily="82" charset="0"/>
      <p:regular r:id="rId53"/>
    </p:embeddedFont>
    <p:embeddedFont>
      <p:font typeface="Tahoma" panose="020B0604030504040204" pitchFamily="34" charset="0"/>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719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2837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7640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3526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4">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60020" y="290624"/>
            <a:ext cx="8668230" cy="3674158"/>
          </a:xfrm>
          <a:prstGeom prst="rect">
            <a:avLst/>
          </a:prstGeom>
          <a:noFill/>
          <a:ln>
            <a:noFill/>
          </a:ln>
        </p:spPr>
        <p:txBody>
          <a:bodyPr spcFirstLastPara="1" wrap="square" lIns="91425" tIns="91425" rIns="91425" bIns="91425" anchor="b" anchorCtr="0">
            <a:noAutofit/>
          </a:bodyPr>
          <a:lstStyle/>
          <a:p>
            <a:pPr fontAlgn="base"/>
            <a:r>
              <a:rPr lang="en-IN" sz="3200" b="1" dirty="0" smtClean="0">
                <a:solidFill>
                  <a:schemeClr val="bg1">
                    <a:lumMod val="75000"/>
                  </a:schemeClr>
                </a:solidFill>
              </a:rPr>
              <a:t>Unsupervised ML Clustering</a:t>
            </a:r>
            <a:br>
              <a:rPr lang="en-IN" sz="3200" b="1" dirty="0" smtClean="0">
                <a:solidFill>
                  <a:schemeClr val="bg1">
                    <a:lumMod val="75000"/>
                  </a:schemeClr>
                </a:solidFill>
              </a:rPr>
            </a:br>
            <a:r>
              <a:rPr lang="en-IN" sz="3200" dirty="0" smtClean="0">
                <a:solidFill>
                  <a:schemeClr val="bg1">
                    <a:lumMod val="75000"/>
                  </a:schemeClr>
                </a:solidFill>
              </a:rPr>
              <a:t>Capstone Project</a:t>
            </a:r>
            <a:r>
              <a:rPr lang="en-US" sz="3200" b="1" i="0" dirty="0" smtClean="0">
                <a:solidFill>
                  <a:schemeClr val="bg1">
                    <a:lumMod val="75000"/>
                  </a:schemeClr>
                </a:solidFill>
                <a:effectLst/>
                <a:latin typeface="Times New Roman" panose="02020603050405020304" pitchFamily="18" charset="0"/>
                <a:cs typeface="Times New Roman" panose="02020603050405020304" pitchFamily="18" charset="0"/>
              </a:rPr>
              <a:t/>
            </a:r>
            <a:br>
              <a:rPr lang="en-US" sz="3200" b="1" i="0" dirty="0" smtClean="0">
                <a:solidFill>
                  <a:schemeClr val="bg1">
                    <a:lumMod val="75000"/>
                  </a:schemeClr>
                </a:solidFill>
                <a:effectLst/>
                <a:latin typeface="Times New Roman" panose="02020603050405020304" pitchFamily="18" charset="0"/>
                <a:cs typeface="Times New Roman" panose="02020603050405020304" pitchFamily="18" charset="0"/>
              </a:rPr>
            </a:br>
            <a:r>
              <a:rPr lang="en-US" sz="3200" b="1" dirty="0">
                <a:solidFill>
                  <a:srgbClr val="FF0000"/>
                </a:solidFill>
                <a:latin typeface="Times New Roman" panose="02020603050405020304" pitchFamily="18" charset="0"/>
                <a:cs typeface="Times New Roman" panose="02020603050405020304" pitchFamily="18" charset="0"/>
              </a:rPr>
              <a:t>Netflix Movies &amp; TV Shows Clustering</a:t>
            </a:r>
            <a:r>
              <a:rPr lang="en-US" sz="1800" b="0" i="0" dirty="0" smtClean="0">
                <a:solidFill>
                  <a:srgbClr val="212121"/>
                </a:solidFill>
                <a:effectLst/>
                <a:latin typeface="Times New Roman" panose="02020603050405020304" pitchFamily="18" charset="0"/>
                <a:cs typeface="Times New Roman" panose="02020603050405020304" pitchFamily="18" charset="0"/>
              </a:rPr>
              <a:t/>
            </a:r>
            <a:br>
              <a:rPr lang="en-US" sz="1800" b="0" i="0" dirty="0" smtClean="0">
                <a:solidFill>
                  <a:srgbClr val="212121"/>
                </a:solidFill>
                <a:effectLst/>
                <a:latin typeface="Times New Roman" panose="02020603050405020304" pitchFamily="18" charset="0"/>
                <a:cs typeface="Times New Roman" panose="02020603050405020304" pitchFamily="18" charset="0"/>
              </a:rPr>
            </a:br>
            <a:r>
              <a:rPr lang="en-US" sz="1800" b="0" i="0" dirty="0" smtClean="0">
                <a:solidFill>
                  <a:srgbClr val="212121"/>
                </a:solidFill>
                <a:effectLst/>
                <a:latin typeface="Times New Roman" panose="02020603050405020304" pitchFamily="18" charset="0"/>
                <a:cs typeface="Times New Roman" panose="02020603050405020304" pitchFamily="18" charset="0"/>
              </a:rPr>
              <a:t/>
            </a:r>
            <a:br>
              <a:rPr lang="en-US" sz="1800" b="0" i="0" dirty="0" smtClean="0">
                <a:solidFill>
                  <a:srgbClr val="212121"/>
                </a:solidFill>
                <a:effectLst/>
                <a:latin typeface="Times New Roman" panose="02020603050405020304" pitchFamily="18" charset="0"/>
                <a:cs typeface="Times New Roman" panose="02020603050405020304" pitchFamily="18" charset="0"/>
              </a:rPr>
            </a:br>
            <a:r>
              <a:rPr lang="en-US" sz="3600" b="1" dirty="0" smtClean="0">
                <a:solidFill>
                  <a:schemeClr val="lt1"/>
                </a:solidFill>
                <a:latin typeface="Times New Roman" panose="02020603050405020304" pitchFamily="18" charset="0"/>
                <a:ea typeface="Montserrat"/>
                <a:cs typeface="Times New Roman" panose="02020603050405020304" pitchFamily="18" charset="0"/>
                <a:sym typeface="Montserrat"/>
              </a:rPr>
              <a:t>by </a:t>
            </a:r>
            <a:endParaRPr sz="36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0" lvl="0" indent="0" algn="ctr" rtl="0">
              <a:spcBef>
                <a:spcPts val="0"/>
              </a:spcBef>
              <a:spcAft>
                <a:spcPts val="0"/>
              </a:spcAft>
              <a:buSzPts val="5200"/>
              <a:buNone/>
            </a:pPr>
            <a:endParaRPr sz="16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0" lvl="0" indent="0" algn="ctr" rtl="0">
              <a:spcBef>
                <a:spcPts val="0"/>
              </a:spcBef>
              <a:spcAft>
                <a:spcPts val="0"/>
              </a:spcAft>
              <a:buSzPts val="5200"/>
              <a:buNone/>
            </a:pPr>
            <a:endParaRPr sz="1600" b="1"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
        <p:nvSpPr>
          <p:cNvPr id="2" name="TextBox 1"/>
          <p:cNvSpPr txBox="1"/>
          <p:nvPr/>
        </p:nvSpPr>
        <p:spPr>
          <a:xfrm>
            <a:off x="2963046" y="3641615"/>
            <a:ext cx="3303181" cy="646331"/>
          </a:xfrm>
          <a:prstGeom prst="rect">
            <a:avLst/>
          </a:prstGeom>
          <a:noFill/>
        </p:spPr>
        <p:txBody>
          <a:bodyPr wrap="square" rtlCol="0">
            <a:spAutoFit/>
          </a:bodyPr>
          <a:lstStyle/>
          <a:p>
            <a:r>
              <a:rPr lang="en-US" sz="3600" dirty="0" smtClean="0">
                <a:solidFill>
                  <a:srgbClr val="00B050"/>
                </a:solidFill>
                <a:latin typeface="Algerian" panose="04020705040A02060702" pitchFamily="82" charset="0"/>
              </a:rPr>
              <a:t>Prajwal  M V </a:t>
            </a:r>
            <a:endParaRPr lang="en-IN" sz="36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020854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8527"/>
            <a:ext cx="8520600" cy="5727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On Monthly Basis:</a:t>
            </a:r>
            <a:br>
              <a:rPr lang="en-IN" dirty="0" smtClean="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6148" name="Picture 4" descr="https://lh4.googleusercontent.com/CrTGOV2ObfXidqYKG9pLZS2KGfLXa5soy36w-jrTvHJxWwVSzsUFfz9-rKIrysRTx4NXbXL0viwok18yM5gYTRxA7PSKUPc_YuFq9-_sGi1ide1GbkMfes4Psm5BTQh-uzsTzZWRsPUGFocTAy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994229"/>
            <a:ext cx="5943600" cy="2705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8221" y="3973949"/>
            <a:ext cx="6933447" cy="1384995"/>
          </a:xfrm>
          <a:prstGeom prst="rect">
            <a:avLst/>
          </a:prstGeom>
          <a:noFill/>
        </p:spPr>
        <p:txBody>
          <a:bodyPr wrap="square" rtlCol="0">
            <a:spAutoFit/>
          </a:bodyPr>
          <a:lstStyle/>
          <a:p>
            <a:pPr marL="400050" indent="-285750" algn="just">
              <a:buFont typeface="Wingdings" panose="05000000000000000000" pitchFamily="2" charset="2"/>
              <a:buChar char="Ø"/>
            </a:pPr>
            <a:r>
              <a:rPr lang="en-US" dirty="0">
                <a:solidFill>
                  <a:schemeClr val="bg1">
                    <a:lumMod val="50000"/>
                  </a:schemeClr>
                </a:solidFill>
                <a:latin typeface="Times New Roman" panose="02020603050405020304" pitchFamily="18" charset="0"/>
                <a:cs typeface="Times New Roman" panose="02020603050405020304" pitchFamily="18" charset="0"/>
              </a:rPr>
              <a:t>From October to January, maximum number of movies and TV shows were </a:t>
            </a:r>
            <a:r>
              <a:rPr lang="en-US" dirty="0" smtClean="0">
                <a:solidFill>
                  <a:schemeClr val="bg1">
                    <a:lumMod val="50000"/>
                  </a:schemeClr>
                </a:solidFill>
                <a:latin typeface="Times New Roman" panose="02020603050405020304" pitchFamily="18" charset="0"/>
                <a:cs typeface="Times New Roman" panose="02020603050405020304" pitchFamily="18" charset="0"/>
              </a:rPr>
              <a:t>added.</a:t>
            </a:r>
          </a:p>
          <a:p>
            <a:pPr marL="114300" algn="just"/>
            <a:r>
              <a:rPr lang="en-US" dirty="0" smtClean="0">
                <a:solidFill>
                  <a:schemeClr val="bg1">
                    <a:lumMod val="50000"/>
                  </a:schemeClr>
                </a:solidFill>
                <a:latin typeface="Times New Roman" panose="02020603050405020304" pitchFamily="18" charset="0"/>
                <a:cs typeface="Times New Roman" panose="02020603050405020304" pitchFamily="18" charset="0"/>
              </a:rPr>
              <a:t> </a:t>
            </a:r>
          </a:p>
          <a:p>
            <a:pPr marL="400050" indent="-285750" algn="just">
              <a:buFont typeface="Wingdings" panose="05000000000000000000" pitchFamily="2" charset="2"/>
              <a:buChar char="Ø"/>
            </a:pPr>
            <a:r>
              <a:rPr lang="en-US" dirty="0" smtClean="0">
                <a:solidFill>
                  <a:schemeClr val="bg1">
                    <a:lumMod val="50000"/>
                  </a:schemeClr>
                </a:solidFill>
                <a:latin typeface="Times New Roman" panose="02020603050405020304" pitchFamily="18" charset="0"/>
                <a:cs typeface="Times New Roman" panose="02020603050405020304" pitchFamily="18" charset="0"/>
              </a:rPr>
              <a:t>Possible </a:t>
            </a:r>
            <a:r>
              <a:rPr lang="en-US" dirty="0">
                <a:solidFill>
                  <a:schemeClr val="bg1">
                    <a:lumMod val="50000"/>
                  </a:schemeClr>
                </a:solidFill>
                <a:latin typeface="Times New Roman" panose="02020603050405020304" pitchFamily="18" charset="0"/>
                <a:cs typeface="Times New Roman" panose="02020603050405020304" pitchFamily="18" charset="0"/>
              </a:rPr>
              <a:t>reason for that is, during this period of time events such as Christmas, New Year and several holidays takes place.</a:t>
            </a:r>
          </a:p>
          <a:p>
            <a:pPr marL="285750" indent="-285750" algn="just">
              <a:buFont typeface="Wingdings" panose="05000000000000000000" pitchFamily="2" charset="2"/>
              <a:buChar char="Ø"/>
            </a:pPr>
            <a:endParaRPr lang="en-IN" dirty="0">
              <a:solidFill>
                <a:schemeClr val="bg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644197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00" y="125710"/>
            <a:ext cx="8520600" cy="572700"/>
          </a:xfrm>
        </p:spPr>
        <p:txBody>
          <a:bodyPr/>
          <a:lstStyle/>
          <a:p>
            <a:r>
              <a:rPr lang="en-IN" dirty="0">
                <a:solidFill>
                  <a:srgbClr val="FF0000"/>
                </a:solidFill>
                <a:latin typeface="Times New Roman" panose="02020603050405020304" pitchFamily="18" charset="0"/>
                <a:cs typeface="Times New Roman" panose="02020603050405020304" pitchFamily="18" charset="0"/>
              </a:rPr>
              <a:t>On </a:t>
            </a:r>
            <a:r>
              <a:rPr lang="en-IN" dirty="0" smtClean="0">
                <a:solidFill>
                  <a:srgbClr val="FF0000"/>
                </a:solidFill>
                <a:latin typeface="Times New Roman" panose="02020603050405020304" pitchFamily="18" charset="0"/>
                <a:cs typeface="Times New Roman" panose="02020603050405020304" pitchFamily="18" charset="0"/>
              </a:rPr>
              <a:t>Daily </a:t>
            </a:r>
            <a:r>
              <a:rPr lang="en-IN" dirty="0">
                <a:solidFill>
                  <a:srgbClr val="FF0000"/>
                </a:solidFill>
                <a:latin typeface="Times New Roman" panose="02020603050405020304" pitchFamily="18" charset="0"/>
                <a:cs typeface="Times New Roman" panose="02020603050405020304" pitchFamily="18" charset="0"/>
              </a:rPr>
              <a:t>Basis:</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endParaRPr>
          </a:p>
        </p:txBody>
      </p:sp>
      <p:sp>
        <p:nvSpPr>
          <p:cNvPr id="5" name="Text Placeholder 2"/>
          <p:cNvSpPr>
            <a:spLocks noGrp="1"/>
          </p:cNvSpPr>
          <p:nvPr>
            <p:ph type="body" idx="1"/>
          </p:nvPr>
        </p:nvSpPr>
        <p:spPr>
          <a:xfrm>
            <a:off x="159299" y="4141623"/>
            <a:ext cx="7744086" cy="2504434"/>
          </a:xfrm>
        </p:spPr>
        <p:txBody>
          <a:bodyPr/>
          <a:lstStyle/>
          <a:p>
            <a:pPr marL="114300" indent="0">
              <a:buNone/>
            </a:pPr>
            <a:r>
              <a:rPr lang="en-US" dirty="0">
                <a:solidFill>
                  <a:schemeClr val="bg1">
                    <a:lumMod val="50000"/>
                  </a:schemeClr>
                </a:solidFill>
                <a:latin typeface="Times New Roman" panose="02020603050405020304" pitchFamily="18" charset="0"/>
                <a:cs typeface="Times New Roman" panose="02020603050405020304" pitchFamily="18" charset="0"/>
              </a:rPr>
              <a:t>Maximum number of movies and TV shows were either on start of the month or mid of the month.</a:t>
            </a:r>
          </a:p>
          <a:p>
            <a:endParaRPr lang="en-IN"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Picture 2" descr="https://lh6.googleusercontent.com/46KMEO0T1jrQ9NenlL-qwVPmE3zc1JoOMXlmPj5UYq5vr8eCird2i8sty8Yt4omxjU7qMGHHM21sX-UiMhD8cuFCL0dI8uQS27xi7lmzJH5CW0XUH0dpaOU-srojvaoLu7i1QpPDj0dGCAe6r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15" y="819576"/>
            <a:ext cx="5842357" cy="3200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052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63" y="263591"/>
            <a:ext cx="8520600" cy="572700"/>
          </a:xfrm>
        </p:spPr>
        <p:txBody>
          <a:bodyPr/>
          <a:lstStyle/>
          <a:p>
            <a:r>
              <a:rPr lang="en-IN" dirty="0">
                <a:solidFill>
                  <a:srgbClr val="FF0000"/>
                </a:solidFill>
                <a:latin typeface="Times New Roman" panose="02020603050405020304" pitchFamily="18" charset="0"/>
                <a:cs typeface="Times New Roman" panose="02020603050405020304" pitchFamily="18" charset="0"/>
              </a:rPr>
              <a:t>Worldwide </a:t>
            </a:r>
            <a:r>
              <a:rPr lang="en-IN" dirty="0" smtClean="0">
                <a:solidFill>
                  <a:srgbClr val="FF0000"/>
                </a:solidFill>
                <a:latin typeface="Times New Roman" panose="02020603050405020304" pitchFamily="18" charset="0"/>
                <a:cs typeface="Times New Roman" panose="02020603050405020304" pitchFamily="18" charset="0"/>
              </a:rPr>
              <a:t>Presence: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4075813"/>
            <a:ext cx="8520600" cy="493061"/>
          </a:xfrm>
        </p:spPr>
        <p:txBody>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United State tops in the list of maximum number of movies and TV shows, followed by India, UK and Japan</a:t>
            </a:r>
            <a:endParaRPr lang="en-IN"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3074" name="Picture 2" descr="https://lh5.googleusercontent.com/-V8wL1SW9HJvNE_Fv39hjZQa9y8A7-2c8jpseRj9Ux4qFzskHbud5fYMrWtdoCLKu49veD2TaKFW1GVJ-cgaJ5wPl6jCfGnKqslnHjWnLkWp15VvjZ1LjhTMTzg_qQagD181FaLtu905vsl8eJ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482" y="1098698"/>
            <a:ext cx="5943600" cy="2767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241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16" y="160338"/>
            <a:ext cx="8520600" cy="5727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Release year</a:t>
            </a:r>
            <a:r>
              <a:rPr lang="en-IN" dirty="0">
                <a:solidFill>
                  <a:srgbClr val="FF0000"/>
                </a:solidFill>
                <a:latin typeface="Times New Roman" panose="02020603050405020304" pitchFamily="18" charset="0"/>
                <a:cs typeface="Times New Roman" panose="02020603050405020304" pitchFamily="18" charset="0"/>
              </a:rPr>
              <a:t>:</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AutoShape 2" descr="data:image/png;base64,iVBORw0KGgoAAAANSUhEUgAAAfQAAAH0CAYAAADL1t+KAAAgAElEQVR4XuydBXRUxxfGvyRYkARtcHd3KMUdCsHdtWiLFi1SnAKF4g5BCxQvlFLciksoLsFdggSL/M+d/BMSSMhm9629/eYcDpDM3Jn7m9n93si74xQUFBQEJhIgARIgARIgAbsm4ERBt+v+Y+NJgARIgARIQBGgoHMgkAAJkAAJkIAOCFDQddCJdIEESIAESIAEKOgcAyRAAiRAAiSgAwIUdB10Il0gARIgARIgAQo6xwAJkAAJkAAJ6IAABV0HnUgXSIAESIAESICCzjFAAiRAAiRAAjogQEHXQSfSBRIgARIgARKgoHMMkAAJkAAJkIAOCFDQddCJdIEESIAESIAEKOgcAyRAAiRAAiSgAwIUdB10Il0gARIgARIgAQo6xwAJkAAJkAAJ6IAABV0HnUgXSIAESIAESICCzjFAAiRAAiRAAjogQEHXQSfSBRIgARIgARKgoHMMkAAJkAAJkIAOCFDQddCJdIEESIAESIAEKOgcAyRAAiRAAiSgAwIUdB10Il0gARIgARIgAQo6xwAJkAAJkAAJ6IAABV0HnUgXSIAESIAESICCzjFAAiRAAiRAAjogQEHXQSfSBRIgARIgARKgoHMMkAAJkAAJkIAOCFDQddCJdIEESIAESIAEKOgcAyRAAiRAAiSgAwIUdB10Il0gARIgARIgAQo6xwAJkAAJkAAJ6IAABV0HnUgXSIAESIAESICCzjFAAiRAAiRAAjogQEHXQSfSBRIgARIgARKgoHMMkAAJkAAJkIAOCFDQddCJdIEESIAESIAEKOgcAyRAAiRAAiSgAwIWEfS3795j8aptSJLIDfVrlAnFduP2A2zefhAF82TF14Vzhf589ebdePrsJVo3qorYsWLqADNdIAESIAESIAHzErCIoIsLh479h17DpmPA983gWfmbUK8WrNyCWV4bsWLmEGRKl1L9/M79x+g6YDJyZ8+Akf3aqZ817vwznj57gb9XTviMSLVmP8L35WvsXz8Nzs5O4X5fr/0QvH//AZu8xsCz9SBkTJsCk3/uZl6qtE4CViLw0/gF2H/kDHatmWylFhhX7YUrNyGf1d9GfI8KpQoaZ4SlSMDBCVhM0IXzzTsP0Hv4TIwZ0AGZM6QKRb/339OY6bURCyb1g2ucWOrnfm/eot+oOSj/TQHUqVYKMxZvwPSF67Bl6TikS+0RWlbEv3LjPur/v88eitzZMoT+7unzlyhVuztaNaiCH7s2oaDb2GCXh7ASNbvi6NZZiOsaxyZa98++45i9ZBNWzxlmlvaM/m0ZYsZwQd8ujc1in4JuFqw0SgJ2QcCigm4KEe8L19G403AM+qEFmtapEGpq1abdSuiTJnZH1XJF0aFZjdDfbf7nEPqNnI15E/qqJX3O0E3pAe3L7jvsjU79JtqUoE+avQqHjp8zm6DLSlOhPFkp6J8MJ87Qtf980aLjEbAbQQ8KCkLpOt8jb85MmD66R2hP9RgyDU5OgHuC+PC5fR+LJvcP/d2gsfOwbfcRHNo0AzFjxlCCniVDKpQvWRDTFqzD3fuP4ZEskfpyrVS6cGg52dv/dc5qnDl/Fc98XyFDmuRo26Q6alT8OjRP9eb9ULJoXqRN9RWWrf0Hj58+h0eyxOjetg6qlC0a4UgqV78HKpYqpB5KQlKj74bj7MXr2Ld+KhInTKB+fODoWXTsOwEbFo5SKxn7j3irWeP5yz4ICoKqs3WjaqhV5ePWxbbdR7FgxRZcv3UPwipD2hRo16R6pG2RekJ8SJrYDfJg9OTZC+TInBZjB3XE0VMXIdshDx49RaZ0qTC8bxtkz5w2tN27Dp5Ubbp09Zb6WdaMqdG2ybeoXOYjxy+1SR7CZNUlJJUung8zx/aMkNvLV36YMu8PbN97DK9ev0HGdCnRsXmNcH0WVXv+3PEvfhwxC2vmDle2vC9cQ1BgkHrQG9KzFdzd4qHVD2Nw7PTF0Db06dQIbRpXU6tFk+f+oZay7z54oh4ea1cpie9aeqrZtqRhExbh9Lkr6Ne1KSbNWQUZQ/HixlHbSz061Fd5cpVtHc6/T1eUQn4pW0jCw9nZGas27sKw3q1Rs3IJg9rx6QxdxsLydf9g7ZZ9uHH7PmLHjoXSxfKhd6eGyo+QZMgYE9GdPHc1zl7wwes3b5E8WSLUrPwNOrXwDN3qMuSzI3044lcvSJ9J+4oXzIkGNcuic/9fueTueBpEjzUkYDeCLj73Hz0HO/Ydx0ER6BguCAwMwjeeXdG9XT0kdIuPgWPmqN/FdY2tEImA5sqaAdNG/6D+L4IeEBCA9GmSq5m8i4sLJs3+HSfPXsHO1b8qQX3m+xK12wxGIvcEGNKrlfrS27LjX0xdsBa//NQZ1SsUC7Xl++KVEswf2tdDrFgxMWzCQmzZeRjbV04I92UZ0l+Dx81XQiJCLenFKz/Vfo+k8lDRBFXKFlE/l1nin//8ix2rJ8Hn1n3Uaj0I1SoUQ/sm36oHExE2eeAIWXmQL9r6HYYqn+SLX9Kf/xwKPpsw4yf1EBRREh7PfV+iWd1KaNu4Gh48fqb2MeXwYr6cmfFTz5aKV8vvR8M1Tmwsn/GTMhMys25Qoyxa1K8EeaJa9PtfWLtlL2aM6YkyX+dDVG3KkjENFv6+Va2uCC+3BPEQP55rhO1s03Msbt19hEE/NEeKr5Jg0/aDqr45v/TBN0VyG9QeebiQMxy5sqXHwO+bI1/OTLh07TaadP4ZDT3LoX+3ppAHh17DZuDJM1/Mn/Sj8jlO7Fho13s8/rvoo4Q1b46MOPXfVQyftAjVyxfD0N7BIj1y8hLVrvy5MmNYnzZK7EREh/yyAFNHfq8eImVsVWrUG7WqlES3tnWQIH5cxHAJfiAImzxbDVRinjFdCjSvVwnpUidXfWJIOz4VdHno+m3+H/i+XT3UqPQ17j14gp9/9YKzkxNWzx2uPkeGjDH/gACUq9dDjaVubeqovjp59rIS5k4ta6mHR0M/O31+nondB09iZL/2yJMjo7IjY/X6zXsUdA2/3GnK8QjYlaCHzLJkFl4kf3acOXcVTbqMwGavMXB3i6/2y2WWJ7Obqz53lIAP6dkSjWqVDxXhZ8/lYN3E0L36IycvQARj1rjeKFUsj/piEfHeuGgUMqX/uM8vS8MiKn8uGRtq6/XrN+qQnouLs/rZqf+uoFnXkaFC8+lwktUCEYwDG6YhoXt87Nh3AuOmL1eiJF/gIqCSGn43DDmzpMewPq3x5u173L73ECk9kqoZX0iSvefaVUuqswEipPJF/s/vE5HCI0lonhPel9RMXR5OIhP0t2/fYduKX+AkyxwAug2cgj3/nsL+DdPgniCe+pmsZsxbvhknt89T+WQmKysXGxaODC0nM61qzfqp1QMRWkPatHDlVkyY9fsXl9xPeF9Gi+6j1EHGsKsoIpS5s2dEw5plDWpPiKCLAEuZkNShzwS89nsT+rAis8THT31Dl9yFYYvuo1XfNP7/OJKy81dsUQ9V8iD4VdKEStBXrN+hxoc8MEoSJgUqd0DrhlVDZ+mFq3ZEI8/yX1xyl3ErKyP71v2mHhQlGdqOsIL+7v0HlKzVDaWK5cOkYV1CffY+f00dMg15QDVkjN26+xBVm/6I0QM6hFsZunj1lhqXqVMkM+izIw9N39Tqhsa1KmDg981C2yRjbKbXBgq642kQPdaQgF0Juu+L1yhZuxvaNflWfUHKF8CaTXvUTFZS3XY/KaEf0L0Zlqz5G2OnLVezv5TJk4aKcEqPxEq8Q9LVG3chM6IJQzqjWvli6NRvEq7duPvZafrFq7dh/PQVOLJlVvBSautBSOmRBLPG9Qq1de3mPdRsOSDU1qf9JIfA5At20rCuSpxGTVmiBFuWfWd7bcTGxaPVrF3EesrP3UNP++45dBq/b9yJazfu4eVrPyUUL176wbNyCfUFK1+2DTsOQ6KECSCzZrGXLVOaULGNbLyID6mSJw231D1wzFwcOv5fuFPSXqu3Ydz0FTi6dbZa/ShUpSNqViqhHjjCJlnSPnjsP+zfMNWgNhki6CHcd/8xGcmSJIzQFUPaEyLoK2cNRZ7sHw9O9h4+AyJK8lAo6VNBl22HibNWffawdP7yDbUqIts/ZUvkV4K+bus+HN82J1wbZZuoQqlCGNqrlfq5oYKeNJEbFvzaL9SWoe0IK+gh504+FWExWuzbzqj/bZnQB4uoxlhAQKB6CJCx1sizHEoUyY2CubOoFaOQZMhnRx605SFcHjDCbk0dPXUBrXuMpaBr+OVOU45HwK4EXbqnaZcRkOW/VbOHqaXgtKk8Ql9t+2XGSuw7fEYJo3wx37n3SP07JEV0KC5EhENmK827jVJLgGG/qKS87LdKvfLFL7NeQ2xFNJyk/TKzlNlJjZYD1F5w8YK51PbAnrVT1Cy/97AZOLhpunpwCJnVy3Jp87qV1FK+k7MTZO9dZvbyZS1JvmjlIWbXwVPqbIDMGls1rKpO+IfMvj9tT0Q+iKDLrPiv5eNDs38U9FlqxpivQju1tyx7zGHT8EmLsf6v/Tj591yD2mSIoIfM3CI7CS99Ykh7QgR9/cKRyJIhdWizRdBleyBk5eVTQZf99jlLN302HsTAhw/+SqhlyV4EfcvOf3Fw4/TPBb1kwdCleUMF/dPXKw1tR1hBl1dF2/f5RS3ry5gJm6Tt8gArD7KGjjHZ+5b9+L/3HIM80MibCTUqFkefzo3VWDXks3Pv4RPIqkjISlpIm2RLQ1am+Nqa44kQPdaOgN0JuszKZyxar2aQFRv2wugBHUP3tUP2dmUZVMRSllbDvh5kiAh3GfArLl+/g9njP87iw+KWGa0EuzHEVkTdJG2XPfDZ4/soEZfVheTJEqvl6u/b1VVLq1d87mDhr8GH+0RgLl+7pbYJQt6xFxErXEX8Lh4q6GHrktcDf9+wC4tW/YXhfdqEC+YTNp8xgi5f4iJKNSpGPEM/fPK8ejD5NEXUJkMEffm6HWol49PthLD2DWmPsYIue/W/zFwJr98GqhWQT1OShG7qQJ25Bd3QdoQV9BCR7Nu5MUp/ne+ztstqi4w9Y8bYc99X2LrrsDrvUf6bghg3+DsY8tk5d8lHCf+nM/R/j59TZwQo6Np9udOS4xGwO0GXE+EyO5VDOLKPGfZ0uFq+rtlF7VnOXbZZHWySE7QhyRARlnJyUOufVZPCHWx7+Pg5YseOGbqvbIitiIZTyL6/bAvI6fity8apbLIn7OLsrA7oeVYpgbaNq6ufy5ecfHn+Me/nUHMbth2AzKTlBPWYgR3UKfmXL/3CRduTzOUb9ETZEgXUOYKIkrGC3rbnODx+9kKdMwhJckCxatO+yJoxjTqEaEibQgQ9ZBsjojaG7PdKgCGJRxCSfvhpqtq3lQc2Q9oTHUF/9OS5Og0vKeRcxKdCIyffZQso5MxCdAS9Yc1y6uxDZCmifjG0HWEFXQIqfVOrO+pWL6W2ocIm2WqSVQBZvTFkjMmqz8n/ruDbCsXD2ek3ajbOXfRRgZsM+ewIM9lDb1G/MvqFYSCra/IASkF3PBGix9oRsDtBl/3jMnV/UMudsjceVugEi+zDXbp2S/1elj/DLp0bIsIhJ3XlcFePDg2Q4qvEuHD1FsZMXYYcWdKqLxxJhtiKqJtE+GQfPW7cOChZJE/oPvTm7Ycwed4a3H/4FOsWjAhdFpaHi1lLNqo9dTlhvPvgKWzYth/v3/sjMChILV1u/PsApi9cr74gixbIob6k5RUrCWLy6/Bu4V4lC9smYwX94LGzatlUDom1bFAF/v7+6uFKTnkvnjIQBfNkUa+8RdWmkINzYwd2RI4s6cIFGwrbThEcWeId/ENLFVRIlrZlxhpykNGQ9hgq6PImhTCeM743kiR2V2cMZNla9n7ldHzOrOnx8PEzdVBQXhH8c8k4dcDSUEGv0KCXegiQQ3ayLRLRgcXI4iUY0o6ITrnLqlavjg3UYdEP/v5YvWm3WsGRtxbk1L8hY0xOx8seumzh1KpaUi2xX75+G0PGL1DxH+RVTEM/O3Lw8vDJc+p1Qel3WZWS7SLZ/goRdHng6D9qjnpwF/tMJEACUROwO0EXlwaMnqtELKJ9XNnvlP1GiTA3dVTw62ohyVARlv1oOcEsy4B+b9+pZcmKpQuha+s6oafjDbUVURfIvu1fu46Eew3u/qOnkC97+ZIPG7ZTZoLymtGeg6eUgMu+uXx5ysG14RMXKUGQU+oLVm5Vh7JkJiWv48lJawnAE3ZW+2lbjBV0sSOiN8trAy5eu61egRKh69qmduiKiDx4RdUmOST4Xd8JOH/5JvLlyqSWtSNKclBw0qxV2LH/OF77vVVnGDq19Ax36j2q9hgq6LKC0nPodPXqmrzrL4cv/d68U28+/L37qDoBL0vvRfJnww/t66tVAkmGCrq8Vy4n+wMDA9XhSBFZQ/pF8hjSjogixcnp+xXrdqhIjfIgmT1TWvUOfbECOVTVhowxeZtj54GTmLdss9qSkm0f+VzIq5ZdWtUKPY1vyGdHhP/nSYtVfAVJcpBV3mWXw3IhbzOErMTJQ1SzuhWj/iZjDhIgAdiloLPfSIAESIAESIAEwhOgoHNEkAAJkAAJkIAOCFDQddCJdIEESIAESIAEKOgcAyRAAiRAAiSgAwIUdB10Il0gARIgARIgAQo6xwAJkAAJkAAJ6IAABV0HnUgXSIAESIAESICCzjFAAiRAAiRAAjogQEHXQSfSBRIgARIgARKgoHMMkAAJkAAJkIAOCFDQddCJdIEESIAESIAEKOgcAyRAAiRAAiSgAwIUdB10Il0gARIgARIgAQo6xwAJkAAJkAAJ6IAABV0HnUgXSIAESIAESICCzjFAAiRAAiRAAjogQEHXQSfSBRIgARIgARKgoHMMkAAJkAAJkIAOCFDQddCJdIEESIAESIAEKOgcAyRAAiRAAiSgAwIUdB10Il0gARIgARIgAQo6xwAJkAAJkAAJ6IAABV0HnUgXSIAESIAESICCzjFAAiRAAiRAAjogQEHXQSfSBRIgARIgARKgoHMMkAAJkAAJkIAOCFDQddCJdIEESIAESIAEKOgcAyRAAiRAAiSgAwIUdB10Il0gARIgARIgAQo6xwAJkAAJkAAJ6IAABV0HnUgXSIAESIAESICCzjFAAiRAAiRAAjogQEHXQSfSBRIgARIgARKgoHMMkAAJkAAJkIAOCFDQddCJdIEESIAESIAEKOgcAyRAAiRAAiSgAwIUdB10Il0gARIgARIgAQo6xwAJkAAJkAAJ6IAABV0HnUgXSIAESIAESICCzjFAAiRAAiRAAjogQEHXQSfSBRIgARIgARKgoHMMkAAJkAAJkIAOCFDQddCJdIEESIAESIAEKOgcAyRAAiRAAiSgAwIUdB10Il0gARIgARIgAQo6xwAJkAAJkAAJ6IAABV0HnUgXSIAESIAESICCzjFAAiRAAiRAAjogQEHXQSfSBRIgARIgARKgoHMMkAAJkAAJkIAOCFDQddCJdIEESIAESIAEKOgcAyRAAiRAAiSgAwIUdB10Il0gARIgARIgAQo6xwAJkAAJkAAJ6IAABV0HnUgXSIAESIAESICCzjFAAiRAAiRAAjogQEHXQSfSBRIgARIgARKgoHMMkAAJkAAJkIAOCFDQddCJdIEESIAEtCDw4uVLnPL2NtiUW4IEyJ8nj8H5mdG8BCjo5uVL6yRAAiRgNwRu372LRcuXG9zeVClTok3TpgbnZ0bzEqCgm5cvrZMACZCA3RCwhqB3GfAralcthcplCmPG4g1YvWkX3r3/gFLF8mJor9aI6xpb/X/ohIU4cMQbrnFio33Tb9HQs5zi6h8QgMlz12Dhyq3Yv2EqErknCOU9b/mfWLl+B95/8EfF0oUx8PtmiOHi8sX+uHrjLoZNWISLV2/CI2ki9OncGGW+zqfKRGbv1es3+HnSYuw/6o1YMWOiWd2K6NCsRmg9m/85hOETF2Fkv/aoUrYIbt97hC4DJuPW3YeYP7EvCubJqskYoaBrgpFGSIAESMD+CVha0Nf/tR+7DpzElBHdsW33UUyZtwaLJg9A/Hiu6D54CgrlzYYurWph+sJ1uOJzB2MGdsSTZy/QrOtIzPmlD7JmTI3ug6Yge+a0mLVkI/au+y1U0I+cvIChExZgydRB6qGg++DfUKFkITStU+GLHeXZehDqfVsaLetXxoGjZ9Fz6DTsXTcV3uevRWpv5OQlePr8BUYP6ICnz16gSZcRmDi0Cwrny4ZFq/7C8dMX8ejJc7RpXF0Jekhq0HEYBnRvSkG3/48OPSABEiAB2yJgSUEPCgrCty36Y9zgTsiTPQO8L1zHhw8fQsVt8eptOHfRB+MGfwfPVgMxol875MuZSQEbP30F4sWNg65t6uDClZtK0POUbxNO0Ef86oXkXyUOnSnvOngSi37/C4unDIgUusz21/65F3Wql0bMGMEz+aLVO2HN3OFYvGpbpPZ27j+BrJnSIHWKZKpMt4FTULZEftSvUUa1L1umNGjf+xe1qkBBt60xz9aQAAmQgC4JWFLQL169hU79JmLXmskRsuzUbxLKlciPRrXKI1+Fdkqs3d3iqby/b9iJY2cu4pefOoeW/VTQ2/Uej8a1yqNS6cIqz7Wb99Cmx1jsWTvF4L6TWfkPQ6bi75UT8N2PEw2yJ8vv8qCyYNKPyJQ+VWhd7XqNp6AbTJ4ZSYAESIAETCJgSUFfs3kP9vx7GlNHfv9Zm2csWo9jpy9izoQ+CAoC8ldsh+Pb5iBO7Fgq74ZtB/DP3mOYOuqHSAVdluU7tfRUe/GS7j14gtptB+PwnzMNYiT73B36TMCgH5qjZNE8apk/Kntv371HjyFTkStbBnRvWzdcPRR0g7AzEwnYDgE/Pz+8e/cOb9++Df0T8v93b4N/HvK3/DuZx1dImDQJYsWKpQ7ThP07dqxYiPn/n7nGiWM7TrIluiVgSUGfu2wz7tx7jGF9WofylGX4MVOXwefWfUwZ8T1c4wQLuMzQd6+dHLo/vmL9Dpw6e0Utx4ekT2fo7fv8ggY1yoYucV/1uQP5WWQrAmE7VVYPfvhpKvp1a4JyJQqoX0Vl78UrP3Qd8CuK5M+O79vV+2yMUNB1+7GhY/ZK4OXLl7h96zZu376NO3fu4M7tO6H/fvjgIeQLKTqpUtUqiJPQzeAiceLEQVihjx8vHpIlSYKkIX8SJ1YPAUwkYAwBawu67I3ff/RMCXXIHrb4UbvNYAz4vhmKFcih3BryywK1X92xec1IBX30b0vhFj8eurWto/Js3n4I67ftx7wJfb+IRk6ey8xcDrgVzJMlNO+X7MkpfBHsquWKonm9ShHap6AbMyJZhgRMIBAYGIiHDx8Gi/TtMIIt/75zByLoWqboCrohdbu7uSmBDyv08u/YsWMbUpx5HJiAJQV99ebd2Hf4DH4bEbzkfvTUBYydthwrZw5BzJgxwvXCLK+NOPXfZUz+uTtu332EVj3GYPn0n5AutUekgn7C+xJ+HDELS6cPRjzXOJA99Sa1K6BOtVK4fvMebt55GPo6WtjKWvcYiya1y6NK2aLh2vAle7JFIKfvf+rZMtLRQ0F34A8WXbccgRe+L3D69GmcOnlK/Tl/4TwC/AMs0gBzCHpkDY8XNy6SJU2KJIkTK7GXf6dLk8YifrIS+yBgSUGX09/yDvrO1b8qOANGz8Xmfw7CJcx74pnTp1InzN+r99AXqQcAOd3epXVt1KryDZ77vkLZ+j1U+Q8f/EMfBP75fSKSJnZX76Yv+eNvBAQEonqF4ujbuTGcnZ0g+/d/7jiEhb/2D9cxsm9epUnfzx4oJgzpjIqlCkVqr2LDXnj0xBdOzk6h9uRAXv9uTVG/w1D1yp2/fwBcnJ1VnnGDOqoHBr62Zh+fC7bShgnI0vjx48dDBdzHx8dqrbWkoEfkpHx5pk2dGunTpkXGdOmQ3MMDTk4fv5SsBoYVW4WAJQVdtqeqN++n3tfOmTW9Rf394B/w/0Av7Sxa76eVUdCtip+V2xsB+dK4fu16sHifCv7z4P4Dm3HD2oL+KQjZn0+fLh0ypE2LTBkyIFHChDbDig0xPwFLx3Jfu2Uv9h85i0nDupjfuTA13LzzAL4vXiNPjowWrZeCblXcrNxeCZw/fx7bt23H9u3bITNyW022JuifckqcKBEyZ8yILBkzquV5Z2dnW0XJdtkhAXnglhCoEplNlrQdJTH0q6P0NP00msDNGzex7a9t2LZtG27dvGW0HUsWtHVBD8tCTs9nSJdOiXuWTJkgJ+yZSIAEbIcAY7nbTl+wJUYQkOXzv//+G39v+xuXLl4ywoJ1i9iToH9KKk2qVMibKxdyZc+u3p9nIgESsC4BCrp1+bN2Iwg8efwEu3btUiJ++tRpIyzYThF7FvQQinKwLlvmzMibOzcypU/PQ3W2M7zYEgcjQEF3sA63Z3fPnD6DVb+vws6dOy32Wpm5eelB0MMyklfj8uTMifx58qh34ZlIgAQsR4CCbjnWrMkIAu/fv8dfW//CqpWrcPnyZSMs2HYRvQl6WNqpU6ZE8SJFkD3Lx2hbtt0bbB0J2DcBCrp9959uWy/L6jIbX79uPZ4/f65bP/Us6CGdlsjdHcUKF0a+3LkZltbGR7K8EbJh/QaDW+nh4QHP2p4G52dG8xKgoJuXL61Hk8D5c+exbOkyXS2rfwmBIwh6iP8Sh75QvnwoUrAgT8hH83NhqezeZ7zRvm17g6vLnSc35i+cb3B+ZjQvAQq6efnSugEEZFl9xz871Iz83H/nDCihnyyOJOghvSaH6Army4eSxYtD9tyZbIeANQRdwr/WrloKlcsUxtPnL9F/1Gx1QcvGRaNCwfi+fI2Rk71w8Nh/iBMrFvp2aawuQpG0fe8xTJn3Bx48eqYubxkzsAMSxI+rLkqavnA91m7dizdv3qm7yHt2bBAl7Ks37mLYhEW4ePUmPJImQp/OjUNjvs9b/idWrt+B9x/8UcUzoHIAACAASURBVLF0YQz8vhli/D9U7fnLN9Bz6HR11ergHi1C65HLXn4avwAXr9xEyuRJMeiHFvgqaUL1/r38bv7EviiYJ2uU7TIkAwXdEErMYxYCchGK7I/PmTUH9+7dM0sdtm7UEQU9rLAXyJMHJb/+mjN2Gxmolhb09X/tx64DJzFlRHe89nuLJp1/Rpmv86t70sMK+vCJi/Dm3XuM6NsWEgNerjJdv3AUggIDUafdT1g0uT8ypUuJwePmI378uBjSsyW27DiM2Us3qnjt8l3TpsdYdG1TJ/RBIDLknq0HqUA3LetXxoGjZ9Fz6DTsXTcV3uevYeiEBVgydRDiusZG98G/oULJQmhapwJOnr2MkZOXIHOGVEgQL244QW/1wxiUL1kQzetWUg8kP42fj+2/T1S3yTH0q40MfDbDNAL79+3HjOkzcPXKVdMM2XlpRxb0kK6T6HNyKl5m7G4JEth5j9p38y0p6DKD/rZFf4wb3Al5smeA35u3ePzUV/0ZNnFxOEGXC1MmDuuC3NkyKMC9hk1HobzZkCC+K7buPIKZY3uqn8ud5y2+H42DG6crcReRb9O4mvqd3KF++MR5TP65W6Sd5B8QgLV/7kWd6qVDr28tWr2TuiBm8aptSP5VYnRoVkOV33XwJBb9/hcWTxkACSUrl8F4rf5btT9khi43sFVt+iMObZ4eOpOXy1p+7NIERQtkp6Db98eFrZc98kkTJ0FeQWMCKOgfR4EIe9FChVCqeHFe9WqlD4clBf3i1Vvo1G8idq2ZHM5buaY0KkEfOmEh4sSOhVzZ0ocT9IePn6Nc/R44tHkG5G71sIK++Z9DWLBiC9bOH2EwXZmV/zBkKv5eOQHf/TgRcoNapdKFVflrN++pWf+etVNC7ck1r2EF/YT3Zfw8aTHWLxwZmqf38BkoVjAnGtYsS0E3uCeY0aYISFjWWTNnqb1ypo8EKOifjwbXOHFQ5ptv1D47Y8db9tNiSUGXK0xlaX3qyOD70ENSRIIue9pv3r7DyH7t1GxYltzLfp0fHZvXRK02g7Dg137InjktJs1aBa81f2P3H5Nx+OR5zPbaiIWT+6vZsSydP3j8DH8uGWsQVIm33qHPBAz6obnaF2/WdSQ6tfREqWJ5Vfl7D56gdtvBOPznzEgF/eCxs/ht3h9YOWtoaB5ZOciaMTVaNqhCQTeoJ5jJZgg8evQI8+bMw6aNmxAQYJk7xm3GeQMaQkGPHFKSRIlQsWxZFTeeyTIELCnoc5dtxp17jzGsT+soBT3kUNzJs1eUGCZO6IYkidzUIbdtu49gxuIN6s7zZnUrYtSUpTj212zEihkT0xauVXvpCd3jo3TxfOo+9RUzfooSpqwe/PDTVPTr1gTlShRQ+eUhokGNsqhStoj6vyzvy8/CrjB8OkOXvXW5xz3seQDZLihRODfq1yhDQY+yJ5jBJgi8ePECXou9VECYd+/e2USbbLERFPSoe0Xua69Svjw8vvoq6szMYRIBWxX0T52SpfpaVUqiWvli4X4lS+QDxszFZq8xn3GYv2ILZNY9tFerLzKSk+cyMx89oAMK5vkYFGn0b0vhFj8eurWto8pv3n4I67ftx7wJfSOdoT/zfYmKDXtj/4ZpcI0TfN9BtWY/KtsFcmehoJs0WlnYIgQO/3sYw4cOx5MnTyxSnz1XQkE3vPeKFiyIcqVKMTiN4ciindOSgr568241Y/5tRNRL7hNm/a6WzUVMDx07h8Hj5mHrsnHwe/MOLbqPwtwJfdWsXWbVxQrmQPum32Ln/hP4feMuTBrWFU+fv1D73ROHdUW+nJlw/eY93LzzMPR1tLCgWvcYiya1y6NK2eDX4kKSbAX8OGIWlk4fjHiucdCu93g0qV0BdaqVilTQ5Rfteo1HkfzZ1WG6rbsOqyX4rcvGw8XFmYIe7RHKAhYjIBHdpvw6BVv+3GKxOu29Igp69HowQfz4qFm1KjKmTx+9gsxtEAFLCrq8fibvoO9c/atq2z/7jqPPzzOBoCB88A9AzJgxkCFNcqxbMBL3Hz1F72EzcOnaLSRPlhjD+7YNnT17rd6G2Us3ITAgEFXLF1N73iL+YmPI+AXYeeCEOkDXpVUtNKpVXtUl+/d/7jikXmkLm2QGLyfqpe6wacKQzuq+9oUrt2LJH3+r5f3qFYqjb+fGcHZ2wthpy7Fyw071epyc3pdYCw1qlFHvnN+5/xgDx8yFLOOnSfkVhvVurQ7zSeJrawYNS2ayNIE9u/dg1IhR8PX1tXTVdl0fBd247pMrW6tUqIC4rq7GGWCpCAlYUtBF+Ko374eJQ7sgZ1bLPqCJ2Mu77XLIzpqJgm5N+qz7MwIyKxch37tnL+kYQYCCbgS0/xeRULKVypZVMeKZtCFg6Vjua7fsxf4jZzFpWBdtHDDQipyU933xGnlyZDSwhHmyUdDNw5VWjSAg95FP+GUCfJ9zVm4EPlWEgm4suY/lMmfIgFrffgt53Y3JvgjILF1CoEpkNlnSdpQkS/sM/eoovW3jfj5+/Fgdejty+IiNt9T2m0dB16aP4seLh/q1akGubGUiAUclwFjujtrzRvq9cf1GTJ48Ga9fvTbSAouFJUBB1248ODk5qYA03xQrBvk3Ewk4GgEKuqP1uJH+yuUpo0eO5qzcSH6RFaOgawwUQJpUqVDP05MXvmiPlhZtnAAF3cY7yBaad+zoMQzoPwAvfF/YQnN01QYKunm609XVFfVq1kT6tGnNUwGtkoANEqCg22Cn2FKTli5ZiulTp6v3K5m0J0BB155pWIsSiEaW4JlIwBEIUNAdoZeN8PHt27cYMXwE/tn+jxGlWcRQAhR0Q0kZny9PzpyoUaWKCvbBFAWBBw+AdesMx+ThAdQJDoXKZH0CFHTr94HNtUD2y/v06oMrl6/YXNv01iAKumV6VPbVG9apw1fbosJ9+jTQOvxlKV8skjcvsHhxVFb5ewsRoKBbCLS9VMP9csv2FAXdcrwTurujSb16SJI4seUqtbearCDoEv61dtVSqFymMJ4+f4n+o2bj/qNn4W4oC7lt7eCx/xAnViz07dIYVcsFx1rfeeAkJs1ehUdPnqsrVIf3aYP0aZKHIz994ToV133vut8M6hG5Oz04klz70NvV5J356QvXY+3WvXjz5h0aepZTt71J+lL7Ll+/re5EDwn9OmZgR8R1jc330A3qCWYymgD3y41GZ3RBCrrR6IwqGDtWLDSqWxdygxtTBAQsLOjr/9qPXQdOYsqI7njt9xZNOv+MMl/nV/ekh71yVMT1zbv3GNG3LSQGvFxbun7hKMjbibVaD8LMsb2QP1dmTF2wFqf+uxwuRrvPrfvoOnAyXr7yM0jQF636C8dPX1QPCG0aVw8VdLmGdfbSjcq2nCmSy166tqmjHiwia1/yZIlQs9VAtKxfGfW+LaMeKlau34GNi0cr+IwUx0+h5gS4X645UoMNUtANRqVZRmdnZ7WnnjdXLs1s6saQBQVdZrzftuiPcYM7IU/2DPB78xaPn/qqP8MmLg4n6HJhysRhXZA7WwaFWu4UL5Q3GyqUKojT/10JvRnt/OUb6sKXsHeUt+k5Fg1rlsOYqcsMEnR5YMiWKQ3a9/5FzcJD7j8fPG4+MqVLiTaNq6k2rFi/A4dPnMfkn7upC10ial/5kgXh2WoAjmyZpWIjiM9l6v6A+ZN+RJYMqSnouvng2IgjL27fQZe+/XD58mUbaZFjNaNytaqI7Z7AsZy2EW+/LlIEFcqUsZHW2EgzLCjosgQt95qHFV+hINeURiXoQycsVDeoDejeLBw4ufP83CUfdeGLJFkB+PfEOfTr2kTN5A1dcpeycu3plwRdluUXrNiCtfNHfCboIe1r3agaPFsNxJEtM0ODHVVr1g99OjVSDyOcodvIuNdFM27eVAdgNqTPiNFnvHXhkr05wRm6dXssc8aM6n31mDFjWrchtlK7BQVdrjCVpfWpI6O+D33YhEV48/aduh1NLlaRJfeyX+fH0N4fD/DtP+Kt9qq9pg5UV6w+932Fpl1HYMnUQeqKU1MF/c8d/2K210YsnNxfXc/ac+g0PHj8DH8uGYvI2jekVyu15N6sbkU0rlUe23YfRf/RczC6fwdUr1CMgm4r497u23HpEtCpE/DsGYJcXDAta3YsvcRZuqX7lYJuaeKf1/dV0qRo2qABI8sJGgsK+txlm3Hn3mMM6xP+VH1EM/SQQ2cnz15B1oypkTihG5Ikcgs9lCaz5ZmLN2Dm2J5Im8pDdfKgsfNQIHcW1K9RBs98X5os6IGBQZi2cC1kLz2he3yULp4P+w6fwYoZP4UeiouofZeu3cbIyV64++AJyn9TEGfOXUG3tnVRsmgeCrr1P/46aIGIebt2wKtXoc4ExY2LUSlTY9N1Hx04aD8uUNBto68SxI+PxvXqwSNZMttokLVaYaOC/ikOWaqvVaUkqpUvhp37T+C3+Wsxb2JfJE3sHpq1hGdXNZOWJHvXz3xfIXHCBNi0eAzc3eJFSfjTJfdPC8jyvtyaNrRXq89shW1f2F++f/9B7aFv8hqj2sol9yi7gRm+SODMGaBr13BiHpI/0M0N3eO745gEl7DBlDVbVowZNwaHDh7ChPETwrWwStUq6D+wvwqGs3PHzghbP3/RfGTLlk19uCW9evkK1apUQ8ZMGdG1W1f1s4ULFuKs91n173jx42HmrJno1LET/Pz8zEKEgm4WrEYZlWX3lo0aIUXy8K88GWXMXgtZUNBXb96tZri/jYh6yX3CrN+VOHdrWweHjp3D4HHzsHXZOHzwD0CdtoPVsnqq5Ekjpf7pDP36zXu4eechynydL9Iynwq6PDjIKfVJw7ri6fMX6pT7xGFdkS9nJkTWvriucdC488/o1MITpYrlVasI3heuYfb43qpeCrq9flBsod0i5t99B7x9G2lrPqRIgSZv3uPWy5e20OLQNuTJmwc/9vsRV69exatXr8IJepNmTVCgQAEkTZoU8updZIK+as0q9PuxH65fux7OtxGjRmCJ1xI8f/4cAwcNRI/ve6jf9+7TG97e3pB7382VKOjmImucXXmtrWWTJo47U7egoMtpcjmRvnP1r6qz/tl3HH1+ninTaSXUMWPGQIY0ybFuwUjcf/QUvYfNwKVrt9T++PC+bVEwTxas27oPcvpc8oZNu9dMVsviIelTQZf9+z93HAr3eltI3vodhuKKzx34+wfAxdkZTs5OGDeoI8qXLIQh4xdg54ET6kBel1a10KhWeVUssvbJ7+RQnuyxP3nmi7w5M2HswI5IliQhBd24jyhLKQKHDwM9enxRzENI+WXKBM+7D/Dy/XubgZc6dWo8efIEjZs2RpIkScIJepasWXD50mVMmzENa/9YG6mgb/lrC1q3bI2HDx+G88trqRe6du6Kly9fYs26Nahfpz6yZMmC73t8j+5du5uVAQXdrHiNMh4nThy0btIESZMkMaq8XReyoKDLSln15v3UifScWdNbFJs8MAQHjmln0Xo/rYwzdKvit9PKRcy7dwc+fDDYgUe588Dz/EXY2pUsbdq1+UzQQ5yKStD3HtiLgwcOIl++fOrhYMb0Ger/i7wWqVm5CPrKVSvRoF4DTJ81HXNnzUXd+nURL148zJk9BxcvXDSYn6EZKeiGkrJsvriurmjdtCkSJ0pk2YqtXZuFY7mv3bIX+4+cxaRhwa+ZWSrJSXnfF6+RJ0dGS1UZYT0UdKvit8PKd+8GfvwxWmIe4uXFQoXQ8pRtvc5mrKBLUIfBQwZj+9/bcfTIUZQsVRLDfh6GRvUboVWbVjiw/4Bayq9Tt476fabMmfDu3TvcuX1H/X/4iOHo/F1nzQcABV1zpJoZjB8vnhJ1CRnLZB4CMkvvMmAy6n1bGhVLFTJPJTZoVQ7Tid+37j7E/Il9UTBPVk1ayVjummC0USMi5n36AAEBRjdwd6HC6HfqjNHltS5orKBH1A6ZhW9cvxHHjh1Dv/791G1cs2bOUsLfuWNnjBw9EtOmTsO1q9ewbuM61PHU/lYpCrrWI0Rbe24JEqBVkyZwd3PT1jCtkYAZCFDQzQDVJkzKMnu3boC/v0nNCXJywob8BTDmTPDJb2snYwVd9kUzZ86Ms2c/+jFn3hysXLEy3J57rz694H3GW83kf53yK36b/BuuX7+OP9b/gXq162nuPgVdc6SaGxQxl5m6vNrGRAK2TICCbsu9Y2zbJIxrmzbA69fGWghXzpYCz0RH0OW1s/Lly2PTxk1wc3fD+o3r0f/H/jhy+Ai+LvE15HR7g7oN8OzZM+WvCL4chPu+W/BrNPLv06dO4+TJk0rc27XW/gANBV2TIWp2I4kSJlSiHi9uXLPXxQpIwFgCFHRjydlqOTnB3bw58OiRpi2UwDP9k3lg9+07mto11FiPXj1Qr349uDi7AE6yixCA9evWY+IvE7F46WJkzJgRMWLEULcgyZ9hQ4bhypUrWPH7CpQoVkJV803Jb9D9h+5IliwZ7t29h8mTJqvl9pA0feZ0/DLuF/j4BAfX8UjugaHDhsIlhgsWzFuAw/8eNrS5BuejoBuMyuoZ5drVNs2aIU7s2FZvCxtAAhERoKDraVzI++UtWgBXrpjFq4AkSdDGOSYuPn1qFvuOaJSCbl+9ntzDQwWfiRUrln01nK11CAIUdL10c2Bg8AG4XbvM6tG7tGlR95kvHvu9MWs9jmKcgm5/PZ0qRQo0b9iQF7rYX9fpvsUUdL108S+/AMuXW8Qb3+zZUeOqD97LQwSTSQQo6Cbhs1rhdGnSoEWjRlarnxWTAJfc9ToGli0DJoSPbW5uV2/nz48G3udsLvCMuf3W2j4FXWuilrNXpGBBVCkfHPqTiQRsgQBn6LbQC6a0QV5P69xZxT+2dLLFwDOWZmBqfRR0Uwlat3ztb79F7hw5rNsI1k4C/ydAQbfnoaDx62nGoLC1wDPG+GDNMhR0a9I3vW4JRiSvs6XwCL6Dm4kErEmAgm5N+qbUbabX06LbJAk845U7L2acOx/doswPgIJu/8NAQsR2aNWK76jbf1favQcUdHvsQjmM1qoVECbqmTXdCIoVC6PSpsem68HvbzMZToCCbjgrW84pJ99bNm6swgczkYC1CFDQrUXelHoXLACmTjXFguZlA93c0D2+O47JbU1MBhOgoBuMyuYzFitcGJXKlrX5drKB+iVAQbe3vvX2Btq2NTlGuznc/pAiBdr5BzHwTDTgUtCjAcsOsjZr0AAZ0qWzg5ayiXokQEG3p1598waoXx+4e9dmW83AM9HrGgp69HjZem5XV1d0btMGcRnz3da7Spfto6DbU7cOGQJs2mTzLWbgGcO7iIJuOCt7yZk+bVoVSY6JBCxNgIJuaeLG1vfXX8CAAcaWtng5CTxTz/ucxeu1twop6PbWY4a1t2KZMihepIhhmZmLBDQiQEHXCKRZzTx+DNStC7x8adZqtDZ+onARdD55WmuzurJHQddVd4Y64+TkhHbNm0Muc2EiAUsRoKBbirSx9cgrahIJ7sgRYy1Ytdz6AgUx5sxZq7bBliunoNty75jWNnc3N3zXpg1ixYxpmiGWJgEDCVDQDQRltWxfekVNvihE6N+//9i8PXuAH38M31xPT2DQoPA/k+sf5RUbX1+gWzegUqXg3584AYwbB8hVrHJ7m5ubXD4ODB/+sbycspc6ly6NEkuQiwumZc2OpZcuR5nXETNQ0PXd64Xz50fVihX17SS9sxkCFHSb6YoIGiL3mjdpEvkrakmSAKtXA9G9IKJYseBX3777LljIW7cG2rULFmm55OXcOWD7dqBHD6BnT2DoUOCPP4ID2cgSouSRMiL0BqSguHExKmVqBp6JgBUF3YABZOdZJDRs6pQp7dwLNt8eCFDQbbWXRCxbtgwW18iSvO8qAWZkBm5okkhWK1YAAwcC8sDQsSOQKFHwrFySXAlZoACwdStQtCgg17J26ADcuwds3gyMHw/8/jtw/LihNap8DDwTMS4KerSGkV1mTpwoETq1aQNnZ2e7bD8bbT8EKOi22lcy8x49+suty50bmDQJ8PEBMmcGLl4ExowBbt6MvFzNmkCJEh9PzBcsGLwcLzN0Pz9g4kRgxw5ADuKVKhVsr0sX4Pp14NkzQMofPAhUrQpcuwb8+qvBBCXwTJM373HLzg73GeygERkp6EZAs8MipUuUgPxhIgFzEqCgm5OusbZFOOVU+/PnX7aQMSPQtGnwXrYEm5EldBHhL70DK0vnMjsX8Q9J8jpcnTrBS/v//Rd8CE9m7TI7l6X1GTOCl9l//jm4rPxc6pV/y+t0R48a7KlfpkzwvPsAL8Pu+xtcWn8ZKej669OIPJIY7x1btUKSxIkdw2F6aRUCFHSrYI+i0pEjg/eso5tixAiePX/7LfDo0eelc+YERowA6tX7+DuJPFeuHNC7d/AeuvwdJ05wPnkwkN/JnetOTsCHD8GH5tq0Afr2BRo0ACQi1uLF0Wrpo9x54Hn+IgKjVUqfmSno+uzXiLySC1zaNGvmOA7TU4sToKBbHHkUFcoMWfbO5XW1qFLSpMGn0GXpW5Kcej90CJBTtRHN7jt1ChbryZM/WpYl8337gLVrg3+WNy8gDxRh9+W/+ip4hi5Cnj178E1vcpJeHgZcXYElS6Jq6We/v1ioEFqe8o52Ob0VoKDrrUe/7E+t6tWRRx6smUjADAQo6GaAapJJeYL/0kG4sMa/+SZ4/7t9e+D+fUAEu3jx4AeC+PGBChWADRs+lhAh37kT2Ljx48/klbUMGYIFWg7ide0avB8vp9tDkhyYW7Uq+CCcPEDIEnzz5sGzdHmA2L/fKJcPFSqMHqfOGFVWL4Uo6HrpScP8SBA/Prq2b48YsprGRAIaE6CgawzUJHPGhHeVWXPjxoC8Vy4PAqNGBe+np08PrFkDFC78sUlyul1OxcuyfEiSJXPZQ8+XL/gnN24Ez9BDrkGVk+61aoV/j10O0MnP5R32/v0NW02IBIyjB56hoJv0ibHLwuVKlcI38uooEwloTICCrjFQo829fh28t+1g94k7euAZCrrRnxi7LRgrVix079ABcjMbEwloSYCCriVNU2xNmQIsWmSKBbstK4Fn+ifzwO7bd+zWB2MbTkE3lpx9l2MEOfvuP1ttPQXdFnpG3vGWgC5yitxBU0CSJGjjHBMXnz51KAIUdIfq7lBn5fIWCTbD19gcs//N5TUF3Vxko2NXArfI4TIHT+/SpkXdZ7547PfGYUhQ0B2mqz9zNFvmzGhQu7bjAqDnmhOgoGuONHoG3x49ijgSfpVJEXiRLRuqXr+JAAPjxNs7Ngq6vfegae1nnHfT+LF0eAIUdCuOiKCgIMxetAjpHz5E+VOnEOvCBSu2xnaqvp0/Pxp4n3OIwDMUdNsZd9ZoSYZ06dBMAjQxkYAGBCjoGkA01sSFy5exJsx74uX8/VHs8GHEkNjsDp4cJfAMBd3BBzqAVk2aIE2qVARBAiYToKCbjNB4A7MWLsTjJ0/CGXAKCkKVgAAUPHAAzrdvG29cByV3FyqMfjoPPENB18FANdGFjOnSoSln6SZSZHEhQEG30ji4dOUKVq1fH2ntEkeqhp8fcu3bBye5+cwBU5CTE7xy58WMc+d16z0FXbddGy3HOEuPFi5mjoQABd1KQ2OulxcePHwYZe1xANR5/hwZ9+6FkwNeOxoUKxZGpU2PTdf1uQ1BQY/yI+AQGTKlT48mcjcCEwmYQICCbgI8Y4teuXYNK0MuQzHQSAIAtZ8+Rbrdu4E3jvNal+AJdHND9/juOKbDKHoUdAM/AA6QrV2LFkjh4eEAntJFcxGgoJuL7BfsGjo7j8hEEpmx37uH5Hv3Bt9f7iDpQ4oUaOcfpLvAMxR0BxnABriZLUsWNJB7E5hIwEgCFHQjwRlb7Obt2/BaudLY4qHl5Eys5+3bSCI3nTnIO9t6DDxDQTf5o6ArA907doS73GjIRAJGEKCgGwHNlCJ/bNqE8xcvmmIiXNmMTk6ocfky3A4f1symLRvyzZ4dNa764L0h98XbsiP/bxsF3Q46yYJNLF64MCqWLWvBGlmVnghQ0C3Ym69ev8aUWbMgAWW0TrkAVD5/HvFOnNDatM3Zk8Az9bzP2Vy7jGkQBd0YavotIzex9ezcGTFjxtSvk/TMbAQo6GZD+7nhPQcOYJ+ZY7bnDwpCpePHEVvDVQALIjK4qhOFi6DzydMG57fVjBR0W+0Z67WrasWKkNvYmEggugQo6NElZmT+wMBATJoxA2/fvjXSQvSKlQwKwjdHjyLm5cvRK2hHudcXKIgxZ87aUYs/byoF3a67zyyNT+jujq7t20NuZGMigegQoKBHh5YJec+eP4/1f/5pggUjigYFobK/PwofPKjLqHNBLi6YljU7ll6y34cWCroR49oBijSpVw+ZMmRwAE/popYEKOha0vyCrYXLl+PO3bsWqi18NS5BQaj55o0uo84FxY2LUSlT223gGQq6VT4SNl8pr1a1+S6yyQZS0C3QLRKvXeK2WzvFDgpCLT8/ZNm9G07Pn1u7OZrVb8+BZyjomg0DXRlydnZGzy5d4BpHYkUykYBhBCjohnEyKdfOvXtx8MgRk2xoWTi+BKfRWdQ5CTzT5M173LKz8LgUdC1Htr5sVSlfHkUKFtSXU/TGrAQo6GbFC/WKmryqJq+s2VpKLOFkHz1Cyj17gHfvbK150W6PX6ZM8Lz7AC/fv492WWsVoKBbi7zt15vcwwPtW7Sw/YayhTZDgIJu5q7wuXkTS1etMnMtpplP7uSE2jdvIumBA3Yfde5R7jzwPH8RgaYhsVhpCrrFUNtlRd+1bo1kSZPaZdvZaMsToKCbmfnGrVtx5r//zFyLNubTy5WtPj5IePCgLC1oY9QKVi4WKoSWp7ytUHP0q6SgR5+ZI5X4ukgRVChTxpFcpq8mEKCgmwAvqqL+/v6YOG0aPtjZJSrZXFxQ3dsb8U6ejMpFm/39oUKFv5ThzAAAIABJREFU0ePUGZttX0jDKOg230VWbWBcV1f06NwZckiOiQSiIkBBj4qQCb+3yrvnJrT306J5AwNR2dsbcc7aZ/AWewg8Q0HXcMDq1BTfSddpx5rBLQq6GaCGmFy9YQMu6iBSW3EnJ5Q5dAgxr141Iy3tTdtD4BkKuvb9rjeLeXPlgme1anpzi/6YgQAF3QxQxWRAQAB+mToVsuyuiyRR5z58QKFDh+By+7bduCSBZ/on88Du23dsss0UdJvsFptqlKurK3p16cJQsDbVK7bZGAq6mfrlmo8Plq9ZYybr1jMrUeeqvX+PvPv2wfnBA+s1JBo1ByRJgjbOMXHx6dNolLJMVgq6ZTjbey2tmjRBmlSp7N0Ntt/MBCjoZgK8bccOHLXjQ2VRYZHLHWu/eoWse/bYRdS5d2nTou4zXzz2exOVaxb9PQXdorjttjKedrfbrrNowynoZsI9eeZMmwwmo7W78UTYX7xAht27ARuP0uabPTtqXPXB+0DbeUudgq71iNSnvSSJEqFzu3b6dI5eaUaAgq4Zyo+GbCV2uxlci9Sku5MT6j58iFQ2HnXudv78aOB9zmYCz1DQLTlK7buubh06QK5WZSKByAhQ0M0wNiRuu8Rvd8TkAcDz/n14iLDb6IFAWwo8Q0F3xE+JcT5LgBlZemciAQq6BceA18qVuGlHJ8HNgSaNszM8r15FokOHbDLq3O5ChdHPBgLPUNDNMfr0aTN92rRo3rChPp2jV5oQ4AxdE4wfjcjrauOmTEGgDe3TauxitMxldXZG9bNnEd/GDggGOTnBK3dezDh3Plr+aJ2Zgq41Uf3aixEjBvr98ANfX9NvF5vsGQXdZIThDdy5excLly/X2Kr9m7PFqHNBsWJhVNr02HTdx2qAKehWQ2+XFXdo1QoeyZLZZdvZaPMToKBrzPjI8eP4e9cuja3qx1yxoCCUPXzYZqLOBbq5oXt8dxyz0jv1FHT9jG1LeFKtUiUUypfPElWxDjskQEHXuNPWbt6McxcuaGxVZ+aCglA+MBDF/v0XLj7Wmx2HUP2QIgXa+QdZJfAMBV1nY9vM7jAMrJkB27l5CrrGHTht7lw89/XV2Ko+zTkFBaH6u3fIt3+/1aPOWSvwDAVdn2PbXF4lTpQIXfg+urnw2r1dCrqGXejn54dJM2ZoaNExTEnUuZpv3iDH3r1wevzYak5bI/AMBd1q3W23Ffft3h2xY8e22/az4eYjQEHXkO2lK1ewav16DS06lqk4AOr6+iKDhJO1UtQ5CTxTz/ucxcBT0C2GWjcVNa5bF5kzZtSNP3REOwIUdO1YYte+fThw+LCGFh3TlJuTE2o/fYq0crjwjeVjr58oXASdT562CHwKukUw66qSksWLo2zJkrryic5oQ4CCrg1HZWXpqlXwuXlTQ4uObSqpkxPq3L0LD4m6Z+Goc+sLFMSYM2fN3gEUdLMj1l0FGdKlQ7MGDXTnFx0ynQAF3XSGykJQUJAKKKOb+8814qKFmdROTqh17ZpFo84FubhgWtbsWHrpshYuRGqDgm5WvLo0zgAzuuxWTZyioGuCEXj0+DFmL1qkkTWaiYhAFgDVrlyBm4W2NYLixsWolKnNGniGgs6xbgyBjq1a4SsGmDEGna7LUNA16t5T3t7YvG2bRtZo5ksEcjk5oerJk3D97z+zgzJ34BkKutm7UJcVfFu5MgrkzatL3+iU8QQo6MazC1dSxFxEnclyBAoHBKD8qVOIZeZAPhJ4psmb97hlhpP3FHTLjRc91ZQvd27UrFpVTy7RFw0IUNA1gCgmZLldlt2ZLE+grL8/ih8+jBhmjDrnlykTPO8+wMv37zV1kIKuKU6HMZYkcWJ0btvWYfylo4YRoKAbxumLuT58+KAOxDFZj4BEnascEIBCBw7A2UxX1z7KnQee5y8iUEM3KegawnQwUwww42AdboC7FHQDIEWV5d6DB5i/ZElU2fh7CxBwCQpSUedy7dtnlqhzFwsVQstT2m2tUNAtMCh0WkXrpk2ROmVKnXpHt4whQEE3htonZS5euYLVjBCnAUntTEjUOc/Xr5Fl9244PX+unWEAhwoVRo9TZzSxSUHXBKNDGqlXsyZyZMvmkL7T6YgJUNA1GBnHTp3CX//8o4ElmtCaQHwJTvPkCdLt3q1p1DmtAs9Q0LXuccexV6lcORQrVMhxHKanURKgoEeJKOoMDPkaNSNr50gCqKhzyfft0yTqnFaBZyjo1h4Z9lt/8SJFULFMGft1gC3XnAAFXQOkG7duxRkLvBOtQVMd3kQqudnt9m0k3b8fCAgwiYcEnumfzAO7b98x2g4F3Wh0Dl8wV/bsqFOjhsNzIICPBCjoGoyGZatX4/qNGxpYoglLEcjg5ISaly+bHHUuIEkStHGOiYtPnxrVdAq6UdhYCEDa1KnRsnFjsiCBUAIUdA0Gw6wFC/DYyC90DaqnCRMI5AJQ+fx5xDtxwmgr79KmRd1nvnjsF/2b4SjoRmN3+IIJ3d3RrUMHh+dAAJyhazoGxk+ZgvcfPmhqk8YsSyB/UBAqHT+O2BcvGlWxb/bsqHHVB+8Do/eWOgXdKNwsBMDZ2RkDe/UiCxLgDF2rMcCgMlqRtA07JYOC8M3Ro4h5Ofq3rN3Onx8NvM9FK/AMBd02+t1eW9G7a1e4urraa/PZbo0JcMndRKCy1C5L7kw6IiBR5/z9UejgQbhEM+pcdAPPUNB1NG6s4ApvXbMCdBuukoJuYufIYTg5FMekPwISda76hw/Is3cvnB88MNjB3YUKo5+BgWco6AZjZcYICDSuVw+ZM2QgGxJQBCjoJg4EeV1NXltj0i+BWE5OqP3yJbLs2WNQ1LkgJyd45c6LGefORwmFgh4lImb4AgFeo8rhEZYABd3E8XDg8GFIYBkm/ROIB6CuRJ3bsyfKqHNBsWJhVNr02HTd54tgKOj6Hzfm9LB0iRKQP0wkwBm6BmNg6z//4PipUxpYogl7IZAYQK1Hj5BKhP3du0ibHejmhu7x3XHsC8v1FHR76XXbbGf+PHlQo0oV22wcW2VxApyhm4h81fr1uHTliolWWNweCXhIONlbt5D0wIFIo859SJEC7fyDIg08Q0G3x563nTZnypABTerVs50GsSVWJUBBNxH/gqVLcff+fROtsLg9E0gfFIQaN24g4cGDQFDQZ658KfAMBd2ee976bZfrU+UaVSYS4JK7BmNgzuLFePjokQaWaMLeCWRzcUF1b2/EO3nyM1ciCzxDQbf3Xrdu+1OlSIE2zZpZtxGs3WYIcIZuYldQ0E0EqMPieQMDUdnbG3HOng3nnQSeqed9LtzPKOg6HAAWdImCbkHYdlAVBd3ETpq7eDEecIZuIkV9Fi8OoMy//yLm1auhDp4oXASdT54O/T8FXZ99bymvKOiWIm0f9VDQTewnCrqJAPVePCgI5YOCUOzQIbj4BL/Ctr5AQYw5Ezx7p6DrfQCY17+UKVKgLZfczQvZjqxT0E3srLleXnjw8KGJVlhc7wScAVR/9w559+2D0+PHmJY1O5ZeukxB13vHm9k/CrqZAduZeQq6iR02z8sL9ynoJlJ0nOIxARV1LvPRoxgbLwHeZMuGOAndHAcAPdWUAAVdU5x2b4yCbmIXzl+yBPeiEefbxOpYXCcEJOpchTdvsNfZBc9jx9KJV3TD0gS4h25p4rZdHwXdxP6Zt2QJ7lPQTaTI4iRAAsYQSJk8Odo2b25MUZbRIQEKuomdyhm6iQBZnARIwGgCFHSj0emyIAXdxG6dv3Qp7jFSnIkUWZwESMAYAhR0Y6jptwwF3cS+ZehXEwGyOAmQgNEEKOhGo9NlQQq6id1KQTcRIIuTAAkYTSBF8uRoxz10o/nprSAF3cQeXbBsGe7eu2eiFRYnARIggegToKBHn5meS1DQTezdhcuW4Q4F3USKLE4CJGAMAQq6MdT0W4aCbmLfLly+HHfu3jXRCouTAAmQQPQJUNCjz0zPJSjoJvbu8jVrcO3/MbpNNMXiJEACJBAtAunTpkXzhg2jVYaZ9UuAgm5i327etg2nvL1NtMLiJEACJBB9Anlz5YJntWrRL8gSuiRAQTexW/cePAj5w0QCJEACliZQsnhxlC1Z0tLVsj4bJUBBN7FjZHYus3QmEiABErA0gWqVKqFQvnyWrpb12SgBCrqJHXPVxwcr1qwx0QqLkwAJkED0CTSqUwdZMmWKfkGW0CUBCrqJ3fr4yRPMWrjQRCssTgIkQALRJ9ChZUt4fPVV9AuyhC4JUNBN7NZ379/jl99+M9EKi5MACZBA9An06toVcV1do1+QJXRJgIKuQbeOnTwZ/v7+GliiCRIgARIwjICTkxMG9e5tWGbmcggCFHQNunnWggV4/PSpBpZoggRIgAQMI5DI3R1dO3QwLDNzOQQBCroG3bx89Wpcu3FDA0s0QQIkQAKGEUibOjVaNm5sWGbmcggCFHQNunnTX3/h9NmzGliiCRIgARIwjEDuHDlQ+9tvDcvMXA5BgIKuQTfvOXAA+w4d0sASTZAACZCAYQRKFC2K8qVLG5aZuRyCAAVdg24+eeYM/vz7bw0s0QQJkAAJGEagSoUKKFKggGGZmcshCFDQNejmq9evY8Uff2hgiSZIgARIwDACDWrVQrYsWQzLzFwOQYCCrkE3P3r8GLMXLdLAEk2QAAmQgGEE2jVvDrk+lYkEQghQ0DUYCwwuowFEmiABEogWgT7duyNO7NjRKsPM+iZAQdeofydOn443b95oZI1mSIAESCByAokTJkSX9u2JiATCEaCgazQg1mzYgAuXL2tkjWZIgARIIHICeXLmRK3q1YmIBCjo5hgD/x49in/27DGHadokARIggXAEqlasiML585MKCVDQzTEGbt+9i0XLl5vDNG2SAAmQQDgC7Vu0QHIPD1IhAQq6OcZAQEAAxk2ZgsDAQHOYp00SIAESUARcXFzQv0cPyOUsTCQQlgD30DUcDwuXLcOde/c0tEhTJEACJBCeQJpUqdCqSRNiIYHPCFDQNRwU23ftwuHjxzW0SFMkQAIkEJ7A10WKoEKZMsRCAhR0c46B8xcv4o9Nm8xZBW2TAAk4OIH6tWohOyPEOfgoiNh9ztA1HBYvXr7Eb7Nna2iRpkiABEggPIFeXbsirqsrsZAAZ+jmHgMi6CLsTCRAAiSgNQG3BAnw/XffaW2W9nRCgDN0jTtSltxl6Z2JBEiABLQmkCNrVtTz9NTaLO3phAAFXeOOlENxcjiOiQRIgAS0JlCxbFkUL1xYa7O0pxMCFHSNO1JeW5PX15hIgARIQGsCrZs2ReqUKbU2S3s6IUBB17gjGWBGY6A0RwIkoAhIIJkBPXvC2dmZREggQgIUdDMMDAkBK6FgmUiABEhAKwIpkydH2+bNtTJHOzokQEE3Q6fuO3QIew4cMINlmiQBEnBUAqW+/hplvvnGUd2n3wYQoKAbACm6WZ4+e4YZ8+dHtxjzkwAJkECkBLq0a4fEiRKREAlESoCCbqbBMdfLCw8ePjSTdZolARJwJALJkibFd61bO5LL9NUIAhR0I6AZUuTgkSPYuXevIVmZhwRIgAS+SECW2mXJnYkEvkSAgm6m8eH74gWmzpljJus0SwIk4EgEuNzuSL1tvK8UdOPZRVlywbJluMvrVKPkxAwkQAKRE0j+1Vdo37IlEZFAlAQo6FEiMj7D4WPHsH33buMNsCQJkIDDEyhfujRKFC3q8BwIIGoCFPSoGRmd49Xr15g8c6bR5VmQBEiABLp37Ah3NzeCIIEoCVDQo0RkWobFK1bg1p07phlhaRIgAYckkCpFCrRp1swhfafT0SdAQY8+s2iVOHryJLbt2BGtMsxMAiRAAkKgUrlyKFaoEGGQgEEEKOgGYTI+E5fdjWfHkiTg6AR6dO6M+PHiOToG+m8gAQq6gaBMybZ01Sr43LxpigmWJQEScDACaVOnRsvGjR3Ma7prCgEKuin0DCx74vRpbNm+3cDczEYCJEACQNWKFVE4f36iIAGDCVDQDUZlfMY3b95g0owZCAoKMt4IS5IACTgMAbkqtVfXrnCNE8dhfKajphOgoJvO0CALK9aswVUfH4PyMhMJkIBjE8icIQMa16vn2BDofbQJUNCjjcy4AucvXcIfGzcaV5ilSIAEHIpAk3r1kClDBofymc6aToCCbjpDgyzIcrvEdn/x8qVB+ZmJBEjAMQkkdHdH1/btIcvuTCQQHQIU9OjQMjEvb2AzESCLk4ADEKhaoQIKFyjgAJ7SRa0JUNC1JvoFe+/evVOH4wICAixYK6tyNAKyGnT98mU8evBAue6eMCEy58iBGDFi4MOHD7hy/jyePnoEZxcXpEqbFmkzZvwM0eG9e/H+3bvQnwcGBiJl2rTIkCULLp49q2aP7okSqfIh6czx40ifOTPc3N0dDblm/saKGRM9u3RBzJgxNbNJQ45DgIJu4b6W19fkNTYmEjAXgYf37uGWjw/yFSkCFxcX/HfyJBK4uyNdpky4fO4cPrx/j2x58qi/T/z7L3Lmy4eEiRN/sTknDx9WYu73+jUCAwKQOn16HDt4EAWLF4ezszMeP3iAJ48eIVvu3OZyyyHsFi1UCJXLlXMIX+mk9gQo6Noz/aLFR48fY/aiRRauldU5EgGfK1fUTDxLjhzK7ds3buDFs2fImT8/Hj98iPgJEiCOq6v63dkTJ5A4WTKkTJMmUkQP7t7Fk4cPVXmZ3bsnToxkHh44ffSoEvAYMWPi9JEjyFu4MGLGiuVIqDX3VfbOEyVMqLldGnQMAhR0K/TzstWrcf3GDSvUzCodgcDzp0/VTDxf0aLBM/RTp5QAp0idOpz7IvrHDhxQQhwvfvwI0cjy/dH9+5GrQAGV5+rFi0jg5oavUqTAqSNHkCNvXty5eROuceOq2bvfq1dIljw5kqdK5QioNfUxR9asqOfpqalNGnMsAhR0K/S3iLmIOhMJmIuACPq927fVcrgst+cuWFCJe0iScxwi9CLOspQeWXp4/z4e3r2rykuS5fyXL16ovXJZhpfl+kv//aeW82UmLzN2WcbPV7iwmrkzGU7gu9atkSxpUsMLMCcJfEKAgm6lIbFo+XLcvnvXSrWzWj0TkBmz7Gfnyp9fCfqVCxcQFBiIrLlyKbdlZi776nKo7UtiLnm9T5yAR8qU+Cp5clVWDsddvXABfn5+SJMuHe7cuoX0mTLh+bNn6qBc6nTpcO70afW3G5eODR5mWTNnRsPatQ3Oz4wkEBEBCrqVxgVn6VYC7wDVnj15EkmSJQtdYvd9/hwXzpxBsdKl1RsWZ44dU8viIrpfSv7+/vh3924UL1Mmwtm2nKJ/9vixelC4ee0aXGLEUKfez506hdQZMvC0ezTGWvsWLZDcwyMaJZiVBD4nQEG34qjgLN2K8HVc9bVLl9R+tiyHywxdXmF7/eoVchcogBtXr0Jen8yaM+dnBB7cu4dEiRMjVuzY6ncvfX3VsrwI+qdJHgxkD10dhIsZUx2ae/rkiTqId/zQodCf6xizZq5JRDiJDMdEAqYSoKCbStCE8pylmwCPRSMl4C/vml+4AN9nz1Qe13jxlIDLyfZ/9+xR75eHjUKWIk0aZM6eHQd37VLL9LIUL0leRbt5/bp6Ne3TJA8JsePECT0dL4fnRPwD/P3VK3Cyp85kGAHOzg3jxFxRE6CgR83IrDk4SzcrXhonAZsmkCFdOjRr0MCm28jG2Q8BCrqV+4qzdCt3AKsnASsS4OzcivB1WDUF3QY61WvlSty8fdsGWsImkAAJWIpAruzZUadGDUtVx3ocgAAF3QY6mdHjbKAT2AQSsCABOazYvWNHJIgkoI8Fm8KqdESAgm4jnckY7zbSEWwGCViAQImiRVG+dGkL1MQqHIkABd1GevvN27fqvvT379/bSIvYDBIgAXMQiBM7tpqdx/7/64HmqIM2HZMABd2G+v3Q0aPYsWePDbWITSEBEtCaAO8715oo7YUQoKDb0FiQYB0z5s+H74sXNtQqNoUESEArAnKTWue2bVXAHyYS0JoABV1roibau3D5MtZs2GCiFRYnARKwRQItGjVCui9cVWuLbWab7IcABd0G+4rXq9pgp7BJJGAiAb6mZiJAFo+SAAU9SkSWz/Di5UvMXLBA3YrFRAIkYP8EJN69HISL6+pq/87QA5slQEG30a45evIktu3YYaOtY7NIgASiQ6BapUoolC9fdIowLwlEmwAFPdrILFNALrtYuGwZ7t6/b5kKWQsJkIBZCMi1qO2aNw93IY5ZKqJRhydAQbfhIfD02TPMWrgQgYGBNtxKNo0ESCAyAnKrXYdWrfBV0qSERAJmJ0BBNzti0yrY/++/2L1/v2lGWJoESMAqBIoXLoyKZctapW5W6ngEKOh20OfzlizB/QcP7KClbCIJkEAIgaRJkqBTmzYEQgIWI0BBtxhq4yt67uuLuV5eePfunfFGWJIESMBiBGLEiIGOrVohcaJEFquTFZEABd1OxsA1Hx8sX7PGTlrLZpKAYxOoV7MmcmTL5tgQ6L3FCVDQLY7c+Ap37duHA4cPG2+AJUmABMxOoGC+fKheqZLZ62EFJPApAQq6HY0JeZVt0fLluHPvnh21mk0lAcchIKfZ27VoARcXF8dxmp7aDAEKus10hWENefX6NeYuXozXfn6GFWAuEiABixCQaHDftW6NhO7uFqmPlZAAZ+g6GAO3795VM3UmEiAB2yHQsE4dZM2UyXYaxJY4HAHO0O20yw8eOYKde/faaevZbBLQF4GiBQuicvny+nKK3tgdAQq63XXZxwbzVjY77jw2XTcEJLRr22bNeMe5bnrUfh2hoNtv3+Ht27fq/XTfFy/s2As2nQTsl0Ds2LHVvrlbggT26wRbrhsCFHQ778oHjx5h/pIljPdu5/3I5tsngab16yNj+vT22Xi2WncEKOg66NITp09jy/btOvCELpCA/RAoUbQoypcubT8NZkt1T4CCrpMuXrNxIy5cuqQTb+gGCdg2gayZM6NBrVq8EtW2u8nhWkdB10mX+/v7Y8Uff+DGrVs68YhukIBtEkifNi1kqd3Z2dk2G8hWOSwBCrqOuv7Dhw/w+v133Lt/X0de0RUSsB0CqVKkQItGjSCXrzCRgK0RoKDbWo+Y2B45+S6i/vDRIxMtsTgJkEBYAhLWtXXTpogVKxbBkIBNEqCg22S3mNYovzdvVCS5p8+emWaIpUmABBSBRAkTqnfNXV1dSYQEbJYABd1mu8a0hr189QqLV6yA3KXORAIkYDwBdzc3NTNPED++8UZYkgQsQICCbgHI1qpCAs4sXLYMcqEL0//au9sfqeorDuDH4LLLUxEWXFC3oIh26RorDRUEpcGmjfGptNq+8FX/uaYviInUIFoN0RekIgg+YFBYF7CAwIpUgWVBoPndoKkBZWVmd+ee+7nJZpcwc+d3Puck38zMfSBA4KcLzJ41K/72wgtRQt1GoNMFBHqnd6jF9X1x6lT18fvo+fMt7snTCTRLoKenp/qYff68ec0qXLW1FRDotW3d+Bd+/MSJ6kC5sbGx8T/JIwk0WKDcCrV8zN63cGGDFZReNwGBXreO3eR6jx47VoV6OV/dRoDADwtMmzatOjXtrjvuwESgVgICvVbtam2x5aIzf9+0KS5dutTajjybQFKBW265pbpozN1LliStUFmZBQR65u5ep7ah4eHqinI2AgSuFXju2WfjF8uXoyFQSwGBXsu2tbbooYMHY9NLL0W5spyNAIGI6V1d8ZeNG6Nc1tVGoK4CAr2unWtx3SdHRqp36l99/XWLe/J0AvUWKKekvfD8845mr3cbrT4iBHqDx+DcuXPxjxdfjKOu/d7gKWh26YsXLaq+M5/R09NsCNWnEBDoKdp480WUA+RefPnl+Hj//pvfiWcSqKHAwH33xR+ffDLKUe02AhkEBHqGLrahhre2b4/yYyPQBIFH16yJ9WvXNqFUNTZIQKA3qNk3KnXvvn3x0pYtcfny5Rs91P8TqKVAuYd5eVe+4v77a7l+iybwYwIC3Xx8T+DIsWPV9+qjo6NkCKQS6Onurr4vv2Px4lR1KYbAtwIC3SxcI1Bu6lKOgB/54gs6BFIIlNufliPZb5s7N0U9iiBwPQGBbi6uK3DhwoXYtHlzfHrwICECtRb4+V13xV83bozu7u5a12HxBG4kINBvJNTg/79y5Ur8a9u22PHuuw1WUHqdBQYHBuKZJ56I8t25jUB2AYGevcNtqO+TAwdi89atcd4tWNugaReTIdA9fXr8fsOGeHBwcDJezmsQ6AgBgd4Rbej8RZw9dy5efvXV2D801PmLtcJGCyzp76+OZJ8ze3ajHRTfPAGB3ryet1TxR/v2xZbXX/duvSVFT54IgVtvvTUef+yxWLVy5UTs3j4JdLyAQO/4FnXeAs+cPRv/3Lo1yp3bbAQ6QWBRX1/86amnXI+9E5phDVMmINCnjL7+L/zBRx/F1jfeiLGxsfoXo4JaCpSD3R575JFY+/DDUe5lbiPQZAGB3uTut6H2r8+cqa4ud/Dw4TbszS4IjF9gQW9v/Pnpp2PhggXjf5JHEkgsINATN3cyS9vzwQfx2rZtUc5ftxGYSIHyTnzNqlXx23XrnI42kdD2XTsBgV67lnXugssV5ja/8koc+uyzzl2kldVaoNy7/Llnnoly21MbAQLfFxDoJqLtAjv37KkuSFNuzWoj0C6BVQ89FI+vXx/laHYbAQLXCgh0UzEhAuW89TfefDPe37t3QvZvp80RKJdu/cOGDdF3++3NKVqlBG5CQKDfBJqnjF/gxMhIbHnttfjP0aPjf5JHEoiIckOV361fH/cvX86DAIFxCAj0cSB5SOsCHx84UL1jP/Xll63vzB5SC5SbqDy6Zk38ZuVKB72l7rTi2i0g0Nstan8/KHD58uUo36+/tX27K82Zk2sEytHrv37wwVi/bl3M6OkhRIDATxQQ6D8RzMNbFyintpUN32ZAAAAHV0lEQVQ7uL29c2eMuuFL66A130MJ8gdWrKguEON+5TVvpuVPqYBAn1L+Zr/4xYsX453du+Pf77wT50ZHm43RwOrLVd7K3dDWrV4d5XQ0GwECrQkI9Nb8PLsNAt98803s2rMntu/YEeXoeFtugWnTpsWvBgdj7erV8bM5c3IXqzoCkygg0CcR20v9uEA5b33vvn3x9q5dcfzECVzJBGbOnFl9R17uhjZzxoxk1SmHwNQLCPSp74EVXEfgsyNHYseuXbFv//64cuUKoxoLlPPHyxHrgwMDUd6d2wgQmBgBgT4xrvbaJoFy85edu3fHu++95wC6NplOxm7KgW733XtvFeRL+vsn4yW9BoHGCwj0xo9APQDKx/GfDA3F+x9+GAeGh71r79C2Le7rq96J/3JgIGbPmtWhq7QsAjkFBHrOvqauqpzqVu7FXsL9c9+1T3mv58+bV4X44IoVMf+226Z8PRZAoKkCAr2pnU9S98mRkep68SXgz5w9m6Sqzi+jnGZWLsn6wMCAO591frussCECAr0hjW5CmceOH4+h4eH49ODB6trx5cp0tvYIlDuclZukLLv77upnwfz57dmxvRAg0DYBgd42SjvqJIFy0Zrhw4fj06sBf+r06U5aXi3WUkL7nqsBvrS/3xHqteiaRTZZQKA3ufsNqv2/X3313bv34UOHYuzChQZVP75Sp0+fHvcsWRL3LF0ay5ctizmzZ4/viR5FgEBHCAj0jmiDRUymQDmv/cixY9VH8+Uj+qOff97Yo+YX9fXFsqVLq4/R+++8M8rpZjYCBOopINDr2TerbqNAufRsObiu3Lu9+n3yZPV3poPs5s2dGwt6e6ufhQsWfPf39K6uNkraFQECUykg0KdS32t3tMDY2FgcP3ny+2E/MtKxt34t767LKWQLrwZ3Fd69vdE7f36Ug9psBAjkFhDoufurugkQKFev+/9381+ePl1dxe78+fPV73IRnInayuli5bvtcl30cuGW8ncJ7BLc5Z23jQCB5goI9Ob2XuUTKFA+ri8Bf35sLMr938vH+tXPpUvV74tX/13Cv1zfvLyDrn6+/fvq766uru/Cu6e7ewJXbNcECNRdQKDXvYPWT4AAAQIEIkKgGwMCBAgQIJBAQKAnaKISCBAgQICAQDcDBAgQIEAggYBAT9BEJRAgQIAAAYFuBggQIECAQAIBgZ6giUogQIAAAQIC3QwQIECAAIEEAgI9QROVQIAAAQIEBLoZIECAAAECCQQEeoImKoEAAQIECAh0M0CAAAECBBIICPQETVQCAQIECBAQ6GaAAAECBAgkEBDoCZqoBAIECBAgINDNAAECBAgQSCAg0BM0UQkECBAgQECgmwECBAgQIJBAQKAnaKISCBAgQICAQDcDBAgQIEAggYBAT9BEJRAgQIAAAYFuBggQIECAQAIBgZ6giUogQIAAAQIC3QwQIECAAIEEAgI9QROVQIAAAQIEBLoZIECAAAECCQQEeoImKoEAAQIECAh0M0CAAAECBBIICPQETVQCAQIECBAQ6GaAAAECBAgkEBDoCZqoBAIECBAgINDNAAECBAgQSCAg0BM0UQkECBAgQECgmwECBAgQIJBAQKAnaKISCBAgQICAQDcDBAgQIEAggYBAT9BEJRAgQIAAAYFuBggQIECAQAIBgZ6giUogQIAAAQIC3QwQIECAAIEEAgI9QROVQIAAAQIEBLoZIECAAAECCQQEeoImKoEAAQIECAh0M0CAAAECBBIICPQETVQCAQIECBAQ6GaAAAECBAgkEBDoCZqoBAIECBAgINDNAAECBAgQSCAg0BM0UQkECBAgQECgmwECBAgQIJBAQKAnaKISCBAgQICAQDcDBAgQIEAggYBAT9BEJRAgQIAAAYFuBggQIECAQAIBgZ6giUogQIAAAQIC3QwQIECAAIEEAgI9QROVQIAAAQIEBLoZIECAAAECCQQEeoImKoEAAQIECAh0M0CAAAECBBIICPQETVQCAQIECBAQ6GaAAAECBAgkEBDoCZqoBAIECBAgINDNAAECBAgQSCAg0BM0UQkECBAgQECgmwECBAgQIJBAQKAnaKISCBAgQICAQDcDBAgQIEAggYBAT9BEJRAgQIAAAYFuBggQIECAQAIBgZ6giUogQIAAAQIC3QwQIECAAIEEAgI9QROVQIAAAQIEBLoZIECAAAECCQQEeoImKoEAAQIECAh0M0CAAAECBBIICPQETVQCAQIECBAQ6GaAAAECBAgkEBDoCZqoBAIECBAgINDNAAECBAgQSCAg0BM0UQkECBAgQECgmwECBAgQIJBAQKAnaKISCBAgQICAQDcDBAgQIEAggYBAT9BEJRAgQIAAAYFuBggQIECAQAIBgZ6giUogQIAAAQIC3QwQIECAAIEEAgI9QROVQIAAAQIEBLoZIECAAAECCQQEeoImKoEAAQIECAh0M0CAAAECBBIICPQETVQCAQIECBAQ6GaAAAECBAgkEBDoCZqoBAIECBAg8D9f/1+qk74lV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pic>
        <p:nvPicPr>
          <p:cNvPr id="1028" name="Picture 4" descr="https://lh6.googleusercontent.com/GgrLcA2UC5035bnCtPPxV7rds_GTUJuubCYIzCOBON_sJNeTNu4_SIitQUS7Vb8X52O8rbkeG7ifGhWG_cYFMoIJL5RIU4QzjpI2tia3td5-KojQ95QjtGLArgb7Vsr3oy30BcaY8Ew1JQNUoV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860" y="493784"/>
            <a:ext cx="4933509" cy="46497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8789" y="1780793"/>
            <a:ext cx="2729024" cy="116955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82% of the content available was released between 2010 and </a:t>
            </a:r>
            <a:r>
              <a:rPr lang="en-US" dirty="0" smtClean="0">
                <a:latin typeface="Times New Roman" panose="02020603050405020304" pitchFamily="18" charset="0"/>
                <a:cs typeface="Times New Roman" panose="02020603050405020304" pitchFamily="18" charset="0"/>
              </a:rPr>
              <a:t>2021.</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17.28</a:t>
            </a:r>
            <a:r>
              <a:rPr lang="en-US" dirty="0">
                <a:latin typeface="Times New Roman" panose="02020603050405020304" pitchFamily="18" charset="0"/>
                <a:cs typeface="Times New Roman" panose="02020603050405020304" pitchFamily="18" charset="0"/>
              </a:rPr>
              <a:t>% of the content available was released before 2010.</a:t>
            </a:r>
          </a:p>
        </p:txBody>
      </p:sp>
    </p:spTree>
    <p:extLst>
      <p:ext uri="{BB962C8B-B14F-4D97-AF65-F5344CB8AC3E}">
        <p14:creationId xmlns:p14="http://schemas.microsoft.com/office/powerpoint/2010/main" val="2645622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24" y="0"/>
            <a:ext cx="8520600" cy="5727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Cast: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54419" y="4295553"/>
            <a:ext cx="8359981" cy="738664"/>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chemeClr val="bg1">
                    <a:lumMod val="50000"/>
                  </a:schemeClr>
                </a:solidFill>
              </a:rPr>
              <a:t>Anupam Kher top from the list of casts having maximum number of movies and TV </a:t>
            </a:r>
            <a:r>
              <a:rPr lang="en-US" dirty="0" smtClean="0">
                <a:solidFill>
                  <a:schemeClr val="bg1">
                    <a:lumMod val="50000"/>
                  </a:schemeClr>
                </a:solidFill>
              </a:rPr>
              <a:t>shows.</a:t>
            </a:r>
          </a:p>
          <a:p>
            <a:pPr marL="285750" indent="-285750">
              <a:buFont typeface="Wingdings" panose="05000000000000000000" pitchFamily="2" charset="2"/>
              <a:buChar char="Ø"/>
            </a:pPr>
            <a:r>
              <a:rPr lang="en-US" dirty="0" smtClean="0"/>
              <a:t>Happy </a:t>
            </a:r>
            <a:r>
              <a:rPr lang="en-US" dirty="0"/>
              <a:t>to see 6 of the actors in the top ten list of most numbers </a:t>
            </a:r>
            <a:r>
              <a:rPr lang="en-US" dirty="0" err="1"/>
              <a:t>tv</a:t>
            </a:r>
            <a:r>
              <a:rPr lang="en-US" dirty="0"/>
              <a:t> shows and movies are from India.</a:t>
            </a:r>
          </a:p>
          <a:p>
            <a:endParaRPr lang="en-IN" dirty="0"/>
          </a:p>
        </p:txBody>
      </p:sp>
      <p:pic>
        <p:nvPicPr>
          <p:cNvPr id="2050" name="Picture 2" descr="https://lh5.googleusercontent.com/KIzeBhvfCxUaTMpbBaAdUKZAnScX-vN2n9Hw-0JpaWQrdmqkQKACkBX9oEg4YGS7Bz0hlWth7dB32kqlU-4Kam-1dtCJ669C0KRcu38Mq7Axtm1WdlpnVhe9MlrduSRkGph5G4AvcpFFKecLMf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579" y="443059"/>
            <a:ext cx="6277713" cy="3483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010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728" y="121961"/>
            <a:ext cx="8520600" cy="572700"/>
          </a:xfrm>
        </p:spPr>
        <p:txBody>
          <a:bodyPr/>
          <a:lstStyle/>
          <a:p>
            <a:r>
              <a:rPr lang="en-IN" dirty="0">
                <a:solidFill>
                  <a:srgbClr val="FF0000"/>
                </a:solidFill>
                <a:latin typeface="Times New Roman" panose="02020603050405020304" pitchFamily="18" charset="0"/>
                <a:cs typeface="Times New Roman" panose="02020603050405020304" pitchFamily="18" charset="0"/>
              </a:rPr>
              <a:t>Director:</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33728" y="4323907"/>
            <a:ext cx="8520600" cy="691535"/>
          </a:xfrm>
        </p:spPr>
        <p:txBody>
          <a:bodyPr/>
          <a:lstStyle/>
          <a:p>
            <a:r>
              <a:rPr lang="en-US" sz="1600" dirty="0">
                <a:solidFill>
                  <a:schemeClr val="bg1">
                    <a:lumMod val="50000"/>
                  </a:schemeClr>
                </a:solidFill>
                <a:latin typeface="Times New Roman" panose="02020603050405020304" pitchFamily="18" charset="0"/>
                <a:cs typeface="Times New Roman" panose="02020603050405020304" pitchFamily="18" charset="0"/>
              </a:rPr>
              <a:t>Raúl Campos, Jan Suter, Marcus Raboy, Jay Karas, Cathy Garcia-Molina, Jay Chapman are the top 5 directors which highest number of movies </a:t>
            </a:r>
            <a:r>
              <a:rPr lang="en-US" sz="1600" dirty="0" smtClean="0">
                <a:solidFill>
                  <a:schemeClr val="bg1">
                    <a:lumMod val="50000"/>
                  </a:schemeClr>
                </a:solidFill>
                <a:latin typeface="Times New Roman" panose="02020603050405020304" pitchFamily="18" charset="0"/>
                <a:cs typeface="Times New Roman" panose="02020603050405020304" pitchFamily="18" charset="0"/>
              </a:rPr>
              <a:t>and TV </a:t>
            </a:r>
            <a:r>
              <a:rPr lang="en-US" sz="1600" dirty="0">
                <a:solidFill>
                  <a:schemeClr val="bg1">
                    <a:lumMod val="50000"/>
                  </a:schemeClr>
                </a:solidFill>
                <a:latin typeface="Times New Roman" panose="02020603050405020304" pitchFamily="18" charset="0"/>
                <a:cs typeface="Times New Roman" panose="02020603050405020304" pitchFamily="18" charset="0"/>
              </a:rPr>
              <a:t>shows.</a:t>
            </a:r>
          </a:p>
          <a:p>
            <a:endParaRPr lang="en-IN" sz="16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2" descr="data:image/png;base64,iVBORw0KGgoAAAANSUhEUgAABLAAAAH0CAYAAAAt0NQSAAAgAElEQVR4XuzdCbhN1f/H8e91zUSZh8yRNKgUUSFzIRkzRIgQMs8VkjGzhJSpiSgpEaUMRRKlKIUSmef54g7/57v8z/3de5zjnGOfe9a5vPfz9PzKXWuvtV9rn+O3P3ettSPi4uLihAMBBBBAAAEEEEAAAQQQQAABBBBAAIEwFYggwArTkaFbCCCAAAIIIIAAAggggAACCCCAAAJGgACLGwEBBBBAAAEEEEAAAQQQQAABBBBAIKwFCLDCenjoHAIIIIAAAggggAACCCCAAAIIIIAAARb3AAIIIIAAAggggAACCCCAAAIIIIBAWAsQYIX18NA5BBBAAAEEEEAAAQQQQAABBBBAAAECLO4BBBBAAAEEEEAAAQQQQAABBBBAAIGwFiDACuvhoXMIIIAAAggggAACCCCAAAIIIIAAAgRY3AMIIIAAAggggAACCCCAAAIIIIAAAmEtQIAV1sND5xBAAAEEEEAAAQQQQAABBBBAAAEECLC4BxBAAAEEEEAAAQQQQAABBBBAAAEEwlqAACush4fOIYAAAggggAACCCCAAAIIIIAAAggQYHEPIIAAAggggAACCCCAAAIIIIAAAgiEtQABVlgPD51DAAEEEEAAAQQQQAABBBBAAAEEECDA4h5AAAEEEEAAAQQQQAABBBBAAAEEEAhrAQKssB4eOocAAggggAACCCCAAAIIIIAAAgggQIDFPYAAAggggAACCCCAAAIIIIAAAgggENYCBFhhPTx0DgEEEEAAAQQQQAABBBBAAAEEEECAAIt7AAEEEEAAAQQQQAABBBBAAAEEEEAgrAUIsMJ6eOgcAggggAACCCCAAAIIIIAAAggggAABFvcAAggggAACCCCAAAIIIIAAAggggEBYCxBghfXw0DkEEEAAAQQQQAABBBBAAAEEEEAAAQIs7gEEEEAAAQQQQAABBBBAAAEEEEAAgbAWIMAK6+GhcwgggAACCCCAAAIIIIAAAggggAACBFjcAwgggAACCCCAAAIIIIAAAggggAACYS1AgBXWw0PnEEAAgf8JVHm6h+w/ePSqJA+UvF1mT+iXpGyLln0v73/ylfyze79kzJBO7r+7mHRpU1/y581p2l24dI28NPIdj32YOORFqfzo/QH1r/OACbL3wBH55J0hpl6Npr3l/ruLyrB+bQM6z41S+MDhY1K5YXd5rc9zUvfxRz1e9mvj35Ul3/wgaz+bHBDLspUbpPugyfLpzNekaKFbPdb1p31PFZ9sOUAK588t41/tFFCfrvfCer+XLFFERr7ULuwudeufu6TfsLdk996D0ql1PWnTtOYVffx8+VrpO+wtyXpLJvlmwThJGRl5RZnf/vhbGnd41fz55hXveCxzrRf/8qgZsm7jVvl63phrPUXY1Jszf5mMnPyhrFv8pmTKmP6KfoXi74iYmFiZu+gb+WzZ97Jn/yE5c/a8ZMqYQUrdU0xaNX5c7r3zNtOv4ydPyyN1Okv/F5+RZvWqhI0hHUEAAQQQSN4CBFjJe/zoPQII3EACG37ZJlEXLsVf8cDRM+SWzDdJ17YN4//s5kwZ5O47CieZyrsLlsuINz6QpnUrS5XyD8jhIydk/PT5kiJFChNqpE+XVt77+CsZPul9mTmu7xX9KFo4r+lzIId7gPXFih8kW5bMUua+OwI5zTWXrdv6JenSpoFULHfvNZ8jlBXPnb8gny//Xkrfd4cUyp/bNO1+DUkZYHlq35/rD3WAlVzGNZwDrG4D35ANv/wpk4a+KPny5DCfS/fDFWClTZPahHBVHi11RZnBY2aJBuMXLl4KeoCl35sHDx+XWlXL+nMbhnUZXwFWKP6OGDDibVn6zXoTVt5/TzHzS4x//zsoM+culZ3/7pM5E/vL3cULEWCF9Z1E5xBAAIHkK0CAlXzHjp4jgMANLlCzeV/JlT2LvDO2d0gk4uLipEK9LnLfXUVlwpDO8W2uXPuLdOw/XqaO7C6PlrlHps75TN7+YLH89OVbQemXe4AVlJP6eRINY8rUbC+TXuuSbAIs90vzdA1JGWD5SXtFsVAGWMlpXMM5wGrZdYTExsaa0MLb4QqwHil9t0RERJjviYRH1IWL5nvlzmIFZf3PfwQ9wLrW+zEc6/kKsNz7HOy/Iw4dOSGPNegqnVrXlQ4t6iRqTmdiPd1+sNSp/rA8/0xtAqxwvIHoEwIIIHAdCBBgXQeDyCUggMCNKeDt4eTbtT/LtHc/l7927jEwxQrfKq2b1JRqFR4w//3f/sNSvUkvebVXa9mweZt8/+NvcvZclNxTooi83K2FFCmQxyOoBlhaN13aNIlmWuhv3Z98tr+M6P+81K5WTl6fMlcWf7VOVn0yIeCBWbFmk4ybPl/+23dIcuXIKs81fUJWr9vsdQmhzqyo1LCbafvTL7+Tjb/9JUvfGym5c2Y1swLGvTVffv1jpxw/eUYK5cslrZs8IbWq/G8mRmxsnLz78XKZt+gb2XfwqOTOkUWeqvGomV2w8de/pFW3EfHXkC5tahPKaZ2Z85bKx1+skn0HjkjatGlMqKfLKIvflt+U1+vvM3SaebAfOHqm6LKbpe+PNA91Y6fNl+9+/FWOnzgtmTNlNKFfrw6NJXOmDFd4zV+8UgaNniXfLZoUP3Nt9Q+bpUPfcWYW3IAuzePrNH1hiOTMfov06dQ0fglh3lzZPV6DBljLV22QaaN6yJBxc+SPHbslfbo00qROZenY6ikTNHg6XEsI353UX977+GtZs/5XE2Do7LRXuj8rmW/KIJ6WEO74Z68MGT9Hfv3jb7kpQzqpX7OC5M+bwyw11WWMeu0aYBUtlFcqPXK/vDFjobHV6+n1QmOpWv7yvauHP+O6bcduMzNwy7ZdcvZ8lOTKfovUrvawtG/+pPy0+U+PJp6u94ln+sgjpe8xfX3/k6/lyLETkjN7Funcuq5Ur1jaVFmweJUZ4xXzx5pA2XU832u0nDpzTuZOeUUOHz0hFet3leH928ran7bKd+t/kwsXL1526/asvDl7kXz57XrzOXyoVAkZ0uu5+PtBA6x777pN7rmjiMyat1QOHTkut+bJIV3bNkg0m8kfl8eb9ZbyD5U0MyY/+uxbGdSjpfnMejqu9j0SHRMjJSs/l6jaC8/WkY6t6l5xKleA1f/FZmb25tfzxppxdR36c70PNBQZP31BogDran04dz5KHn3qRalfs7xZppbwGDbxfflkySpZvXCSmQ2acAmhfo99sPBr+WTJGvn3vwOSJk1qKV+mpPRo3yj+e00/42+997mZFab3c7o0qc3M1m7PN4z/jHsy27XngEx4e4H8sPF3OR91QXJku0WeqPyQdGz5lKRKldJU0c/z5t93SJ+OTWXsWx+Z+zlD+rTyZLWHzZi6jp279srgsbPlt23/SMb0aaVW1XKmf2OnfeR1CaF7n7z9HTFpxifm+lZ+PMEs7XQdx06clor1u5jPyQstn7riEvUzWbVxT9PPts1qebxvXH/oWkKo31F6z36yZLWcOn1WihctIEN6t060BPlq46w++jkcN7hT/N9hGpaVe7KjmWG6aObQ+H7o/aPfy6sXTpQ/d+7x+h2QIoXn77erXhA/RAABBBAICwECrLAYBjqBAAIIBC7g6eFkzfrfpH2fMdKwVkVp3qCqSESEzJr3pXl4eHN4N6lQtmR8wKBL+V7q2lyqVXhQDh09Lh37jTcPXV+8O8JrgOGpl7p0RB/Elr4/Sm7Nnd08oK3/+Xfz34EcGnLUa/OyVCh7r3lA0tBHH7R+/X2necjytAeWPnA9+lRnE9JpyKFhULEi+UQfbp9q9ZIJfTRY0Qe/JSt+MOd7/eUO8kTlMqZrb876VKZ/8IX07dhE7r2rqPz+1y7z0Njq6cfNA9zGzX/Kcz1GmaVPjzx4t9ycOaMJxWZ/9KX07NDYBBBHj58yD+Z//7tPPp89XHJku1mWrfxRug960wRbTz/5mBQtfKt58O3y8iT56+89Mrhna8mTK6vs2XtIhk18T/LmziZTR/a4gmv/oWNSpVH3RA9voyZ/aMKn9OnTyWezLj+8afBRtvYLJpAo9+Bd8QGWPvR6ugbXDKwiBfJK22Y1TSije5fpEtFJQ7tIpYfv8zh0rgBLH+Yb1Kxg9rvRgHDQmFnSrF5V6dOxyRUBli4Le6JZH0mdOqUM6tlKstx8k3l41nBJ905y7eejAVZMTIwUzJfLPBxHRkbK2Gnz5OctO+Sb+eNMPX0o9jWuGq48Vr+rCWQ7taprljj9vGW7Cerat6gjLRpW92ji6YK1TydPnTFhlQaUqVOnkkGjZ8qSb9bLV3NHm/vKnwDL9TCfJ1c2eaVbC9HZSCu+22TuB73e5g2qSYNaFUyY0aDtQHm2YfX4MEMDrOjoaLmt0K3SvsWTEpkihQl6NHz+dOZQs2+YPy56fRo0a3hVuEBueaZ+VSlwa65EAYbLwJ/vEW2zU//LIfUbw7pI2jRpRENe98MVYOkeVLVa9DNjq9fhOjQkzpghvTzy4F3y6rg58QGWP33oPWSqmbX17YLx4golNHzSWUIPP3iX2SfPfQ8sDfcnvvOxvPhcfbOsUPcV1HZTRETI/OmDJVXKSLPH3+ipH5l95O4uXlhOnTlrfimw8dc/zb2oyyHdD223RtNeclPG9OZzqN8Vf+38z+z/pdZ6/+ihn73Pv1prPjv6edBwVcO0V16fIZNee9EEuBf1M9O8r6ROlVKG9m0jWW/JLIu/WivzPvtWjhw76TjAcoVC+guLxnUqxV/Kh5+uMP378oNRZkmo+6Hhn96f+l3dpllNE855+4WH657X+1Ov6fFKZUzfB74+09h8/PblPc/8GWf9DDxa5u74wF4Dr9fGvSsHjxw3YZV+N+ih+6jp50nH7WrfAc81eSKQv5ooiwACCCAQRgIEWGE0GHQFAQQQCETAU4D1bJfhZrbRopmvxYdQ+tDxeLM+ZhbJW6/3jA8YajxWWsYMfCG+yeWrfhLd00Zn1+jG7P4cv2zdIbqMSB/QerZ/2lTpMfhNM9NG96ha+9MWOX3mvBQpmEdaPV0jftaKp3PrzC0NUPRh1DUrQH/T/liDbpIvT3aPAZbrIUkfVvXaXIcuY9SwSgOeIgXzxv+5hnt79h02IZ0uXSpf90V5qsYjiWZwzProS/NQ269zM9ny5z/ydLvBMnlYVxNWnY+6KI/U6WTq6MOf63CfmeAKetxnKujm6mUfuNM8YCWse/L0WbmjaAGP5Bo66Kwc1yyTes+9bB4cNUjThze1WrVus7zQb5yxi42LTbSJu/s1aCP6kKoPqx9NGyR33l7QtHvpUrQ8+Hg7E/B0b9fIY19c16Uzxlo+XSO+jN53GlTpbCP3GVj6sKlBR8IN/DWc1DDDPcA6fuKULJ87Jj4I+fHnbWa2lIZ7+gDrz7ju2XfIbPSv4YUuZ3IdOiNDZ7poyOrJxNMFa4B19ux5WT53tERGpjBF9J5v1vE1c7/pfRdIgKX3jQYSrqP0E+1NUOB6mNc/b/HiMBOUvT26lymm16Ih2spPJkia1KnMn+lLDao17intmtc2QYw/LlpPr+fg4WOyZuFE04a3w5/vEa2r5fS42osjXAGWBpVDx79rwsRlH75uvp9cs0H13tDZbQkDLH/64Ao/Zo3vKw/eW9z0RWc/aeg8Y1wf8x2UMMDSe1Q/v4+WKSljB/3vu8+1ibwr3NbQ6effLvfTdWhIrOFziWIF48choZ8GWHo/6z6AGmK7Dg0pdbwWTB9s/sj12dPvIA1b9NDv6PuqtZWWjWqY4NL1edal2gn3DNN7Q2eGetvE3X08r7aEUMMeDeLUznU07zzUjMvVloRqCPXquNmis2X10BBXX6qhvzyo8VgZM5NTD9d3s/7SRH954jomz1xoZhxuWj7dOPozzho+63XrPot66Kw6HQ+9l158rp75e0X/rtAQf8SAdnLPHYV9fgd4vfn5AQIIIIBAWAsQYIX18NA5BBBAwLuAp4eTUtWfl9pVy8mgni0TVdSZCmbp0qJJ8QGDBk761ijX4fqt/OCercxsEF+HPmT1GDzZbOY+rG/b+BkQPV+dIrqZcOOnKslD95eQM2ejZMHilfL1mo1mCZUulfF0tOs9xgRHn80elujHGpDp0hNPM7BcD0nue7K07zPWzIjS4CHhMXv+MtEZTD8umWoeNnU2waiX20vNyg957JN70KHLeRq3H+yxji4R0we5sYM6iivo0QdBfTuX69AHL12KpsHKYw/fZzZa9/Q2sYSdMW8d+2mreXhzXa/OZtGHdJ3VoQ9vWmb9pt+NkXuA5C3A0ll5+hCZ8NDZbDqeA7s/69HDdV0aVCV8WYDONtOH+8Vzhl/RvmvfHl1SmnCTb+2z/izhDKw8ObMkmonmWp46+pUOZgaHP+OqD+X6cK5Bls5+0xlp999VNH4Jl15YIAFWnpxZE+3b9Pfu/VK7RT9x9SmQAMv9M6dvjSt1d7FEbxjUPd90ZomGi3pogFXg1pxmuWfCQ5fO6uwgDTn8cTHL1FoOkGy3ZDLhztUOf75HtH6gAdbWbf9Im56vyztjeptQVmdC6RvtVn0yUT75YlWiAMufPmgQqg4a8rgCZRNY/bRFvpo3xoQxCQMs1+fXPdzUaylTs4OZVahLVr9a/ZN0feUNKX1fcfN9qt9jOnvO1/HX3/+Ze3rz1h3mFwkaJut+a3rfu96CqAGWznbcuCzxHoEapld+tJT57L39wRcmoF7z6aT42UXats4YnTzr06AEWB8sXGFmf678eLzpn2u2py7vq/dEeV+XKroflv6CQoMl/e7RkE7P88bQLua7wfVdpWF4whlPOt4aSLm+D/wZ52++/1n0c/H9ojfM7K06rQZI68ZPmJBRg2Udey3z4ksT5btPJ5lZcL6+A3xeIAUQQAABBMJSgAArLIeFTiGAAAK+BdwDLNe+NBpKuWZDuc6iy+J0j6ifl0+PDxgG9mgpjWpXjG/ItU+P7gWjDwdXO/ThZ/ik9+TZRjWkR7tGPpcc6gwD3eD39JlzXpcW6qyW6OgYmTdtYKKmdWbRgUPHrhpgub+q/ZlOQ81v5137zrhOGBcbJ+qkQcuhoyekdbeR8bOrPF2ve9ChQZI+gE8Z0c3sJZTw0BlFeXNlM0GDK+jR0KlooVvji+ksDV0+pK+g1/26dP+ocg/cJX07NY2fjeHej+83bBHdT0kf3nQvH10+pjNDdN8lXWanS9L0jXraH92jx98Aa8k3P5j9pxIe5iH6kftF7w1Ph7fr0ll3uu+Uzipxb19DCl1+pfdewlk/OtPt9TfnJgqwdLnR+Fc7xTftCotcM2P8GVfdF0dnY+g+Rzqr8I/t/5pZMbWqPGSWfWqQE0iA5atPgQRY7vepBlhlS91p9gRyHfqgfuDwcZn/1v8CrLvvKGSWviY8NETTvd50Jpi/Lv5slO/v94j2JdAAK2P6dFKtcQ+zXHfUS+2l6tM9pPKj95vZhboPnWsGlp5b99jy9V2m5TQI/eLrdWY/J12Cqvdwk7qVzcw0PRIGWK7Pb8rISIlw2wdJZyBqSKrBpB66V5rOUtQ6OkNSlwDr7CidaeTp0NlkT7UaILosV8vly5tDUqaMNCHR73/9myjA8vXZ08/49Pcvvwgj4bJMXQ6uM1WDMQPrxMkzZvN83TNP99ObMXeJTJ75qZnVqZ+RQA8Ns3oOnmL2/UoYtrvf865x1gBLwyh/xlmXhJer3VFGD3zBLL3Ufn/90VizpHPanM/k8znDRfc9+23b3/Lhmy+brvv6Dgj0+iiPAAIIIBAeAgRY4TEO9AIBBBAIWMDTDKwHajwvtap4noGle8XoQ4MrYHCfDeKa7eLrN/C6zE8fovS33rrXlr+HPkjqPlTuMw9c9TUYOnT4+BUzsHRZiy4XudoMLPeHJA29tv+z94pZK662NGjS/af0N/meZmO4yrkHHa7/9jRrS2dgPVDydvMA7C3oSWilSxh1VpyGOJcuXZJlH/5vmVrCcrrsqWytF8ysL900XcNA3YB/8dfrzNIxXfL5SJ3OZhmXth9uAZZreZv7Q/eEtz82e2ElnIHlKyzyZ1xdy+xchvqgvvTb9Wbz60oP329mOwUzwPr4i9Vm/yL3Tdybdx4ml6KjzbJK12yUaw2wdAmuLmNNeOhy1JJ3FjEz/vx18SfA0jb8+R7RcoEGWDrbUMddw8vxgzuZfruWsSYMsDRg8rcPGlDqTMqZ4/rKmXPnzUydJe+NNLPW9EgYYG39c5c0ajfIvDShfNnEAbSW1eVvCTfi1z/T0FmDkSmzPxUNkz+bNcxsHu5+6F6Ao6fOMwG9Ltd2HboEVpctJ5yB5SvA0s+FOrnPwHKFwcEIsLR/urT39Nlz5rujfptX5LaCeRPNBnS/Rg039x04muj6EpbREEn3D/vlq7fNWOj30tUCLJ2x5e8460zcYoXzyT0lCosuQ1Rn11sR9e81nZGqs1H1ZQLuh6fvAH//3qIcAggggEB4CRBghdd40BsEEEDAbwFPAZbOKDpy/FT85t6uBzDdXFj/z79utuwKOHQj6YTLknRZi74N7IM3X5aSJYp47If+lr1tz9EyckA7swGy+6Hhis4M0n2ndCNq16EPPnVbvWRm4CTc7ydhfV1eN/dTXU50+TfzeuiDf6WG3c0bBAMJsHT2gj7k6G/pEy5b0weeNGlSmbflaTCkG/3q3lYaYrkOrasPqro3jCvoULfHyt1n9s3SPXTqVE+8B5ZrL5/eHZuY6/YUYOmMgFU/bDabwSd846ArAHHtZ+UJXpdXFi6QR1as2Sgvtqlv3qToegOjvuVL37i39vPJog/+3gIs1zXo+V2buIdiBtbSb9aLLit17Rml7evSLw0P/9m9P6AAy59x1f3Ift6644plofpWyN//3GVma7iPq7cPnafAx31WmGvvuISz7cy91aCr5M+bMygBlt4738wfGz+DTce4SqMe5o2RHVrUMbN1fN3veo3+Blj+fI/o+a4lwNKlu7onn9n8OyIi/rvKPcDytw+u69JlfsdPnjIBy/uTX4of0oQBlm6O/nCdzlLviUfNHncJDw3wNUDVZYcr1/5iXqyQcPbk7r2HRN/iqPsG6v6B7odrc/j1X0wxLw7QQ+voTLnsWTOb7yJ/P3u6v9SLL0+84oUKGr5pCBesAEu/p3T2pIbgOotv+uieZkaot0OXNb7z4RLzXawvzkh46He/hkw7d+0zS9W9hbYJZ2Dpd7O/46zLKvW7RPcK1GWDutRdDx2T5g2qy9AJ78rcqQPl7uKFzBtMfX0HeL1IfoAAAgggENYCBFhhPTx0DgEEEPAu4CnAcgVM+mYp3Yxb316mDxy6bG32BN2cvWh8wKGvsm9at4pUr/ig7Dt4VPoPm25mIOgDvqfjUnSMWaqWIV1a6fH/G7YnLKcbF+umxPpb+A8//dq8il03LNc9YHQ5l+6ZlXAjb/c2XLMj9A147Vo8aZYT6kbs/+45IJluyhBQgOV6K5vOhOjatqHkzpFFtu3cYzb/vaNoftMPPfShU9vQJT+6lEuXwemDkL4VTpfjuTYE1zfs6UOvPnRPmbNIZny4RPp2bibly9xjliIOn/i+2bdo0ayhJhzzFGDpBvC6ZKpEsQLmbXjqr6+X1xlYZ89HJXodvLuN7qszZ8Fys0eYbtTu2iRaH940DNKNpV1L79wDLE/XoMuufM0C8XQPXMsSQg1f9Lp1udvgXq0lY/q0JnDZ+tcu8zazQGZg+TOurg25NUisU+MRsxxq+z//ySujZpjgQQM/Tybuy031+v0JsDS81HFo8lQV8xZGDTlHTv7A3O96zcGYgXXh4kWzX9rzzWqZ0GfM1Hlm9t7ns4eZTeD9cfF2PZ7G2Z/vEa13LQGW1nMteUy4XNk9wPK3D3o+DTfmf77SLPXTPZcSLo329BZC/Qx3f76hWXars+S07rxF35rwXl9qoHuK7dpzwCzt1dlv+tl97+Pl8sXXP5jlxzqu7ofrhQPPP1NbmtWrYu5tvQ80BFu++if5dMZrkjd3dhn5xgc+P3vanv7SQYMwnel6c6aMsmjZ92ZvLv0OCFaApYFe+XpdzIsNjh4/KSs+Ghe/l6Gn+0I3cNeZhfpWxub1q5m9rvTvDF3ivWjZd+aNgrqk+ek6lfwOsPwdZ/1ubvj8QMme9Wbz949r30Kd/agb9+vfM/pLAH0bpT/fAXp9ei26JFHvQw4EEEAAgeQhQICVPMaJXiKAAAJXCHh7w5TOHpg6Z5H8+fd/5tXwGm7oTA2doaCHK+DQB3l9sF+28kfzgKazrnQDYU/LY7Sea+aEt6HQh0bdO0kDFV0itOjL78zGvvpAoX1o07SWeZPc1Q5dFqczSXQWhQY8bZrVMg8j+o/rDVS6qbUGcTpryttv+bUNDSl0xoB5uIm6YJYGVSlfSjq2rBu/r4zOGpgxd6l5gFUXLaNvitNXxOtsJj0GjHhblnyz3tRZ8u5IM3tq5jyts8r8pl8DEt2QWgMv16vnvQU9O3ftlbFvzTf7c509GyVZs2SSMveVMLOqNGTzdrhm/WhAqPtMuQ59ONfN2BNuvO8eYHm6hjdmLvT5EO2pL9cSYOl5Nv223ewFtOOf/8yMuKb1qhhfDdJ0SaluvO5PWOTvuOqGzm+/v9gsI9XZfzquGtTq8iLXPlzu4+qa9Zfwuv3tk46BLpU8duKUecBu3eQJ2bx1p2z/+z+zp5uTJYRVGnU3G/7rvaUh5uEjJ6RAvlzSq8PTifZj8ud+93cGlhr4+h7RMtcaYOm+YYPGzJJv5o+LD2PdAyx/++D6TtMZaRpC6gzOhC9GcA+wtLzubfXhwhWX3xqYPq0UL5LfhOb61kI9dK8+XXK6ct0vcvzEacmQIZ2UKFpQOjz75FXf0KrBrL6kQV86od95ur9U+rSppW2v0eacGmZ++Ok3fn32fv9rl5kpqf+r7desXFaK35bPLInUmZMJZ3F6+9642lsIXXV0xqyOR5umNc13mK/j2N6jFPMAACAASURBVInTZpmgzhLTN1pq+K6h/Z23FzLBnWuPMH9nYAUyzrr3lYZouvG8fs70cL3lUmel6vJg1+HPd4AuX3yk9D2J9t3zdf38HAEEEEDArgABll1/WkcAAQRCLuAKOPx922DIO0iD152AzsLSpVkJN4fWN5Gt+G6TeRjlQAABBBBAAAEEEEDAlwABli8hfo4AAghcZwIEWNfZgIb55egypWpNekmuHFnMErust2Qyb3gbMv5def6ZWmYPJw4EEEAAAQQQQAABBHwJEGD5EuLnCCCAwHUmQIB1nQ1oMrgcXQI5btpHsvG3vyQq6qLoWyDrPvGo2afNtVQzGVwGXUQAAQQQQAABBBCwKECAZRGfphFAAAEEEEAAAQQQQAABBBBAAAEEfAsQYPk2ogQCCCCAAAIIIIAAAggggAACCCCAgEUBAiyL+DSNAAIIIIAAAggggAACCCCAAAIIIOBbgADLtxElEEAAAQQQQAABBBBAAAEEEEAAAQQsChBgWcSnaQQQQAABBBBAAAEEEEAAAQQQQAAB3wIEWL6NKIEAAggggAACCCCAAAIIIIAAAgggYFGAAMsiPk0jgAACCCCAAAIIIIAAAggggAACCPgWIMDybUQJBBBAAAEEEEAAAQQQQAABBBBAAAGLAgRYFvFpGgEEEEAAAQQQQAABBBBAAAEEEEDAtwABlm8jSiCAAAIIIIAAAggggAACCCCAAAIIWBQgwLKIT9MIIIAAAggggAACCCCAAAIIIIAAAr4FCLB8G1ECAQQQQAABBBBAAAEEEEAAAQQQQMCiAAGWRXyaRgABBBBAAAEEEEAAAQQQQAABBBDwLUCA5duIEggggAACCCCAAAIIIIAAAggggAACFgUIsCzi0zQCCCCAAAIIIIAAAggggAACCCCAgG8BAizfRpRAAAEEEEAAAQQQQAABBBBAAAEEELAoQIBlEZ+mEUAAAQQQQAABBBBAAAEEEEAAAQR8CxBg+TaiBAIIIIAAAggggAACCCCAAAIIIICARQECLIv4NI0AAggggAACCCCAAAIIIIAAAggg4FuAAMu3ESUQQAABBBBAAAEEEEAAAQQQQAABBCwKEGA5xN939LzDM1AdAQQQQAABBBBAAAEEEEAAAQTCXSBP1nTh3sXrun8EWA6HlwDLISDVEUAAAQQQQAABBBBAAAEEEEgGAgRYdgeJAMuhPwGWQ0CqI4AAAggggAACCCCAAAIIIJAMBAiw7A4SAZZDfwIsh4BURwABBBBAAAEEEEAAAQQQQCAZCBBg2R0kAiyH/gRYDgGpjgACCCCAAAIIIIAAAggggEAyECDAsjtIBFgO/QmwHAJSHQEEEEAAAQQQQAABBBBAAIFkIECAZXeQCLAc+hNgOQSkOgIIIIAAAggggAACCCCAAALJQIAAy+4gEWA59CfAcghIdQQQQAABBBBAAAEEEEAAAQSSgQABlt1BIsBy6E+A5RCQ6ggggAACCCCAAAIIIIAAAggkAwECLLuDRIDl0J8AyyEg1RFAAAEEEEAAAQQQQAABBBBIBgIEWHYHiQDLoT8BlkNAqiOAAAIIIIAAAggggAACCCCQDAQIsOwOEgGWQ38CLIeAVEcAAQQQQAABBBBAAAEEEEAgGQgQYNkdJAIsh/4EWA4BqY4AAggggAACCCCAAAIIIIBAMhAgwLI7SARYDv0JsBwCUh0BBBBAAAEEEEAAAQQQQACBZCBAgGV3kAiwHPoTYDkEpDoCCCCAAAIIIIAAAggggAACyUDAdoAVExMrcxetkE+WrJF/du+XNKlTSbEi+aTl0zXksXL3hURw9Q+bJX/enFIwX66QtJewEQIsh+TuAVaciERERDg8q/PqEXEicaK94UAAAQQQQAABBBBAAAEEEEAAAacCtgOs7oPelNU//CKdWtWTsg/cKRcuXJQV322SGXOXyKAeraR+zfJOL9Fn/Wc6DZU2TWtKxXL3+iwb7AIEWA5FEwZYcXFxknbDeknzxxaHZ3VWPS5lSjn36GMSk7+AsxNRGwEEEEAAAQQQQAABBBBAAAEEjIDNAGvl2l+kY//xMntCP3mg5O2JRuT9T76WfQePSK8Ojc2ff/jpCtE/O3j4mOTLk8PM0Hqy2sPmZ4PHzJJz5y/IyJfaxZ+j3JMdZUiv56Tyo/dLg7YDpVbVsrLx17/k3z0H5FzUBXPe6hUflFbdRsiPP2+T1KlTSbUKD8jIAf87RyhuEQIsh8ruM7Ayzv9QMk2b5PCszqrHpUsvR0aOl0sl7nJ2ImojgAACCCCAAAIIIIAAAggggID1AOulke/Irj0H5L03Blx1NJat3CADR8+UN4d3k7vvKCzffLdRegyeInOnviJ33V7IZ4DVuMOrcvT4KZk1vq/kzZVNPvp8pYyfPl++X/SGWW1WpmYHE1wxAysZfigIsJLhoNFlBBBAAAEEEEAAAQQQQAABBAIUsDkD69kuw6Vw/twysEfLq/a6Xe8xZn+qfp2bxZdr+sIQKX3fHdK1bQO/AqySJYrE19+996A83qyPrPpkgmTLkpkAK8B7JqyKE2CF1XDQGQQQQAABBBBAAAEEEEAAAQSSRMBmgNWy6wizHHBI79ZXvbYnnukjLZ9+XBrVrhhfTmdvXbx4SUa93N6vAEuXB7Zu/ISpf+DwMancsLssnzvazMhiBlaS3FqhOSkBVmicaQUBBBBAAAEEEEAAAQQQQAABmwI2AyxdFvj7X//K/LcGeSSIjomRlJGR4i3AOnP2vIx/tZPnAKt2RxnS+/IeWLqEsHqFB6VV48cJsGzebEnRtuMA6/bbRV5/XWTtWpERI/7XxWLFRPr3F8mSReTcOZHx40V++MGvS2APLL+YKIQAAggggAACCCCAAAIIIICA3wI2A6zvN2yR53uNlolDXjRBU8Jj7qJvZOGSNWafqw59x0r+vDml/4vPxBfRJYS68Xv3do1k+KT35eDh4ybM0uPsuSgp/UT7+PMSYPl9OyS/go4CrJIlRfr1E9mxQ+TMmcQB1scfi0ydKvLVVyIlSlz+92rVRKKifCIRYPkkogACCCCAAAIIIIAAAggggAACAQnYDLC0o31emybLVv4o7Vo8KY+Vu08uXYqWr1b/JHPmL5ORL7U3bwrU/3551AyZ/npPKV60gCnff/h0+fjtV6VooVvlg4UrZMbcJfLZrGGSPl0amfjOxzJz3pcy+uUOfs3AqlCvi7Ru8oTUf6K8ZMyQLiA/p4V5C6FDQUcBVr58IkeOiDRrJpItW+IAa+NGkUqVRE6evNzDb78VadVKZNcunz0mwPJJRAEEEEAAAQQQQAABBBBAAAEEAhKwHWDFxsbJ+598JR9/sVr+3XtQ0qVNLXcWKyTtmtc2M6xcx/T3F8snS1bLkWOnpFD+XNL9+UbyUKkS5sfnzkdJryFTZeufuyTrLZmkyVOVZdZHX0rn1nWlesXSPpcQvjFjobwzd4mUue8OmTqye0B+TgsTYDkUdBRgudpu0+bKAGvaNJEVK0Q++kikVCmRwYNF6tQRiYnx2WMCLJ9EFEAAAQQQQAABBBBAAAEEEEAgIAHbAVZAnb0OCxNgORzUJAuwChcWefttkchIkTRpRPr0EVm1yq/eEmD5xUQhBBBAAAEEEEAAAQQQQAABBPwWIMDymypJChJgOWRNkgArdWoR3QNr6NDLG7fnz385zNIlhHv3+uwxAZZPIgoggAACCCCAAAIIIIAAAgggEJDAjR5g6ZsOx09fIDPnLpXvFk2SWzLfZPxOnjorg8bMlD+275bIyBTSsFZFafl0jYBs/SlMgOWP0lXKJEmApW8mnDTp8qbtruPNN0UWLxZZssRnjwmwfBJRAAEEEEAAAQQQQAABBBBAAIGABG70AKvzgAlS/Lb8MvXdz2T1wonxAdaQcXMkTkRe6dbChFn1274io15qJ/ffXSwgX1+FCbB8Cfn4eZIEWDfdJLJ0qUi7diJbt17eH0v3wurQQeTPP332mADLJxEFEEAAAQQQQAABBBBAAAEEEAhI4EYPsLbt2G0CrLsrtUoUYLXqNkKaPFVFqlV4wHh2feUNKVuqhDxdp1JAvr4KE2D5EkrKAKtnT5GGDUVSpBCJiLi8Qfsnn4iMHClSvrxIx44iadOKxMaKvP++yIIFfvWWAMsvJgohgAACCCCAAAIIIIAAAggg4LfAjR5guaDcA6wpcxbJ3//uk2H9npfjJ07LM51ekykju0uRAnn8tvWnIAGWP0pXKROUGVgO++BenQAryKCcDgEEEEAAAQQQQAABBBBA4IYXIMC6fAu4B1jnoy5KixeHyb//HZDzURfkuSY1pWvbBkG/XwiwHJISYDkEpDoCCCCAAAIIIIAAAggggAACyUDAVoAVd999VnQifv7ZY7vuAVaPwW9KoXy55YWWT8nZc+elfZ+x0qRuZalVpWxQ+02A5ZCTAMshINURQAABBBBAAAEEEEAAAQQQSAYCtgKsWEsBVgo/A6wyNTvIR9MGSYFbc5pRnP7+Ytm995AM6d06qKNKgOWQkwDLISDVEUAAAQQQQAABBBBAAAEEEEgGArYCrJj777eiE7lpk8d23WdgNev4mlSt8IC0bFRDLl68ZGZgVSx3r7RoWD2o/SbAcshJgOUQkOoIIIAAAggggAACCCCAAAIIJAMBawFWqVJWdCI3boxv98TJM1KxQVfz35cuRUuqVCnNv389b4ycOnNOhoybLfsPHjN/Vu7Bu6Rfp6bxZYLVeQIsh5IEWA4BqY4AAggggAACCCCAAAIIIIBAMhCwFWBFWwqwUiYIsMJheAiwHI4CAZZDQKojgAACCCCAAAIIIIAAAgggkAwEbAVYlx54wIpOqp9+stKut0YJsBwOBwGWQ0CqI4AAAggggAACCCCAAAIIIJAMBGwFWBcffNCKTuoNG6y0S4CVROwEWEkEy2kRQAABBBBAAAEEEEAAAQQQCCMBWwHWBUsBVhoCrDC6+4LQFQKsICByCgQQQAABBBBAAAEEEEAAAQTCXMBagFW6tBWZND/+aKVdb42yhNDhcBBgOQSkOgIIIIAAAggggAACCCCAAALJQMBWgBVVpowVnbTr11tplwAridgJsJIIltMigAACCCCAAAIIIIAAAgggEEYCtgKs85YCrHQEWGF09wWhKwRYQUDkFAgggAACCCCAAAIIIIAAAgiEuYCtAOvcQw9ZkUn/ww9W2vXWKEsIHQ4HAZZDQKojgAACCCCAAAIIIIAAAgggkAwEbAVYZ8uWtaKTYd06K+0SYCUROwFWEsFyWgQQQAABBBBAAAEEEEAAAQTCSMBWgHXGUoCVkQArjO6+IHSFACsIiJwCAQQQQAABBBBAAAEEEEAAgTAXsBZglStnRSbj2rVW2vXWKEsIHQ4HAZZDQKojgAACCCCAAAIIIIAAAgggkAwEbAVYpx9+2IrOTd9/b6VdAqwkYifASiJYTosAAggggAACCCCAAAIIIIBAGAnYCrBOWQqwMhFghdHdF4SuEGAFAZFTIIAAAggggAACCCCAAAIIIBDmArYCrJOPPGJFJvN331lp11ujLCF0OBzJOsCKcHjxwaoeF6wTcR4EEEAAAQQQQAABBBBAAAEEkkbAVoB14tFHk+aCfJz15jVrrLRLgJVE7Mk1wIq7eEEu/vC9yNkzSSTj52kzZpTUZR6WiNRp/KxAMQQQQAABBBBAAAEEEEAAAQRCL0CAFXrzhC0yA8uhf3INsGKjouTsmKESs+tvhwLOqkcWKiIZu/eXiLRpnZ2I2ggggAACCCCAAAIIIIAAAggkoYCtAOt4+fJJeFXeT33L6tVW2vXWKAGWw+EgwHIGSIDlzI/aCCCAAAIIIIAAAggggAACoRGwFWAdq1AhNBfo1kqWVaustEuAlUTsBFjOYAmwnPlRGwEEEEAAAQQQQAABBBBAIDQCtgKso5YCrKwEWKG5sULVCgGWM2kCLGd+1EYAAQQQQAABBBBAAAEEEAiNgK0A60jFiqG5QLdWsq1caaVdb42yhNDhcNxIAVbmRx+V3B06yL5Jk+TUunXxcunvukvytGsnKbNmlXNbt8p/48ZJ7LlzfskSYPnFRCEEEEAAAQQQQAABBBBAAAHLAgRYdgeAAMuh/40SYGWtXVvS33mnpLzlFjn66afxAVaKDBnktkmT5L8xY+T8X39JzhYt5MJ//8nxZcv8kiXA8ouJQggggAACCCCAAAIIIIAAApYFbAVYhx97zMqVZ//2WyvtemuUAMvhcNwoAVbaggUlatcuKTBokAmnXDOwbq5USTKULCl7x427JkkCrGtioxICCCCAAAIIIIAAAggggECIBWwFWIcqVQrxlV5uLsc331hplwAridhvlADLxeceYOVq3VoiIiMldZ48kjp3bjn3+++yf/p0iT1/3i9xAiy/mCiEAAIIIIAAAggggAACCCBgWcBWgHXQUoCVkwDL8h0X5OZv9AArT+fOkr54cdn1yisSc+qU5O3aVaKPHZMD77zjlzQBll9MFEIAAQQQQAABBBBAAAEEELAsYCvAOlC5spUrz7VihZV2vTXKEkKHw3GjB1i5nntOJDZWDsycaSTT33GH5G7XTnZ27eqXLAGWX0wUQgABBBBAAAEEEEAAAQQQsCxgK8DaX6WKlSvP/fXXVtolwEoi9hs9wMpSq5akLVTIvJnQFWDlatNG/u7Rwy9xAiy/mCiEAAIIIIAAAggggAACCCBgWYAAy+4AMAMrgf+xE6el79BpcuDwcfls1tD4nzTu8Kps2/6vSESE+bNMGdPL6oUTzb/f6AFWyptvliITJpglhPr2wVu7dpVLR47Iwdmz/bqzCbD8YqIQAggggAACCCCAAAIIIICAZQFbAda+qlWtXHmer76y0q63Rgmw/l/m7LkoadLhValQ9l5Z9cPmRAFWzeZ9ZcKrneW2QnmvcLxRAqzCo0dLmnz5zIbtcbGxInFxsnfCBDm1dq1kLFVKcj//vKRInVrO/Pqr7J8yRWKjovy60Qmw/GKiEAIIIIAAAggggAACCCCAgGUBWwHW3mrVrFx53uXLrbRLgOWD/dz5KDly7KT5Z9CY2YkCrAr1usi8aQMlV/YsN2yAlVR3LQFWUslyXgQQQAABBBBAAAEEEEAAgWAK2Aqw/rMUYN1KgBXM2yf459r0219XBFj3VWsr5cvcIz9v2S7ZsmSWrm0bSPmHSprGb5QZWMGXvnxGAqykkuW8CCCAAAIIIIAAAggggAACwRSwFWDtqV49mJfh97nyLVvmd9lQFGQJoZuye4AVGxsnL496R2o8VkbKPlBCVq3dLH2HTZPP5ww3M7KOnLwQf4a4uDhJO+8DuWnq5Q3NbR1x6dLLsdcnSNxdd3vtQvT583Jy1GsSs+tvW92MD7Bu7jVAItOls9oPGkcAAQQQQAABBBBAAAEEEEDgagLZMqexArSnRg0r7eb78ksr7XprlADLR4DlCa5VtxFSv2YFqVWlrFyMjo0vEhMbJ7Gz5kiGKZc3eLd1aIB1euwkSfvAvV67cP70OTkwZFBYBFi5XxooaW9Kb4uLdhFAAAEEEEAAAQQQQAABBBDwKZA6ZQqfZZKiwG5LAVZ+AqykGM7gndN9Bta58xdk+z//SckSReIbeabTUGneoJpUr/ggSwgd0rOE0CEg1RFAAAEEEEAAAQQQQAABBEIiYGsJ4b+PPx6S63NvpMDSpVba9dYoM7DcZNwDrBMnz0jVxj1lwpBOUu6Bu2TN+l+l15Cp8sW7IyTrLZkIsBzezgRYDgGpjgACCCCAAAIIIIAAAgggEBIBWwHWrieeCMn1uTdScMkSK+0SYPlg/3rNRun56hSRuDi5FB0jqVKllEL5csnCGa/JqnWbZfSUuXLo6AnJmyub9O7YRB66v4Q5I5u4O7ufCbCc+VEbAQQQQAABBBBAAAEEEEAgNAK2Aqx/LAVYhQiwQnNjhaoVAixn0gRYzvyojQACCCCAAAIIIIAAAgggEBoBWwHW3zVrhuYC3Vop/MUXVtr11ihLCB0OBwGWM0ACLGd+1EYAAQQQQAABBBBAAAEEEAiNgLUAq1at0Fyge4C1eLGVdgmwkoidAMsZLAGWMz9qI4AAAggggAACCCCAAAIIhEbAVoC101KAVYQAKzQ3VqhaIcByJk2A5cyP2ggggAACCCCAAAIIIIAAAqERsBVg7ahdOzQX6NbKbZ9/bqVdb42yhNDhcBBgOQMkwHLmR20EEEAAAQQQQAABBBBAAIHQCNgKsLY/+WRoLtCtlaKffWalXQKsJGInwHIGS4DlzI/aCCCAAAIIIIAAAggggAACoRGwFWD9ZSnAKkaAFZobK1StEGA5kybAcuZHbQQQQAABBBBAAAEEEEAAgdAIWAuw6tQJzQW6tVJs0aJEfxIdEyPjpy+QmXOXyneLJsktmW+K//m7C5bL9PcXy6VL0VKvZnnp2f5piYiICGq/WULokJMAyxkgAZYzP2ojgAACCCCAAAIIIIAAAgiERsBWgPWnpQDrdrcAq/OACVL8tvwy9d3PZPXCifEB1g+bfpfBY2bLzPF9JE3qVNJz8BTp0b6RlChWMKgDQ4DlkJMAyxkgAZYzP2ojgAACCCCAAAIIIIAAAgiERsBWgLXtqadCc4FurRT/9NNEf7Jtx24TYN1dqVWiAKvfsOly391FpVHtiknaTwIsh7wEWM4ACbCc+VEbAQQQQAABBBBAAAEEEEAgNAK2Aqw/6tYNzQW6tXLHwoUe23UPsOo997I8XqmMLFu5Qc6eOy91qj8i7VsEf+N5AiyHtwEBljNAAixnftRGAAEEEEAAAQQQQAABBBAIjYCtAOt3SwFWCT8DrCpP95A7ixWU4f2fNwFWixeHS/d2DaVq+QeCOjAEWA45CbCcARJgOfOjNgIIIIAAAggggAACCCCAQGgEbAVYW+vVC80FurVy5yefeGzXfQZW3dYvSefW9aTSI/eb8lPmLJJjx0/JgC7Ng9pvAiyHnARYzgD9CbD0xQVxEty3F1xTr+PirqkalRBAAAEEEEAAAQQQQAABBJK/gLUAq359K3h3fvyxXwGWbu6u4VXdxx+ND7BOnjorfTs1DWq/CbAcchJgOQP0J8A6d/iAnNz9r8TFxTprzGHtdLdklZuLFAuHKM3hlVAdAQQQQAABBBBAAAEEEEAgUAFbAdYWSwHWXX4GWF+t/kmmzvlMZoztI9ExMdK881Dp07GpVChbMlDiq5YnwHLISYDlDNCfAOvUf3vk97mzJPbSRWeNOaxdsPLjkrt0OQIsh45URwABBBBAAAEEEEAAAQSSo4CtAOu3Bg2scN29YEF8uydOnpGKDbqa/750KVpSpUpp/v3reWMkW5bMZtngex9/JalTpZSGtR+TF56tE/Q+E2A5JCXAcgZIgOXMj9oIIIAAAggggAACCCCAAAKhEbAVYP3asGFoLtCtlXvmz7fSrrdGCbAcDgcBljNAAixnftRGAAEEEEAAAQQQQAABBBAIjYCtAGuzpQCrJAFWaG6sULVCgOVMmgDLmR+1EUAAAQQQQAABBBBAAAEEQiNgLcBq1Cg0F+jWSsmPPrLSrrdGmYHlcDgIsJwBJkWAde7SJVm5Z4+cuXhRGhUv7rGDn+/cKWkjI6VqwYJ+XwB7YPlNRUEEEEAAAQQQQAABBBBA4LoTsBVg/fL001Ys7503z0q7BFhJxE6A5Qw22AHWxZgYWbh9uxTIlEl2nzrlMcDadvSobDp4ULKnT0+A5Wz4qI0AAggggAACCCCAAAII3DACtgKsny0FWPcRYF1f9zYBlrPxTIoAS2dgnY+JkTV79lwRYEVFR8un27fL3dmzy74zZwiwnA0ftRFAAAEEEEAAAQQQQACBG0bAVoC1qXFjK8b3z51rpV1vjbKE0OFwEGA5Awx2gOXqzf6zZz0GWN/u3i25M2SQVJGR8veJEwRYzoaP2ggggAACCCCAAAIIIIDADSNgK8Da2KSJFeNSH35opV0CrCRiJ8ByBhvKAEtnXG3Yv1+evO02+fvkSQIsZ0NHbQQQQAABBBBAAAEEEEDghhIgwLI73MzAcuhPgOUMMFQBVnRsrNkbq3KBApIlbVrZeeIEAZazoaM2AggggAACCCCAAAIIIHBDCdgKsH5q2tSK8wMffGClXW+NEmA5HA4CLGeAoQqwDp07J1/s3CmRERGmwzFxceafHOnTmxlZ/hy8hdAfJcoggAACCCCAAAIIIIAAAtengK0Aa0OzZlZAH3z/fSvtEmAlETsBljPYUAVY7r1kBpazcaM2AggggAACCCCAAAIIIHCjCdgKsH60FGCVJsC6vm5xAixn4xnsAEs3Zv9m926JE5HY2FiJTJFCMqdJIw1vvz1RRwmwnI0btRFAAAEEEEAAAQQQQACBG03AVoC1/plnrFCXee89K+16a5QlhA6HgwDLGWCwAyxnvbl6bZYQJqUu50YAAQQQQAABBBBAAAEEwlvAVoD1Q/PmVmAeevddK+0SYCUROwGWM1gCLGd+1EYAAQQQQAABBBBAAAEEEAiNAAFWaJwJsJLImQDLGez1GGBFyOWN4m0ecXFxEgbdsElA2wgggAACCCCAAAIIIIBAUAVsBVjrWrQI6nX4e7Kyc+b4WzQk5VhC6JCZAMsZ4PUUYMVJnJw+elSizp1xhuK4doRkvCWLpM94k+MzcQIEEEAAAQQQQAABBBBAAIHLArYCrLXPPmtlCMrNnm2lXW+NEmA5HA4CLGeA11OApRI7Nm+UretWOUNxWDtlqtRStlZ9yZIzt8MzUR0BBBBAAAEEEEAAAQQQQMAlYCvA+t5SgPUwAdb1dfMTYDkbTwIsZ36eahNgBd+UMyKAAAIIIIAAAggggAACtgKs71q2tIL/yKxZVtr11igzsBwOBwGWM0ACLGd+BFjB9+OMCCCAAAIIIIAAAggggIAnAQIsu/cFAZZDfwIsZ4AEWM78CLCC78cZEUAAAQQQQAABBBBAAIFwCrDWtGplH88/uwAAIABJREFUZUAenTnTSrveGiXAcjgcBFjOAG/0AOvE6dOyfutWyZkli9xbrFg8pv75z3/9JafPnZN0adLI3UWKSK6sWf3CZgmhX0wUQgABBBBAAAEEEEAAAQQCErA1A2t169YB9TNYhcvPmBGsUwXlPARYDhkJsJwB3sgB1tGTJ+WX7dslU/r0kiplyvgAKy4uTpb98IOUKFRI8uXMKfuPHpWf/vhDapYrJ5GRkT7BCbB8ElEAAQQQQAABBBBAAAEEEAhYwFaAtcpSgFWBACvgeySsKxBgORueGznA0tlVaVOnlp1790rUhQvxAVZ0TIzsPXxYCuTKFY/76apVUrV0acmQLp1PcAIsn0QUQAABBBBAAAEEEEAAAQQCFrAVYK187rmA+xqMChXfeScYpwnaOZiB5ZCSAMsZ4I0cYLnktv37b6IAK6FobGys7Nq/X/7Zt08eK1VKUqRI4ROcAMsnEQUQQAABBBBAAAEEEEAAgYAFbAVY37ZpE3Bfg1HhsbffDsZpgnYOAiyHlARYzgAJsES8BVj7jhyRH7ZskfRp0kiZO++UWzJl8gubAMsvJgohgAACCCCAAAIIIIAAAgEJEGAFxBX0wgRYDkkJsJwBEmB5D7BUVvfDOnT8uNkDS2dgpU+b1ic4AZZPIgoggAACCCCAAAIIIIAAAgEL2AqwvmnbNuC+BqNCpenTg3GaoJ2DAMshJQGWM0ACrCsDrKiLF01olT9nznjcVT//LIXz5DGbuvs6CLB8CfFzBBBAAAEEEEAAAQQQQCBwAVsB1ornnw+8s0GoUfmtt4JwluCdggDLoSUBljNAAqwrA6wLFy/KsvXr5cE77pDc2bLJyTNnZPUvv0j5e++VzBkz+gQnwPJJRAEEEEAAAQQQQAABBBBAIGABWwHW15YCrCoEWAHfI2FdgQDL2fDcyAHWrzt2yN/79olu1B4REWH+KZg7t9xbtKgcOHpUtvz9t5y/cEFSpUwpxfLlk8J58/qFTYDlFxOFEEAAAQQQQAABBBBAAIGABGwFWF+1axdQP4NVuOq0acE6VVDOwwwsh4wEWM4Ab+QAy5mc99oEWEkly3kRQAABBBBAAAEEEEDgRhawFmC1b2+FverUqVba9dYoAZbD4SDAcgZIgOXMz1NtAqzgm3JGBBBAAAEEEEAAAQQQQMBWgLXcUoBVjQDr+rrpCbCcjScBljM/RwFWRPDbvqYzxvlRKwz6GhEn4qur2s24MOirz476QU4RBBBAAAEEEEAAAQQQSCxgK8Ba1qGDlaGoPmWKlXa9NcoMLIfDQYDlDJAAy5nftQZY0THRcvTwQYmJjg5+BwI4Y4rIlJI9Ry6JjIz0WuvMmdNy6uRxkThf8VEADV9D0TTp0kuWrNkkQjwnVHESJ8eOHpEL589dw9mDV0X3Ust4081yU6ZMwTspZ0IAAQQQQAABBBBAAAGxFWB9+cILVvRrvPmmlXYJsJKInQDLGSwBljO/aw2w9E2HyxcvkCOHDgS/AwGcMVuOXFKjdgNJlSq111qHDuyXZYsXSHT0pQDOHPyiD5arIHfeU8pLfHW5vS2bN8qGdauC33gAZ1TLarXqS46cuQOoRVEEEEAAAQQQQAABBBDwJWArwFpqKcB6nADL1y2RvH5OgOVsvAiwnPkRYAXfz9sZCbBCZ01LCCCAAAIIIIAAAgiEo4C1AKtjRyscj0+ebKVdb42yhNDhcBBgOQMkwHLmR4AVfD8CrNCZ0hICCCCAAAIIIIAAAslJwFaAtaRTJytMT7zxhpV2CbCSiJ0AyxksAZYzPwKs4PsRYIXOlJYQQAABBBBAAAEEEEhOArYCrC8sBVg1CbCS0+3pu68EWL6NrlaCAMuZXygDrIMHD8qff/4pxYsXlxw5csQ3vWvXLtm3b5/ExsZKlixZ5Pbbb7/qpuwJ+5wUe2BdvHhRtm3bJlFRUVK6dOn45i5duiTbt2+XY8eOSYoUKSRv3rxSoEABvwcgKZYQnj59WrZu3WrcihUrFt+Xs2fPGmv93zRp0kiRIkUka9asfvWVPbD8YqIQAggggAACCCCAAAIBC9gKsBZ37hxwX4NRodakScE4TdDOwRJCh5QEWM4ACbCc+YUqwNqzZ4+cPHlSLly4IPny5YsPsA4dOiT//POP3HvvvZIyZUr57bff5Oabb5aCBQv6dWHBDrCio6Nl06ZNJuw5evRoogDrr7/+Eg2xNIDT/924caPceeedpr/+HMEOsNRTA7X06dMbu4QB1o8//ii5c+eWW2+9VY4fPy5btmyRcuXKmXK+DgIsX0L8HAEEEEAAAQQQQACBaxOwFWB9/uKL19Zhh7VqT5zo8AzBrU6A5dCTAMsZIAGWM79QBVhnzpyRDBkyyK+//mqCFdcMrFOnTklcXJxkzpzZdEWDLp1VVKJECb8uLCkCLJ2BpQGVzmBKOAPryJEj5hrSpUtn+qZhmwZdefLk8auvwQ6wzp07J6lTp5a9e/eaYNAVYOlMtv379xtnnSmmx5o1a6RUqVIm7PJ1EGD5EuLnCCCAAAIIIIAAAghcm4CtAOszSwHWkwRY13ajhGstAixnI0OA5cwvVAGWq53NmzcnCrDc29eAS0MhXZ7nzxHsAMvVps5ucg+wEvZHA64NGzZIyZIlTajlzxHsAMvV5r///psowHLvi4aEOgProYceig+0rtZfAix/RpMyCCCAAAIIIIAAAggELmAtwOrSJfDOBqHGkxMmBOEswTsFM7AcWhJgOQMkwHLmF04Blu6FdeLECbnnnnv8Clq07zYCrJiYGLPvVMaMGaVw4cJ+D4CNAOv8+fNm1lvRokXNPln+HARY/ihRBgEEEEAAAQQQQACBwAVsBViLLAVYdQiwAr9JwrkGAZaz0SHAcuYXDgGWLiHcsWOHaNiiSwf92afJ1e9QB1g680pnM+m+V4UKFQoIP9QBli7b1L7edtttki1bNr/7SoDlNxUFEUAAAQQQQAABBBAISMBWgPVp164B9TNYhZ8aPz5YpwrKeZiB5ZCRAMsZIAGWM79wCLA0vNI9nO644w6/Z17ZCLB05pUugdT9u3Rz9ECPUAZYGgZqX3XDeX83mXddDwFWoCNLeQQQQAABBBBAAAEE/BOwFWAt7NbNvw4GuVTdceMSnTE6JkbGT18gM+cule8WTZJbMt90RYstu46QrLdkkjEDXwhyb0QIsBySEmA5AyTAcuZnO8DSJYMaYN13330SGRkZ8MWEcgaWLnHUDd4Tvu0vkA6HMsD65ZdfzObyrs3yA+knAVYgWpRFAAEEEEAAAQQQQMB/AVsB1ieWAqx6bgFW5wETpPht+WXqu5/J6oUTrwiwFi5dI2/OXiT33FGYAMv/2yp0JQmwnFkTYDnzC1WA9dNPP4m+NU/fkBcREWH+0dlBR48elUOHDpn/dh36prwHHnjArwsLdoB1+PBh+eOPP8ybEfUffYufvnXwwQcflHXr1pkAK2FfNSTSJXr+HMEOsDT427dvXyJTffOgzg5bv379FbPZdIZb9uzZfXaVAMsnEQUQQAABBBBAAAEEELgmAWsBVvfu19Rfp5XqjR2b6BTbduw2AdbdlVpdEWCdOHlGmnV6TZo3qCYbftlGgOUUPynqE2A5UyXAcuYXqgAr+L28fMZgB1hJ1U89b7ADrKTqKwFWUslyXgQQQAABBBBAAIEbXcBWgPVxjx5W6OuPGeOxXU8B1oARb0upe4pJhvTpZPmqDQRYVkbMR6MEWM5GhQDLmR8BVvD9vJ2RACt01rSEAAIIIIAAAggggEA4CtgKsBZYCrAa+Blg6Yyrie98InMm9pPlq34iwArHm1f7RIDlbGQIsJz5EWAF348AK3SmtIQAAggggAACCCCAQHISsBVgze/Z0wpTw9GjPbabcAbWpUvR0qjdIBn9SgcpUjCvLFu5gQDLymj50SgBlh9IVylCgOXMjwAr+H4EWKEzpSUEEEAAAQQQQAABBJKTgK0A66NevawwNXr9dZ8B1m/b/pHnuo+UtGlSm7IXL0XLhYuXzEbusyf0C2q/eQuhQ04CLGeABFjO/Aiwgu9HgBU6U1pCAAEEEEAAAQQQQCA5CdgKsOZZCrCe9iPAch8/ZmCF8R1NgOVscAiwnPkRYAXfjwArdKa0hAACCCCAAAIIIIBAchKwFmD17m2F6elRo+Lb1bcMVmzQ1fy3LhtMlSql+fev542RbFkyx5cjwLIyVP41SoDln5O3UgRYzvwIsILvR4AVOlNaQgABBBBAAAEEEEAgOQnYCrDm9uljhanxyJFW2vXWKEsIHQ4HAZYzQAIsZ34EWMH3I8AKnSktIYAAAggggAACCCCQnARsBVgfWgqwmhBgJafb03dfCbB8G12tBAGWMz8CrOD7EWCFzpSWEEAAAQQQQAABBBBITgK2AqwP+va1wtR0xAgr7XprlBlYDoeDAMsZIAGWMz8CrOD7EWCFzpSWEEAAAQQQQAABBBBITgK2Aqz3+wX3bX7+mjcbPtzfoiEpF9YBVlxcnERHx8RvDhYSkQAbIcAKEMytOAGWMz8CrOD7EWCFzpSWEEAAAQQQQAABBBBITgIEWHZHKywCrCpP9zA717sfJ0+flceb9pa1n0+2q3SV1gmwnA0NAZYzPwKs4PsRYIXOlJYQQAABBBBAAAEEEEhOArYCrPf697fC9MywYVba9dao1QDr+w1bZO2GLfLex1/JM/WrXtHHPfsPyfpNf8j6L6aEFVrCzhBgORsaAixnfgRYwfcjwAqdKS0hgAACCCCAAAIIIJCcBGwFWO8OGGCFqfnQoVbaDcsAa+euvfL5V+vknQ+/kIpl772ij2nTppbaVctJ+YdKhhUaAVbwhoMAK3iWrjOlTJVaytaqL1ly5vZ68gsXL8ryxQvkyKEDwe9AAGfMliOX1KjdQFKlSu211qED+2XZ4gUSHX0pgDMHv+iD5SrInfeUkoirnHrL5o2yYd2q4DcewBnVslqt+pLjKuMfwOkoigACCCCAAAIIIIAAAv8vYCvAmmMpwGpBgHXlvf/GjIXSqXXdZPmhYAaWs2EjwHLm56k2AVbwTfWMBFhJ48pZEUAAAQQQQAABBBBILgK2AqzZL71khejZ116z0q63Rq0uIUzYqW07dss/u/dL1IWLV/S17uOPhhVaws4QYDkbGgIsZ34EWMH383ZGAqzQWdMSAggggAACCCCAAALhKGArwJr18stWOFoOGWKl3bAOsEZPnSez5n0p2bNmljSpr1xK9OUHo0KCduzEaek7dJocOHxcPpv1v7Wee/YdkpdHzZA/d+yWPLmyyYAuzeX+u4uaPhFgORsaAixnfgRYwfcjwAqdKS0hgAACCCCAAAIIIJCcBAiw7I5WWMzAeqxBV5k5rq8UzJfLmsbZc1HSpMOrUqHsvbLqh82JAqxnuwyXSo/cL8/Uqyprf9oqL496R76aN0ZSpYwkwHI4YgRYDgE9VGcJYfBN9YzMwEoaV86KAAIIIIAAAggggEByEbAVYM185RUrRK1efdVKu94aDYsA66lWL8mnM+2urTx3PkqOHDtp/hk0ZnZ8gHX0+Cmp0bS3rFs8WVJGRhrHBm0HSu8Xmkjp+4oTYDm8nQmwHAISYAUf0MsZCbBCRk1DCCCAAAIIIIAAAgiEpYCtAGuGpQCrNQHWlffhsInvS7kH7pSK5a58E2Go79pNv/2VKMDa9Nt2eXXs7EQBW4/Bb0qZ+0tIo9oVCbAcDhABlkNAAqzgAxJghcyUhhBAAAEEEEAAAQQQSE4CtgKsdwYOtML03ODBVtr11mhYzMDqP3y6LF+1QfLnzSk5st0iERGJX1Q/ZUS3kKG5B1hrf9oiE9/+WOZO/d8N89LId6RY4VulRcPqEhcXF9+3mNg4uThjtqR/c2LI+uupobh06eXMuEmSsfR9Xvtx7tRZ+W/wIInZ9bfVvmqAle+VgZIuUwav/di9badsnDNDYi9ducF/KDt/W7Un5K7KFSUyReL709UHHf8fv1snm79bGcpuXdGWLiF8rF4jKVIkv9d+nDobJXM//ECOHDpgta/ZcuSSpk2byU0Z0nrtx7btu2TRJx9JdPQlq30t9+hjUv6Rslcd/1Vr1so6y+OfKlVqqVP/abn9KuN/LuqCbNv+j8TGxFg1jUwRKXfcXljSprly70OrHaNxBBBAAAEEEPAqkPD5ByYEbjQB96wiVNf/9qBBoWoqUTttLLUb1gHWqMkfSsqUl5fneTq6t2sUssFyD7B+3rJdBo6elWhPrO6DJku5B+6SBrUqMAPL4cgwA8shoIfq7IEVfFM94/W0hDDqQpS8+/absu+/3UmD5edZ8+YrIM3bvCBpUqfxswbFEEAAAQQQQAABBBCwJ2BrBhYB1uUxD4sZWPZuvytbdg+wjp88LVUa9ZDvFr0h6dJeniXweLPeMqxfW7nvrqIEWA4HjwDLISABVvABvZzxeguw5kyfHBYBVou2HQmwQnYX0xACCCCAAAIIIICAEwFbAdZ0S0v52lpauuhtjMIiwBo+6X2v91B0dIy83K2Fk3ssoLruAZZWfq77KHnw3uLStlktWfrterOkcOn7oyQyMgUBVkC6VxYmwHIISIAVfEACrJCZ6gwsAqyQcdMQAggggAACCCCAgEMBWwHWW5Y2U3/e0ubxYR1gdX3ljUT903XV+w4elV179ssTlR+SwT1bObzNfFf/es1G6fnqFJG4OLkUHSOpUqWUQvlyycIZr8neA0dE9+n6c+ceyZcnhwzq0VLuvL2gOem+o+cTnTzj/A8l07RJvhtMwhK6B9aRkePlUom7vLYSGxUlZ8cMDYs9sDJ27y8Rab3vgXTqvz3y+9xZ1vfAKlj5ccldupx43gHrMvWOzRtl67pVSTi6vk/NEkLfRtdSghlY16J29ToEWME35YwIIIAAAggggAACSSdgK8CaZinAakeA5f/NtGb9r6L/9H/xGf8rhbgkAZYzcGZgOfPzVJsAK/imekYCrOC7EmAF35QzIoAAAggggAACCCSdgK0Aa+qQIUl3UVc5c/uXX7bSrrdGw2IJ4dVEnny2v3w2e1hYoSXsDAGWs6EhwHLmR4AVfD9vZ7zRA6zSpUtL8xbNZebMmbJp46Z4pho1akjFxypKypQpZdOmTTL3w7kSGxvr18AQYPnFRCEEEEAAAQQQQACBMBGwFmC99poVgfYvvWSl3WQZYG3bsVva9R4jqz6ZEFZoBFjBGw4CrOBZus7EDKzgm+oZb+QAq2rVqlK0WFHJnDmzLFu2LD7AKnZ7MWnRooWMGjlKLly4IC+88IL8/MvPsvLblX4NAgGWX0wUQgABBBBAAAEEEAgTAVsB1hRLAVYHAqwr77zHGnS94g8vXLwkJ0+dleefqS1d2tQPk9v1ym4wA8vZ0BBgOfPzVJsAK/imN3qAlS9fPtmzZ490695NVq1aFR9gNW3aVI4dPyZfLv3SoN9zzz1SrXo1Gf36aL8GgQDLLyYKIYAAAggggAACCISJgK0A682hQ60IvDBggJV2vTUaFksIl6xYf0X/0qROJQXz5ZQiBfOGFZh7ZwiwnA0PAZYzPwKs4Pt5O+ONPAPLZeIeYHXr1k1WrlwpP//8symSK1cu6dGzh/Tq2cuvgSHA8ouJQggggAACCCCAAAJhImArwJo8zM62Sh379w8T+cvdCIsAyyWis64OHj4m+r95c2WT9Om8v5kuXBQJsJyNBAGWMz8CrOD7EWB5N3UPsPr07SNfLP5CtmzZYiplyZJFBg4aKF1e7OLXwBBg+cVEIQQQQAABBBBAAIEwEbAVYL1hKcDqRIB15Z138vRZeW38HPny2x8lNjbOFEiRIkJqPFZaXu31nKRLmzpMbtcru0GA5WxoCLCc+RFgBd+PAMv/AKtrt66yevXq+CWFuXPnFp2V1bt3b78GhgDLLyYKIYAAAggggAACCISJgK0Aa9Lw4VYEOvfrZ6Vdb42GxQysPq9Nk30Hj0qHZ5+UQvlym77u/HefTJm9SEoUKyADujQPK7SEnSHAcjY0BFjO/Aiwgu9HgOV/gNW4cWM5d+6cfPbZZ6ZSmTJlpGy5sjJ+3Hi/BoYAyy8mCiGAAAIIIIAAAgiEiYC1AGvECCsCnfv2tdJuWAdY5eu+KAtnvCZZb8mUqJ+HjpyQJh1elRXzx4YVGgFW8IaDACt4lq4zsYl78E31jOyBJVds4n7bbbdJm7ZtZMSIEXIh6oL5ue6Jtfb7tX4NAgGWX0wUQgABBBBAAAEEEAgTAVsB1kRLAdaLBFhX3nnlnuwoX88bK+nTpUn0w/NRF6Vyw26y9vPJYXK7XtkNZmA5GxoCLGd+nmoTYAXf9EYPsF566SXJkzePREZGSmxsrMTFxck7b78jGzdulGrVqknlKpUlRYoU8uOPP8qC+QvMz/05CLD8UaIMAggggAACCCCAQLgI2AqwJowcaYWgS58+Vtr11mhYLCF8od84yXpLZunZ/mnJnCmD6evxk6dlzNSP5ODh4zJ9dM+wQkvYGQIsZ0NDgOXMjwAr+H7ezsgMrOBbE2AF35QzIoAAAggggAACCCSdgK0Aa/yoUUl3UVc5c1c/97YNVefCIsDad+CIvNBvvOzYtVeyZclsfnt/9PgpyZcnh7w5vKsUyn95X6xwPAiwnI0KAZYzPwKs4PsRYIXOlAArdNa0hAACCCCAAAIIIOBcwFaANc5SgNWNAMvzTaOh1W9//C179h+WixcvSYFbc0rJErdJZGQK53dZEp6BAMsZLgGWMz8CrOD7EWCFztSfAOvIkSNy9NBBEfFvWWJS9T59hoySr0DBpDo950UAAQQQQAABBBBIBgLWAqzXX7ei061XLyvtems0LGZgnTl7XjJmSJeojwcOH5Nc2bOEFZanzhBgORsiAixnfgRYwfcjwAqdqT8B1q6/d8rbk8fLxYsXQtcxDy3VrNtAyleqJhFWe0HjCCCAAAIIIIAAAjYFbAVYY0ePtnLZ3XuG13ZOVgOsmJhY6T9iupw9GyVvDOsSPyCXomPksfpdpVbVstK3U1MrA+VvowRY/kp5LkeA5cyPACv4fgRYoTP1J8D6Z+cOmTrhdblwISp0HfPQ0lMNm0qFKtUJsKyOAo0jgAACCCCAAAJ2BWwFWGMsBVg9CLD+d8PNmLtE3vlwibw5vJuULFEk0Z34+1+7pE2P16VPp6ZSp/rDdu/Sq7ROgOVsaAiwnPkRYAXfjwArdKYEWKGzpiUEEEAAAQQQQAAB5wK2AqzRlgKsngRY/7tp6rQaIE2eqiyN61TyeCe9u2C5fPH1Opk7daDzOy2JzkCA5QyWAMuZHwFW8P0IsEJnSoAVOmtaQgABBBBAAAEEEHAuQIDl3NDJGawuIby/Wlv54M2Xpfht+T1ew7Ydu6V552GyYelUJ9eYpHUJsJzxEmA58yPACr4fAVboTAmwQmdNSwgggAACCCCAAALOBWwFWK9b2sS9F5u4/++mefDx9jJjbG+5+47CHu+kTb9tl/Z9xsiPSwiwAvmoxaVLL0dGjpdLJe7yWi02KkrOjhkqMbv+DuTUQS9LgBV0UkmZKrWUrVVfsuTM7fXkFy5elOWLF8iRQweC34EAzpgtRy6pUbuBpEqV2mutQwf2y7LFCyQ6+lIAZw5+0QfLVZA77yl11T2QtmzeKBvWrQp+4wGcUS2r1aovOa4y/lEXomTO9Mmy77/dAZw5+EWTOsDKly+ftH2+reQvkF8OHjwokydNlt27r+2a2QMr+OPPGRFAAAEEEEAAgeQmYCvAGjVqlBWq3r17W2nXW6NWZ2C17DpCihW+Vfq/+IzH/vUZOk2OHD0p74wNL7SEnWUGlrP7mQDLmZ+n2gRYwTfVMxJgBd81qQOscRPGyReLv5BvVnwjVatVlerVq0v3bt2v6UIIsK6JjUoIIIAAAggggMB1JUCAZXc4rQZYq3/YLB36jpNOretKy0aPS7q0l2dhnDpzTibPXCjvffyVTBvVQx4pfbddpau0ToDlbGgIsJz5EWAF38/bGQmwgm+dlAFW1qxZRQOsFs+0iO/4W2+/JUMGD5E9e/YEfDEEWAGTUQEBBBBAAAEEELjuBGwFWCNHjrRi2adPHyvtemvUaoClnfpg4Qp5fcpciYuNlby5s0tMTKzsPXBY0qROZWZm1XuifFiBuXeGAMvZ8BBgOfMjwAq+HwFW6EyTOsAaO36sPNv82fgLmjBpgrz37nuy4ccNAV8kAVbAZFRAAAEEEEAAAQSuOwFrAdYISwFWXwKsK27iYydOy5r1v8p/+w5JRESE5L81p5R/qKRkypg+7G94AixnQ0SA5cyPACv4fgRYoTNNygBLr0JnYC1dslSWL1suZcuVlU6dO8nkNybL2u/XBnyRBFgBk1EBAQQQQAABBBC47gRsBVgjRoywYtm3b18r7Xpr1PoMrLDSuIbOEGBdA1qCKgRYzvwIsILvR4AVOtOkDrDy588vrdu0luzZs5tZV8WKFZN5c+fJ5s2bA75IAqyAyaiAAAIIIIAAAghcdwK2Aqzhw4dbsezXr1+idqNjYmT89AUyc+5S+W7RJLkl803m52fOnpdXx86W7zb8JqlTpZJm9apI22a1gt5nAiyHpARYzgAJsJz5EWAF348AK3SmSR1gJbySlClTiu6B1b1rdzlx4kTAF0mAFTAZFRBAAAEEEEAAgetO4EYPsDoPmCDFb8svU9/9TFYvnBgfYL02/l05duKUDOvXVo4dPyX/x95ZgFtZrG34lUbExgATO7ATFAwEpJHuVLq7u7u7Q7oREQwMxNYDHkXsxMJCOv7rGc7arr3Ze/vOmlnfWnv9z3dd5zrH4zuzZt/z1dwz837Vm/WXkb2byV23Xuf1HKDAcsRJgeUGkALLjR8Fln9+FFjBMY22wBo4eKCsWL5C3n/vfalUuZJcffXVMmjgoIj+QAqsiLCxEAmQAAmQAAmQAAkkFIFYCaxBgyJ7h3WF361bt2RVfPzp10ZgFXikfjIF+PbzAAAgAElEQVSB9cKr78q1V10ql1ycx8S36DZWHip4m1QqXcS1CcnKU2A54qTAcgNIgeXGjwLLPz8KrOCYRltg3XzzzfJUk6fk7LPPlk8++UQmjJsQ0eorEKHACu684C+RAAmQAAmQAAmQQLwSiJXAGjhwYEyQdO/ePdXfTSmwwoOwnbBU7S4ya1QnueqKfF7bTYHliJMCyw0gBZYbPwos//wosIJjGm2B5fMvocDySZN1kQAJkAAJkAAJkEDGJECBdbLf0hJYBw8dlja9xstN110pLRs84b2TKbAckVJguQGkwHLjR4Hlnx8FVnBMKbCCY81fIgESIAESIAESIAEScCcQK4E1YMAA98ZHUEOPHj1SLZWawPpz335p3nW03H3b9dKqYcUIfu3fi1Bg/TujdCMosNwAUmC58aPA8s+PAis4pokmsL74dLfs+3tfcABT+6XTTpMLL7xILrjwojTbceTIYfl01y45euxoTNuaOUsWueba6yRr1mxptuOnPT/ITz/ukRMxbalIrlxnSP6rr0m3Fex/u05i/9vxUkUn2PWv+psZRAIkQAIBE4iZwOofI4HVUyewDh0+Ig3bDZMSD98jtSo+FrVeocByREuB5QaQAsuNHwWWf34UWMExTTSBtfmZ9bJy6cLgAKbySzly5JDm7bvK1ddcm2Y7Dhw4IGOHDZSvvvgspm29Iv/V0qpjN8mZM2ea7fhs9ycyfsRgOXToYEzbWrFaLXm0RCk5LZ1WsP/tuoj9b8dLE51o17/mb2YMCZAACQRNIFYCq3///kH/qeb3evbsmervplyBNWnOavn1tz+lZ9s6UW0nBZYjXgosN4AUWG78KLD886PACo5pogmsZ9etkSULZgcHMFWBlVPad+8jV1+b9ieLIbCG9+8lX3y2O6ZtvfLqa6Rjj37pCqxPP9klIwb0jrnAqlangRQrVTZdgcX+tzud2P92vDTROXIk1vWv+ZsZQwIkQAJBE4iVwOrXr1/Qf6r5vV69eiX97u9/7JOHKrUx/3zkyFHJmjWL+d9bloyUak36ys+//iGnZfpnuq9auUekS4saXttNgeWIkwLLDSAFlhs/Ciz//CiwgmNKgeWfdaINYCmw7M4R9r8dL200BaaWlD5OIzD1tTGSBEiABIIjEDOB1TdGAqv3PwIrOMpp/xIFlmMvUGC5AaTAcuNHgeWfHwVWcEwpsPyzpsDwzxQ1UmD456oRGBSYdtwT7fq3++sZTQIkQALBEIiVwOrbt28wf2CKX+ndu3dMfjetH6XAcuwOCiw3gBRYbvwosPzzo8AKjikFln/WiTaApcCwO0fY/3a8tNEUmFpS+jiNwNTXxkgSIAESCI5AzARWnxgJrD4UWMGdXQH8EgWWG2QKLDd+FFj++VFgBceUAusf1vUb1JfCRQqb/2PHf3bIxAkT5dChQ9adEW2BkTt3bmndtrVcdfVVcuzYMdm4YaOsWL7Cup0ooBnAugis/PnzS8vWLeXsc86WA/sPyIxpM+Tdd9+NqK3RFhjs/9S7hf1vd7om2vVv99czmgRIgASCIRArgdWnT59g/sAUvxKr303rj+UKLMfTgALLDSAFlhs/Ciz//CiwgmNKgXWS9YOFH5Sq1apK+7bt5ciRI9Kzd0/Z/cluWbRwkXVnRHsA26JVC9OmCeMmCGTWxCkTZejgofLhzg+t2xptgTVt5jRZMG+BvLz1Zbnm2mtkyLAhUqNaDTl00F4MRlNgsf/T/gqli8Bi/6d+Sbp8xCHo69/6psICJEACJBAAgVgJrFht5YvV1kUKrCidzBRYbmApsNz4UWD550eBFRxTCqyTrGvWrilnnXWWTJowyfxz2XJl5eYCN8ugAYOsOyPaAmvYiGGyds1aefWVV03bevTqIe+9+55sWL/Buq3RFlgbn9soVSpVkb/+/Mu0bdnKZdKudTv55ptvrNsaTYHF/o+OwGL/+xdYQV//1hcqC5AACZBAAARiJrB6xWYrX99+sdm6SIEVpZOZAssNLAWWGz8KLP/8KLCCY0qBdZJ1gQIFpFWbVmYFFlZH9O7bW1555RXZtHGTdWdEW2DVqFVDLrvsMhk+dLicdfZZMnrMaOnRvYd887W9FIq2wBo6fKgRbevWrpMCtxSQDh07SP269eX48ePWXKMpsNj/0RFY7H//Aivo69/6QmUBEiABEgiAQKwEVq9esfkaYL9+sfn6IQVWlE5mCiw3sBRYbvwosPzzo8AKjikF1j+ssTWnxOMlTF6pXbt2SbfO3eTo0aPWnRFtgZU9e3YZOXqk5MuXT3LkzCFLFy+V2bNmW7cTBaItsC6//HIZPmq4ZMqUSdDugf0HyvbXt0fU1mgKLDSI/Z96t7hsIWT/+xdYQV//EV2sLEQCJEACUSYQM4HVM0YCqz8FVpRPqWCrp8By402B5caPAss/Pwqs4JhSYJ1kXap0KSlYqKD069tPjhw+Io2bNpZs2bLJ2NFjrTsj2gKrW49uZgseckvlPD2nDBw00GwpfPGFF63bGk2BlTVrVpk+a7qMGzNO3n3nXcl3ST4ZMXKEtG3TVvb8sMe6rdEUWOx//yuw2P/XpXmOu+TACvr6t75QWYAESIAEAiAQK4HVs0fPAP66U3+i/4D+MfndtH6USdwdu4MCyw0gBZYbPwos//wosIJjSoF1kjW2DL75xpuy8ZmN5p9vuPEG6dSlk9SvU9+6M6ItsFauWSktmrWQ77/73rStavWqkjdvXhk9crR1W6MpsPJflV8GDBogNarWSGrXoCGDZMvmLfLC8y9YtzWaAov9719gsf+jI7CCvv6tL1QWIAESIIEACMRKYPXo0SOAv+7UnxgwYEBMfpcCK0rYKbDcwFJgufGjwPLPjwIrOKYUWCdZ12tQz+SVGtBvgMnPVLd+Xbniiiukb2/7pJnRFlijx442+blWLl8pWOUCSYRteatWrrI+caIpsHLlyiULnl4gnTt2lk92fSLnnnuuTJk2Rbp26SqfffqZdVujKbDY//4FFvs/OgIr6Ovf+kJlARIgARIIgEDMBFb3GAmsgRRYAZxWwf0EBZYbawosN34UWP75UWAFx5QC6yTrnDlzmhxIN950o/nn7779zmwf/Pnnn607I9oC69JLL5WWrVtKngvymLa98/Y7MmXSlIjydUVTYKFt9953r5GDObLnkGPHj8mqFasi+loi6oqmwGL/+xdY7P/oCKygr3/rGyALkAAJkEAABGIlsLp37x7AX3fqTwwcODAmv5vWj3ILoWN3UGC5AaTAcuNHgeWfHwVWcEwpsPyzjrbA8tniaAssn22NpsDy2U72v0+a/9TF/vfPVXP9+/9V1kgCJEAC7gRiJrC6xUhgDaLAcj9r4qgGCiy3zqDAcuNHgeWfHwVWcEwpsPyzpsDwzxQ1UmD456oRGC5fIfTZYva/T5on69L0v/9fZY0kQAIk4E4gVgKrW9du7o2PoIZBgwdFUCp6RbgCy5EtBZYbQAosN34UWP75UWAFx5QCyz9rCiz/TCmwosNUIzAosOzYJ9r1/9eff8m+fX+InLDj4Ds6W/bscu75eeS0tCo+IfLrLz/J4cOHff+0dX25zzxTzsh9ZprlTpw4IT/u2SMnjh+zrttngdNOO00uzpsv3a5l/9sTZ//bM/u3Eqld/7ESWF27dv235kbl3w8ePDgq9UZaKQVWpOT+V44Cyw0gBZYbPwos//wosIJjSoHln3WiDWApMOzOEfa/HS9tNFdgaUnp4zQCc9dHH8nIgX3k0KGD+oqjEFm1dj15vGyFtAWWiGxYs1KWLpgbhV/XV4nrv133XnLd9SfzKaZ27N+/X4b17yVffLpbX3EUIvNfc6106tlXcuY8Pc3a2f924Nn/dry00ald/zETWF1iJLCGUGBpz5cMEUeB5dZNFFhu/Ciw/POjwAqOKQWWf9YUGP6ZokYKDP9cNQKDAtOOe6Jd/x//90Pp27WDHDx4wA6E5+j6jZtLmScqpyuwVi9fInOnT/b8y3bVQQb1GjRcrr/xpnQFVu8u7eTTXR/bVe45+prrb5C+Q0amK7DY/3bQ2f92vLTRqV3/sRJYXTp30Tbba9yQoUO81udaGVdgORKkwHIDSIHlxo8Cyz8/CqzgmFJg+WedaANYCgy7c4T9b8dLG02BqSWlj9MITAoMPU9EUmDY8dJGU2BqSenjMrrAjJXA6ty5sx6yx8ihQ4d6rM29KgosR4YUWG4AKbDc+FFg+edHgRUcUwos/6wpMPwzRY0UGP65agQGBaYd90S7/imw7PqfAsuOlzaaAktLSh9HgaVnFR7ZuVOMBNYwCqzIeixOS1FguXUMBZYbPwos//wosIJjSoHln3WiDWApMOzOEfa/HS9tNAWmlpQ+TiMwKbD0PBFJgWXHSxtNgaUlpY+jwNKzCo/s1LFTZAUdSw0bPsyxBr/FuQLLkScFlhtACiw3fhRY/vlRYAXHlALLP2sKDP9MUSMFhn+uGoFBgWnHPdGu/0gFVt58eWXJsiXJ4GXJkkW6dekmL77woh1UEYmmwOjRq4cUL1E8qU34Ot/XX30tNarVsG5ntAXWitUr5IILLkhqV+ZMmWXFihUycvhI67ZGU2Cw/6OTA439/89pHqsthBRYJ/uAAsv6lpu8AAWWG0AKLDd+FFj++VFgBceUAss/60QbwFJg2J0j7H87XtpoCkwtKX2cRmBGKrBStuLss8+WGbNnSP069eWvv/7SN/J/kdEUWCkb06RpEzly5IjMnDHTup3RFlgpGzR1+lSZPGmyvP/e+9ZtjabAYv9HR2Cx/2MvsDp26Gh9rfkoMHzEcB/VeKuDAssRJQWWG0AKLDd+FFj++VFgBceUAss/awoM/0xRIwWGf64agUGBacc90a5/XwKrW49usuvjXbJi+Qo7oAELLKwcGjturNSqUUsOHTpk3dYgBRZWjRV5qIhZ1RbJEaTAYv//00P79+8XH1+h/P/e/7FagdWhQ4dILjfnMiNGjHCuw2cFFFiONCmw3ABSYLnxo8Dyz48CKzimFFj+WSfaAJYCw+4cYf/b8dJGU2BqSenjNALTh8CCFJo4aaJUeqKSHDt2TN/AsMigVmD17N1Tdu7YKatWroqonUEJrEyZMsnS5Uulfbv28tWXX0XU1qAEFvs/eff4EFjsf5GYCaz2MRJYIymwIrrRxWshCiy3nqHAcuNHgeWfHwVWcEwpsPyzpsDwzxQ1UmD456oRGBSYdtwT7fr3IbA6dekk33z9jTy96Gk7mAELLOSWmjl7plSsUFEOHz4cUVuDEliPFn1USjxeQjq2j3w7U1ACi/3vX2Cx/2MnsCCNY3GMHGWf5y6a7eQKLEe6FFhuACmw3PhRYPnnR4EVHFMKLP+sE20AS4Fhd46w/+14aaMpMLWk9HEagekqsDJnzizPPvesVK1cVfbu3atvXIrIIFZg1axVU/Jdkk+GDYn8a19BCaxRY0bJhvUb5Pktz0fMNAiBxf4/tXt8rMBi/1NgRXzheypIgeUIkgLLDSAFlhs/Ciz//CiwgmNKgeWfNQWGf6aokQLDP1eNwKDAtOOeaNe/q8C68647pUXLFlK/bn07kDEQWFOmTZF5c+fJtte2RdzWIARW9hzZZeOmjVKmVBn5e9/fEbc1CIHF/vcvsNj/J5nGagthu7btIr7mXAqOGj3Kpbj3shRYjkgpsNwAUmC58aPA8s+PAis4phRY/lkn2gCWAsPuHGH/2/HSRlNgaknp4zQC01VgVa9ZXa655hrp16efvmGpRAaxAuuFrS9IzWo15Ycffoi4rUEIrOuuv06GDh8q5cuUj7idKBiEwGL/+xdY7P/YCqy2bdo6XXeRFh49ZnSkRaNSjgLLESsFlhtACiw3fhRY/vlRYAXHlALLP2sKDP9MUSMFhn+uGoFBgWnHPdGuf1eB1aZtGzly5IhMnDDRDmSK6GgLrNNPP11efPlFebDggxHnv0KTgxBYDxZ+UOo1qCcN6zV0YhqEwGL/+xdY7H8KLKcL31NhCixHkBRYbgApsNz4UWD550eBFRxTCiz/rBNtAEuBYXeOsP/teGmjKTC1pPRxGoHpKrD0rUk/MtoCy1c7gxBYvtoahMDy1Vb2vy+S/9ST0fs/VlsI27Ru478zFDWOGTtGERVcCAWWI2sKLDeAFFhu/Ciw/POjwAqOKQWWf9YUGP6ZokYKDP9cNQKDAtOOe6Jd/xRYdv1PgWXHSxtNgaUlpY+jwNKzCo+kwDpJgwIrsvMnqRQFlhtACiw3fhRY/vlRYAXHlALLP+tEG8BSYNidI+x/O17aaApMLSl9nEZgUmDpeSKSAsuOlzaaAktLSh9HgaVnFR7ZulXryAo6lho7bqxjDX6LU2A58qTAcgNIgeXGjwLLPz8KrOCYUmD5Z02B4Z8paqTA8M9VIzAoMO24J9r1T4Fl1/8UWHa8tNEUWFpS+jgKLD2r8MhWLVtFVtCx1Ljx4xxr8FucAsuRJwWWG0AKLDd+FFj++VFgBceUAss/60QbwFJg2J0j7H87XtpoCkwtKX2cRmBSYOl5IpICy46XNpoCS0tKH0eBpWdFgXUqKwqsyM6fpFIUWG4AKbDc+FFg+edHgRUcUwos/6wpMPwzRY0UGP65agQGBaYd90S7/imw7PqfAsuOlzaaAktLSh9HgaVnFR7ZskXLyAo6lho/YbxjDX6LU2A58qTAcgNIgeXGjwLLPz8KrOCYUmD5Z51oA1gKDLtzhP1vx0sbTYGpJaWP0whMCiw9T0RSYNnx0kZTYGlJ6eMosPSswiNbNG8RWUHHUhMmTnCswW9xCixHnhRYbgApsNz4UWD550eBFRxTCiz/rCkw/DNFjRQY/rlqBAYFph33RLv+KbDs+p8Cy46XNpoCS0tKH0eBpWdFgXUqKwqsyM6fpFIUWG4AKbDc+FFg+edHgRUcUwos/6wTbQBLgWF3jrD/7XhpoykwtaT0cRqBSYGl54lICiw7XtpoCiwtKX0cBZaeVXhk82bNIyvoWGripImONfgtToHlyJMCyw0gBZYbPwos//wosIJjSoHlnzUFhn+mqJECwz9XjcCgwLTjnmjXPwWWXf9TYNnx0kZTYGlJ6eMosPSskgmspjESWJMpsCLrsTgtRYHl1jEUWG78KLD886PACo4pBZZ/1ok2gKXAsDtH2P92vLTRFJhaUvo4jcCkwNLzRCQFlh0vbTQFlpaUPo4CS88qPLJZ02aRFXQsNWnyJMca/BbnCixHnhRYbgApsNz4UWD550eBFRxTCiz/rCkw/DNFjRQY/rlqBAYFph33RLv+KbDs+p8Cy46XNpoCS0tKH0eBpWcVHtm0SdPICjqWmjxlsmMNfotTYDnypMByA0iB5caPAss/Pwqs4JhSYPlnnWgDWAoMu3OE/W/HSxtNgaklpY/TCEwKLD1PRFJg2fHSRlNgaUnp4yiw9KwosE5lRYEV2fmTVIoCyw0gBZYbPwos//wosIJjSoHlnzUFhn+mqJECwz9XjcCgwLTjnmjXPwWWXf9TYNnx0kZTYGlJ6eMosPSswiObNG4SWUHHUlOmTklWw9Fjx2TM9OUye/FGeXXNeDnnrNzm3x86fER6j5gtr725Q3LmyC6NapSSKmUfdvx1CizvACmw3JBSYLnxo8Dyz48CKzimFFj+WSfaAJYCw+4cYf/b8dJGU2BqSenjNAKTAkvPE5EUWHa8tNEUWFpS+jgKLD2rZALrqRgJrGnJBVbL7mPl+qsvkynz18rLq8YlCayJs1fJp19+J4O7PSW//van1Gw+QKYN7yDX5r8ksj84jVJcgaXAWa1pP/l491cip51mos8843TTWTgosBQA0wmhwHLjR4Hlnx8FVnBMKbD8s6bA8M8UNVJg+OeqERgUmHbcE+36p8Cy638KLDte2mgKLC0pfRwFlp5VeGTjpxpHVtCx1NRpU5PV8PGnXxuBVeCR+skEVtm63aR/54Zy641XmfhhE5+WXKfnkOb1Kzi2IHlxCiwFzlK1u8jYfi3l6ivznRJNgaUASIHlBsmydJas2eT+0hXl3AsvTrPkocOH5bn1y+WXn/ZY1u43/PwLLpISZSpJ1qzZ0qz4pz0/yKb1y+Xo0SN+f9yytrsLFpGbbrlTTmrs1I+dH7wjb72+1bJmv+FgWax0Rbkgnf4/eOigzJs+Ub7/9mu/P25ZGwWWJTBFeKINYCkwFJ0eFsL+t+OljabA1JLSx2kEJgWWniciKbDseGmjKbC0pPRxFFh6VuGRTz35VGQFHUtNmz4t1RpSCqxbH21ohNZZZ+Yy8UvWvCBv/2eXDO/pN/k8BZaiQ4s80VqWTO0tF+U595RoCiwFwHRCuALLjV9qpSmw/DNFjRRY/rlSYPlnSoHhnylqpMDwz1UjMCgw7bgn2vVPgWXX/xRYdry00RRYWlL6OAosPatkAqtRjATWjH8XWEeOHpPbijaUdzZNkxzZTy5MWLPpNdny8tsyfmDryP7gNEpRYClw3l7sSSl87y3y3s7dcv65Z0mbJytJ4ftuNSUpsBQAKbDcIFmWpsCyBKYMp8BSgrIIo8CygKUMTbQBLAWGsuP/F8b+t+OljabA1JLSx2kEJgWWniciKbDseGmjKbC0pPRxFFh6VuGRTzZ6MrKCjqWmz5ieag2prcB6aeWYpJxYT69+Xt7f+akM7eF36yMF1r906PHjJ6TnsJlS4uF75f67bpSt2z6QLoOmyrp5g82KrENHjifVcOz4CTkxd57kmnwyP1asjhM5T5e/Ro2X7HfelmYTDu7bL3v695FjX34eq2aa38UKrIu795bsuU9Psx3f7/5c3ps/S44fORzTtl5VrKRcV6SIZM6U+iYy9P97r2+X/7z2UkzbCYFVpEIVufyKS9Nsx1/7D8qKpU/HxRbCylVqSK7Ts6fZ1s+++FrWrVoa8y2E9z3wsNx/373p9v/rr2+X7THuf2whLF2hilyVTv//uW+/TBw3Ji62EDZv1UZy58qZZv/v2PmRjB0xVA4dOhjT66pitZpSpkzpdPt/2dLlsmjurJi2EwKja5/+cvutN6XZjt///Ft6d+sqX3y2O6ZtxQC236DBclbuk0vNUzvee3+nDOrTM+b9X7NeQ6lUuSL73+MZw/73CPN/VSXa9f/2O+9Ltw7t5ODBA/5hWdTYqFkLqVmzRrrX//z5C2XWlIkWtfoPhcAaMHyU3H3nyUn21I7f/9gn7Vq3lE93fey/ARY1QmCMGoutRmekWYr9bwH0fwKT/W/HTBOd2vWfPWsmTVHvMU82jJHAmqkTWOXr95CurWrKvbffYP72XsNnySUX55GnapXxyoICKwKc9dsOkYqlikjpovfLr3/+I1VOnDgh2RcvlNxTxkdQq78iEFh7h48VKXBLmpUePXBAfh/aPy4E1jkde0jm09MewO796kvZsWhOzAXWlUVLyuX3F5LT/pfMPyVc9P9H77wlO2OcAwkCq1DZSnJh3lNztoXafODQIdmwemlcCKwy5atK9v8tNU3thP3uu29l49rY58C6t+BDctsdd6Xb/++985a8GeP+h8AqUbaS5Eun//cfPCgzJ4+LC4HVqHFLyZEzR5r3qt2ffCITRw+LucCoUKWGPFb88XT7f93qVbJ4/mx/N/MIasIAtmOPvnLDjSdfHlI7/v57vwzq0yMuBFa33gMkV660JzA+/ui/MrRf75j3f/U6DaR0ufLs/wjOybSKQGCx/z0CFZFEu/537tghvTq3j7nAatCkhVSsXCXd63/ZksUyZ9okvx1qWRsEVp8hI6RAgQJpltz399/SrUObuBBYg4aPlly50p7AYP/bnQDsfzte2ujUrv/zzkw7d6+23kjiGjVsFEkx5zIzZs5ItY6UK7CmzFsr73+4W8b0aynffv+z1G0zWBZN7CmXX3KhcxvCK6DA+hec+w8ckt1ffJuUTR/htVoMlNqViknxh+7mFkLH05E5sBwBplKcWwj9M0WN3ELonyu3EPpnyi1k/pmiRm4h889Vs4WMW0jtuCfa9c8thHb9zy2Edry00dxCqCWlj+MWQj2r8MiGDRpGVtCx1MxZM5NqwCrOhyq1Mf985MhRyZo1i/nfW5aMlDPPOF16j5gjr7zxH/P1wWb1yku54oUcf/3U4hRY/4IUnfRYtQ4ytn8LKXjXzaZDOvafIhvmD5HzzjmTAsvxlKTAcgRIgeUfYBo1UmD5R02B5Z9pog1gKTDszhH2vx0vbTQFppaUPk4jMCmw9DwRSYFlx0sbTYGlJaWPo8DSs0omsOrHSGDN/kdgRdZyv6UosBQ8t77+gYyYvFh++vV3yXfR+dKpeXW5744bTUkmcVcATCeEAsuNX2qluQLLP1PUSIHlnysFln+mFBj+maJGCgz/XDUCgwLTjnuiXf8UWHb9T4Flx0sbTYGlJaWPo8DSswqPbFC/QWQFHUvNmh3b/K4pm0+B5dihFFhuACmw3PhRYPnnl1aNFFj+WVNg+WeaaANYCgy7c4T9b8dLG02BqSWlj9MITAosPU9EUmDZ8dJGU2BpSenjKLD0rJIJrHoxElhzKLAi67E4LUWB5dYxFFhu/Ciw/POjwAqOKQWWf9YUGP6ZokYKDP9cNQKDAtOOe6Jd/xRYdv1PgWXHSxtNgaUlpY+jwNKzCo+sX7d+ZAUdS82eG9sPFKVsPldgOXYoBZYbQAosN34UWP75UWAFx5QCyz/rRBvAUmDYnSPsfzte2mgKTC0pfZxGYFJg6XkikgLLjpc2mgJLS0ofR4GlZxUeWa9uvcgKOpaaM3eOYw1+i1NgOfKkwHIDSIHlxo8Cyz8/CqzgmFJg+WdNgeGfKWqkwPDPVSMwKDDtuCfa9U+BZdf/FFh2vLTRFFhaUvo4Ciw9q2QCq06MBNY8CqzIeixOS1FguXUMBZYbPwos//wosIJjSoHln3WiDWApMOzOEfa/HS9tNAWmlpQ+TiMwKbD0PBFJgWXHSxtNgaUlpY+jwNKzCo+sW67lqKAAACAASURBVLtuZAUdS82dP9exBr/FuQLLkScFlhtACiw3fhRY/vlRYAXHlALLP2sKDP9MUSMFhn+uGoFBgWnHPdGufwosu/6nwLLjpY2mwNKS0sdRYOlZhUfWqV0nsoKOpebNn+dYg9/iFFiOPCmw3ABSYLnxo8Dyz48CKzimFFj+WSfaAJYCw+4cYf/b8dJGU2BqSenjNAKTAkvPE5EUWHa8tNEUWFpS+jgKLD2rZAKrVowE1gIKrMh6LE5LUWC5dQwFlhs/Ciz//CiwgmNKgeWfNQWGf6aokQLDP1eNwKDAtOOeaNc/BZZd/1Ng2fHSRlNgaUnp4yiw9KzCI2vXqh1ZQcdS8xfMd6zBb3GuwHLkSYHlBpACy40fBZZ/fhRYwTGlwPLPOtEGsBQYducI+9+OlzaaAlNLSh+nEZgUWHqeiKTAsuOljabA0pLSx1Fg6VklE1g1YySwFlJgRdZjcVqKAsutYyiw3PhRYPnnR4EVHFMKLP+sKTD8M0WNFBj+uWoEBgWmHfdEu/4psOz6nwLLjpc2mgJLS0ofR4GlZxUeWatGrcgKOpZasGiBYw1+i3MFliNPCiw3gBRYbvwosPzzo8AKjikFln/WiTaApcCwO0fY/3a8tNEUmFpS+jiNwKTA0vNEJAWWHS9tNAWWlpQ+jgJLzyo8smaNmpEVdCy1cNFCxxr8FqfAcuRJgeUGkALLjR8Fln9+FFjBMaXA8s+aAsM/U9RIgeGfq0ZgUGDacU+0658Cy67/KbDseGmjKbC0pPRxFFh6VskEVvUYCaynKbAi67E4LUWB5dYxFFhu/Ciw/POjwAqOKQWWf9aJNoClwLA7R9j/dry00RSYWlL6OI3ApMDS80QkBZYdL200BZaWlD6OAkvPKjyyRrUakRV0LLVo8SLHGvwW5wosR54UWG4AKbDc+FFg+edHgRUcUwos/6wpMPwzRY0UGP65agQGBaYd90S7/imw7PqfAsuOlzaaAktLSh9HgaVnRYF1KisKrMjOn6RSFFhuACmw3PhRYPnnR4EVHFMKLP+sE20AS4Fhd46w/+14aaMpMLWk9HEagUmBpeeJSAosO17aaAosLSl9HAWWnlV4ZPWq1SMr6Fjq6SVPO9bgtzgFliNPCiw3gBRYbvwosPzzo8AKjikFln/WFBj+maJGCgz/XDUCgwLTjnuiXf8UWHb9T4Flx0sbTYGlJaWPo8DSswqPrFa1WmQFHUstXrLYsQa/xSmwHHlSYLkBpMBy40eB5Z8fBVZwTCmw/LNOtAEsBYbdOcL+t+OljabA1JLSx2kEJgWWniciKbDseGmjKbC0pPRxFFh6VskEVpUYCaylFFiR9ViclqLAcusYCiw3fhRY/vlRYAXHlALLP2sKDP9MUSMFhn+uGoFBgWnHPdGufwosu/6nwLLjpY2mwNKS0sdRYOlZhUdWrVw1soKOpZYsW+JYg9/iXIHlyJMCyw0gBZYbPwos//wosIJjSoHln3WiDWApMOzOEfa/HS9tNAWmlpQ+TiMwKbD0PBFJgWXHSxtNgaUlpY+jwNKzosA6lRUFVmTnT1IpCiw3gBRYbvwosPzzo8AKjikFln/WFBj+maJGCgz/XDUCgwLTjnuiXf8UWHb9T4Flx0sbTYGlJaWPo8DSswqPrFKpSmQFHUstXb7UsQa/xSmwHHlSYLkBpMBy40eB5Z8fBVZwTCmw/LNOtAEsBYbdOcL+t+OljabA1JLSx2kEJgWWniciKbDseGmjKbC0pPRxFFh6VuGRlStWjqygY6llK5Y51uC3OAWWI08KLDeAFFhu/Ciw/POjwAqOKQWWf9YUGP6ZokYKDP9cNQKDAtOOe6Jd/xRYdv1PgWXHSxtNgaUlpY+jwNKzosA6lRUFVmTnT1IpCiw3gBRYbvwosPzzo8AKjikFln/WiTaApcCwO0fY/3a8tNEUmFpS+jiNwKTA0vNEJAWWHS9tNAWWlpQ+jgJLzyo8stITlSIr6Fhq+crljjX4LU6B5ciTAssNIAWWGz8KLP/8KLCCY0qB5Z81BYZ/pqiRAsM/V43AoMC0455o1z8Fll3/U2DZ8dJGU2BpSenjKLD0rMIjK1aoGFlBx1IrVq1wrMFvcQosR54UWG4AKbDc+FFg+edHgRUcUwos/6wTbQBLgWF3jrD/7XhpoykwtaT0cRqBSYGl54lICiw7XtpoCiwtKX0cBZaeFQXWqawosCI7f5JKUWC5AaTAcuNHgeWfHwVWcEwpsPyzpsDwzxQ1UmD456oRGBSYdtwT7fqnwLLrfwosO17aaAosLSl9HAWWnlV45BPln4isoGOplatXOtbgtzgFliNPCiw3gBRYbvwosPzzo8AKjikFln/WiTaApcCwO0fY/3a8tNEUmFpS+jiNwKTA0vNEJAWWHS9tNAWWlpQ+jgJLz4oC61RWFFiRnT9JpSiw3ABSYLnxo8Dyz48CKzimFFj+WVNg+GeKGikw/HPVCAwKTDvuiXb9U2DZ9T8Flh0vbTQFlpaUPo4CS88qPLJCuQqRFXQstWrNKsca/BanwHLkSYHlBpACy40fBZZ/fhRYwTGlwPLPOtEGsBQYducI+9+OlzaaAlNLSh+nEZgUWHqeiKTAsuOljabA0pLSx1Fg6VmFR5YvWz6ygo6lVq9d7ViD3+IUWI48KbDcAFJgufGjwPLPjwIrOKYUWP5ZU2D4Z4oaKTD8c9UIDApMO+6Jdv1TYNn1PwWWHS9tNAWWlpQ+jgJLz4oC61RWFFiRnT9JpSiw3ABSYLnxo8Dyz48CKzimFFj+WSfaAJYCw+4cYf/b8dJGU2BqSenjNAKTAkvPE5EUWHa8tNEUWFpS+jgKLD2r8MhyZcpFVtCx1Jp1axxr8FucAsuRJwWWG0AKLDd+FFj++VFgBceUAss/awoM/0xRIwWGf64agUGBacc90a5/Ciy7/qfAsuOljabA0pLSx1Fg6VklE1ilYySw1lNgRdZjcVqKAsutYyiw3PhRYPnnR4EVHFMKLP+sE20AS4Fhd46w/+14aaMpMLWk9HEagUmBpeeJSAosO17aaAosLSl9HAWWnlV4ZNnSZSMr6Fhq7fq1jjX4Lc4VWI48KbDcAFJgufGjwPLPjwIrOKYUWP5ZU2D4Z4oaKTD8c9UIDApMO+6Jdv1TYNn1PwWWHS9tNAWWlpQ+jgJLzyo8skypMpEVdCy1bsM6xxr8FqfAcuRJgeUGkALLjR8Fln9+FFjBMaXA8s860QawFBh25wj7346XNpoCU0tKH6cRmBRYep6IpMCy46WNpsDSktLHUWDpWVFgncqKAiuy8yepFAWWG0AKLDd+FFj++VFgBceUAss/awoM/0xRIwWGf64agUGBacc90a5/Ciy7/qfAsuOljabA0pLSx1Fg6VmFR5YuWTqygo6l1j+z3rEGv8UpsBx5UmC5AaTAcuNHgeWfHwVWcEwpsPyzTrQBLAWG3TnC/rfjpY2mwNSS0sdpBCYFlp4nIimw7HhpoymwtKT0cRRYelbJBNbjMRJYGymwIuuxOC1FgeXWMRRYbvwosPzzo8AKjikFln/WFBj+maJGCgz/XDUCgwLTjnuiXf8UWHb9T4Flx0sbTYGlJaWPo8DSswqPLPV4qcgKOpbasHGDYw1+i3MFliNPCiw3gBRYbvwosPzzo8AKjikFln/WiTaApcCwO0fY/3a8tNEUmFpS+jiNwKTA0vNEJAWWHS9tNAWWlpQ+jgJLzyo8smSJkpEVdCz1zLPPONbgtzgFliNPCiw3gBRYbvwosPzzo8AKjikFln/WFBj+maJGCgz/XDUCgwLTjnuiXf8UWHb9T4Flx0sbTYGlJaWPo8DSs0omsIrHSGBtosCKrMfitBQFllvHUGC58aPA8s+PAis4phRY/lkn2gCWAsPuHGH/2/HSRlNgaknp4zQCkwJLzxORFFh2vLTRFFhaUvo4Ciw9q/DIx4s/HllBx1IbN210rMFvca7AcuRJgeUGkALLjR8Fln9+FFjBMaXA8s+aAsM/U9RIgeGfq0ZgUGDacU+0658Cy67/KbDseGmjKbC0pPRxFFh6VuGRJYqViKygY6lnn3s2WQ3PvvimTJqzWg4fOSr5Lj5f+rSvJ5fmvcDxV/TFKbD0rFKNpMByA0iB5caPAss/Pwqs4JhSYPlnnWgDWAoMu3OE/W/HSxtNgaklpY/TCEwKLD1PRFJg2fHSRlNgaUnp4yiw9KySCazHYiSwNv8jsH78+TcpV7+7LJ/eVy65OI/MWfqsvLL9PzJzVKfI/qgISlFgRQAtvAgFlhtACiw3fhRY/vlRYAXHlALLP2sKDP9MUSMFhn+uGoFBgWnHPdGufwosu/6nwLLjpY2mwNKS0sdRYOlZhUcWf6x4ZAUdS23avCmphrc/2CX9x8yTNbMHmv9v9xffSsN2w+TlVeMcf0VfnAJLzyrVSAosN4AUWG78KLD886PACo4pBZZ/1ok2gKXAsDtH2P92vLTRFJhaUvo4jcCkwNLzRCQFlh0vbTQFlpaUPo4CS88qmcAqGiOBteUfgfXXvv1SqnYXmTK0ndxwzeUydf46+eKbH2Ro98aR/VERlKLAigBaeBEKLDeAFFhu/Ciw/POjwAqOKQWWf9YUGP6ZokYKDP9cNQKDAtOOe6Jd/xRYdv1PgWXHSxtNgaUlpY+jwNKzCo8sVrRYZAUdSz235blkNazf/Lp0GzJdcuXMITlzZpe5Y7syB5Yj40CLU2C54abAcuNHgeWfHwVWcEwpsPyzTrQBLAWG3TnC/rfjpY2mwNSS0sdpBCYFlp4nIimw7HhpoymwtKT0cRRYelbhkY89+lhkBR1LbX5+c1INn3z+rTTvNkbmjukieS86Xza99JaMm7lC1s0dLJkyneb4S7riXIGl45RmFAWWG0AKLDd+FFj++VFgBceUAss/awoM/0xRIwWGf64agUGBacc90a5/Ciy7/qfAsuOljabA0pLSx1Fg6VklE1iPxEhgvfCPwJq3bJPs/PgLGdazSVLTbivaUJ59erhclOfcyP4wy1IUWJbAUoZTYLkBpMBy40eB5Z8fBVZwTCmw/LNOtAEsBYbdOcL+t+OljabA1JLSx2kEJgWWniciKbDseGmjKbC0pPRxFFh6VuGRRR8pGllBx1JbXtiSVMO2t3dK7xFzZNnUPnL2WWcI/rlDv8kmiXuWzJkdf0lXnAJLxynNKAosN4AUWG78KLD886PACo4pBZZ/1hQY/pmiRgoM/1w1AoMC0457ol3/FFh2/U+BZcdLG02BpSWlj6PA0rNKJrAejpHAevEfgYX2TFuwTlZtfMU0LfcZp0unZtXlrluvi+yPiqAUBVYE0MKLUGC5AaTAcuNHgeWfHwVWcEwpsPyzTrQBLAWG3TnC/rfjpY2mwNSS0sdpBCYFlp4nIimw7HhpoymwtKT0cRRYelbhkY8+9GhkBR1LPf/S8441+C1OgeXIkwLLDSAFlhs/Ciz//CiwgmNKgeWfNQWGf6aokQLDP1eNwKDAtOOeaNc/BZZd/1Ng2fHSRlNgaUnp4yiw9KzCIx956JHICjqWeuGlFxxr8FucAsuRJwWWG0AKLDd+FFj++VFgBceUAss/60QbwFJg2J0j7H87XtpoCkwtKX2cRmBSYOl5IpICy46XNpoCS0tKH0eBpWeVTGAViZHA2kqBFVmPxWkpCiy3jqHAcuNHgeWfHwVWcEwpsPyzpsDwzxQ1UmD456oRGBSYdtwT7fqnwLLrfwosO17aaAosLSl9HAWWnlV45MNFHo6soGOpF7e+6FiD3+JcgeXIkwLLDSAFlhs/Ciz//CiwgmNKgeWfdaINYCkw7M4R9r8dL200BaaWlD5OIzApsPQ8EUmBZcdLG02BpSWlj6PA0rNKJrAKx0hgvUyBFVmPxWkpCiy3jqHAcuNHgeWfHwVWcEwpsPyzpsDwzxQ1UmD456oRGBSYdtwT7fqnwLLrfwosO17aaAosLSl9HAWWnlV45EMPPhRZQcdSL73ykmMNfotzBZYjTwosN4AUWG78KLD886PACo4pBZZ/1ok2gKXAsDtH2P92vLTRFJhaUvo4jcCkwNLzRCQFlh0vbTQFlpaUPo4CS88qPLLIg0UiK+hYausrWx1r8FucAsuRJwWWG0AKLDd+FFj++VFgBceUAss/awoM/0xRIwWGf64agUGBacc90a5/Ciy7/qfAsuOljabA0pLSx1Fg6VklE1gPxEhgvUqBFVmPxWkpCiy3jqHAcuNHgeWfHwVWcEwpsPyzTrQBLAWG3TnC/rfjpY2mwNSS0sdpBCYFlp4nIimw7HhpoymwtKT0cRRYelbhkYULFY6soGOpl1972bEGv8W5AsuRJwWWG0AKLDd+FFj++VFgBceUAss/awoM/0xRIwWGf64agUGBacc90a5/Ciy7/qfAsuOljabA0pLSx1Fg6VlRYJ3KigIrsvMnqRQFlhtACiw3fhRY/vlRYAXHlALLP+tEG8BSYNidI+x/O17aaApMLSl9nEZgUmDpeSKSAsuOlzaaAktLSh9HgaVnFR75YMEHIyvoWOqVba841uC3OAWWI08KLDeAFFhu/Ciw/POjwAqOKQWWf9YUGP6ZokYKDP9cNQKDAtOOe6Jd/xRYdv1PgWXHSxtNgaUlpY+jwNKzCo984P4HIivoWOrV1191rMFvcQosR54UWG4AKbDc+FFg+edHgRUcUwos/6wTbQBLgWF3jrD/7XhpoykwtaT0cRqBSYGl54lICiw7XtpoCiwtKX0cBZaeFQXWqawosCI7f5JKUWC5AaTAcuNHgeWfHwVWcEwpsPyzpsDwzxQ1UmD456oRGBSYdtwT7fqnwLLrfwosO17aaAosLSl9HAWWnlV4ZKH7CkVW0LHUa9tfc6zBb3EKLEeeFFhuACmw3PhRYPnnR4EVHFMKLP+sE20AS4Fhd46w/+14aaMpMLWk9HEagUmBpeeJSAosO17aaAosLSl9HAWWnlV4ZMH7CkZW0LHUtu3bHGvwW5wCy5EnBZYbQAosN34UWP75UWAFx5QCyz9rCgz/TFEjBYZ/rhqBQYFpxz3Rrn8KLLv+p8Cy46WNpsDSktLHUWDpWSUTWPfGSGC9QYEVWY/FaSkKLLeOocBy40eB5Z8fBVZwTCmw/LNOtAEsBYbdOcL+t+OljabA1JLSx2kEJgWWniciKbDseGmjKbC0pPRxFFh6VuGR999zf2QFHUu9/ubrjjX4Lc4VWI48KbDcAFJgufGjwPLPjwIrOKYUWP5ZU2D4Z4oaKTD8c9UIDApMO+6Jdv1TYNn1PwWWHS9tNAWWlpQ+jgJLz4oC61RWFFiRnT9JpSiw3ABSYLnxo8Dyz48CKzimFFj+WSfaAJYCw+4cYf/b8dJGU2BqSenjNAKTAkvPE5EUWHa8tNEUWFpS+jgKLD2r8Mj77r4vsoKOpba/td2xBr/FKbAceVJguQGkwHLjR4Hlnx8FVnBMKbD8s6bA8M8UNVJg+OeqERgUmHbcE+36p8Cy638KLDte2mgKLC0pfRwFlp5VeOS9d90bWUHHUm+8/YZjDX6LU2A58qTAcgNIgeXGjwLLPz8KrOCYUmD5Z51oA1gKDLtzhP1vx0sbTYGpJaWP0whMCiw9T0RSYNnx0kZTYGlJ6eMosPSsKLBOZUWBFdn5k1SKAssNIAWWGz8KLP/8KLCCY0qB5Z81BYZ/pqiRAsM/V43AoMC0455o1z8Fll3/U2DZ8dJGU2BpSenjKLD0rBhJgeX9HKDAckNKgeXGjwLLPz8KrOCYUmD5Z51oA1gKDLtzhP1vx0sbTYGpJaWP0whMCiw9T0RSYNnx0kZTYGlJ6eMosPSsGEmB5f0coMByQ0qB5caPAss/Pwqs4JhSYPlnTYHhnylqpMDwz1UjMCgw7bgn2vVPgWXX/xRYdry00RRYWlL6OAosPStGUmB5PwcosNyQUmC58aPA8s+PAis4phRY/lkn2gCWAsPuHGH/2/HSRlNgaknp4zQCkwJLzxORFFh2vLTRFFhaUvo4Ciw9K0ZSYHk/Byiw3JBSYLnxo8Dyz48CKzimFFj+WVNg+GeKGikw/HPVCAwKTDvuiXb9U2DZ9T8Flh0vbTQFlpaUPo4CS8+KkRRYEZ0D33z/k/QcNkt2ffq15L3ofOneurbcUeAaUxcFVkRIkwpRYLnxo8Dyz48CKzimFFj+WSfaAJYCw+4cYf/b8dJGU2BqSenjNAKTAkvPE5EUWHa8tNEUWFpS+jgKLD0rRlJgRXQO1G09WB554A6p9cRjsu3tD6XnsJmyeclIyZolMwVWRET/KUSB5QgwleJZsmaT+0tXlHMvvDjNyg8dPizPrV8uv/y0x38DLGo8/4KLpESZSpI1a7Y0S/205wfZtH65HD16xKJm/6F3FywiN91yp5yWTtU7P3hH3np9q/8ft6gRLIuVrigXpNP/Bw8dlHnTJ8r3335tUbP/UAos/0wpMPwzRY0UGP65agQGBaYd90S7/imw7PqfAsuOlzaaAktLSh9HgaVnxUgKLOtz4Nff/pQSNTrJ6+snSpbMmU35Sk/2lk7Nqss9t19PgWVNNHkBCixHgBRY/gGmUSMFln/UFFj+mSbaAJYCw+4cYf/b8dJGU2BqSenjNAKTAkvPE5EUWHa8tNEUWFpS+jgKLD0rRlJgWZ8D7+7YLf1GzZXVswcklW3fd5Lce8eNUqXMQxRY1kQpsByR/WtxrsD6V0QRBVBgRYQt3UIUWP6ZUmD4Z4oaKTD8c9UIDApMO+6Jdv1TYNn1PwWWHS9tNAWWlpQ+jgJLz4qRFFjW58C2t3fKuBkrZPGU3kllewydKdfmv0TqVC6erL5jx0/I/uVrJPsza61/x2eBE9lzyOHGzST3HTenWe3+P/+WH2bPkeN7vvf509Z1Zbo4r+StV09ynpkrzbJff/KlfLJlk5w4dtS6fp8FLr7tLrmh0D2SOVPqm8jQ/++9/b588d8dPn/Wuq7MmbPIrQ8UkauuzJdm2T/2HZAtW56XP37fa12/zwJnnX2uFHusqOTOlSPNaj/57Gt5fdsrcuzYMZ8/bV3X9TcWkHvvui3d/t/+9vuyKw76v+ADReSadPr/97/2y9Kly+SXn3605uCzQJ4LLpKqVSvLmWfkTLPaD3bskpUrlsmRI4d9/rR1XQUffEgeL/Zwuv2/Zt0m2frCZuu6fRbIli27VK9VR+649fo0q937xz6ZNmW6/PD9tz5/2rqui/NdIo0bPynnnHVGmmXfff+/smjB/Jj3/0OPPiZlSxdn/1v3ctoF2P8eYf6vqkS7/t96e4fMmjFNDh+O7f2/WMnSUumJ0ule/8tWrJPNGzf471SLGrNlzy71n2ws99xxU9r3/9/3yZgxY+W7r2ObQuCSyy+XNm1apXv/Z/9bdL6IsP/teGmj/+3619bDOH8ETjtx4sQJf9UlXk3v7dwtvUfMkbVzBib9ce36TJSCd90slUoXSbw/mH8RCZAACZAACZAACZAACZAACZAACZAACcQZAQqsf+mQ3/74S4pWaS+vrpkgOXOcTDT9eM1OMqjrk3L7zSe/RMiDBEiABEiABEiABEiABEiABEiABEiABEggegQosBRsG7YbJnffdr08WbO0bHzxDbOlcOPCYZI5cyZFaYaQAAmQAAmQAAmQAAmQAAmQAAmQAAmQAAm4EKDAUtD7bs8v0m3wdNn12Tdyad4LpE/7enLTdVcoSjKEBEiABEiABEiABEiABEiABEiABEiABEjAlQAFlitBlicBEiABEiABEiABEiABEiABEiABEiABEogqAQqsqOJ1q/zjT7+W66++zK2SAEr/vf+g7P39T7M6jcf/PwIZqf8XrNgslcs8JNmzZf3/11H8i+Wb73+Sc88+U3KdnvZXL+MFU0a5/8cLr0RrR0bp/4x0/89I139GOZ/Z//576t0dn8hpp53GPLue0fL69wyU1ZFADAlQYMUQfno//fL2D6RZ1zHyWOE7pWPTapL3ovPjtKUiI6YsEYiB1bMGyBWXXhS37Qw17NMvvpOdu76QcsULmZeEeDzwcdCdH38h+IjA9VdfLhecf3Y8NtO0KSP1f/n6PWRgl0YZZgvwwpWb5ZFCd8jFF54Xt/3/zn8+kWee327aWL7EA3L+uWfFZVtxTVVv1l/2/LRXWjeqaNoar9d/Rrr/7z9wSN7/cLdkOi2T3HJjfjk9Z3zLwYxw/0f/dxk4TbYsHRn3PHH/X7Ryi9SpXFyeqlVGTs+ZPa6v/0cfuMPkM43nA2krFq7YLFmzZpFSRe+Xa/NfErfNRf/v+vQbmT6iQ9y2EQ3LSPf/zS+/Las2viKTBreNa6ZoXEa5/4f6f+9vf8pzi0fEPVc0MCO8/2WU/gfP1c++Kh/89zO5+borpfRj93MiO0NcBWk3kgIrDjvwyNFjUr5+d6n5xGOSO1dOmTR3tZQpVkga1yoTd4njv/7uR6ndcpBkzZJZVs4aIGeecXocEk3epB9+2iuDxy+QH3/6TSYObhN3A+49P++Vlt3HyU+//CYFrs8vu7/41nxEoEuLGnJGrpxxxTej9X/tlgOlVcOKhmdGOPASO3H2KmlQvZTUqPBo3DX5i69/kBrN+kv7JlXlwMFDsnTti1Kt/KNS84micdfWNZtek/EzV8jMUZ1lzPRlpr1DuzeRs87MFVdtzUj3/1fe+I90HjBV8l2cx0j2j3d/LVXLPSyNapSWTJnic3Ig3u//of6vUaFoXF5H4RcL7v+YFJg9pou8sv0/suH516XtU1WkWJG74uqaQmNw/eMDPOvnD0n6onTcNVJEjh07LqXrdJHHCt8lV1+ZT5aufUmuvOxi6dW2jhFa8XSE+n/RpJ5xv1sgo9z/0b/b3/mvTJm/VuaM6RJP3X1KWzLS/R/9P2/ZJvM3rJjRL665hhoX7+9/Gan/Ia+mzl9nJi8/2v2VPP/qu9K7Xd0MMxbIECdswI2kwAoYuObn5ix9VlY+ILt4ggAAIABJREFU84qsmtnfCCsY7oFj58uff/0t4we21lQRWEzzbmPk1huvkoUrt8jWlWOT/e7RY8ckS+bMgbXF5odmPv2MbHzhDVk6tU9cDbSOHDkqVRr3kcvyXSiDuz1pZt+PHz8hE+eskm1vfyjzxnUzsjBejozW/006j5Lq5R+VIvffahBiSfnaTa9JxdJF5KI858YL1qR2YHvG4zU7mQ9HPPLAHXHXvvWbX5d5yzeZ6wgH2lu39WBp2eCJJMbx0Oj9Bw5KyVpdjAQu8fA9pkl4mcVLzZKpfeLqmsoo9/9PPv9WqjbpK11b1JAqZR9O6v/uQ2ZInvPOku6ta8dD16fahni9/6Ox6H8MXFbOOPn8Dx1//Pm3vPrWDin16H1xwxX3/wvOP8cMBHB8v+cXadt7opQsep/UrVw8btoZuv47NasuJR+9N27alVpDfvz5N3mkclt5a+MU8/zHypG+I+dKrlw5zGr8eDpM/593tvRuX8/c+yFeXn7jA/l+z6/Sp0M9yRcnOwcy0v0f/bvj4y+k/+i5Sc9VSM11m7dJ5kyZpEyxgnFxCmSk+z/6v3SdrlK17CPyyeffyMjezTLEWCWe3/8yUv+js3sNnyW5zzg96R762Vffy5MdhsuSKb0lz3nxu8MlLi72OG0EBVacdcze3/8yA9Z6VUtI0zrlklqHB9jDldrIzFGd5Jor42M5+ba3d8rAsQtkSLenzDayuWO7JrUXX2xs2X2sPFTwNunWqlZcUf5l7x9SslZnmTK0ndxR4Nq4atviNS/InCXPyqpZA06ZJa7WtJ80rF7SzMzGw5ER+79j/8lmSx76HTOcm7e+LdXKPSJ1qhSPy9WDuK4wWzRzZKd46PJT2oAtrngx7N2uXtKqC8xyYfVgz7Z14qbNY6YvF2x1nD++W7I2QbZBaIakVqwbnJHu/216TZDzzjnzlH4+eOiwPFqlnSwY392sHIm3I57v/6H+v+iCc6Vvh/py201XJ+HrP3qefPvDzzJ1WPu4QIr7/5MdRphJlTtv+ec5ii2adVoPkm1rJ8ZFO9GIk9f/Lpk/vnvctCm9htRpNcisaAq9O727Y7f0GTFb1s4dJIcOHxFIYkhDDMhidaD/n+o4UupXfVw+3PWFfPHND3LXrddJwbtulkJ3F4irtAcZ5f4f6ssvv9kjLbqPlXVzB8lzW9+S8bNWybln55Zm9crLfXfcGKsuT/a7TTqPlHwX5ckQ93/0P+771+S/RPbt2y/N61dI+lswkd1/zDzp2qJm3MjBUOPi+f0vI/U/eG5/97/Soe9kWTChe1Kqm4bth0mVMg9J8YdOTmryyFgEKLDirL96j5gt337/sxw/cVxy5sgumDFEXqmvv/tJytbrJs8uGhYXK0WwuuqJBj2lQ9Oq8tffB+TtD3YlzcJueeUdGTV1qRw6dEQaVC8Z020QmHn57MvvpcAN+ZN6usfQmYJB1oheTQX//pe9f8pl+eIjAT22Y2J1UKMapU45M7HK7eyzzoiLGfiM0v8pIfYdNdcIoR9+/NU8uGpXjh9x9eGuL815GBqUYHtGhQY9zQwRtpLgBQxHPOSY+mvf/qR2vv/hp4KZ+K4ta0rpovebFYP4qAO2E29+5R3JmT1bTFePYdBfrl538+JywzWXJzslMBDExyea1CkbF0+CjHL/3/f3ASlUtoUZUF9+yYWnsKv8VB8zCRPr1UL/dv/HildIowvznBM3/Y/2VCnzsAybuEhuvPYKade4ivzx199mtRu2vuSPAykYuv/fcuNVguv/wXtvkaZ1y5lrHlt1psxbKxsXDo0LpqHrH/IaPOP1wLmaPVs2s+ru19/+lAbthspdt1wnPdrUNrn6fvrldyOFMEHw+jsfxnR7Waj/r7v6UrMC7833PpalU3vHZU7BjHT/D52bIcmOZxPeB5rVLS/33J562oPPvvxOrroiX6CnNe7/95VuJhvmD4nr+z+goP+rNeknq2cPkAmzVsm9d9wgjz9yr1nZOG7mSnlp23vy7Q+/mMmtWH40K733v8svvUh6DZslnZtXN2OAWB8Zqf/D31UXrXpeps5fK9NHdDR5BQ8cPCxHjh6Ny8nrWPdxRvh9Cqw46iV8dQj5ZNbMGWgGVc9tfVva950oN15zhXz13Y8mBw7y98TDgaTt2P+M2eDxs1bK2WeeIbUqPmZWtbz02vvmAbFy4z/bIGPVZqy6wCAV4g8HHhL12gyWtXMHy3ln55YKDXuar5LhhQyznQWuvzJWTTW/W6JGJzNgicccIuFgMkr/h7c59NJ93503mi1ueDFEvhkky/386++l0N03S7Eid8fsJbxB26FS4fEHk2YBIYXyXnie2Yr1+dc/CPJ3YfCKaw1bNmIpsnoOmyXXX32pydMXuq6wHHtoj8ZmMIuXw/pth8qOjz6XDQuGxFS6t+o5Ts7KfYb079Qg2bWNNmJbIXIixMMKrIx0/8fWW9yrdrww+5Qt2LimHqrY2mzTwGrhbFmzxGylSHr3/y++/l469p8iF55/jmTOnFm6taqZ7KtfSPaKA1vkgzhC/b969kAjssFx0aotMmfJRsmRPbuZ2MAW2Hg4cP/HamEMCo8fOy5jZ64w+e8wkP78q+/NfQATWH/u228mCmJ5pHX9o01Y6dKq53jTvCdKPih1KhWPWUqBdc9tE0z+je3f0rTn9z/2GYlV+L5bpc2Tlcz/B4lVpm5Xs+rtuqsujRnW8P5HiouiVdrJGxsmJ3t2YmUL/l3FUoVj1k78cEa5/4dDWr/ldTMJPKxHE7OqLfzA1vdyJR6Qs3Lnkv/89zNp2nW0bF48ItCPPeAjA8WqdfjX+z8m4TEBj7bG6kD/33rj1Wb3AiaIu7euZe6vyN2Id0DIYTyj8E4VyyO99z9sK3/2xTfl6Uk9Y/Z+Gs5G2//XX3WZnJbptJj2/+M1O8vovs2T5OTy9Vtl7Izlsnx6vzQnrrDKFYscYnnexvJczCi/TYEVRz2FLRm4sUJghI7bHmskiyf3krPOPEMuvuBcOXz4iLTsMU6wf/fhgrdJy4YVA7fHeLEuUb2jTB/Z0Qyo2/aeYJLMr9+8zeS8woD7iYY9ZUDnhnL/XTfFdJXTz7/+LuXqd5eFE3qYAX+9NkOMpGhcu4xZKXL4yBHJkT2byd1Rp/Vgk3cslsvyW/ccb1bbQLCkdrD/I79gsYJtydoXk3LLoaYW3caa1UINq5cys9qY+cTDLhZfpxs8fqEZ9PVqV9fkuxgxebGsnzfEJBkPP1cxyMHXaWaPjl2C16dXPy+vvrlDJg5qk9QhyNuD/x/5sCCHajQfIBflOUfOOftMk4A4FgfyNFRo0EOmDG0vD95bIFkTlqx5wQj3TYuGy0uvfyDDJj1tRBtWP2Lrc9CH5v6PlYPY7oDk+diq06JBBTnnrNxJTcWAHPnzop1AHTK4cPlWZhs2VuGEHys2vCwTZq+U554eIV0GTTNfp+zQpGrQOM3vpXX/L1u8kPlQCp5R2JKNxO51Ww0yW8ywGgtb9is26mUmZSqVLhJI29H/mLhq3+Sf5z9+GHnahk9eLBsXDpMc2bKm+/wPov/x/IewADvIahyQfb2Hz5aRvZvK+eedbV78x85YYe4DIfkSCMQUPxK6/iGFij545ylNQPv+89HncsPVl5ltWpitR+6mWBz4WEuTTqPMqsZcp5/8kidEcenaXeWVNePNe17ngVPN14mvu+oyyXvReWZlTtBffUyt/x+q2MasYMH5iwPiCmkaMGkQOkdiwVR7/1/xzMvmS5p4z8aWyEcfjF2+SQycS9XqYnY3YCI4/MAzt+ewmfLMgmGSI3tW81XdssUKBf6BF9z/izzRWiYPbpvu/f/Fbe/LpDmrpVr5R6Ry6YcC/wgV+r9Vj3Gyds5AyZYtq2nzrFGdzMQFngHYjglJjJVkeI4iJUL2bFkDlYGh/k3r/e/Y8eNSqlZnmTa8Q9JOkrXPvWaKoe9jcWj7HylmMmXOZCbksR0eY62gj3Z9JppztF6VEkk/3XXQdDn3nNyp5hR87a2d0qHvJLkgzznmPGher7w8cE/yd8eg/wb+XuoEKLDi6MzAssxMmTIleyG5v3QzWTUbA8F/EkwjwSOWur742ntmOeTiKb1TTUKMl7NoDcQxsxr64iAEUabTTpOSj95nPk+NBxa2aSHhPIRLrFc5bX39AxkyYZH8+PNe08Z+HRuYpOjzlz9nkow+UbKwmSV8rFoHM8ORNWtW8+U3vKAHfeAltlH74ebFDzOvOEJbB0JtSa//MbANIu9MRup/cMMWnMdrdJIRvZuagT+OTS+9ZXK3rZk9IOmFpWbzAdKifgUjXjGIDU+iHO1zAVtI+o2eJy9te9/cA0b0amZWBEJYY6YVqxvqV3vciOxmXUfLi8vHmNwu+Cx8+BbZaLcT9YNN+76TzP2qY9OqRlJMW7BOXt7+H7NVD8ndcW/CvQvHsnUvyVff/ij33Ha9PFzo9qjdl1L727G9ZejERWb7IK7zXKfnlGee324kIO5ReIlFstTvf/zFSG683GIlXNDb3/7t/o/l7hUb9ZQH7rnFiKvX3/5QJs9dI/gCGM4X/A0YNGKwHp47KVrnA0QVVgiNH9BK8v4vWfNb738szbqOkeE9m8iZuU83eVw2LhiW9KVHCBbMyAd5pHb/HzlliZHVWCkUOhp1GG4GWcUfutuIWMzULpvWN+oyMPT7qfU/np9l6nYzqwdCifLTuv8H2f8Qg+GJb5HzEpMvoZXO+Jva9ZlkJtlCSaeRgwQDmCDOzfDzC9f/kAkL5eor8pmvpYa2i85a/Iy8+sYOM7jBV1MhDqo37S+vrhlvxNs33/8ceGoBrLTAvRP5A7Hy772du6VBu2Hy6urxgq1iOEex/QVfJ548d7Xs3PWlTB7SNsjLyfxWyv5Hu5BLMiQJ8VzCikIIbhw4j3sOnyU9WtcOfILw3+7/SNmBL32P7tvCnBt9RswxW95jtXIQ78/4YA+eo+EHpEGF+j2kce2yUvqx+wUSAx+jSPmxh6BOhrTv/6PNu3MorxDea7Cl+I13P5KOzaqdsqIs2u0NvatCTiGVAL7kjUl2rLjHhPYjhW6X6hWKGjH41nsfS86c2c07FcR7tMZPqf3Nqb3/3VHgGnM+YkUQPuqEA5Idz/kRvZvJvbffYLbB5cwRvBj6t/6//JKLpFqTvlK/WknJli2Lua9h0hXboIM88JzHmAoSDWkNsJoZ+btuuu5Ks/o+5YHFF4iDHMR4qtuQGVLykXuldqViQTabv6UgQIGlgBTLECRunzGioxm8YmC7YOVms60In9iGxHq0cjuZNry9+feYrQttPYScuTRvHvP1Msw8RPNAwlGsYMEWhz0/7zUPWXzZC6vJ4mmVU+iriFjFgHxiK2f2N9tHsHJk1uKNcs7Zuc1qNwwMJ8xeJQsn9ogmtjTr/u8nX0q/UXPlwKHDkiNbNkEupKcn9zLbHdLqfzyk8YKwdfsHsmhiD/PghaC59aaror59KyP0P4QLZi9DXx8EfCQghkzB1tzQUbZuN/OShQECcs4sntIr2QqXIE6I8K93YlsJBjWQFBigzl68UVZs2GpWhWClZq0WA6VZvXJJUi6I9oX/Bl5iMBBE2/CFpPEDW8mVl+WVUrUx+97QvCRiZQleIjCzjcS/v/2xT0b1Sf4VoGi3G/2PF3583RUJ5pH/ADl7rrj0YrO6BYMYrLoC1w1bXjfnyqg+zWXusk0mH1EsXhDBJPz+j7bgowPhAxskIa1RvqhZMTByylL59oefzEAsqGPS3DVGXEJM4hzAF56w2qpymYfN11QxORC6vjCpgW2lzy0eEfiqYfAIv66wugrXeSghMrZrIfH8sul9TWJ6fEilfPEHBMnUMekRq+260xeuN1/LxXaHl7d/kO7zH/3/3Z6fzXkb9IFnVI1mA4z8CR1gjMmim667wuTFGj5psRmExWJFDq7/petelJmLNkjHZtUl9xk5BbPwuFZ+/e0PI2Kx+jXfxefL8J5NZcPz280EF/JPXXrxBUkCNgiu2PYKAQSmED84TyHUsdoGUj00kMJKAXyd+pkFsc81hgnC3LlymuTY2F5Uvn4PWTatT5Ksxj0C7cWHfnAeX5P/UjMRE9SR1v0fW5wfrtRWhvVsnPQMRcL8AWPmmfdD3BeC3gKFiR7cq666PG8yPDgfcS/AeymkBZ6xg7s+JffcfoP5whryIwW9ewBbHXGuYidG6P7fqXl1MxGAAyL4jfc+klXPvGL+u1XDJ8wzIRYHxkddBk6TQV2fNHm7Nr/8tlklim3Q42asMLJ42vCOZmUbVu0ULXxX0iQW3r3xH4ypop1vLPw5hXyIxaq1l/Xz/0nDMHTi02bHCCaqsA0SOQgxdgHb0ORsUHzT6398IAfvf0/VKmOaA1kIKY+JD2yLDTLfGK6XKfPWmOfQ0aPHzH1p0pC2qb6HoN1YPIBJIxyhd4NX10yI2XtgUP2Z0X6HAivOewwXEwaqWFUDWYUvz2C1w+I1z8ve3/4yN1UMCPDiWrFRb3lmwRAzy4mlj0GuHglhxFfeLr7gPNNm5MZKa5UTtrlgawRyzwS9rBQvWNWb9jPLhvHAh2VH7rHJQ9uZ2WHk9kCurFDOHDws3vvwU2Phg5yRwYvMn3/9LVddkVeOHjuebv9/+c0PUq5+D/M1KORNOHbsmPlnCJiUL0LRPOUzQv+HD7AwUxhK7I2cbtjy9PzSUYKXhP37Dyat0Ah6NVaojXjgQqgg1xzOPbzADhq3wGwnwkzig+VbmkF3aIUmJM3dt90Q6OAAbcXqhWxZs5rVKpPnrTG5ryYNbmvy+GGLMWYzG1Qrae5J+JomBoZ46UWOjCCvqZTnPl6+8QKI3EJ4gV373DYzw1mncnGpUOIBufvxxoIXF7BOeWB7AkRYNI/Q/R8vfrhH1a1SwqwQwoEE5EWrtpcx/VrIeeecJZWe7CV92tc3wiC1xOrRaCfysWD7GHjhxRAvpdj+hBfbaQvWJ9uuixxuRe6/zWzRxPWEGeegB1whBk27jJY6lYqZlZY48HEHiE1siR00bqH5Yh1yIiIBMFa5YdtJaJVZNDimVicGf3hOYdXQdf+brEr7+f+LVH6qt+EddDvR9j/+/Nts1X9pxZikP+XeUk3lpRVjZe7SZ809DKsdMfkWyxQIWIl78OBh2fLK24KVbPiCMg6sfK7auK8g/xgGWKVrdzHPhdtuvtps58YXoYPOk4etenLihGTNmsUMvCAzMdhGmgYcuDdABuJ6wn0M936sKmjTqGLUB9kpz1fICUy24HkKmXX4yNGkbeNYrYUv1UJe4d0VchhffkUuR2yRC5fDQWyBDW87pBqe9dhiFjqQauDFbe+ZiWOsfsHqkTKPFTT3NvRFLA4MorHqZiq2kV1/pREvn37xrbmmMImEFcZY8XTg4CHzrL3k4jyBNRPPoR0ff26k2s3XX2m2D+O+uebZV83zFLKgfIkHzKomTKZjZR6eG0j+j62F4btLgmo0xDDOyZ5t65rnJSTRihn9k56bWH37w0+/SpPaZQUffXrhtffMaqcff/nNbDHE2CCInQ4Ym9RqOVBeXDbasDuZw3eIrJrV31w/D5RvKW9tnCp//LnPrHbGR7+wagvHymdeNuI72u9XqfU/Js/NPWnOQHPNQB5iJXHbpyrLdfkvlQFj50unZtWSdpkE1e/4HWxvxop1PF+xuyXlB1xwfiIfGXKihd61BoyZb9oe2todZHv5W2kToMCK87MDNh4vXN//+Ks06zJKtiwdZVqMixC5XZrXL2+WOiLhc/7L8iblz8By2axZsiQNvPBSgZtZNBN/4oYwetoys8QZ4iW9VU7YaoJZjkqlHzIvMFjCH+Sx6aU3Zc7STXLpxXnkw0++NC+r+CohDrDCQxXLSLEaClti8MKFvFnhB27KSAAfxE0Ng+X0+h+DLjzEalUqZla+9R05x7yI48twQR2u/Y+/8eDBQ6fkVIhW+2cs2mCuqy7Nq5v/bthumLmebr4+v9RqMUDWzR2c9HDDKp0zz8h1yjkQrbaF6sVAHzNHeNFGbrQNW7abmVZsJ4JoeaRyO3lr4xQjBAaOWyBvv/+xTBjU2uRBitWBFXkYmOCaearjCDMriO1REIStn6woQyY8Lf061jfbjLHyCSsMYnVg2xNW5YVmhSGvId0xkEUyasi38BUOSKYP8Ya/B7kz5ozpEtV8GaH7PwQatrdCtIW2i2IL5JK1L5ktsC27jzMfIsB58cKr78qdt1yX6vJ435y3v/Nf6Td6rtlqF34fBNd777gxafXVM8+/IeNmrjAvtJgM6NR/ilnpBIGJ/g96Wxm2Y3UbPMOswPzy2z3mK7rIk7hv/wEjjVbPGpAkgrBSs+Sj95rnJyYVgpKD6CusYIYU/rf7f8vuY+Xaqy41uRMhadAvmP1OTbz6PgdC9UFiIV8fDgwMcB/ATDtyDGJSJdQWbQqEaLUT9YJRu94TJc/5Z5tV2JA/pYreb1YP4ktl7+74RGaM7GTYY0VU10HTzERhrA6sZoOYCK1ew8QAcvZhEg4DaqzWOiPX6Wala/s+E2Xi4DaBPwMwkMVgFZNYN117pXl/woF7AfILIbcYJl/AE3IYk64TZ6+W2aM7m2styC2woX7EimDIFORIDL1Xl63bVTo0rWbEC6QmJAvubVtefsesbsRzOOgDqxfxTo/VQ5iAxTYn3HPPPTu3EVs4N/AMw26CxatfkCVTewfdxKTfw2o7vFshnUi54g+csmUMz/33dn5q3vuRZiC0SjPIBuM6WbruJWlWt5w8/8q7Jp3ArNGdkzUBz17kcHpvx26ZMqxdkmjDCsJew2ebnFTRnsBCg7BNFCkPbr/5GsG4pWKpIkl5BfFswuQWUgogyTv+LggZnANYlRUa00DAYHV5EKuesN0RchAfRXm44O1J9wC8k4byO0IMn3fumWnm+g3iXAhJNiz6wPvc3KWbDEccmIBt0mVU0pe1g2gPf8OeAAWWPbOYlcBy8c+/+sEM8JFP4sTx42ZrGZJPYzk8BlqhQQQGCEhChxcyyKIO/SYn+/fR/iPSW+V0yw1XmdliiJbKZR6SH37cG9Mv1WAbTrHCd0nVco8YLJidh1A7cUKk1/CZ0rtdvVOSOpvZ8Wb9zawSHtRBHGn1PwbVWJ2xds4g8/DCYKxpl1Fm6S5eErDtINrbSFP+/Tb9//2eX+WN9/4r7/5nt1lphBdEJNhGriLkeojmga8p4bcwcMXqFiR6xPlw963XS5M6Zc1PY3CA1Y34hD0+YfzBh5+aF4HwHDDRbGOobszI31uyiSyf0c9IlJ27vjAvWLNGdZaO/fAFKJEh3RunKlQx8MZsHmZmo/0CjsE28ngM6trIbHHs16mB3HzdlYKtu8g5hqTJzy4cZrZpIE9CaKATBMOUv4HZNnyl9O7brjeyAOcCtkFiCTlWFLz8xgdmSxEEIZKs4r47b2w3c77g/hXkgVUB85c9Z16ysFIBKwdwvRw4cMjk7cLqDFzvGEgWLNvcrNILYusbmCFnS+jraWCC6wofG8AHCbCyqW2vCTKwSyMj3/Byi1w4yI2E1a3YVrhkSu/APw+OAfNzW98y27RKPHKvWTkA4YoBAbZC4cAkBSaK1s0bYla1YlvkhIFtzH0W+RODPNK6/2PreMseY02bsfX1ux9+lkJ3FzBfKovVV3Uhq5t0HmWejcgzglUA/5YCIWg5iL7DdYR3JmwfxccccBMtV6+bea8KrVzGilIkTg99sOLHn3+Tc885M9W8o9E6H8Lz3IRWj2AweG3+S2XUtGUmByn6G/l8sIoY5zAmELASBivig1yNH9qqhe23WJmL9xHciyBgUsphPGtLF73fyOFYbIHGfb1Rh2HySKE75PYC18joqcskR45spq+xwg2rbprVK2+6FefBdz/8EpPcqJisQlvx/oFJFaQKwS4HPE9xDw1tG4bAwgQsVgviOYxVpikTwUfrHA3VC4mC1TdYwYQJF2zTDB1YQY5zEitxIX/QXkhEPGNjdUBW4MMoiyf3NsIa71lZs2Q2OecgjvFRhZQTglil99pbO8wq8yAOXPNY/VW/zRDTHkwIoY8xDsE1hNV3oS1v+MBX1cZ9TCoH5HjEuyJWSOIdLIjJdpyrWBUYeq9DDjpI7Y0Lh5rJvl9/+1NK1e4iCyd0l8suuShmXwHH+x7ORbzHYYXjI5Xbmi+phlZZIu9sw/bDzXtV0M/6IM6pRPgNCqwM1ouY2Txy9KiZEYSJL1e8kJmNwdeSQqsIsBWmedcxRlidmTuXkUX493hJCPJIa5XTsvUvmQHO8ml9zc0CD4wx05bJC6+9K/kvz2u+DBFkol/cUN/+4OOkpJOY0cJLFWY0xvRvaR4AKQ8s6ce+eexNDzI/Tmr937jTSDM7A+GCmzL6O//lF0u9Ko+bff4QmPi6VrS/TJaSkbb/UQ4JwbE8GisisMLo6+9+MgPLaMuWlG3GA61Cg56ydeXYpI8pIGE6EgBjCXH5Bj3kxmuuMFLrvjtvDHwGCcIFW6/uKHCt2aa16cU3TULdQvcUMMnnUy4Xh8zoMWymmT2GpMHLJc7XAZ0bBbKSBKuZINoGdGpoXrZwvf/5136zUgMrilo3qiT33H69+XeQXpiJD/o+hfvPV9/sMTPbkAShlRYYHJx/zllmVVOHfpPMFrmRvZuZbZHImQOhGfQBlvhaFmY5kQsHudqeaNTT5BzBPR4HBoqFK7SSbWsnmi16uI4wm4yXxyAPzFRDbGElGwZfM0d1MtINA9rjx4+brU8YXGHlI/43tvPFIj9OiAmkS+8Rs2XD/KFJ93R8gv2Si/II8rpgJQkkC7bDoJ3Y1od7VZBHyvs/nlPof6wYRiJ1rLgNbXvAs2Dm0xvk0y+/k0cfuNMksY3mgYETcvRBBOLZ2bVVzaSk3sjRmF4KBAx2YykHsRoD7cbzEquqsXoAB+6XGGzh3M1z7tlmmw6+XIz7aquGFQPfVogmxCTmAAAgAElEQVQ2gS0+MoAtebiHYkKzbLGC5v/Hdl48I5AzEQOzJxr0lAbVS5oJlyBWX4SfXxjIYqsbJk0wmE1NDiNXFt5TcT/DewvyTgU9WMT9cf6KzWbV3U3XXmHuRfh63qipS2Xd3EFJk3/YVlT4/luTfc0s9Pd2GzzdnAuhD+9E8zpDLsRKpYqY3G2Vn+qTxAznpPngQ42S5nmA5xkmC94MG5RHs10p68b7HLY2Xn3lJeadHltxp81fayYKsQJL5IR5l7n5uvxmUgbb9LCLIOjnP9rdf/Q8s40Y2xrBDatx8YVi8zGqAa1OwQZJO3vJs4F/XTkkspGEvHr5omb1OPJkFa/eUTY9PdysyMO/wyIBXHOZM2c2uzGwohD/LugDzyCkNsC7Sqhf8YzF+x5W3sXTV8CxCATyunvrWknbtHF91a1S3IwH/+3AfTfoe+y/tSnR/z0FVgbtYSzDfvP9j6TkI/eZF7/X1k4wFx1uGNWa9jViq+YTj8nStS/K8g1bzQx3tPdCp4cytMoJCXHDv6CBMj2HzTKzxiP7NJMvvt5jVkRgCXToK4dBdhGWkhYq28IMpvAlrdRytOChW7JWF7PfHFtLMKjA4Af/wTYJ5PeJdl6vUP8Xue9WgcDC1lJsJYAcxAAXeZFC58OdJZ4yL2LI9XNngWtNHoqgj/T6HzMdTbuOlmfmDzUJU+ct3SQP3Fsg8G1FYIK+LF+/u5mBx1Yh5EJALrfQNjLknAolc2zfd7I88sDtqodbNHhjxhq58LCt4LHCqQ9Okdvnzfc+Ml+DCn3iHCt58JGABRN6BDJYwGBryZoX5fc/95kVOVglgBeY+0o3M/nGcN4iz8RX3+4xOT0wgIxFfiQMZEZPX26+poW+x3UFWYEl/BCGkBXIMYL7F7ZEQWD+8NNeOXLkSNIMLbZHbd76lpkdD+KAIDy5lWho0oowiDcIObDE9hjkcMp3cR5z3fdqWyfwlYPYonFJ3jxm+zomW7q0qGlm33FdQa7gxQ/bdbNnz5pufpxo88TgAGI6tM0es9bt+0wyM8cf7f5a2vedaLaWYusjpOc9JZvIM/OHxOR+Grr/n5X7DDMwxIc72vaeaHL1IKE/DkhLrNi74drL5flX3hFIpKHd//nqom+euKbxFdKffv1NihW+O1ni83/bAhkPchA88MGMCiUeTGo77ktmgNupgZFF2OoKmYn3BLx3IU9SLHKOhQayBcs0N+9KoXs7JoKwLRe5qLAtCtsh8eVaTAhh0I0vFgYpsnEOYiX79nc+TFcOYwvsNfkvMVIw1vnxQlugcL8PfVURwhrvqaFVJOHXDrYi4Qt22C4V/lVT39dXyvowGYD3zNCX1PCc2vbWTiNbcSDtAGTBliUjDVP0P+Rg0Hm8sKUdK64wGQCeIZGBdyt8DRar87AyCPINzwnkJ0LaATyHgzwg4PHcxEQf3vshfk4/PYeRbzggiPF8gIDDO0ssD0ykIAVLqaL3Sd4Lzzf9vHnJSLM7ANvzNvwvFzLuAZhsx/gP45OgP54ARlh5C9GG8See9VhFhol/TGSl9xXwoPlCAI+cutRsv69Q8kH57fe/zIc/1vwvL2J67cH9AalmHit8pzlfYvFMCJpXPPweBVY89IJDG/AigwE38jNh9gdfhUIenJWz+putJRhsjRvQyqzQSXkEua0otMpp58dfmodAaLtJ6MtUEAShGQLMyGMWCUkKkQw02vlR8HDHijas+kLSSdh2LBtPa8USlkeHEiRiywbykRW86yaTcwR5X4JYphvqS8wW1Wk5SDq3qGHagASpoc/rIga5PaYvWG+WHeNT1zUrFDWfiA76SKv/Q1sxkccNXyvDAw5L99fPG2yEBwYKqZ270Ww/BofIzYDZOHyNCoP+0EsXpNHuL76Rcf1byX93fyV7f/vTzMq+/f4uyXPeWVFPnov+/OzL72XPT3vl48++lpG9mqW5Su3TL74zqzOQ2Dnll3Mwu4ztHchFguXT2CqHPojmEcrng9/ASjfMyEMUYvCCFST9Ozc0kjXW+ZFCDLCkPFOmTCaRK/JH4AiXQ8j1gdlw5B7Ep6ExeKndcpC5fwSV0w+z1tgamiVLZqlbubjZQoYXW7ywgjG+AImVYri3bX39A5MIOuXn2aPZ5ynrxiCmfIkHjcTEgVlvvFgjwX96+XEQi78ziMS5+C3cl7B9pFr5R81qh4qNepoJodB5gHsEpMsLy0bJ3j/+Ml+3w6fZgz4wOMBWZiQixoAWSdIx243nAhKnY3DzWJG7zIALCf8hXIJc3RzOI60tkG+9vyuu5GCozch/ie2tyDOFJNXDkOx77uCkrYPYqleuWCEz2YV3AGzTC3pgi23OuAc9cE8BMwHw6ps7jWRB/tPHa3WSMX1bmhWuOLCCCNsMMbkZ9JGeHMZKna6DpxkJD86xvv9j5RgmAnFPwgFZjW3EJ3M6JWcH2VWmTlezCg6rtENpB4Lgi+fp0aNHzQoxrBREO+aO62YmB0Ir8bGNFPcsrBDDuxUkAu4PmJgJ+sD2QXzQAaktINPxHo1tb2gPcmZBxM8c2ckIVjzDkD8Pq+FidSAfJqQV8lziwDss8jhiyzYkRWiiIFbtwzW17rnXzMpbpNrA9nysaGxWt7yZWEdOQtwDsB0WO1vS+3hCUH8DJgXx5V9I9fS+Ao4t8LH6siZSsuBrz5isRJqDf/sIFu4PGIPj/QBfYp00d7WUKVZIGtcqE+jW7aD6MJ5+hwIrnnojwrZgALpo9fPy9/4DJnkfhBVkCl5of9n7+yn7y2O5rWjPz3vNXxn68ggeYhhIY6986MCSWOR0wM0ON5DQ1pgI8aiKQaTh88nglt4LPgaF5ep1Nw9dDKhg2oPeRpLyD4LkQdL8p1e/kEwOhj613LNtHTM7mHIAA5F4ycUXBLq1MGX/r9/8ukxb+M/XyiCv8DKOl0W8cCOHD7bqIHltEAkzw9liax5yTI3u29ysWEKOGay+QAJPXGuhvBNYfo5zAeISwgO5fqKVPBl9iq2Z2Ab4yAN3ppuHBStckLsFeZJSHpj9guxA8td+o+fJ338fCHT2GOJl4YrNJq8DVo1AwIe+VhUP+ZHACwOrQ4cPm9VXOMJzoaG/MehaOrWP2SKDl12sJARvTB6EvhSmuvk4BkG2DB6/SF7a9p4ZSOP8w4wnBAxmkrFdD6tGsPX1jmKN5K1np5ktUPgSW7SlZco/DZMmyMdovuia6TR54O4CRsBi9jut/Di4H2PQsHX7B2alEQ7c6yqVKhzV3H7IjYKvui1f/5IsWfuiSZqMSY2QdMeWIeTM6zxwqhkcXnV5PrPCoWndskmrXHBOY0YXz7FoH1htB7HdtnEVM1jBhAZW3WFVVOH7bpFZT280XwnECp1YDQ5SboHEtZ+eHEyZuxGDsh5DZ5h7cbS3a0Cu7v78OzMYRP475B/C1wjDjwOHDkufEbPl9bc/NCLxnttvMKsvkUMnqAPPf9xHISzBF6uvkLQZIia0Iggxj1Vtb1bnXH/15THrfzAJl8MVSxY2kyyNqpcyK1rjJT9eeN/hukISbUy2pNzFMGXeWrOKFNcU3ltC23dRHhL5tTd3yBOlCkf9eQDRgi2QmJDCgRxE2OaOexYOiK4sWbKY7a/4ih1y40IQBX3gPo97OZ5JmEzBzgFsG0S/QxSFrmlMFO77e7/5ElysDshJJPEvW7yg1K/6eFLfI7cf2ol3p3g6kGuq2+BpSR/6wj3gj7/2mfHfv00OBfV3YMX6+cgfmDWLeT9J6yvg+FgRVpZjZwHuF3g/DOUhwz8H8fwPMUGOOUwSYIya2i4mrNpd+cwrSV9cNu9gY+ebMRlWwfOIHgEKrOixDbzm8OR5GGDhc/Vr5gw85TO18bCtKAQHK0GQpyvlTAuSOyKfRvhgEA9lzDQEPcsZ3pFYQYCVYdi/ja0xK57ZekoiR2x/+mXvn4EneU4ph7B9ADkxpo/oYHJMYMsWvliHwTWSQCKJNmRnLF5kQkwhrEwet5KFBUvxsaQcq68wWO01bJb07djAbCUdPGGhyZcUWrkR9MWFJdpXXHKRmTnCtoj7Szc3X3+DwMRWkrZPVjYz8dguh8Fs3w71g27iKb+HLQ85smdNd2UItvak/OJiEA1HXrZuQ2YY+RvapvFv+ZGwFB4DhGhvz03r78eXXjEbhwEqZjqRGyG0Mg+yA/dbXGvY/pDyCCI/AuQm7o2QLJjhLly+pbz5zBSzdQRsj584IT/+tFfWzRts8o0hPxU+e46BF/6DraXIqRXtxO+4P+L+g1UD2FKOXD3p5cfBQKZc/R5y5y3Xmq2buc/Iab5e1rZx5agPDNGP2B6AZ1RoJTBWQWLgumbOIPnoky9NotcZIzsadsibgm0cIWmM2dyt2943941oH1gh8H/snQeUFFXXtY8kFRUFBBEJCiJZQUERQRQQkJxzzjkMeQgzxCHnIeecM0hWEFAQTKBiQhHEjIoiUf3Wc3irv2aYaQacru4Zzl3rX//nS0/VrV23bthnn30o6IJnY8e+EzwHGVJjKzbuo8pAvGZYR2M6HPi7j871nRTI1A+k8EkORu0PhzKUUefwAcyTTdcEiCV/N9KzfjnzuxLBKLY5yPCdcdDee/BDWTy5vwYVqFabLGlSVyqARn1m1n/ShetWLikNOg5R1bUTKEQ5yp4QNUYwvH+HHIb4d1JgR0xe6tMfz9/vOKbrkwKX5sGU1xVEwMyfQzh2Dd0GTNYqi45hOQEirDAgsZZO7a8G2qy1bgThKE4BgU2A7Y9zf2k/7rsnuSrv2WdDuJLShzIL7zfmC7f3gMz9qIMp9DJ94Ub9lthT01Q5VK+H2h6gbIup8ZykG/rTGgU/SYKXWJsQBGANJehK5To3U3FjM/YhqUkjp5/PP5Nb6rYbpHMAOPkqnhCba/vjNzFVAS9VrKBmDlHNHiU7ASCCRE6RMvYPbq7/ZAVw1nMqKHpjgdiCsYrfmHdwgzXi5eqdNWDgXcTAHzjeztc0AiuBvn0Yd4gWp4KK85ixTStyCxa8GTi8NK39qpz+4RfdjGJAyQSGtw+KKBqqEzaLkBtuV9RzsHAO+0ykHPJQE6AS2rlijAcuDgtVmvVTHx+IDiJigagExeaKqNbSKf00fYz33nXgZM3nhhhEUQB5Fd2GCvk5qjg2B/5upOjNXLRRSxjXbDVAerStLfh64YcAUeBENKct2KAVoyJCW/i7S9Fen0UTQojoCqoGIu7r5w7RSBJpPFT+mT2mh45NorUNa5QOmHm28wD4H2x5/R1ZMDE0RswYvyjH8uXJpt+av1UNvl6eL38k1E8QSMxnmC1j/u0mkU3Ub/7KbR7z3OotwmTf+kiP0oIy58wHk4ZeH3Fz/BEw0Sby7YY/ArL20nW6afogJexpEFSXLl2Rp3JnlfINemmKTI5smeWPc+fltZ1vaf/xeHITV/p1I/P0oRMWaZS+fvVS8mCqFEKkORBpUPSV779cg54S3rWJHhSoRAsx5KiEeRbmAtLOvAsuuDlpoa6j+icqPNKvKfZApa/NC0doJUVfhwM3+8m9fJGDUVVMrGEECzD6xiuHSmB4wE0bHuL31G0OhyjCmftZW/mG+H5K1gzR6nVpU6fUIh+nvvtRxkxbEW2aLkQy+wJ/WwxAmn786deeCr7ssSBaVs0coPcPpvfvnQLra/4nRTumRuA2Oq9Sf4/lnoOnKfmOGrBIpQ6aTsz6j+8sRYrwUbznnrtlWGhLtUJoGjJcVUb+Jj6onrd2yz49cJep20PJVNZLFNeRc9dqUQ18p7DsYF11vLRYm9z2R4XI4r3zTTuBE9QrEAMUTImp4TXZNTxSMj6SVtMO/d34piBSGGvPP5PLJ7Hm777c6Prs38GQbAH2S76CQ1TTjdrc3P9HVwUcsp1xiU0HjW+nSKX26vHF3Ll9z+GArf9RsSKwfer0T/LPv/+oChNfZBTjzLkVG4fKlsUjrhOQ3Oj92b/HHgEjsGKPVbz6JZMQm9Woho2xTSty82GRvaNkunjxstSq+LL6DlEVcOrwq6lPjqkm5AYbcoxVqcRYs8LL10i23egzKSGkCtDAuECZlvL6qnF6qHb+N2TaqESQnjbsFKHSUrc3WBy4iXI6ESxK2kMCprj3Ho3EEp2LGrnm4ENJblJm8NBgAaSCkb+rwoDj9j3vaBrWnLG9VFrOZosqSzSIwIqNQnUjRrngqA1iixRQfGCiljuO6zHBRubz4yflufy5ZNPOtzRtiNSHtVv2qm/WyhkDdZENBvNsFDmUU0blggSbSCUbMCrTQE4yJvoNn+VRuQ2duEhCWtaQlwrni2vYYnW9mPyRqKbpXVmTfh9492OtrOlmeXjnIZDBV2vWT3YsH62HESoDYkwKWRR1/Hn7I9x7z11XI4cta7hSvYw0zWnz10uNCi/Jmd/OSt0qJTW1FY8Z+o1igMZ3TxSRwxZ+X26XXfflj/PjL79J3baDZP3cocJmG8UuaSgoSSDcOCS62VAHoA4m4ooiEPJ9zZzBHiUYilLSnfF2wfS71EsFo61a5u8+E0jZufddDUSguOGdEs32dThw1jV/9y2m63uTg5BvURuFQHJkzSTd2141VaYtW7dLdrz5riof/d1YU7EZIK2YVMHd+z+Q+Su36jqFvxx7K9b9J7JmvK46mZN2+t0Pv+g6xprqT+WINxZ4DGbK8JD69gTz+/fljxfTu+VbJFjbrE45V/2nULaHhEWqGTV2Ag06DFFl67CJi3VeQunYusdoVWlCzGA9AdnlditVu5umkbJvJghH+iBpWVg0eDfHpL5No0qum6c7BQnoD+Rb7TbM90NiJNMgCCHiULXiVbTof2nlbmMbzPdzzn9vv/uxz+IJ3s8QqP2/dx8cm4bVswZ6ClNEzlkjH35yXFXN3ut/oPEnQMXehCwnimhQnZpCL1g1nPj2B/X0pSiFNf8hYASW/7ANyivHJq0o0B1nw1W00FNSs8JL2hVS4Q4f+VTJDVRYFy5elKZ1ysnEWaskdcr7o5V2uvUMRDZ7tqurRqlsYIkI44NCSly1ci/KK7W7yRItaf2Qkhz4pgQiBYoUCBaC6uVfkh7takebeoM3DRuIEf1aq+yVKIIq+e6/VyJ6t/D7hhuikmgLEWIOBY4aiCgNaTvRVdLkQNG+zzgp8/Jz8ukX3yi5SBVIf6dBMb5QNmx9/aCMHdhe8SRCz0ER4u9G5tmMEzwr8FbwJZP/r+OYSCZpN5jjpkuTUtMY8JhC2XZV5VbDQwpCHB4/8V3AVG4x+SNhqLtkzU5ZPj1ccUaeTWVN1Jj4TwWiof6A6CWtjNRXfE6IYEdt+CNwyFo9c5CSbaT5ME6QmzMX+LtBtm3ZdUASJU6k6jF8fdr2GqtyfIfAZm5AOTR7TE895ET1b8MAuESRZ1wxrfX2x2H+BysOX5gjo2Cp2uyqkgSvOdQ4k4Z0VmKLOdftxtyPDwqEFY0N7NWKkMNk2xvvyJT56/QASyCJlFmIbZ7FLeLCwQMlJt8WKrFqzcMkpsOBL/zcULl4k4NR+0IKBwRHrUrFlWR3xiipqDMXb1QFh9uNAwz7qeXTrlZ4hqwG66LP5r1OEQbZyX5l1pieug5/9+MvMqJfG3k4bSq/dpvvac6y1zTYB4nt6/2jbBwzbZlcuHhZfX9QEbvp5RfT/B8dQBC0+JJxsCX9DfWDm55EVChlrsRbFNxmL92simsqKaLCaBc6Vr0TMSx3/KgIcLjdMPgePmmxzj1//nVeTp7+SSunOlkMzKnsSykGkCXzw2oAHnU/QgoaY8epdOnPZ8CPM9X99ykBGLVBxpPOR7CS7AFwP/zhp5qpYS16BHwFh6IG1QO9/+cJUAOivHWqOLN/IXi9eHJfPTc5639MgWrGqr8Vrg7S7PEhpb0rTud7pbksndJf7k9xr87tzAkd+k7QoNvLhfNJh2bV1BLFafzvWJMEIhCbEL4ZI7ASwlu8iWeITVoRxuoQBhjYdm5eze/y/KjdJz0L4oQNNxF4Kjwtnz5A093YCFJ+d9bo7mpKWbRKB9m3btJ1CBCBQNbp7w3Y3GVbdDPA5IRklI30Qw+m1EPr7KWvScoH7tMJjQMMlVUgkCBX3KhShs8IlTQw9p06f520b1o1xuozROCoqrRm1mA9EDoNsoAoQ4MapTRVxt8tqnKMAgUQWpERnaOtRogZMQuxU+qYcTtz0SZZOjXMlRRIKtFxuEKFpb5tY3tKj8HTYjTPPvLJl/Le0S+0Gk/fzg3Vo4rqof5uSPXx44DwgWCLTuVGcYL2TaoooTVrySY1p4W4IPXNrRbVHynl/ffq+x8d1s5TTYs5gDkBf4eojQ3DvkNHVUH4XP6cfi0ZjmKEgyhpmJBpUTeEjj/C+IEddHw4jY33oLHzNGJPI5pPe8qH30dc4V+79QA1FKdiDo1xQaoxhHH2rBmvuw3kHHNxzmyZ9IDeu329GKtexlUfHX+cY1+cUAILo1/SGtkIsmHkW6cCIAdeqmkxd1Howe1iGt7KAcYdOJK282KhfFK2fg9NM0QV2rDjUMmcIZ1WKSUNjgq8bqudmFfxGIrpcBCTTwfvnPTY1Zt3K1noPY7j6n3f6DqOhxcRbbyv1r62V6iuxjqF5xRqEv47EG38zFXy6Zff6JyJaS/FXaI25rSy9XspsYEhPA1SgyDG2jmDXeu2r8Phv/+KeiES/ClWKJ/MW7FFCWMMoN1s0fnjRb0/KjYOj488nEZNoAeMmauVzbyV4r//cU5++vk3v89V9A3lON8I2NGHNw8c0fmdNYEq2qxfePfx7fB8EIROxW03scWGgQDGoB7NVI3PfoUqyk5lypjmJFR7BGwaVi+lSm5/pkCy38TgPWrmCGORd85+duWMAdoHvn28vdys/Ojm+4rre0UNDnlfP1j2/96VNelf90FTNGuEQlTe639UbBifnHH43iCz2RfgoYUvob8awXYCad5WK8+Xb6uKbMd7kHuT7kow/nUU8QvW69nESY/vEjZJAwVuV1r3FyZuX9cILLcRD/D9bpRWRPeQcd57T3I93JBnDnng79SsqLBgSIsZLumEGOhysCYCQ6R9wOi56pc1aWhn+euvC3J/iqvpe94N1cb85VulV4d6Hh8tf0GP9BaiDaNEou8cZEnTg/iZghFlzqyaAsXhi3Se7344o+osfzfUVJBoRC4wnPb1DlkcMKiOLorJ4sBhMbRjPX93+brr43/z6+9nY9xIQ2biTQRJ6CwkDToMlSa1yqhpqRsNogKCEgIgVcoUPs2zr3qT9dIDLWmcgUgr4NvypXL7+59/ZMGKbZLzicyy883Dagg+vE8rN6C87h4oLpmPOPTTolbWjPoHbXqN1ZQOxjrmm5Qy9ncFOIis6Pzi8EdgbEwcfNXLwWmkFpeu212O7JqjajKUPJD1mOr6u5HuyGbKIfYhgBMnShRttScndbtto0p6MCNNikMDSi5S6PzdIFwbdhgqPdvXlRT3JdfUR5RjH392QqX6+HVBxkKyPFu2tSoL3PZwcTCgChgFHCACKbVOBUtSHlAT8xyoRzmUcWiEwAyEl5+vw0F075LUfjbYkN4///q7pkVGV6DA3+MAsh1fQdKziVQzhy5bv0vXWMqt892gfkNFSJCrWrlirgQvnOfmm6LSY6b0aaVcyULXKewICPIM7RpX1pR81mOUmCVqhMiBTVP8VrE26nvx9f7bh45XssdZ/zns5i/VQnavHq/2CMxTwaAS2PfOUT3UUr0UpTgNJSYVwlA8QXYyH+CrdNddyeTVl5/zO8HBd4K1BGQ1dgcU+CBNlFQ9yJ8TJ7/XamQQlgS8IIrSP/SgDA1t4VFjMC+g4uPg7a8GLuu37lNlPRUKx4S39ahHY7onay/PM3N0Dw0UvLbrgPoqVSxV2DUlKT5pocNmSP1qpdSWg8Aa75tAJfYIDinM8/362x8aKHBb5eqvdxbX13WCQ5jme7dg3P+jviLghm/vsS+/8az/URXiqB+psOtUX2a/OnvJZrUhwXPOXxXBo3s3GLfPHNVdRR+M24Wrt0v6h1KrfQP7Lub86SO76r9jfeKr4n1cv/uEeD0jsBLiW73BM8WUVkRFKjyQEt1xh0ZlqPiGKgdlABFO1DCUPnf8ntyADu8Aoi2ffXlSS5lOGdZFy6pSZQmpc9RcfvpEugMH9Ma1XtVFlyhNrw51/Z5uRFRr7vKtkvHhNPLRZ19LzmyZZVT/NgKZRhrcyukDPJGlQKvcor67cg16qbLB8T/CPyfn45k8B0IwD8SmgA0LB7+YooNsynsMnio/UIFpWIguVh9+/KWmR7lNuoKpL/Ns0vbwb1i5abf069xQvyWqE7ndfKnc0j6YUsuxs8F+pVgBVb6UrNVVF+VALLa+KmtGxY2DbfEaXbTSJnMG8xzzBOSLG4Sxd38cfwRIlqgkJVWMiMShwIL0gISl3HnUTaW/xwVjtUDplrJxQUS06SFU2sNHCfLF6RtRxxotwyWsayNVPfi7cT8M3Nv3Ga8HGH2Xzfupgswh/FCaoshyTJS9+0RKCmW7HeLAn/2FXEWFgxJr2bQwXUcJXHDvHXsOq9kzissp89ZfV1iBeaxx5wipWfFlV5Su3oeD6Kr4QbJBFKAoonIZ3xWec06qJsEkqpsN6tHUr4oM3hcBFIIDMVVKI00XJTTeclQN0+9rRFclN2mone68M6kruEYdX+xfULZOH9lN9r1zRKtvlijytOBNQ7oZBt+BaN7vH6LnubJtZNfKsR7MUOoQkHtr4xSttDl2xgq1cAhUY81CQbRg1TatPLlx+35hreraupZUahyqxDbKdgpVDBo7X70p8UUjuBhVzePPZyAVb/VrexQrx8+H1METp77XvTSBNlLxyIT4/Pi36kPIgbtsvZ4ydkA7KZgvhz+7p9cGy/Xb9svcZa9pSi5Fk2IiJymckjb1A54AB+MZtdkPP/8qI/u19ntaIUEUqlEThKJSLo3gwLBJi1TZsmhSXyUOCQ6URmkAACAASURBVCCyD3ww1QOq4IoIbelKxUe/vyyXbhCs+3/WVNZMCGnW/6j7ONSYr9bvKdNHdPMo9B3IsM5g3neyM9yAEg9MUgofy/SwklVhIY30DLV03U458+sfSlptWzpKPbJqtRogry26Om9ZuzUEjMC6NdwSxF9FTSvCdBZSiOgKEWVSWziILZ7cT0vtho+aq14qpBTh/eKmlxOHrVbdR0nB/DmkUY3SaoaMHDus61UjYu82InKJkPtPCVOaU8GQMr1upUBgOFvqxQJXI0T1e8qosLaa0uS0YFC5eWPWLGSE+iJxgKKx6Z80Z7V6eTWvW94jxWXM0AI96bbtPVZ6d6inGygOf/1GzNI8cxQQbldRizr+YjLPdohV/BuikwxDwOCrxSEs9xOPSskXC3ikxv6ccByV29DeLdXMu3CB3Lrooiqg0hrRrTdWjdPvnQIKvTvWuyaP359987521MqaUe+LSgBlE2pNJ5LNQZENt9v+I6Q74BsC8eddNRWPhuotUFyV0iph4F25dBFJlzaVzhVuf1fMlZCEqAGvx7qXegxiROpEuflNSPhkeTJXFlfNyT/+7GvJ8Xhm9R2jgqpD+Dnm2PiJNa55vSoMAmzKvHWya9+7evD1t+8Y/UEhxqEKVdDqzXu0HDzzJkELDtiQb6jaojaUEbwPvn+q13INfzbvFEjv+xDRHjt9hfQPaaSHWxSGhSu2k3e3zvAQmZPnrtUDJAGlQDbmBNZXjJwdz0RwJtiCCoZUMv596rAQIUC3ZO0uqV7uRdcqGePbdf999yrRR2ONonodfnnOXoR9zM9nzrquxnXeP++Xaop7103yvF8I4dSp7pd+nRtoMQL2X5CXqHf7hzR0vTQ8+yXUuBBWTkAANdCkOWvkx59/lXdem6b48g1BGqPGYg1wqhi7NUb5/iGkCPJC/qBq50BL1VpsI5w0R7woWZcg2ahayjNEnYP93WfG3fSFG7WiMnvlqEoVKpe26DZKcST91TvTAYI71xOZXVW3eOPBeHy6VHPZvz5SVdmVm/aRwT2aqeqevT92HWRDRG2o5VBLu6nK8fd7jIvrx3b/Hxf3upVrOOt/1CAfQTbIS+es531tFFCYvjtWE3xnfH/RWSXcSp+i+xsUmBcuXNIMoba9xqj9AY05tkrTvtKuCerFF6R1z9GS64lHdW8VqPk/rp45kNcxAiuQ6AfZvQtXaKeRY8esseuAyZpPjM8ARBZyzia1y0qyZEk0ykmUyVd547h+PCYHorGv7Xxbo75IsL1zjbkfDDcRz0WT+16jbqEELl4JlA92o7HRo5Li0WNfX5MCpRUAfajc3OhbdPdAqQaRsXBSH88hGlPdsg16aloBBxkq8FFtBzLzgRT3Knno9oHb6Ttpgg1rlFKZPg3yokmXYeonhWIASf+gcfM1yslBgQODW+aO9CeqeTb3xoPk5zO/RZsOiSks6UaoDJ57OpewYH/y+Tca5fTngktfHZUbmKFYchZdx3sG7zNMVan4RQoZHj/k8LMYu6lyi6oci24co75r3WuMKtww1IcwomKhW+mkTp+UOJm/Tva89YE0qFFaCj6VXT1lOFyjJkQtyIYKE1rICiLbEC2zx/SQ9C4bkkMAR90YcsimdWhWVY3JiR6S5vjb2T9l1JSl6knIPOB2Y54ipZwACg3POzaxmKU7vhLR9QmzbdJhSZMCb4fs8Gf/IVdQVeF54aiWSTdD3RiTBw7vghRjiBcMopl73ZpjGbOoqkgXr1etpKbgU0XxhYJ51KzcORAyt1Vu0kfVJESaA9lIzWOuHDugvacbqO7uufsu9SOjnPyf5y5oyiYHBa0C2qqG370x6QwkBYcWqikXfe6qeoSGiftdd92pKZnMsVWa9ZNUD6TQ9DPGZt4c7qtyISxZ77E4QIG7bc8hWTVjoCrYIYkooMEY3r7nkM5TgTDNj26cRQ1QsIaibONgyHgmjYh+s6a6qXBlrcLagHRrUvJfrNJRSTbvOYr3ffLbHzVFD7UzajEyHdwKsjp4Qq5HnWPoW9Wm/aRi6RdUsUXQoGntslolPBhSSdlHswfcu27i/0j/Pz1p2cyhZep21/kKJSEesM76D3HwzJPZo83cCOQ8Fuh7x2b/f6M+Mpd5B+tu9Pu4+PfeQ2do8I9gRdRGcQLSdgleQnJhUo9S061zAGsPRZEQhTBP/fvPP7JkSn9NdcdeYtOC4ZIkcaKgmP/j4l0E4hpGYAUC9SC9J/Jn0vSQ6iJ53nvwqEfiiDSSjSxVVWiU4yW1kMMYh243DgSxga11zzEazcLMj8gXaZA0J82EBc/NFjUFypfKjeoUKFwuX7miVYPcjh6iupoyb63UqPCyKoQ++vQrWbt1r6eCGhuDS5cvqxJnx5uHVQYfqLQCiAoWpME9m3ukwygEkyZNLN3a1FZfjBefe0r9L/BR27b7HVXDBKpBrNZqPUB9e6JWniLVjUMrG0TIN6fh94GyDGP96Hze4vpZ2EDXbz9EKGHP+0cNRhR288IROiZJc2hZv7yaTrII45+0ZfHIgCveGIukFTibGEgCzL/DQhp7DOghsnbuPazRLzcbygEUbAff/0RxQmWFUuib0z9qis7a2YM9hBXRbpRO3mbEbvbVuRfK22Yhw7VEvBMgYL5PkiSxGqpSHZBDFgcbUkk4/Pi7WEZ0OBDVLNegp5qlM2ZjangBVm8Zrua/p7//RUZOXiJ9Oje4RhHrL5w5GGD0TTo53mwUI/B1kF6+4Q0tULBm9mBVb7EBXzFjgCuKRzzOICggUVApkL5Dat78lVt1rZ8ccVVtxbxLWlGPdnX8BVusr0tQgAMMqmwac2npOt1l9tiekvyuZFKv/RDZMG+oHlq27zkslUpf/f45ALtBvqFUGR65WNVfrRtUlOTJ75LGnSJU2Ux6pveaSiChYacIWTNr0HUFIWINyH/4Iap7/h+FZ+grRDHFCFCuO5U2ORRiWg55GbVBFpGO6mZaPCn5HA5RLxGk7B0xXQ+GqJ2vFk94SB5Kk0qrK0NyOgVqUOngO4WXkr8b39ErtbrKurlDJOX996mazSGyIFSoWDaoe1P56czv0qTzMLWd8Gdl4tg8L5YXvGeKDDC3Q3JBcrLOkg5L4JriNWf/PBeQ9Yr9H/5i8yeEanpZn04N5Jknn/A8GgQc3o7st1lzCb5grj9g9Bxd19zMHokN3sHwmxvt/331EWUpY7dNo0p6dnGL5MRvEoIyukqU7FkIdEFmo8pkDLi9t0Lxx96599Dp6s3IWCT4w/xKWmwwzf/BMAZvtg9GYN0sYgn890StOJQQhePjQ31FJSr1bJo7RP0EUBJUaBSqnhPZs2SUweMXSI+2tV2ppuYLfhaoHoOm6KH6l9/OavT14sXL8nTeq4fxWhWLaxWVQDZfKjck8hcuXpSmdcppyW3Sd4giu9lQ4eDR9OHHx+Xff/+RlvUrakQYk0c2DZgPNqn9qpIwpPG9vnKcymN3vHnIdXKAil6QKFQC4RDNRpZUEjbSO/Yc0s0NqSQsEk+XbiHvbJ7qqh+G93t798hnGpGvXan4da+TbwslDh4zURum5CWLPqO5/24YvRJFw/cIjxs2NKiYSH3goMgByzFTh7zAOBuDzZQPpJDte95x/f07WPHeKRWOKsDxaSMtgjSCN1aPV+IIEuGN/e8plnlyZLmO8PA+VLjxvbXsPkpJAXyRaMypqDU2zB8md9+ZTFUPRO456LqtyEANyAHfe6zyrXP4p9oajbHQtvc4HSdEXalQ5YYJvfe7QTHCN3EjQ3mIQcgKpwgF7xp/Krc22RxgMc/FzNWXuo5D96v1eqovDuOUxt8GOiV64uzVqmTksP/e0c9VpUkk+8NPjivBzvyKGhOVrtvt3SOfa5oIadnJkiaRzmGTdC3AW6p5t5FKUuKTyW84ZBEgOPDuJ7L77Q9kcWRfV3wdUQfji7RkzU5VYxd6OreM7N9GZi7eqAQlqXl858zxr9TuJksm91NlK9VWCWIF6rDN4RB1GwoyGmsD+76QVjU884Dzvknjguzq2qqWpka71fA/w5u1Q9OqUrV5P2lep5weDFk306VJ6bGYIGNg6+53PAU1ONwWK/SU7mXcaE51ZFIb9xz4QJZOCdPqlexfINycIiAU/qlX7RUpV6KQG92K9h7Mj6SUkm7NN+/tfUomBorwK1f+1rGQIX0a+eXM79KvSyPdZ7vZmJMgpiEB8fJCseq9jjtek1SFo8om6yv2Av5OI3cTg7i+V3T7/9i8V/YzEMXsCyGHR4e1cUWdjwcWwerJw0Ku2SchxKBgwoZ5EXoWiJi0WL931lICnW6r3BFQEMQkc4ggAWsPe7xgnv/jemz543pGYPkD1QRwTZRDSMV7tqsrlZr00c0/CwQNfwQ2WA65gvIldaoUuokIVGUFp/pLncrFPSXi2WwjMaUCH2mRKMvY7ATycOhL5caGFUPnWaO7S5IkSaRolQ6yb92kgI8m+sxGES80Ng1zlr4mqzbt1gMrKjf8UPYf+kijzGDsmG261XEWTKIwEAJEgNkEqvGwVxVC0h85KJD+BNFJmgGbGX+n58UGA6rQsQFD2RK1EVWGNKa/bhq90g8UdqQTUUGFtNy543t5vLtQh4VGzFACc+qC9bJr77vycuF8kiv7o555IjbPHhe/YdPUJSxSVQv4onEYgHzHePrNtRPk/PmLutluXq+cVq+KnLtGcmZ71KPYgrCZs3Sz56AWF33ydQ1vCblT5hmvnAzp0qiqBRUJ3xdKhllLN+shNhDkgPcz4HuFApdDNoQFm0aUtz3b1VG1K4eI+lVLSYmi7lT+jO07wo+u7/CZmjpOKhFjBW8qjH5fKpzfr2W2Y9tH53eQxJ9+8Y2qh2ikvOFDF4gUKO++o7hC3QChiYq0evmX9L9REEIUvfBsXj2Ik8790IMpJW/OLPrnEIx8i/420YasHj9rlZKqpJD37dxA16NhExfJxvkRGpCr2qy/rJo5QNO0KjXpq/0f0be1R5Fzs+/qv/6eg1fFxqFKuoMZRCwVg1E/oW469MGn6qFExTfeP4EEt4lMvnlSx51UYdI1URRGF2iB7IIYxILA7WIv7ElYfxat2aHkHz5YFHrYuWKsJ3UXJTGeUygb+f7HTl8u60k7Tprkv77KWP89thLsSVFjYkCPEqNNw0oewg+1XpfwSbJ96Shdvzr2u5otULVsUWlYvbSrKZAEVEZMXio//fyrVvJ2Uradh525eJOgxpsxqrtcvHhJzf85MxB0ddKjUXChOPN3JoHam7QZqAEWxiB7gGfz51R1LupB9qPzV2xVBeaCiaFKxL51+GMNauCnhmcZ84JT9CHWL/Q2+SFrJuPRUS9GfWx8HckcYY0li0SVbmPmKlnMWPd3I4jBXvTZ/DkkS6b0One+e/QzmTSks2R77BENCrH3Q/lO38JHzZGtS0e6rhpnX1cOw/mR3TTIEpv5n6yMlPffq8oxN+cqf7+zuLq+EVhxhWQCvQ5RYZQYTpTbqU5E9QTYZBZlKlgsmtRHSRcONsi5Kb2NfNvNRvrDyy/k90xMLGz4eHmbOfo6HLpVWSmqyg0lG/eGYBkweq4aAE4a2ln++uuCK6ljN3pHEGso8qjsxOYU89ShExbqgvXnX+elfIOr6W85smWWpBBvXn4fN7q2P/6dzUxoh3rXyfDx9WGTxaFLjZIjZsqwPi0Dnv7K94PM2ddGL1BGr2xeUNqwoR0/sL0q8Njs8Z2jGsC7o0LD3tK5RQ1VO7BxebV4IalbpYQ/Xm2M10TlwKaaip9stkl/ZRM7oFsTNR1/MFUKTY2iabphv6teX055eMYDm203GmoFlBgOeQqB1jV8sqZrUyIcRdmTObMqYfTt9z8rIUs5ezbabBAD0fBGeiJrRk3Vwhx1yISFqsJxUmGIdrLJhTyI2iC8lm94XaqVfdHVTRjjlE1io5plPGoyAizMXbmzP6aH8X5dGl53OAsEvijeILLxy3oiSwbBP8tXCpSbfYRIgcSm0qtW050xUNr2HiN5smdRgoPGwaBL2ETp0KyajhHeOaQGkW7dfCdJ7FqXnfdOcAVSDfUwB1WqUeHzSFXL+tVL6f/mZkVlbwD4riEA2ZtAvPP++c6nDA/Rb5+UlyyZH5bGNV/VdH18/CCO3FINRn1ZpJCxTs0Z21PNh70bxCGVN+dPDL0ufRDlG+/AITX9NQgYbxTN4GBIahvrAMUTnMY+kH/r2qqm9pVCJE5A1l998nVdiHUIQUcFSP8p7oHHFMEs1l0UjlSCnjh7jaZEosx0uxFAY+/BWsX3BInhjIXZY3pqoQm+N5SPX359WscyCjwUZOwL5ozr5ff9FWcSAj7lShZSNTiKZeYePEQpMsHaDonBnuTU6Z8ENXy+PNmkVLGCOqdhL9GsTjlPBW63MQ72+zkZOJsXDruOnL461/aRxjVL67h1GkHvVZv3yNxx7lQu5fxEP/E8w9YG31YISYJCp07/KBOHdNKueWcOuKnCYv7h+2Bvynccm/kfWx4C8fg+//Lr79f4PAb7mHGrf0ZguYV0AriPs8ji3eDkEmNGx6RApIONLqZ1LMJUfSKPH/PsQDUOK3h3cfijEf2K6XDIv7tdWclRuZUuVlAWrNquiy1YkqIBdqQ+BEPjkD91/jpBdYMJ8qYdb6vygoqFPQZNVSLT2Vz5Mk/n39gQIfH3ZyPCOm3Bek0PIJ2QscrBn7SBLYtHeIgKynKz6SVih4n2w2lTB+SAQKoraZhDejWPFhYON4EyegU/1BUzR/eQsJFzNMr52usH5N9//tX/rdeQaaoaAEMavhSH3j8mmTOmk7SpU2rKrpsVfyCHSde6++47VZHHN980ZITsWDbaY1S7eM1OlZWjdJk8b51GkCGRA9H43iEualcuIc/kzaYKlxb1KuiGBWVhtscyyGfHT2o6bJ22g5SQg+Bwu5FK9N0PZ1RhxaYQZQ2KW6dR4ANCs3DBPKp6/frkd/JKsYLSu31dLdm+eM0OT+VAt/o+a8lm0Y30zIH6XXMIJI0XNSPzAfh2GzBZNsyPcKtLMd4HBdsj6dIooUa7UQqUmx1G3UzKEAQL33nmDOnUJHnPmgmebxsCE6/B1TMHyZFjx3WMUOKe8c1hklQjt1SEBLIYb/gzst6zRkG2osTiGVDecBBfsnanLF69Qz2ImtR61XX1INWR5y7fKhkfTiMfffa1qhXwP4J8Id0Q43T8h1h/nynTUtVkBAYD0VAw7cWiIRrfsy5hk+Tg+8e04p53gQTm3hbdRl7jpedG3yHU8EKFDGaewtutx+Cp+t7Xbd0r77z/qVb/Y59AgQp8/jgovlQ4nxvd89zDuwoo3ndL1uxQcnjeii2KNXtA0vc5nNdpM0gNywPRGH+YuH/w0RcyvG8rVdsQyHQqa7Lmv3fkc60Eh0qwd8QM+efvf67ZF/qr3+wnCQC9dfgjjy8bhFWZuj1k2dQweTRjOg0KQwbSZ5SX3dvW9gS5IRawTAgLaeS6P5K/MInr63LuY3/sVP/0vj4Va1ljGbfe5DoKUyosv79jVlx3J9bXc/bN7PMcfzTOMCiydywbo0E1X/M/615ceXsyJt87+oVW9Xau6Wv+X7budR2/YEqgLTRipga4sRRgrmJcWxMxAstGwU0hQPQdw1wWAxROGPdhivjZlyel55BpalKNhBhm/vkKbTW/Pybp6U3d+BZ+jCIAX4ZDW6ariaevw2EgKyuRt9+q+ygpmD+HRq+plET6CFX+gq3R1+fKtpaVMwfK2T/OSdteY/VwQOoek6sv83TS+Hbvf98V3wkO3Jt3HdCxWKdySSW0IDe8FSKd+0/SUtBN65RVgojNIqmxhQvkdjUNgrTW+h2G6AYaD48770wmu996X0oUfUaVC4E0eoVcgQgkooUKa/n6NyRN6vtV0fLx5yekfeh42bxouBICVE5j0wJpXblMUT24QiKPG/j/FcLcHM9OqhuHaEgMGt9VhYah0qtDXVUFVGwUqr5pEEWQiGwY3E7VgXBDEYRZ9qdfnPRUU2IDhoKINA3SCUvV6aakARsgUjvxoXO76g8YkkKMGswxzUeRSZR+zexB0rjTMCn2fD6tnofvC4dJDj+ockk5dKvxzpnvu7aupcpAlLd4oEDA856JhObKllmmLdygxAAbbjbjmAG73QhkNOwwVJZPC9d5lHfrKwXK7f4593P8uKIGhghMVGnaT8mX557OKbVbD9QgBaa5NFK88CkkXdYt82z6iicWBs/1q5XS1FcKO1CcgsIepOpPnrfWY+yNDQIp59GlcbuBd7OuI6TUiwXU5Lds/Z5q9k9KDA0FNMb+lIPnIMR/8+2/8mJBV9PKosOB6l4odFGPOn5kjAHIbUhYFPFtG1VyA8Jr7oEKa9Kc1ZIuber/ES+tJcfjGTWVnGwBlMSMy9M//KyBje6DpiqBEQjvKeYqUvQpLPH3339rAADDeYIYELH4uD7y8INavRgCHsIA7yf66/beGvUV3xSpr+DGt0/RBFIznYwLAgcQ2ij0Y6q2GpcDArUqBUa8UwDZq2AbwnxD0QSCFCh0UD47wTbmXXBHVQiZ6G0CH5f9S6jXYiwwV5Gq58xVzrNCeDOOIY0hagh2u92oRou3LN8NQT9SR2u0CtdACr6CvuZ/xhQV1yliQIDe3y3q/I/XLH55NKqrE9xCJABhS7rkrpVj44xc8/ez+fP6RmD5E90Efm02hIWezqVVySgFjfIKEoDGgaFY1Y7y1obJGqVlsmMicMwq3YKGDVbBfDnUwymmwyHPgM8H1bcef/QRyfpoet2AuXmQhe1HKvrazrcVp6GhLTwVwNzCKrb3gbiECBgRuUQPKvWqXj2oYJwYk3k6Brr8jTMpx/ZecfU7jNKRt1O6nMYzUKEG8nXX3sMq02fsfvL5CRnWp5XrqVqQa3hJYTyKUgRyhQIKkBiBNHqFgIhJao3qpvKrRT3pWaTn0HdK1tMYzyi4UBYGolHFjT5Avt2R6A5NGaEiGOR75NDO0n3QFK2qh8cHUTm8dJCfk3pIuoST9sRctv+do343J+Zdk+7UtParqmqbsXCjpE51v3pJEDiAEIIIophC+z7j9dsjLcrtxsEP8pd5ko0gXidjw9spofn6vvfUZ8TxwXmhUnslkOi3k67p3V9/mud73w/V3d6DH3oq6YFnh77j1XwY0oLgC0Uh6DdKskCkwDoRbF8pUM7hy+137twPywCIqFFTl6t5M2srh2zUN6RpqJfTks2CcbITaWZzToo5KbFum2cTyMjxeGY59sUJJbBIG8bA/+XqXWREv1ZSuEAefTTIl8Hj5uvBPBANXA99cEyOHvtaD9lOsQwO1nj5oMzL/cRjmnaYL8/jSgxcuHjZo4IJRJ8JEJDqiD+XUz3XqVw5b/kW3es5Fd9ImSFd0001Ln0hcIliEMKn19Dpuq6T7j5yylJNJyNohJcnFgmsVcxT7AEefyyDq2mvjhoL38kjx75SmwMaKVG1Wl2tXkzqK98SvlmsU7OWbFJFrlOx0C1y2Fs5BhFMAR/H6J8+12gZrmslwdgbqRz9nbrPvvOLr05p0QHSNpmfWE9pKDMd9TjkBmsvv8fLk1ToQKXrB+JbvpV79hsxWwngWaN7XPfnzUJGaNppyRcLaDEtJ4B4K/e51b9hfqJ/EGkVSxeW13YekESJE0nkkM5SomaIz/kfuxGCSay3g8ct0DmClD5/Ne/5n7lyTHhbvRXp46OnLvP49TEf1G07WA5smhLw4IW/sLiZ6xqBdTNo2W+vQQDV0oMpU8iKjbslYuJC2bp4pOewS0U9DmRjB7TTwwF56my6ni+QW7q1qe3q5oBO+zocsnlt2X2kmuvly51NlSNIZokoW4sZgaOffqWTunNQick8/bGM6ZQsKvVSQTVSDERjUeDQ3aZhRbnrrmQSNmquElZVyhSVV+v30HftHGYozQ35AYnUqkFFT+qZ2/3mcO/L6PXSpSs+CxLEpQQ6umfn/ed8PLOqltj48Y6JuFFim7SHcvV7yYDuTdREVauYbtunSqPOzatpBNyfDZKF6CDv9Zkns8u0hetlx57Dqrxh/qEClKMeJGIMubF4cn89nHO4SZb0arUaGmnSd8gdGgHzN6Zs6DGbfSDFvVp6eenU/qoOgywm9Q2iIHz0XP3u8PDgAIYaiiIGbqYWsjl846331V8CxRXRd7xlINRQ6NIgiZkTUDiRpsVhl7Qu1gEMSd00zydyCXlJtTq8zhiPeKGQ+nD02HFpGjJcpgwLkeyPZ9JCH3im/XzmbLRpE/4ct1zbVwqU24qLqM+KimHTzrdkwqCOgqL2+InTGhEGR7571BiUNIesovF7NuCMgTfe+iAg5tn0g/kflVvP9nWVzCDFkarKToPoxox45qju/n69Pq+PKoRGWhtt0uw1Glgj5Q2LBip99f9fminz0unvf9EAYiB8JyGHSBdbOLHPNUpQ5l6UuKQTUvEN0oDnQLFTIF92JZDc9EQDR5RCqMPXzh4ic5a9Ju9/9IWnqiYpzgRewBEyG1WxKuFKPOf6WEDFHBIWKWkefEDN/Vkzy5V8Xr27UD5ByjOHkUKE7xzksRMgcpscBhzUYOu27fN8N3jkQVpBuK3bsveGKkeCSH07N3TFi471iPTHlTMG6DdFZV3HeJxngThkXSUIg2KfFFS3x6nrA+4/3JBA2tCJiyTzIw9Jm0aVdEwyfimWwNoOabXzzcOiBRT6XT1LkZnz4y+/qd+vW42zHHMQeyoyB0h39jX/Mzba9R7nySzgWVDAs274u3GmTpwoka6lTtVX1qziL1wtoMYZhr0Wlhc3Iof93ddguL4RWMHwFuJxH5iwOCjWqVRCUtyXXDcBHBaIZnD4WrHhDTVU5nBA9G3s9BWaakZ5XrdbdIdDFFc1Ww2QCq88r313FrKQ8EitBmMt9gjEZJ7OJmfK/HWybu5QjYhSEYYqPLUrF3dVZUZKKZtXDt2Yj1cs9YJGV37/XjSftgAAIABJREFU40/PAotKrGjljrJu7hCNfo6fsUoiIzq7uuA6iN/I6NVXQQI27HgmoShwI5JIxCpL5vTqeUXDT46NAMb/NFQF996TXJWYXcMjFVPSNf3VINB27X0v2kMIKRukORGVw3CekuH582ZTzy42Bqe++1HGTFuhFbXY9DbtMlyVBGy+3JSVEyEuVjifprVUbxGmFcnGz1yp6jGqLs4b31ur6TXvOkIKPZNb0/YC2YpU6qDqK6o7gXHzriNVLYKaFTNnvPNQbfFuILIgPv0dgffGAz+k1Zv2SCqCLhvekHEDO0iRZ/Pod4KKBMUAjY0jiuJUD6RQwpKDOMbAbrboUqACQVJEfWbeXZMuw6Vs8eeU4B8yfqGULPqMfvebdx6QBau2aSU4Gus8pGaPtrW1hHmgzbNRuZL2/vWp73UNclQjpJRWbNRbiW0Il2BppLGA2dIp/YRgBnYNKMicgxRr1753jsi6OUPkwqXLmirHARx1TiAbnkgcbvHto0F2X7p8WdWaqHRRNgQirdBJgaWKNiQ7SksaClLK2UO6QFiAOYEPR3FB/xMlusNVSEnT5T2jFCEwzKG/c/+JMqp/W91D8+1h8r/tjUMeP69AVFZkXOIxBUmQ/qHUmt4Kofb8M7ljpXLE+4sUM9K6+Db9mWpGXwlOEriEDEY9SkAVNe7C1du1/xSr4L2XqBEi00d21UBbdMphVwdDEN+MdR4CGMIP4przYMGncsjA7k3k4YdSa6DozjuTqmqQQFuHPuN1Pzp+UEfXvykHRgi1mOZ/fKZQuZKeW618Mek/YrauC26kwkZ9zagbsWfAW45GNhGebVi2bHn94A3J4SAeNnHWNSOw4gzK2/NCWtXnjz9V8hwxcbGmY/114aohdf7c2XQBhol3TOcw9kT9QvSTyY8S7G6m6jlvyTkcYuBMVaq96ybpBovGpEsOPZHkUVOWaqQL9UP7JlU8lcNuz7ft+6mjM0+nohI+ZOFdm+imEXk+ZoZEY1n0MP+nkk0gGilDddsNUmINTxFns03KBtJhSrJT2Y5xGihD/ZiMXj/85EufBQlQRaByIcXAjcbmBR8KvmXHW2LJlP7Ctn/M9BWatlOpTBGNJJHKgcF6ncolArI55GA4ePwCVYfu3v+Bek9BBmH2O3H2ap0HqLiH0oFKcHjjsNH1lpW7gSn3YOyx8UPR8GCqB2TSkI6qdiCSPH5gB2nebaQUKZhHx2egUyBI00MxQJQT41HmejwQ8XJBPTBtRDd5Om82JTZQvQXKPJ8DCYdUjHsx9qYaGB4uTrTd+8CNGqphpwhZM2uQpiC72aKmQLl5b1/3gsTi0M+GusCT2bVCMamXKJhQ2kBc3H3XnfqNffXNaSUr8cRxzLMD/Ry8/+bdRkjxF55W4nrstBWqyoUYDqbGt48/HilipJZ9+PFxNdGmQbqVrtNNBvZoKi89n08qN+0rubI9qoGCQs/kuqbAgpvP9M23P6pqePHkfkrAYKYOcYj3GCoNqilSBZbnIOWNgBH/5mYjKEFVVQgMvvVl63bJxCEddb3nvzHMf2tDpK4DqAzb9R4r4d2aaCq02w2Ch9RLVO4rN+32FPqBNIDIIjhA8NUXOczz+jP9CUxQre5954is2fymHrgxy/alcqGyOdX/8EUkxfPEqe81oOiWwhSV9SefnVCrDjwxWQsgXJau2ylnfv1DvTu3LR2lwRaUe+xl3AgEuj2+4vJ+BE1Rrt+f4h7PZSnwQJCQAFCrnmPUxDykZU3dH1Doi6An+wXn7EWQEBVSdIbxcdVXX/P/2i17hfRnFMWMBQhZzNQdS4S46kNsrsNchDIUPJ10bQjWiqUK+ySHbyfC1Qis2Iwk+02MCBAF5PDkLDwcZNm8ErFCQYLhL1F5p5Fa+N2Pv+iCgXH1v/+KqlsgDPw5aUX3AKgXiLQjLWWTTZ8x0EXtMG98L5m3fKsexiHnUAqERsyUYX1a+n0zEJ+HW1Tz9BmLNuiGFSUO0QQidaQcke6ErNdbXuz2c7M5/ejYV56qiJBrEJWkm7bsPkqG9mqhhwEIBEiPQJqnehu9krbrqyABUvhWPUbJxvnDAhI5IrrFJoRKlaQVcgBj0SVqhCqLDTUHnCyZHlYZP8pHfOgC0egLXg7Lp13dpBCl5bBY9Nm88sXX38r4mauU4GRcIyvfMH+op4qlW/2FxITspQIk6iaqlKFk23fw6FXj/7rltCvBkAKByTAqS9KwWzespH2GWGNud/y6mFMd83wUsHx3qEbcVI6A6Z/n/tIDNsq1os89qRhCYKLGYE1CoYH59yu1u6mqCMUgG1qitM6G260xEF/uw8F04479kjrl/aqs4CBA9NrbPDsYngWVHZV/SSPN/cSj+g0FoiBCbLHA5oDU4fnje2uRj9CI6fLnuQuqvmHPVbRyBw3CkQLddcAUKV4kv3r/ud0grfESRC3KvEoQhUAAc8K4mavk7cMfyZjw9pryiDkxKZH4EOI5R5CT1H3UD/4+MDLPnzj5vaaW4tEDWUEjcIl/D//N2EDpSir5Ky8WUD8alOOoi9xWZDFfVW/RX/eiqK8gtzF8T5okiarKYyKHIQow2UclSfU9f6duQazifeZL5cL8T6ph304N5Pg3p+X3s+e0Cq8TRHRrzLJW0dr2GqPKRhr9p9hHuyaVlVBDOcw+FXITRX6zOuV0/rcWOwTAEhsORAHtm1bROYnUN4pSdG9bR4nCNw98KHPH91KSlsAWJDd2Lv5s0c3/qK3L1u+l5HqOrJnUWoSghtsEe3TPTSAjYuIiWTipr1bc9EUOs/eidWx21QIjITcjsBLy2w3ws+GRM2ziYk3FoRGdo6oZZU1/+vlXTTeAOOJ3vYdMl0WT+7ke5YDxZwJdu3WvFHn2SY3GVy1bVKOaeApsWTzCc2CdtmCDnPntrHo4sNFx03MmwK/ylm7vpEAsmxYmhz74VKYvWC+NapZRBZbIvxp9zZM9iy5s0TUitPj/uLVZJD2MfHPy3RmTrXuM0Y0sm29f5qm3BM4t/JGjxvJVkIAoMaQRG3Q2q6hfiB7jnUSDiOEQ7m8zaCftonCFdsL7pyIQDQm0qjN6NlNlIxUWIQnYTBYpmFc3jv4+vESFHpIKTyyMXkljaFC9lCf9iU02UUNk5WxuM6RPI2f/+EuG9m7u1xRIX8OjY78J8vFnJzTljb4GYwoEKUR5cmSRg+9/It0HTlGvEcfA2THPh+Ds2G+i+qcR3a5R4SVPQYBb+Dxu6U+8FY5UIqTqI2m3+M+oIfnS19Tod+mU/jqHkXrC4RxVBGmHgVAP39KDuvxHeF5SSZVDs2OeTSqmtZtHAEIV7z6CaKhw8EjZufddVQU6XoIEBj//6qR6k1FM4cyvZ1U5GsiGShTiumX9CqokJdjJvonD6fY9h1QF1b9LIzl/8aJcufK3ehTyrbnpPcpBduyMlTrv4C2DkTtVU0nbhrwY2b+NqoXp7+adb6ty/NgXJ1W9y//tZmN+QtV4/MR3em9Uw6zvMZHDjocm1UDvuye5RM5dI5VKF9F0X3+vsTGpXPC7Il13wcQ+nkAw1SohC0mN8q4k6Ba2EJhgSqCNNPN///lHFVcEWzmvzBrTUxVEBI3K1O0uW5eMCkg/3cIjru7DN1+gTCtJlzaVjOzXWnI98ahg40GGAyrdnNky6604Z7VtVFlTYis07C3zJoQG5GyFohFCjQIaUa1F4gqT/3IdZ0/tixx+MmcWqdSkr9r3OHt+b0UWASZSOgMR3Pgvzx7T3xqB5Q9U7ZoeBJDqQlw9nSebpurUqlhcy1gTdanWor+mOGH4CqPs+GoEAj4inDv3Hpancj0upYoV0IgB0ve+nf+/rDoGermeyKzReqoWblowLBBdjTf3ZAHjoE2KIAc/ooBEV2nkd2Puy8EWT4yojc3Cq/V6arQLssONRrSSaoT9kZOnTaVpW6iYIFl8mae60Tfve/gqSEAVw0lz1ihpxCGbjffU+es9VWAY07yTqGWP/fUMqNaoTomRO2kCew8e1ZLrvPMqTfpKrUrFhQ020S98qfBKKFHU/YMXhOWetz+UTOnTSrmShbQi5PtHv1DlIERG5Ny1snxauKpJUBISQV4U2ddfsPm8LhuYn375XdVNqAPx6wjWFAjIVsah891jnuyY589YvFFTpDjQQgR16j9R06BYD1AZuN1QY0BUMq+TLsh3hgn9lOEhQio0JvRsshvXfFXVGESKOYg51QMD4ZXjNkY3ez9v82zv1JKbvc7t/HtScwk8OOsgBHa6NKkltGM99R9q16SKHqj7j5wj5/46r5X0gqGxx4Mc+OW3sxoERIG7bs5gDWZAunRsXk2JIhokdq1W4fJYpvSqgECdG4iG+hblPdVfSdHGTBk18Q8/nVGlHooy5n7U246Zvtv9ZF/lEFC+yGHm3rWv7dW1nzkKpR5jB7WzG5YI0alcWEepuOaMZebMV2p11eAF5wKCmoEongGxcvnKFS2cUq1cMY9y+NEM6aRr65r6iiG0UA6/sfqqj5O16xFgbOIviVKc7+Tsn+fUt80hJhEIfHb8pMdzliuwn8nwcFpNM0cFG6jvCt9jqk9fuHBJrUXWzxvqqkdvbMeTrxRIUjZRiToBas5RBLRXzBigQQT8qqcOC1FSEa9qKlnH52YEVnx+e/Gk7xxSDv9Pqv903ie0cgrKARQ2kANUqCAXPpgaBBaHmGZ1ymq3SDViIsDM+f2jn2s0jrLhTrPDi++3x6Gf3HKisRy6wRds61V9RVO2UOEkv/v/q3wQvSW1iHHhb7WQd88Zk1cX2VNSo3wxjcr5Mk9lU0PUhkp3pG+41aIrSMAmgOhWeNfGKnmn4Um0ePUOrahDRTBMNqm05GaDNMNriFLlbBTZvKIq2LTzbU3NYjPO9wNhSIQ20GbVLPp4ipDmmC5NSiVSqUD4cuGrlWDw/iGdxyGwUWZxQAiEGodxGl9SILzN80sWLaBjFe8pR52H+TPE9oZ5Q7VqGP6IKE/cbKS9zV2+VTI+nEY++uxrjRKjCCFtc8manbJ8erimOrCJxCuH6npseFkf3vngmAZkeM4la3dJ9XIvBnVamlu4OubZbt0vod2HuRF1AOOLcZcsaRL1GSKNlUqEHLKb1H5VgwDPl2+nJFF6F6t8xQZvAoQ9Bk/VOZMUc5ROKIicxj4Qkhg/taRJksqAMXM1Bd0N3zlS2khjZM5BIZw9a0YNCHCYpgJZ+9BxWiQDEgsFE2s+3kj8hr8lHapPp/8PdMYGj7j4jS9ymAIvrKfsBVCKOg1vqmETF8mG+RFx0YWbvgYEGuuoE9BgD8DYZlzglxno4hmHP/xMVcOkjeGTiyrMUQ7z34zHfv+rAnrTD38b/AFzFft5cCTQz3v2zqCA0M6QPq2nYIoDCQQ9fp6bFwxXz6ejx75SFXwgzoWDxs5Xwg2ldbC26Mjho59+LR36jr+msiYq10SJEsmgHk01mEDaeURoCyXgd+9/X9eN+NyMwIrPby8e9h1ZM1W/1s4ZrFE50l+orMVBJpga0XgUV20aVlSDV4znqV6CmTOKlvMXLmrFMg4rpCCh4Jg+optr6W7BhFVs+0KU9cC7n2jlNEgifAf4vyGztu9+R7q2rqWbLTyzmIhLFHla8MhBpePd2KhziHSjUQ0sJvPU556+mq6HskyVJY0qB0Q95BQkINXR8RsDG6cML+MU37HyDXpJ3y4NND325OmfXPecY7M/Zd466di0mlRo1FuVLaRn0CAIiNitmTU44N8Q3zTkBamkpJHw/vetm+SJepMClybVA9KlVU3pO3ymer7g3/Rs/pwawXO79HZ8SYHwNs9H1cbc722cXbFxH03fJjUSNR7RQdR5gWqkDZd6sYCULVFII5ejw9p5lIuk4XJwJUpL5Jg1gBQ51ghUBJFz1kqXVjVcm6cChZHd1z0EMMpmDn0iS0bPHMlYw2sKEh0TauYiCuSgFAq2hicqymZShiCvHGNxLBzCR82VTQuHKSlHmsvwyMWa0s0+C4+6DA+n8dvjMA+RAQBmLeuXvya9BkUDqnyINfauVNedtWSTJ32z55BpSl5nzfyIpuy3aVTxmkCc3zr9vwvHRA5DbEICYALN/qlBtVeUkON/ZxyRJuV2Y11FuYrPEYTfyW9/lPDRc/RwzbsOluIZ4BKdcrhNzzGyedFw1z0w3X5P/rwfafgUzRod1la9kHnnqPOx78APD+KIYjpYNUB0Vi9fzPXAIH1Sf7kgnEN9vZveQ2dIpgxpNYuBxpmUStAE2X4/+6fUaz9Eg4MoIFk3EJPE92YEVnx/g/Gw/7v2vqspOU1qvaomjvhlOD5ZN3ocZOkcIDs1r+736nWoRTDIPHX6R3mlWAE1daQh28bIk5RHlEKQXeMGtnfdE+FGWAXrv6NwgRz09hFCxcT/w5S6fvshUrPiS1oiGoNvJ92NhWX0tGWyZddBmTysiysVIX2Zp+4/9JEScYxdVEakH5FyFojoN5tDzHvxE3PSL+gbaZGkOVEdDAN1TH+JeqKAIj0248Npr6ka48aY4Xvf8eYhPfDTwI5oMUpMTPODpYEpqcL8/2EhjRUnDjtUeFw3d4jMX7FN9h78UBZP7q/qO9KlqcKD6a/bLb6lQJBORKrBzNHdlRik2icGzhjmb9y+X4t/rJ49yEMAcagt/8rzrm5m2egd+uCYHD32tVZ3cw59zAmox4jEs8nu1G+ipEqZQlMliWgyRkjvtGYIuIUAEfXPj5+U5/LnijYl361+3Og+3pUV+S3BqMpN+mrwp2yJ53QtgCyGtKKIAkT30rW7NCU+EI2iDqdO/yShnerLuXPnBcIK4g0CBp+/Zl1H6hyWN0cWTTv/4KOraeeBbBBqpD4TJL4/xb1KplMd/K677tSg1pxxvZRsY9/KnOUojPzdZ/Z1eCH9/OtZ2XfwiFBJmfeNH1IwF89gzLK3I5DBftTaf0OAPencZVtUYYUfG6qgEZOX6H6e7IwZI7u5Nib/25ME118TyLzy9z+aggmOjTpG6D6EPQnqNvxxKVZC0L3USwVVjBHfmxFY8f0NxtP+E42nZCnMcIMapTVVJ7bGksjP2/cZr14PxV+4mtbjZqvTdpCEtKwhk+etlcyPpJM+nRu4rrpw83ndvNfGHW/JwpXb1ESzXINeurnBsJRIIsQl0UMIMFI53aoEFp15KrJoNt8sEi88m1faNqqkm21Snsj/D2RaGe8LjMBvztiekvKBFFKpcaim66VPl0aVWKRG5cvzuGzYvl8jNmVeftbN13zNvdQn79QP16TkBqwz0dyYND2k2I9mfEj2Hjgiw/q0Uo8mlKT582aTtKlTqhrz1Hc/yphpK5TQDFSJ+PiQAkEay2MZ08nSdbvkw0+OawVbvNsmR3TRlAEOsEN7t1AvLBppfZhUE0kMRKU4VC+0dGlS6f/vTQZDxjIvkWpyT/K7VLGH0hRl2e1UzjqYvlfrS/xBgO+HiopOFTjSiE9//7PHx4s1ddikxbo+MQ83rF7qmpQ4fz8p5AUKXJRtED2bdrwtu1aMlRT3JRf2gZghOypRlGT0NdDeqAQHSct2vJvACP8r9jGZM6bTvSq4Mo+xtyqQL7sWJvK3cpi5kdTLbq1raYVf1CEUdIJEC+biGZxVSGmdMLijKWrj+INjPLAfDevaRNKlTSk9B0/TIirWbh4BCEGI4C++OqXnD3xSUeO+efCIpg2zf8JGZMr8dRoo9Pf3fvNPcPN/YQTWzWNmf+EHBKjwh+GfU2rd1y047IybscJVEsO7P4UrtpNUD6TQjQvVa6zFDQIoGyo07CWjw9tJrmyZ5aXqnTV168SpH9R8tFrZF2XV5j3Sqn5Fjda63RzzVKKYvYbOkDHhbTXS0aTzMJU616lcQtMMgiGtDGNMyJYe7eqorwfSbBRPbFqp+DNzdA9NQ4HwwLjUKSMeCEypRMd3T8WqYG1EisGKyqOk6pBaSlEKUmGQvLNxgFB9ImtGjYBFVyLezWcL5hQIUoYhoiB9aZR9Jt0FM3eUWKiepg6/qmJgU4YfWY+2tbWUPaXMST3JlyebGuq73ZzKqkun9FPDaUrb4+eI1wcV1qo26y+rZg6Q1Cnvl5qtwpWIN8Nft9+S3S++IMC82iUsUiu9Fnv+KanRMlwPsCiEqBCN2XuzumWlRvmXVDHEXHBw05SApPdATFOAgqAa1epmLtooa+YM9pAajTpFqO8PKodANjDF9yb53XfG2A3vdL2hExapas+Zj/3Vd+7Jmrlq4245d/6C9GhbR4nJ/1o8w1/9tev6HwH2z+u27NU1FJKVoOBbGyf7/8YJ/A5kX1CFkPkIchhriyLPPill6+OL10Tn2oTQjMBKCG8xATwDaTmk6N0ohchJ33AWP7ceHYk+Ua1l63ap58nYAe3lmSfjfw6xW/jF5j6LVu9QWfnwPq3ki6++1ahXm0aVBFPFsK6N5cuvT8uW1w9oShxkEsbgRBDd8sNynoF7U41mSK/mavJOKkHXgVNk+9JRqhQJlrQy+ot6BD+hdXOGyF8XLl5VYk35/xK7RGMgD1CMYApLwQWitE4J3ti8t9vxN6Rp4D2zfFqYKkchLjEvLfpsXjXI9C4RT9Unx6g8EFgFWwoEm1aMkVEB8u1SaGDZ1DBNve3QZ7wULfSUp9AAhOvhI5/KnLG9NK2QlG588kiHrfBKYfWccrN5p0ARSKE/K6YPUDK4Q98JSsJCxqI2QOVAMQVIt2Z1ymlFVWuGgCFwPQKQGyhxCQI4Kdh4Je1/56ga1tNQbuLhtGPZ1arAEMYQXW561ZCqjZF3/faDNc2RAyJt2+5DmgaF+ioQxTxiO6bArHXPMZq6h1E5+yuqqeKdSfVHzLTjS/EMf/qixRZP+13cIlCofFvZuXyMqpmt/XcEqEJO0TT2TwQKvT1y//vVA38FI7AC/w5u+x7wUXEgpBJd1IYyq26VEp5qNHyEGAESBSOtDFNIyobiSeVd7SIuQWWz1DlskhIVEGwcUCBOrMUtAmxiMW1l8ULqOmn2at2c4j2T4r57NLWI/PgHUtwrbXuPUzk6Sg7SClBAOe29o5/rwZg0L381/LogXR9/7BFBlYEir3vb2j7TyvzVlxtd1zF6xc+JflJ+neakGXJAOH/+onTqP1GKv/C0pmnee+/dWi3QbXLwRs8STP+OcfenX36jBrRn/zinUUTHON+7RDwHMQo/cNiimqHblfWCMQWCb52UmxOnvlf8SCOkkaqDySvq1h9/+U2N0pdPHyBXrlyRmq0GaEVAovaoMyo37StThoUETLlHNbXtew7r/ERpcKdqFRVCqzXvL7PG9JS8OR7T76xM3e6ydckoTznxYBrH1hdDIBgQYE7gO2dN55up0LC3zJsQqqpX/q1GyzBVObPWs/ayZyR4wLxbuUwRVx+BQKpTdZg5H2UYKXvMZcHcCLqwp0IlTNGXcTNXyduHP5Ix4e2lyLN5fBbPcKt4TmyLZwQzzta3W0MAu4B8ubN59gO3dhX7K28E2P+zp2eOwkvQ8chNCCgZgZUQ3mICfQai3U+VbKaeAxBGeCMgh1w4qa8aacIub975tv7bsS9OytgB7YxYSiBjgYgm7xaj9+R336WHWjaNlKknNQevHMpsEy2kBHf9qqW0AiCbrKpN+0mrhhWlXIlC6pvBBtgfjfH53tEv5Pc//pQiBfPKnrc/9JlW5o8+3Mw1SSurUqaox7SdAgQ0DGkxUS9e5Gnd2NI4IBTMl8NT7vpm7nM7/ZZKL7z3TOnTSrmShTQFzrtEPCqcyDlrZNr/iFdKyTetXVarazqkze2EV2yeFfN0zJApNgBxTbl6yKE7Et0hP/38myoEOzarKu1Dx0uHZlUVS8jZbm1qaeVItxrfP544eXM+pkUp6lcrpUEYlFiPZkjn8aA59d1Pqth8Y/V4TSfkcM6c5ivFx61nsPsYAsGIAEUeSHV3Cn1QxAElAWpHGkRXkiRJ5NLly1rVEF8l9gSBaPR1ydqdmk4e7I01H5Voy/oVVMU+eNwCVbKRvs1a5at4BqmGrFnN6pT162PGtniGXzthFzcEEhACfOsff3bC74XP3IbMCCy3Ebf73RQCpJRQXrViqcISMWmxPJUrq/RqX1e++/GM/PDTGcn9xKMaUVq4arum7jgH8Ju6if04qBEgUtigw1AtWU+625AJC9U02TEhJKUTaT9V9RgHr+06IIsi+6pMvmnIcJk7rpcrpa19pZVlffSRoMKYVIEmXYZrysPr+99TX4psWTJqaWPScyEPEydOJB2aVg2qfgdzZ9h4oxJ0SsRDuJasFaIlo0kjpJFahnk55rVuki3BjFtMfYP4gejB66pSkz4yuGdzVTQRpZ2+cKMGNHauGKO/IU0PA+WH06bW1B63FbJ8TzkezywH3//Eo8RyqntBvpF2xLpFFTOMq3mm5wvklm5taicIM9X4OL6sz/EDAbxxCLBQtOePc39pevZ99yTXgAt+U+Gj5kix5/OpMot5wEmPc/PpvBVZbt73Zu9FFW+qlf3y21lJef99Avm2bs5gSZc2tc/iGae+/1kr8a2fO9S1wIuv4hk3+9z2e0PAEEh4CBiBlfDeaYJ6ItLESCN85/1j6jnVvmlVjczhoVLomdxKYlUqXUQ47PBbovW79r2n1Q0x1rUW/xHA74aUPUrCDo9cosoFb2KldusBWnK7VLGCUrZBT40m5sr2qI4Jt43Bo0srC8Y3wEb/8+Pfqhk+G1qMyVEGcRAfMXmpfPL5CfXFClRUOxgxu1GfopaIR0G0ePUOJVOdRjlj/LCYp6zFHgGUAnieNK51tfQzsvgPPvpSns2fw3MR0gpRGEDIbpw/TNI++EDsbxBHv/Rlns869tGnX2naI+TW2Okr9DkgtqwZAoZA9AgQwFq7ZZ8qGsvU7aEeWfjgoXSNnLtWjp84La8tGqGkcNMuw5W8zv54JvWn8pf6OiG8q3ePfC4oggliLVi5zWfxjFY9RqtnVutRsNWlAAAYuklEQVSGFQPy6N7FM4ItGBgQQOymhoAhIEZg2SCIdwh0CZskT+V6XA8zmCdPnrtWZi3ZJGtmDZJMjzyklWsypE+jREfhAnmsUmC8e8MxdxiJOybQjtEraiuUF68tGq4G6hwI8W5yUg5WzRzo+tNHTSvDpyOYG35jG7bt1zLRjo/cmweOSNHn8gZzt4O+b8s3vCEH3/tEfZto+DuFhEfK5kXDNfptLfYI/HX+gvQdPls98hijVH91DJRRPq7evEdTyiFcq5UtdsNiILG/863/0ts8nwIlJWqGCPPRoxnT6UXx6gsbNVdLXVszBAyBGyNQqnY3NRuHTGFOIH2Q6qQt6pXX77//iNkyoHtTTdWNmLRIOjWvLsVfyH/jC9+mvyDYm+uJzDJk3IIYi2e8sf99GTx+QUAN6qMGh27T12WPbQgYAl4IGIFlwyHeIUDJ+lOnf5LQTvXl3LnzmpaBJxZePnjQbNi+X2aN7qGpJRwYOdQEurRxvAM5SDtMOgF+M1kfTa8Vi0jHGhveTh5Mfb807DBUNsyP0P+dVK4RfVvLs/lzSv+Rs9UvizQea9EjgDpkz9sfSMZH0krGh9NIuyZVDKr/gAClwe+5+y71Q3oqd1a5N/ndgpl7h6ZVpGGN0v/hyrf3n5449YP88uvvkjdnVlmx4Q1ZtWm3ppBXKVNEypYoFFTfuLd5Pj5pkO8LJoZ6XiCEOym7DsF5e79Ze3pD4MYIfPrlSRk+abEWevnzr/Ny8vRPsnnBMP1DApeUi3eqfbKmodyOCG1x4wvf5r+IqXjGY5ke1srFBAyD3aD+Nn+F9viGwG2HgBFYt90rj/8PTDRm5abdqmggFQMjXYzeL1+5opUW8DyC0KJxSPjz3F8S1rVx/H9wewJFgIpEb7z1vpw6/aN6X2TO8JA0CxmhnjIQlaOmLpMTJ7+XiUM6qRKL8tZEaRk3rRpUUJWetesROPPbH/LFV99KjmyZNIJt7dYRIOUNpU3dKiU1beytwx/J+m37Zc3sweZ5dOuwev4SL5cmXYbpt+wUeoiDy/rtEqgyh01cLAsn9dF7fPPtj1qpEC80fL2sGQKGwM0hAEFFKjwE8IxFG68pnkExFwonGPESe0yjK54xd9kWTcmODwb1sX9S+6UhYAgkBASMwEoIb/E2foYvT5yWtr3GyvwJoYIyi/SSgd2bKiIccjD/nDo8RJ7MlfU6lNZu2Sv4K2GmXP6V5+XOZElvYyTj76OzwRo+aYmm4mD8Wa15mKbq4ImBEqtVg4pSr2pJefvwx6rWwwCeCK41Q8BfCDAvdQ2frF5tmOHjzUSVVCo7WosbBCCyV2x4XVWYjWqWUY+8YE7XHTllqRJXT+fJptVKa1UsHjBPmbh5A3YVQyBwCGAfsX7rPnmx0FNSvmEvT/EMekQxl/Xb9smyqWFBPScEDr2Y7+wUz+AX5Rv0UpLdCQgHY3+tT4aAIXB7ImAE1u353hPUU1OBDu+jeu0GyepZgzwVqDCnRlVCFbCoDfKKCB4ROgyrd+59V42V7YAZ/4YGFYBOf/+TYO7ZLnScZM2cXlMJUGJ98+0PMmFQR30oqhMVqdReti8bLWlSu2/wHP+QtR7/FwQgUzHH/ebUD1K9/EtS7Pmn/svl7G9jQABPvMg5a3TexwsnmNuRT47L4SOfafVcW2uC+U1Z3+ILAlH9kX77/U8NXEVGdFavLGu3hsDb736sqrZurWvd2gXsrwwBQ8AQ8CMCRmD5EVy7tLsIeJcypnJN7TaDVJVDhbWoDV8kPJG6t6mt/4RiokW3kRqxM3LD3fcWV3djIzt/5TapXq6Y+uSgxFo9a6BWfaNxyP3wk+MybURX2bb7kKYWpkuTStMOXyqcL666YdcxBAwBQ8AQMAQMgQAgMHTCIvn197Myst/V4hnWDAFDwBAwBBIeAkZgJbx3ak8kIgPHzpdU998n7ZtGb0ZNdKnbgCnqSeJUhWrWdYTUrPCSmVUmgBE0PHKJeg2hxKJ99+MZ9cRYPLmvZHssg2AGf/qHn1W10X3QVKnyalEpV6JQAnhyewRDwBAwBAwBQ+D2ROD09z9rYQcLRN6e79+e2hAwBG4PBIzAuj3e8233lH///Y/8888/upHxbn/8+ZenUtXiNTtl2oL1MmNUd3kiSwZBwYURvBlYx//hgj/OlStXJNn/fM26D5oiKe69R7q2riV40VDFEtVV9fLFZNOOt1QqPya8Xfx/cHsCQ8AQMAQMAUPAEDAEDAFDwBAwBBIoAkZgJdAXa48VPQKv1uupZsqOKeXKjbtl/MyVsnLGQHkoTUr9o/EzV0nxF/JL3pxZDMYEgADqq9qtB8i6OUNk7vIt8v5HX0iv9nXlvaOfa2U4SM2GNUqr+s6aIWAIGAKGgCFgCBgChoAhYAgYAoZAcCJgBFZwvhfrlZ8QCAmP1IqEjWuW8dyh99AZkirlfeqH9dGnXwuphBvnR3jM4P3UFbusiwg4/mid+k1UM+2qZV/Uu1PBDKPttXOGaMqhNUPAEDAEDAFDwBAwBAwBQ8AQMAQMgeBEwAis4Hwv1is/IfDzmd+ledeRUqpYAWlcq4zcdeed0rrnaMmd/TGtSFi//RApXiS/NK1dVnuAGfzyDW9I7w719L9Xb96jfknBXK7dT9AliMse++Ib6TNsplYAI81w2bpdMnFIRy3Fbc0QMAQMAUPAEDAEDAFDwBAwBAwBQyB4ETACK3jfjfXMTwigxpk6f52s27pPrlz5W03cJw/rIm8e+FAmzV6jlQsd76wW3UbJU7mySvbHM8rStbsk5QP3yaj+Vt3GT6/GlctevvK3nDj5vXz7/c8yZPwC2bZ0lCv3tZsYAoaAIWAIGAKGgCFgCBgChoAhYAjcOgJGYN06dvaXCQCBv85flOR336lPUq15f2lRr7yUeflZ/e9d+96TwePmy6YFw7ViXa1W4fJYpvQyvG8ryZLp4QTw9Lf3I1y6dFnGzlgptSsVl8wZHrq9wbCnNwQMAUPAEDAEDAFDwBAwBAwBQyDIETACK8hfkHXPPQSKVe0kkyO6SO7sj6qxd/UWYdKxeTUpV6KQphk+mTOrph3emSyZXLx0WRInTiR3/q/KnXu9tDsZAoaAIWAIGAKGgCFgCBgChoAhYAgYArcfAkZg3X7v3J44BgT2vXNURk5eKnlyPCaffnlSkiVNIosi+2pqYfioubJp4TBJnDix9B0+U9469JGkSf2APJs/p4S0qmkG4DaqDAFDwBAwBAwBQ8AQMAQMAUPAEDAEDAE/ImAElh/BtUvHPwQw9j5/4aLUbTdIBvdsLjmzZZLKTfpK20aVpWyJ52T01OWy9+CHsnhyf7n7rmQycspSSZY0qRrAWzMEDAFDwBAwBAwBQ8AQMAQMAUPAEDAEDAH/IGAEln9wtavGcwQweoegOvjeMQmNmC47lo+RM7/9ISVrhkj+vNkkbeqU0qVlDTn13Y8yZtoKWTipj6q2/jp/QfLnyRbPn966bwgYAoaAIWAIGAKGgCFgCBgChoAhYAgEFwJGYAXX+7DeBBkCf547L13CIuXFQk9K+ocelPkrt8q88b1l91sfyMTZq+WuO5PJE1kzSv8uDaVJl2HyUJpUkuLee6RulRJa3dCaIWAIGAKGgCFgCBgChoAhYAgYAoaAIWAI/HcEjMD67xjaFW4DBEgt/Oz4Sek3YrYsnxYmd9xxh1y+8rcsWr1dij6bV45/8530GTZT+ndpJOcvXpRCT+eSjOnT3gbI2CMaAoaAIWAIGAKGgCFgCBgChoAhYAgYAv5HwAgs/2Nsd0hACIyfuUo+/fIbKf3Ss3L2j3PSoHopuXTpslRoFOqpWJiAHtcexRAwBAwBQ8AQMAQMAUPAEDAEDAFDwBAICgSMwAqK12CdiE8IHP30K9nz9oeSKX1aKVeykMxcvEn2HjyiqYXWDAFDwBAwBAwBQ8AQMAQMAUPAEDAEDAFDIO4RMAIr7jG1K95GCPzy61kpW7+nklc5Hs90Gz25PaohYAgYAoaAIWAIGAKGgCFgCBgChoAh4B4CRmC5h7XdKQEi8O+//8qRT47Lk7myJsCns0cyBAwBQ8AQMAQMAUPAEDAEDAFDwBAwBIIDASOwguM9WC8MAUPAEDAEDAFDwBAwBAwBQ8AQMAQMAUPAEDAEYkDACCwbGoaAIWAIGAKGgCFgCBgChoAhYAgYAoaAIWAIGAJBjYARWEH9eqxzhoAhYAgYAoaAIWAIGAKGgCFgCBgChoAhYAgYAkZg2RgwBAwBQ8AQMAQMAUPAEDAEDAFDwBAwBAwBQ8AQCGoEjMAK6tdjnTMEDAFDwBAwBAwBQ8AQMAQMAUPAEDAEDAFDwBAwAsvGgCFgCBgChoAhYAgYAoaAIWAIGAKGgCFgCBgChkBQI2AEVlC/HuucIWAIGAKGgCFgCBgChoAhYAgYAoaAIWAIGAKGgBFYNgYMAUPAEDAEDAFDwBAwBAwBQ8AQMAQMAUPAEDAEghoBI7CC+vVY5wwBQ8AQMAQMAUPAEDAEDAFDwBAwBAwBQ8AQMASMwLIxYAgYAoaAIWAIGAKGgCFgCBgChoAhYAgYAoaAIRDUCBiBFdSvxzpnCBgChoAhYAgYAoaAIWAIGAKGgCFgCBgChoAhYASWjQFDwBAwBAwBQ8AQMAQMAUPAEDAEDAFDwBAwBAyBoEbACKygfj3WOUPAEDAEDAFDwBAwBAwBQ8AQMAQMAUPAEDAEDAEjsGwMGAKGgCFgCBgChoAhYAgYAoaAIWAIGAKGgCFgCAQ1AkZgBfXrsc4ZAoaAIWAIGAKGgCFgCBgChoAhYAgYAoaAIWAIGIFlY8AQMAQMAUPAEDAEDAFDwBAwBAwBQ8AQMAQMAUMgqBEwAiuoX491zhAwBAwBQ8AQMAQMAUPAEDAEDAFDwBAwBAwBQ8AILBsDhoAhYAgYAoaAIRDUCOx8813pN3KW7F8fGdT9tM4ZAoaAIWAIGAKGgCFgCPgPASOw/IetXdkQMAQMAUPAEDAEfCCweecB6T5oiucXye++U7JkSi9lSxaSulVKStIkifXffv39D/nqm+/l6bzZ4hzPL7/+Vr7/6Vd5oWCeOL+2XdAQMAQMAUPAEDAEDAFDIO4QMAIr7rC0KxkChoAhYAgYAobATSAAgdVvxCzZtHCY/tVPv/wu7x35TGYs2ihZMqeXGSO7SbJkSW/iijf/0/EzV8mlS5ele9vaN//H9heGgCFgCBgChoAhYAgYAq4hYASWa1DbjQwBQ8AQMAQMAUPAGwEIrP4jZ8mhLdOvAeb7n85I5SZ9pU2jStKoRmnxTiHcte89GRG5RKqXLyaT566VpVPD5IksGWTBym2ydN0u+e6HX+SRdA9K7471pHCBq6qqv85fkIiJi2XHnkOSOHFiKfVSQenVro5MX7hRpi1cL4nuSCRpHnxAdiwbrX8/ePwCee/o55IsaVJ5Ou8T0rdzA0n1wH3y57nz8ly5NjK4ZzMZNXWZtGtcRV4unE8GjJkr7x39Qv7991/JnyebhHdrIg+nTXXdy6bfv539Ux5Ica+8/e7Hcua3P6RS6RekS8sa+tufz/wuQ8YvkIPvH5NLl65I/jyPS1jXxvo85/66IM+WbS0j+rWWJWt2yjff/iA5s2WW3h3qScTERXLi1A9y373JZdzA9vp72luHPpLxs1YJKrN7kt8tjWuWkca1ytggNAQMAUPAEDAEDAFDIF4iYARWvHxt1mlDwBAwBAwBQyD+IxATgcWTDZ2wUI4e+0oWT+53DYH15oEj0m3gZHn15eekdaOKkjrl/bJ99yGJmLhQpo3oKtmzZpI9Bz6QLmGRsn7uUMn0SFoZMHqufP7VtzKibyv5599/pUOf8VLs+XzSuUV1/b8zPfKQKrAgoKo07Se5sz8qoR3ry4WLl6Rz/0mS4r7kEjm0s1y8dFmeLtVCibHQjvXkoTSppO/wmXLXncmkb+eG8s8//8jwyCXyx59/KZEUtY2ZtlwWr9kho/q3lZcK55MvT5yWSo37yKqZAyV71ozSbeAUOfPrWRkT3k4SJ04kfYfPkkuXr8iUYV089y5VrICM7N9G/jp/UUrWDJF0aVPLnLE9lWBr0X2UPP7oI9KrfV059d1PUrlJHwnv2kReLf6cfH3yO2nVY7S0b1pVKpcpEv8Hjz2BIWAIGAKGgCFgCNx2CBiBddu9cntgQ8AQMAQMAUMgOBDwRWAtW7dLJs9bJ7tXj7+OwGrdc7TsXDFG0qW5qnJq2mW4PJX7cenUvJrnwSBrnsyZRVo2qCiFK7SV0WFt5cVCT+m/H/viG/nl17Pqe+VNYH348ZdSt91g2bt2ojxw/736233vHFXi5/DWqyoxCKxhoS2lQqnC+t/Nu42URzOkU5UW7e+//1HyKboGgbX34BFZPWuQ559frt5ZerStoyQTCi/avffcrf//1jfeUUXWnjUTPATW5IguUuz5q89Ru81AyZf7cSWsaBNnr5aPPzuhhNeU+etk38GjsnBSH8+9Zi7eJG8e+FDmje8dHAPAemEIGAKGgCFgCBgChsBNIGAE1k2AZT81BAwBQ8AQMAQMgbhDwBeBtXjNTpmxaIO8vnLcdQRWhz7j5P0dszwdKVmrq6b+RW0VS70gnVpUkxI1QmTD/AjJkunh637jTWBt2vm2pidCmjmN63L9zQuHS7q0qZTAWhTZV4kj2rtHPpOOfSfK3XffKUWezStliz8nBfPliBYkCKzPjp+SqcNDPP9epm4PadWgglR5tagqssZOWyFHjh1XNdflK3+rKuzApikeAmvljAGaOkhr1ClC79miXnn976nz18s77x+TWWN6SGjEDFm3dd91/SC1ccfyMXH3Eu1KhoAhYAgYAoaAIWAIuISAEVguAW23MQQMAUPAEDAEDIFrEfBFYPUeOkN+/PlXJWO8PbBIIewSNvEa36zyDXtL7UrFpX61V66D+IeffpXiNbrI+rlDJOujj9wygbV2zmBNNYTAWjYtTPJkf8xzrfMXLsm+d47IG/vfl61vHJTalUpI19Y1r7sXBBapjCiknOYQWCi6ytTpLkULPSXdWteSe5LfJbv2viu9I2ZcQ2CRbpjj8Uw3JLAGjJknv/z6u0wY1NGGnSFgCBgChoAhYAgYAgkCASOwEsRrtIcwBAwBQ8AQMATiHwIxEViolKq36C/hXRtL1bIv3pDAatt7rHphDerR1AMCyik8qmgFX20lEaEtBf8o2pFjX8lnX56UauVevCaF8Mgnx6VO20Hy5toJkvL++/S3pBCSsogKCgP4qAQWxuupU6aQO+64Q3+/fc8h6TNsphzcPPWmCKxn8+eUUrW7XaMUGzdjpSxZu/OWCKy5y7bIsvW75LVFIzz9oK8Yvd/p58qO8W8kWo8NAUPAEDAEDAFDID4gYARWfHhL1kdDwBAwBAwBQyABIgCB1W/ELNm0cJg+3e9nz8mhDz5VLydS9PB7SpTojhsSWHve/kDN1scP6iDPF8gtH3z0pbQLHScTB3fUdL6BY+fL+0c/l1FhbSVJ4sQSEh4phQvklpBWNdU4/fLlKzKoZzO5N/ldUr1FmOTO/piauGPG3iVskqYO4qHlmLg7Ciz8rkrWCpH61UpJ3Sol9Rki567R6n8opaI2XwosPLCer9BO+nSsL5XKFJE39r8n85ZvlQ8/+VL2r4+UpEmTKHkWWwUWHl+l63STVg0qSoPqpdTzq2PfCVKi6DPStlGlBDia7JEMAUPAEDAEDAFDIKEjYARWQn/D9nyGgCFgCBgChkCQIgCB1X3QFE/vIJcyZ3hICZxGNUsr2US7UQohv1m4arvMXb5FiZpH0j2ovlCVSr+gfw/xNHjcAtny+kFJliyJlCpWUI3PUSJBfnUfNFUSJ0qk3ldU7xs6YZEcPXZcfa1eKpxfurWuKcnvvus6Aotro9oaOnGRKrqSJEksT+bMKr061JWsmdPfFIGFB9aa194UVFdUP3zp+Xx6nSad/6+dOzZBGIqiAPoGEMRpBGu7uEhGkQyQDcQVskGatFkiEDKCGLBLYXmLM8G/nHerW/xnLetWw6ura9P+PWB9Hx+nubr+vf+tdTmf6nG/7X+C/VxDayEWAQIECBAgQOBQwIClGAQIECBAgAABAgQIECBAgAABAtECBqzo8whHgAABAgQIECBAgAABAgQIECBgwNIBAgQIECBAgAABAgQIECBAgACBaAEDVvR5hCNAgAABAgQIECBAgAABAgQIEDBg6QABAgQIECBAgAABAgQIECBAgEC0gAEr+jzCESBAgAABAgQIECBAgAABAgQIGLB0gAABAgQIECBAgAABAgQIECBAIFrAgBV9HuEIECBAgAABAgQIECBAgAABAgQMWDpAgAABAgQIECBAgAABAgQIECAQLWDAij6PcAQIECBAgAABAgQIECBAgAABAgYsHSBAgAABAgQIECBAgAABAgQIEIgWMGBFn0c4AgQIECBAgAABAgQIECBAgACBD5arXiV4ECVbAAAAAElFTkSuQmCC"/>
          <p:cNvSpPr>
            <a:spLocks noChangeAspect="1" noChangeArrowheads="1"/>
          </p:cNvSpPr>
          <p:nvPr/>
        </p:nvSpPr>
        <p:spPr bwMode="auto">
          <a:xfrm>
            <a:off x="1048710" y="202525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pic>
        <p:nvPicPr>
          <p:cNvPr id="3076" name="Picture 4" descr="https://lh3.googleusercontent.com/dwpD8oKO7AAlKUP4DOtrVSSxvTupLx-2UUGj3wdMz78kee19uk9I8eM0ZM7soLj4SJ8uQtgd9pGzOocG80hijYJaqwDcoTVcV01W8lO63TANWQ8m58tGUtGsUUpewQ4jltTj-bB296y7-XPlm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309" y="850604"/>
            <a:ext cx="6263537" cy="331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2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IN" dirty="0">
                <a:solidFill>
                  <a:srgbClr val="FF0000"/>
                </a:solidFill>
                <a:latin typeface="Times New Roman" panose="02020603050405020304" pitchFamily="18" charset="0"/>
                <a:cs typeface="Times New Roman" panose="02020603050405020304" pitchFamily="18" charset="0"/>
              </a:rPr>
              <a:t>Content vs Country:</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71870" y="3671777"/>
            <a:ext cx="7286846" cy="138499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United States is a leading producer of both types of content; this makes sense since Netflix is a US company.</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influence of Bollywood in India explains the type of content available, and perhaps the main focus of this industry is Movies and not TV Shows.</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On the other hand, TV Shows are more frequent in South Korea, which explains the KDrama culture nowadays.</a:t>
            </a:r>
            <a:endParaRPr lang="en-US" dirty="0">
              <a:latin typeface="Times New Roman" panose="02020603050405020304" pitchFamily="18" charset="0"/>
              <a:cs typeface="Times New Roman" panose="02020603050405020304" pitchFamily="18" charset="0"/>
            </a:endParaRPr>
          </a:p>
        </p:txBody>
      </p:sp>
      <p:pic>
        <p:nvPicPr>
          <p:cNvPr id="4098" name="Picture 2" descr="https://lh4.googleusercontent.com/dqwIgZs3hxd8dM-L4BVi9FGA05fMke2jzxg1RbszNnmESJzFDnqvMXud9yJgWxydjaWYd_NsxpbiMxVYyjhtstmkxyFtLqUk9AcxMQ9DmFKDc9vqGCvl3SVO26FVW5YfTjMWtxTYAgWGFf1X6H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945" y="572699"/>
            <a:ext cx="4932548" cy="309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440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77" y="89572"/>
            <a:ext cx="8520600" cy="572700"/>
          </a:xfrm>
        </p:spPr>
        <p:txBody>
          <a:bodyPr/>
          <a:lstStyle/>
          <a:p>
            <a:r>
              <a:rPr lang="en-IN" dirty="0">
                <a:solidFill>
                  <a:srgbClr val="FF0000"/>
                </a:solidFill>
                <a:latin typeface="Times New Roman" panose="02020603050405020304" pitchFamily="18" charset="0"/>
                <a:cs typeface="Times New Roman" panose="02020603050405020304" pitchFamily="18" charset="0"/>
              </a:rPr>
              <a:t>Seasons of TV </a:t>
            </a:r>
            <a:r>
              <a:rPr lang="en-IN" dirty="0" smtClean="0">
                <a:solidFill>
                  <a:srgbClr val="FF0000"/>
                </a:solidFill>
                <a:latin typeface="Times New Roman" panose="02020603050405020304" pitchFamily="18" charset="0"/>
                <a:cs typeface="Times New Roman" panose="02020603050405020304" pitchFamily="18" charset="0"/>
              </a:rPr>
              <a:t>Shows:</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AutoShape 2" descr="data:image/png;base64,iVBORw0KGgoAAAANSUhEUgAAAgUAAAFoCAYAAADHHogUAAAABHNCSVQICAgIfAhkiAAAAAlwSFlzAAALEgAACxIB0t1+/AAAADh0RVh0U29mdHdhcmUAbWF0cGxvdGxpYiB2ZXJzaW9uMy4yLjIsIGh0dHA6Ly9tYXRwbG90bGliLm9yZy+WH4yJAAAgAElEQVR4nOzdeVwU9f8H8NcuNwuL3Jcg3qLIKaKioogHhmaWd2p2W5ZH5l0efdW08vxlppVlmbemYkJeaZK3nCKCmoIHoKLAIoew+/sDWVk5XGAPWV7Px8PHg5357Mx7dvbhvmbmM58RdPTrKAMRERE1eEJtF0BEREQvBoYCIiIiAsBQQERERE8wFBAREREAhgIiIiJ6gqGAiIiIAAD62i6ASBcc/fMoACAmLgaTZ0zWcjVERLXDUEA1Ym9njy0/b1HpMuMS4jBx2sQav+/rhV/Dz8cPALDgywU4evxordZvb2ePfr37wcfTBy6NXWBmZgbIAEmeBBmZGbh+4zqSkpNwPuY8bt2+Vat1UN1xPxGpH0MBaU12djYsLCzg6eEJJwcn3E6/rfR77Wzt4OPlAwDIyc3BiX9P1KqGMSPH4PVhr8PAwKDCPCtDK1hZWsG9tTtC+4QCAKZ/Ph1nzp2p1bqo9rifiDSDoYBq5GH2Q8z5Yk6V8309fTH45cEAgAuxF7Br764q2wZ2CkRo79L/xPv27osNv25Quo6+IX0hFJZ2iTn892E8Ln6s9HvLjH97PIYOHip/HZcQhzPnzyA9Ix3FxcUQi8Vo2qQpPD080bxpcwCQr5M0h/uJSHMYCqhGCgsLEXUyqsr5ZiIz+d+ZmZnVtk3PSJeHgj7BfWoWCnr1lf8dcTBC6feVadm8JV4b9BoAoKioCAu+XICoU1XX6uTohJf6vgSJRFLjdVHtcT8RaRZDAWnN1WtXkXI1BS2bt4SDvQN8vHwQHRv93Pe1b9cezk7Opcv47yqSryTXeN3BQcHyo8kdf+yo9ocGAG7fuY31P6+v8XqobrifiDSLoYC0KuJgBFo2bwkA6BfST6lQ0C+kn8L7a8PVxVX+d2xCbK2WUR1jI2MMfGkggoOC4eTgBH0DfWRkZCDqdBS27Nii1JGsuZk5Bg0YhIAOAXB2cobIVISc3Bxcv3EdUaeiEB4RjsePK1420dfXx95te2FibIKTZ05i1rxZlS5//er1aNG8BQBgf+R+fL3y60rb7d68G40sGuHipYuY8MmECvMDOwUipGcIWrVoBStLKwiFQmTnZCMnJwdpt9IQExeDo8ePIic357nb/Cx17SeBQICgrkHoHtgdbVq1gWUjS0ilUty7fw/RcdHYs38P/rv+X7XLsLO1Q5eALvBq74VmTZvB1toW+vr6kORJcCP1Bk6fO419f+5D3qO859ajis+wg08H9O7VGx7uHrCytJJvT0x8DPZH7K82PJfvQBxxMAJLli+BWCzGKwNeQffA7nCwcwAA3Lx9E8dOHMPOPTtRWFio9m0izWMoIK06dPQQ3nvrPRgaGKJbl25Y/u1yFBQUVNneyMgIQd2CAACPHz/GwSMHa7Xe8tecG4kb1WoZVXF0cMSiuYvg1sRNYbpbEze4NXFDr6BemDR9EjIyM6pcRmCnQEyfPB3m5uYK062trGFtZQ0/Hz8MfXUoPlvwGa5cu6LQpri4GImXEuHn44f27dpDKBRCKpUqtBGbi9GsaTP5a29P70rraOrWFI0sSj+fmLgYhXmGhoaYN2seOnfsXOF9tja2sLWxRfNmzdGjWw/o6+tj556dVW5vVdSxn5wcnDBv9jx5GC3P1dQVri6uCOsXhk1bN2HDb5Vf0vJq74Vli5dV2nfBspElLBtZwtvTG0MHD8Xn//scCYkJlS5HFZ+hsbEx5kybg8BOgdVuz+59u/Htum8hkz3/wbitWrbC/z77H2xtbBWnt2iFVi1aoUe3Hvhk5ifIleSqZZtIexgKSKtycnNw8vRJBHUNgomJCXp061Ht0X/3wO4QmYoAAKfOnkJ2Tnat1nv7ztM7HQb0H4BDfx+q8MNZG6amplg8bzFcGrvgxMkTOHP+DHJzc+Ho4IiBLw2Eg50DHOwdMHPqTEyaNqnSZQR0CMD82fOhp6cHAIiNj8WxE8fw4OED2NvZo3dwbzRv2hwOdg5YsXQFxk8aj7SbaQrLiI6Lhp+PH8xEZmjVohWSkpMU5nu191L4QXN2dIadrR0y72YqtPPx9FFYZnlvj31b/h//vfv3cOjoIVy/cR35BfkwMTaBk5MT2rVpB08Pzxp+ik+pej85OTjh2+XfyoNOXEIcTp45iYzMDOgJ9dCqZSv0DekLsbkYY0aOgVQmxS+bfqmwHENDQwiFQvx3/T9Ex0UjNS0VObk5MDQwhK2tLbp27orWLVvDspElFs9bjLcnvF1pCKzrZygUCrFkwRL5/NzcXBw4eAApV1Kgp6cHj3Ye6NOrDwwNDPHqy6/CyNAI36z+ptrPyM7WDovnLYbYXIyDRw4iJi4G+QX5aOLSBIPCBsHCwgItm7fEhPcmYPE3i1W+TaRdDAWkdREHIxDUtfTov19Iv2pDQb/edb90AABHjx/F4IGld0l4tPXA2pVrsXvvbpw+dxpZD7JqvdxWLVqh6HERZi+YjVNnTinM2x+xH9+t+A5Ojk7w8vBCm1ZtKvxYm5qYYtrkafJAsGb9GmzfvV2hzfbd2zH5w8kICw2DyFSEWVNnYfyk8QptYuOfnmr39vSusJ6yMwNXrl6Bs7MzTIxN4OPpg8jDkQrtvNp7ASg9K1P+aFcoFMo7iaZnpGP8pPF4mP2w0s/EQmwBsVhc6bznUeV+EggEmDtzLhpZNEJRUREWfb0Ix04cU2hz6O9D2Lx9M5Z8sQQtm7fE6OGjceyfY7ieel2hXWpaKt784M0qLzH8tuU3BAcFY9bUWTAzM8PYUWOxdPlShTaq+AyHDh4q/3FNTUvFlJlTcD/rvnx+5OFI7Anfg68XfQ0LsQXCQsMQdSoKp86eqrCsMr7evsjNzcXHn36MS5cvKcyLOBSBdavWwdzcHL169MK6DesU1qep7wWpD+/bIa07c/4M7t2/B6C0E6Gjg2Ol7ezt7OHdvvTHLCsrq9r/2J4nITEBu/Y8vV2yZfOWmDZ5GnZu2omtv2zFgjkLMGLICHi09YBAIKjRsn/b8luFQACUnhXZtG2T/LW/n3+FNv1694OVpRWA0h/EZwMBAEilUiz/djmuXrsKAGjTqg18vX0V2ly6fAn5+fkAFI/2y5RNO3vhLC5eugig8ksIZaEgKTlJ4RqyhYVF6eBBAKJORVX5Hz8AZOdkVziToSxV7qeunbuiVctWAIC1P66tEAjKPHj4AAu+XICSkhLo6enh1ZdfrdAmIzPjuX0Ojhw7gkNHDwEAenbrKQ96Zer6Gerr62PIoCEASi8ZzVs8T+EHusyVa1ewbPUy+euRQ0dWWzcArP5+dYVAAJT+0P+x/w8AgJ6eXoXvnaa+F6Q+DAWkdVKpVN43QCgUok+vPpW269vr6dgEB48erPPp/tXfr8ay1cuQlaV4xGlna4duXbrh3XHvYvXXq7Ft4zaMGDKi0oFznlVSUoLd+3ZXOb98R8omLk0qzO/WpZv8783bN1e5HKlUii07n44s2b1L9wp1JFwqPbJv3669wg+ShdgCTd2altYTF42Y2NK+At5eiqGgedPmsBBbyNuVV1RY9HQ7XCtuhyqpaj/1Du4NoHQExPCI8GrXefPWTfmPYgffDrWuvSxwGRsby8dQKFPXz7CdeztYWZUGyNPnTlcbUo5HHcfNWzcBlH4fyi6fVObBwwc4/PfhKucrfIefqVuT3wtSD14+oBfCgYMHMGLICAClYxZUdh23fFioy6WD8vYd2IeIgxEI8A9Ap46d4OHuAZfGLgrX222sbfDuuHfRo1sPTP9serVHP2m30qq9s+DevXvyv83NzCvMb92qNYDSQaJSrqZUW/u5C+fkf7u3dq8wPyYuBv6+/jAxMUGbVm0qnBEoLi5G/MV45OWV9o53sHOAo4Mj7qTfUWgHALFxij3/8x7l4dLlS3Bv7Y4OPh2wYM4C7N63G3EJcSgpKam27tpQxX7ybFd6mj0rKwsdO3R87jrLQqeDvQMMDQ1RVFRUoY17a3eE9AxB2zZt4ejgCFMT0ypDia2NrcIdAHX9DMvv8/Lfhaqcjz6Pxs6N5e89eeZkpe0up1yuNnBX9x3W9PeCVI+hgF4IaTfTkJCYAI+2HqXX3Nt7KVwX9/TwlI9NcOnypQrXeOvicfFjnDh5AidOlg6VbGJigtYtW8PH0wchPUPg5OgEoLS/wJxpczB19tQql/W8jo/lR140NDRUmCcyFcHE2AQA5Ed11XmY/RASiQRmZmbyI8byyt8t4OPlIw8FZZcOkpKTUFBQgKTkJDx69Aimpqbw8fKpEAqKHhfJzzqUt2LNCnyz6BuYiczQrUs3dOvSDfn5+bh0+RLiL8bjfMx5JCQmKNXbXRl12U/GxsawsCg96+Hq4or/ffa/Gq3b3Mxc4dS8vr4+Pp34aZVntSpjampaYVpdPsOyy0yAct+XtFtPT9VbW1lX2S4np/pbBIsePw1HhgaGFeZr+ntBqsXLB/TCKH/03zekr8K88mMTHDh4QK115OfnIyYuBht+24DR74xWuKbt5+MHj7YeVb5XJq39f3QmJibyvwsKq74tU6HWgtJ+A6YmFX9wyn7sAcV+BWU/9mWhQSqVIj4xXqGdQCCQd2C7lHSp0qPk5JRkvDPhHUQeipTfRmpiYgJfb1+MHTUWq75ahU0/bkJIjxCltqWmarKfyo+0WRv6+orHTxM/mCgPBEVFRTgedRzrf16PxV8vxtyFczHnizmY88UchZoqu32xLp9h+ZChzPel7LtSto6q1PWynLa/F1Q3PFNAL4yjx49iwnsTYGxsjKDAIKxaswoFhQUwNjKW351QWFiII8eOaKwmqVSKb9d/Cx8vH/l1eF9v3yrvO6+Lso6BQOngR8ooO7PwKP9RhXlSqRQJiQno2KEj2rm3g4G+AczMzeTXesv3E4iJi0FAhwB5YGjetDnE5uIK7Z6VnpGOL5d9iW9Wf4N27u3Qzr0d2rdrDy8PLxgbG8PRwRGzp82GvZ29QidLVXvefir/2cbGx2LS9MpvB1WGvZ09+vfpDwDIvJuJSdMnyc+uPMvW2rbS6eXV9jMsC3yAct+Xsu8KoPh5qMOL8r2gmuOZAnphPMp/hOP/HgdQehRUFgSCugbJj4pOnDwhvwauKVKpVGE0PRsrG7WsJ+9RnvxoruxSSXUsxE97elfW6xx4+oNuZGSEtm3ays8EFD0uUgg2ZWcNbKxt4OLsIn8CZfl51Xn8+DFi4mKwaesmzPh8Bl4Z+Qq+/+l7+VHnmJFj5CFDXarbT3mP8uQ/ojY2ddt/vl6+8qP+zds3VxkIgNIAoayafoblb8ks6ytQnfJt7mXdq6al6rwI3wuqGYYCeqGUv4TQJ6T09Gz5SwnqvnRQlfLDCZc/Datql5MvAygdFa95s+bVtvX3fXpLY9LlpErbKIxX4OUtDwXPXhJIvpIMSZ5E3q7sVsTCwkIkXkqs8XYUFBRgy44tOB5VGvIMDQ3lnSjVqbr9FJcQB6B0oKay/ge1YWlpKf/71p1b1bYtv49q6nmfYflbBv18/J67vPJtqvq+qJu2vhekPIYCeqFEx0Y/7ejWvvTHqewHKiMzAxdiLqhkPZaNLJ/f6AmhUIiADgHy1zdSb6ikhsqU/WcJAMNfHV5tTUNfffo44fLvK+9yymX52Ps+nj7w8iz9LJ+9JCCVShF/sbRfgZ+3H7w8SttdTLpYq8dSl0nPSJf//ex9+spQ5X4qPzDTm6PfrHEtZcqP1+DsWPUZncBOgc8Ndsqo6jO8eOmi/AxRJ/9Old7iWqZbl25wcXYBUBqOqruDRhPq+r0g9WEooBdO2X/eQqEQc6bNkZ+qjTwcqbIeyx+++yGW/m8pOvl3qrQDWBkjIyNMnThV/mCevEd5OHHqhEpqqEzEoQj5aeGQniHy0fzKEwqF+Hj8x/Kx+y9dvoQLsZWHpfI/9u3c28l/GMrGJiiv7P7zwE6B8ssSz96KWKZFsxYYPWJ0tT/aYrEYPbr1kNdx7b9rVbatiir307ETx+RH17169MKH735YoQNheYaGhugb0hc9u/dUmF5+dMihg4fKP6vy3Fu749NJn1a7bXX9DIuLi7Hjjx0ASjtCzps1T+GOhDLN3JphykdT5K+rG/+irjT1vSD1YUdDeuFEHorEmBFjIBQKYWP99Ppv5MHIat5VMwKBAP6+/vD39cfD7IeIiYvB5ZTLuJ91H4WFhTAzM0OLZi3QPbC7wu1ba9avee4tW3WRn5+PpcuXYuHchdDT08NH73+Erp274njUcTzMfgg7Wzv0Ce4jPwLNe5RX6fjz5cXExaCTfyf5D2BhYSESkypeEijrO1D+h7KqToYikQhvjn4TY0eORUJiAhIuJeDmrZt49OgRxOZiNHVril49eskHPzr096EKz1VQhir3k0wmw9yFc/Htsm9ha2OL1wa9hh7deuDYiWO4eu0q8h7lwcTYBHZ2dmjdojV8vX1hYmKCHzf+qLCci5cu4nLKZbRu2RqODo745ftfsO/PfUi7lQYjQyP4ePnIg8TBIwflgyap4zPctmsbOnfsDE8PT7g1ccOGtRtw4K8DSLmaAj2hHjzaeqBvSF/57a/hB8LrNBLo82jqe0Hqw1BAL5z0jHTExMfA1+vpEKqx8bG4nX67mnfVzI20GygqKoKhoSEaWTRCj2495EcvlcnOzsa367+t9VMZa+L0udOYu3AuZkyZATMzM/h4+Sh0/CuTnpmOz7/4/LlDxT7bUfDipcovCVy5dgW5ubnyJzMWFBRUOtQtAODJCRs9PT2FSzyVOXLsCL5ZVf1DeKqi6v10995dvD/xfcyaOgt+Pn6wsbapdBjjMiUlJZU+Y2HBlwuwbPEy2NvZw8rSCmNHjVWYX1hYiJVrVkIqk1YZClTxGUqlUkz/fDo+m/4ZugR0gdhcjGGvDqu03R/7/sD/rfu/KtehEhr6XpD6MBTQCyniYIRCKFB1B8ONv2/Ejt074OfjB08PT7Ro1gLOTs4wNzOHgYEB8vPzkfUgC9euX8PZ82dx7MQx+bV5TYg6FYVRb43Cy2Evo5N/Jzg7OsPU1BS5klxcv3EdUaeiEB4RXun4Ac9KuZoCSZ5Efq9+VUf/MpkMsQmx6Nq5K4DS8FBcXFxp29iEWIwbPw7+vv5o594Obq5usLWxhZGREQoLC5F5NxOJSYmIPBwp7+BXG+rYT1kPsjB19lR4eXghuEcw2rdtDxtrG5iamiK/IB/37t3DtevXEBMfg6iTUZWGgtt3buPdj97F0MFDEdg5EI72jigpKcG9+/dwLvoc9u7fixtpNyqMt6GOz7CgoACz58+Gv68/+vTqA4+2HrBsZAmpVIq79+8iNi4W4RHhCqMpqoumvhekPoKOfh05rBQRERGxoyERERGVYiggIiIiAAwFRERE9ARDAREREQFgKCAiIqIndP6WxGxJNt555x1tl0FERKQx2zZvq9X7dP5MgaafqEdERFRf6XwoICIiIuUwFBAREREAhgIiIiJ6gqGAiIiIADAUEBER0RM6f0uiKDsbnSMjtV0GERFRBSf7Vv0kTW2oF6HAydEJw18djrbubeHm6ob4i/GYPGOytssiIiLSKfUiFDRt0hQB/gFITEqEvl69KJmIiKjeqRe/sP+e/hdRp6IAAPNmzYOF2ELLFREREemeetHRUCaTabsEIiIinVcvQgERERGpH0MBERERAagnfQpqKqxfGMJCwwAAo4cN1HI1RERE9YNOhoLwiHCER4QDAIpzsrVcDRERUf3AywdEREQEgKGAiIiInqgXlw+MjIwQ0CEAAGBjbQORqQjdA7sDAE6fO43CwkJtlkdERKQT6kUoaGTRCPNnz1eYVvZ6+BvDkZGZoY2yiIiIdEq9CAUZmRno2b9nrd6bZ2Hxwj1wgoiI6EXEPgVEREQEgKGAiIiInmAoICIiIgAMBURERPQEQwEREREBYCggIiKiJxgKiIiICABDARERET3BUEBEREQAGAqIiIjoCYYCIiIiAsBQQERERE8wFBARERGAevKUxLoQZWejc2SktsugJ/jESiKiF1e9CAVBXYPQO7g3WrVoBTORGdJupmHrrq04cuyItksjIiLSGfUiFAx5ZQjSM9KxZv0aZOdkI6BDAD6b/hksxBbYvW+3tssjIiLSCfUiFMyaPws5OTny19Gx0bCxtsGQV4YwFBAREalIvehoWD4QlEm5mgJra2stVENERKSb6hwK9PT00KJZC7g4u6iiHqW1bdMWN2/d1Og6iYiIdJnSlw96dOuBoK5BWLZ6GXIluQAAJwcnfPnFl3BycAIARJ2KwvzF8yGVStVT7RO+Xr7o2rkrlq5Yqtb1EBERNSRKh4LQ3qGwtraWBwIAGP/OeDg7OiM6NhpisRiBnQIR2jsU+yP3q6VYALC3s8fsabMRdSoKkYcqv9UwrF8YwkLDAACjhw1UWy1ERES6ROlQ0MS1Cc5Hn5e/NjUxRUCHAPz9z9/4YskX0NPTww//9wP69e6ntlBgbmaOJQuWICMzAwu/Wlhlu/CIcIRHhAMAinOy1VILERGRrlG6T0Eji0a4/+C+/HU793bQ09PDkeOlYwWUlJTgXPQ5ODk6qb5KAEZGRlg0bxH0DfQxa94sFBYWqmU9REREDZXSZwoe5T+CyFQkf+3V3gsymQzxF+Pl04qKimBqYqraCgEIhULMmzkPjZ0bY8InE/Aw+6HK10FERNTQKX2m4NbtWwjoEAADfQPo6+ujR7ceuHb9msLtgvZ29mr5wZ784WR06tgJv27+FWJzMdxbu8v/GegbqHx9REREDZHSZwrCD4Rj2uRp+PWHX1FcUgwHOwesWb9GoU2rlq1w/cZ1VdeIDr4dAAAfvf9RhXnD3xiOjMwMla+TiIiooVE6FEQejoRLYxeE9Svt1f9H+B/YtXeXfH4793ZwdnRG+IFwlRc5YtwIlS+TiIiIFAk6+nWUqWJB+vr6MDI0Qn5BvtrHKaiJ2xm3MWnSJG2XQUREpDHbNm+r1ftU9uyD4uJiFBcXq2pxREREpGG1CgVGRkYwNzOHUFh5P8XMu5l1KoqIiIg0r0ahoHdwb4x4bQRcXVyrbRcyIKRORREREZHmKR0K+ob0xbRJ0yCVShF/MR6Z9zJRUlKiztqIiIhIg5QOBcMGD0OuJBcff/oxUtNS1VkTERERaYHSgxc5Oznj2IljDAREREQ6SulQkJObg8ePH6uzFiIiItIipUPBqTOn4N3eW521EBERkRYpHQrW/7weBgYGmDJhCoyNjdVZExEREWmB0h0N586ai4LCAvTv2x+9evTCzds3IcmTVGwoAz6Z9YkqayQiIiINUDoUlL90YGxsjBbNWlTaTiZTyajJREREpGFKh4JeYb3UWQcRERFpmcqeffCiEmVno3NkpLbLqJOTfftquwQiImoA6kUo6B7YHUNeGQKXxi4wMTZBemY6Dh45iC07tvAhTERERCpS41DQs3tPvNT3JbRo3gJmIjPkPcpD8pVk/Bn5J44eP6qOGmEhtkB0XDS27twKSZ4EbVq1wRuj3oCVpRVWfbdKLeskIiJqaGoUCmZOnYleQb0gEAgglUrxMPshLMQW8PXyhY+nD7oEdMHCrxaqvMh9B/YpvI6Ji4HIVIRBYYMYCoiIiFRE6VAwoP8AhPQIQfKVZKzbsA6x8bGQSqUQCoXwau+Fd954Bz2790TcxTjs+3Pf8xdYRzm5OdDXrxdXP4iIiOoFpQcvCu0divSMdEycNhHRsdGQSqUAAKlUiujYaEyaPgnpmeno36e/+ooVCmFkZASPth4YPHAw9v65V23rIiIiamiUPtR2c3XDvgP7UFRUVOn8oqIiRJ2MwoDQASor7lkHdh2AoaEhACDyUCTW/rhWbesiIiJqaJQOBTKZDAKBoNo2z5tfVxM+mQAjIyO4t3bHmBFjMHH8RKxYs6JCu7B+YQgLDQMAjB42UK01ERER6QqlQ8GNtBvo1qUbfvjlh0rPFhgaGiKwUyCup15XZX0KUq6mAAASEhOQnZ2NmVNnYtuubbidfluhXXhEOMIjwgEAxTnZaquHiIhIlyjdp+DAwQOws7XDyqUr4evlC6Gw9K1CoRDent5Y/uVy2NvZ48DBA2ortrzkq8kAAAcHB42sj4iISNcpfaZg35/74NnOE8FBwVj6v6WQyWTIyc2B2FwMgUAAgUCAv//5WyN3HgBA+7btAQDp6ekaWR8REZGuq9E9fQu/WoiTZ04itE8oWjZrCbG5GHl5eUi5loIDfx3AkWNH1FLkkgVLcD7mPK6nXoe0RAqPth4YOngojhw7UuHSAREREdVOjW/0P3LsiNp+/KuSlJKEfiH94GDvgJKSEtxOv431P6/nLYlEREQqVC9G/9nw6wZs+HWDtssgIiLSaUqHAns7e7i5uiE2PhYFhQUASjsZjhkxBl07d0V+QT627tyKEydPqK3Y2sizsOBTBomIiJSg9N0HY0eNxcypM1H0+OntiKNHjMboEaPR1K0p2rZpi7kz58K9tbtaCiUiIiL1UjoUtGvTTmF4Y4FAgJdfehmpN1MxbOwwjJ88HgUFBRjyyhC1FUtERETqo3QosGxkifSMp7f/tWjWAhZiC+wJ34N79+8hOSUZUaei0Lpla7UUSkREROqldCh49omEHm09IJPJcCH2gnza3Xt3YW1lrbrqiIiISGOUDgV3791FM7dm8tcB/gHIzslGalqqfFqjRo2Q9yhPtRUSERGRRih998HJMyfx2qDX8P5b76PocRE6+HSoMKSxi7MLMjIzVF4kERERqZ/SoWDLji3o2rmrvCPhvfv38PNvP8vnN7JohLZt2mLX3l0qL5KIiIjUT+lQ8DD7Id784E34evsCAGLjY5Gfny+fbyG2wPc/fY8z58+ovkoiIiJSuxqNaFhUVIRTZ05VOu9G2g3cSLuhkqKIiIhI85TuaEhERES6rcbPPmjdsjX8/fxhY20DQwPDCvNlMhm+WvmVSoojIiIizalRKJgxZQZCeoZAIBBAJpNBINrPuiMAACAASURBVBDI55W9ZiggIiKqn5QOBa8MeAW9g3vjr8N/YdfeXVi7ci127tmJo8ePwtvTGyOHjMTpc6ex/uf16qy3xkTZ2egcGamWZfNBS0REpEuU7lPQN6Qv0m6mYcnyJUi5mgIAkEgkuHT5EjZv34zJMyajW2A3+Hj5qK1YALCxtsGfO//E0T+PwtjYWK3rIiIiakiUDgWujV0RHRetME1PT0/+95VrV3DqzCm8/NLLqquuEu+/9b7CrZBERESkGjW6+yAv7+kQxgUFBTA3N1eYf/PWTbg2dlVNZZXw9PCEv58/tu7aqrZ1EBERNVRK9ym4e/8ubKxt5K/vpN9BqxatFNo0dm6MgoIC1VVXjlAoxMfvf4yNv2+EJE+ilnUQERE1ZEqfKUhKTlIIAafPnUabVm0wesRouLm6YVDYIAR2CkTi5US1FDqw/0AYGBjgj/A/1LJ8IiKihk7pUHA86jiEQiEc7B0AlD4LISMzA2+MegM/fPsDPnr/I0gkEqzbsE7lRYrNxRg3ehzWrF+DkpISlS+fiIiIanD5IOpkFKJORslf50py8e5H7+Klfi/BydEJ6Rnp+OvwX8h6kKXyIt8a+xYSkxJx+txppdqH9QtDWGgYAGD0sIEqr4eIiEgX1XhEw/LyHuVh265tqqqlUm6ubgjtHYqJ0yZCJBIBAIyNSm9FNBOZQSqVoqioSOE94RHhCI8IBwAU52SrtT4iIiJdUadQoAnOzs4wMDDAmuVrKszb/ut27I/cj69Xfq2FyoiIiHRLjUKBQCDAoLBBCOkZAlcXV5gYmyBkQAgAoEWzFgjrF4Yde3bg5q2bKisw/mI8Jk2fpDCto19HjBw6EtM/n447d+6obF1EREQNmdKhQF9fH0sWLIFXey/kSnKRn58PE2MT+fw7GXcQ2icUD7Mf4udNP6uswJycHMTGxypMK+vsGJcQp7ZbIImIiBoape8+GPbqMHh7emPj7xsxeORg7I/crzA/Ly8PsQmx8PfzV3mRREREpH5Kh4KQniFISEzAxs0bIZPJIJPJKrRJT0+Hna2dSgusTOShSPTs35NnCYiIiFRI6csHjvaOOHXmVLVtciQ5EJuL61yUKuVZWPBphkREREpQ+kxBUVERzMzMqm1jb2sPiYRDEBMREdVHSoeCK9euoINvB+jrV35yQWQqgr+vPy4lX1JZcURERKQ5SoeC8Ihw2NnYYfans2FqYqowTyQSYfqU6TAzM8O+P/epvEgiIiJSP6X7FBw5dgQdfDqgb0hfdOnUBZLc0ssEa1euhZurm/xhRcoORUxEREQvlhoNXrR0xVLEJsTi1ZdfRTO3ZhAIBGjZvCWup17H9t3bEXEwQl11EhERkZrVeJjjyEORiDwUCUNDQ5ibmSMvLw8Fhbw1kIiIqL6r9bMPioqKcD/rviprISIiIi2q0wORugR0gY+XDwQCAeIS4nA86riq6iIiIiINqzYUdO7YGcNeG4YNGzcgNkHx+QPTJk9Dn+A+EAgEAIBBYYMQdSoKcxfOVV+1REREpDbV3pLYpVMXtGreComXExWmd+rYCX179UVhYSF+2/Ib1m1YhzvpdxDYKRDBQcFqLZiIiIjUo9ozBe6t3BF3MQ6PHz9WmB7aOxQymQxLli+RXzL468hf2PTjJoT0DMGRY0fUVzERERGpRbVnCiwtLXH9xvUK0708vCDJkyj0IXjw4AFOnz2NFs1aqLxIIiIiUr9qQ4G5mTmKi4sVptnZ2sHc3BwJFxMqtL+TfgcWYgvVVkhEREQaUe3lg0f5j2BrY6swrVWLVgCAlGsplb6nqKhIRaWphig7G50jI2v1Xj5dkYiIGpJqQ8F/1/9DgH8AjI2NUVBQOkBRty7dIJPJEH8xvkJ7RwdHtYxd0DekL2ZMmVFh+rL/W8ZnLRAREalItaHg0NFDmPLRFKxcshKRhyPR2LkxevXohawHWYiJi6nQ3qOtBxKTEitZkmpMnjEZhYWF8td30u+obV1EREQNTbWh4M+//kS3wG7w9/VH82bNIRAIUFxSjP/7/v8glUoV2vp6+8LK0grno8+rrdik5CT5GQsiIiJSrWpDgUwmw8y5M9ErqBfatW2HnJwcHP/3OK5eu1qhrYXYAjv37MS/p/9VW7FERESkPs8d5lgmk+HQ34dw6O9D1bY7evwojh4/qrLCKrPpx02wEFvg1p1b2LF7B/YdYH8CIiIiVanTsw80JSsrCz9u/BFJl5Mg1BMiuHswpnw0BUZGRtjxx44K7cP6hSEsNAwAMHrYQE2XS0REVC/Vi1Bw9sJZnL1wVv76zLkzMDQ0xOvDX8fOPTshk8kU2odHhCM8IhwAUJyTrdFaiYiI6qtqBy96kR07cQwWYgs42DtouxQiIiKdUG9DQdnZgWfPEhAREVHt1NtQENQ1CA+zHyIjM0PbpRAREemEetGnYP7s+bh0+RKuXb8GoVCInt17IjgoGKu+W8UzBURERCpSZSjYs3UPNm/fjC07tgAAxowYg5j4GMQlxGmsuDJpN9MQ2icUdjZ2EAgEuJF6A4u+XoSDRw5qvBYiIiJdVWUoMBOZwdDAUP567KixwCZoJRT88MsP+OGXH2r13jwLCz7YiIiISAlV9il48PBBhSckEhERke6q8kxBYlIiegf3Rom0BFlZWQAAL08vjMGYahcogwy/bv5VtVUSERGR2lUZCtb+uBYuzi4YEDpAPs27vTe823tXu0CZjKGAiIioPqoyFNy+cxtvfvAmHO0dYWNjg+VfLkfkoUhEHorUZH1ERESkIc99SuLt9Nu4nX4bAJCekY7YhFiNFEZERESapfQ4Bb3CeqmzDiIiItKyWg1eZGNtg5bNW8LMzAx5eXlIvpKMe/fvqbo2IiIi0qAahQJ7O3tMmTAFfj5+Feadjz6PZf+3jMMOExER1VNKhwJLS0us+moVbKxtkJ6RjriEONx/cB/WltZo79EeHXw7YPXXq/HexPfw4MEDddZMREREaqB0KBgzYgxsrG2wbsM6bN+9HVKpVD5PKBTitUGv4b0338Po4aOx6rtVaimWiIiI1EfppyR28u+EcxfOYevOrQqBAACkUim27dqGcxfOoXPHziovkoiIiNRP6VBgZWmF5CvJ1bZJvpIMK0urOhdFREREmqd0KJDkSWBvZ19tGzs7O0jyJHUuioiIiDRP6T4FCYkJCOoahD379+DipYsV5ru3dkePrj1w6uwplRZYV6LsbHSOrHoURj5BkYiIqJTSoeC3Lb+hk38nrFiyAkeOH0FMbAzuP7gPK0sreLf3RnBQMGQyGTZt3aSWQoVCIYa9Ogz9+/SHnZ0dsrOz8fc/f2PN+jVqWR8REVFDo3QoSLmagrmL5mLGlBkI6RGCXkFPRzgUCATIzc3F0hVLn9vvoLZmTJkBHy8fbPx9I1LTUmFraws3Vze1rIuIiKghqtHgRafOnMLwscMR2DkQLZu3hEgkQl5eHq5cvYITJ0+goLBALUX6+/mjZ/eeePvDt3Ej7YZa1kFERNTQ1XiY44LCAhz++zAO/31YHfVUqn+f/oiOjWYgICIiUqNaPftA09q0boN/T/2Lj8d/jD69+kBPqIcz589g1XercD/rvrbLIyIi0glK35KoTVaWVugX0g8tmrXAF19+gaUrlqJVy1b44rMvKm0f1i8Ma1euxdqVa6EvttBwtURERPVTvThTIIAAAoEAcxbMQU5uDgDgftZ9rFy6Er5evrgQe0GhfXhEOMIjwgEAxTnZGq+XiIioPqoXZwpyJbm4dv2aPBAAQPzFeBQ9LkIT1yZarIyIiEh31ItQkJqWCoFAUGG6AALIZDItVERERKR76kUoOHnmJJq6NYVYLJZP8/TwhIGBAa5cu6LFyoiIiHSH0qHgm8XfYNzoceqspUrhB8KRk5ODRXMXoXPHzujVoxdmTZ2Fc9HnkJCYoJWaiIiIdI3SoaBt67bQE+qps5YqPcp/hCkzpyBXkovPZnyGieMn4kLMBcxfPF8r9RAREekipe8+uHX7FmxtbdVZS7Vu37mNmXNn1vh9eRYWfOgRERGREpQ+U7A/cj86+XeCna2dOushIiIiLVH6TMG/p/+Fn48fVn+9Gpu3b8bllMvIepBVae//zLuZKi2SiIiI1E/pUPD7T79DJpNBIBBgwnsTqm0bMiCkzoURERGRZikdCv46/Bdk4JgAREREukrpULBk+RJ11kFERERaVi8GLyIiIiL1q9UDkVwau6CJSxOYmJjg4JGDqq6JiIiItKBGoaB5s+b4dOKnaNGshXxaWSjw8vDClwu+xIIvF+DkmZOqrZKIiIjUTunLB42dG2PFlyvg4uyCXXt34cz5MwrzYxNikSvJRVDXIJUXSUREROqndCgYO3Is9PX18cHkD7Bm/RokJSdVaHPx0kW0btVapQUSERGRZigdCny9fPHPv//gRtqNKtvcvXcXNlY2KimMiIiINEvpUGBmboa79+4+t52+fq36LhIREZGWKR0KHjx4AGcn52rbuDVxQ+Y9DnFMRERUHyl9WB8dG43gHsFwcXZB2q20CvNbt2wNXy9f7Anfo9IC60qUnY3OkZEK0/jURCIiooqUf/bBtt8R1C0IK5auwC+bfpH3HXBzdYOnhyfGjhyL/Px8bN21VeVFLv9yObw9vSud9+GUD5GYlKjydRIRETU0SoeCtFtpmLtwLj6b9hk+Hv8xAEAgEOCHb3+AQCCAJE+Czxd+rpYnJK74dgVMTU0Vpo0bPQ4tm7es9C4IIiIiqrka9Qo8e/4sRrw5Av1C+sG9tTvEYjHy8vKQmJSIiIMRyJXkqqXIZ+940NfXR+uWrXH0+FFIpVK1rJOIiKihqfGtAnl5edi5Z6c6alFaR7+OEJuLceTYEa3WQUREpEvq5QORgoOCkXk3E3EJcdouhYiISGfU+ExBSI8QhPYJRYvmLSAyFSHvUR6uXL2CA38dwKG/D6mjRgVGRkboEtAF+w7sU/u6iIiIGhKlQ4Genh7mz5qPTh07QSAQQCqV4mH2Q1iILeDt6Q2v9l7o0a0H5i6ai5KSErUV3CWgC0xMTHD42OEq24T1C0NYaBgAYPSwgWqrhYiISJcoHQpGDR2FzgGdkZiUiB9+/gHxifGQSqUQCoVo36493nnjHXTq2AkjhozAb1t+U1vBPbv3xM1bN5Gcklxlm/CIcIRHhAMAinOy1VYLERGRLlG6T0GfXn1w684tTJ4xGbEJsfJe/1KpFLHxsZg8fTLupN9Bv5B+aitWZCpCQIcAdjAkIiJSA6VDga2NLaJORqG4uLjS+Y+LHyPqVBRsrNX3QKSuXbrC0NCw2ksHREREVDtKh4J79+8992FH+vr6uJd1r85FVSW4ezCuXL2C1LRUta2DiIiooVI6FBw+dhhBXYNgamJa6XyRSITugd1x+Kh6juLFYjF8vX1x5DgvHRAREamD0h0NN/6+EU2bNMV3K77Dxs0bERsfiwcPH8CykSW823tj9IjRSEpOwsbNG9VSaE5ODnoP7F3j9+VZWPABSEREREqoMhQcDj8MmUxWYbpAIMDMT2ZWOt3ZyRmRf0QiZECIaqskIiIitasyFMQlxFUaCoiIiEg3VRkKJs+YrMk6iIiISMvq5bMPiIiISPUYCoiIiAhALR6I1LljZ7Ro3gK21raVjlsgk8nw1cqvVFIcERERaY7SocDezh4L5y6Em6sbBAJBle0YCoiIiOonpUPBR+99hKZNmuLAwQP46/BfuHfvHkqk6nsaIhEREWmW0qHAx8sHZy+cxdcrv1ZnPURERKQlSnc0LC4pxn/X/1NnLURERKRFSoeChMQEuDVxU2MpREREpE1Kh4INv26Al4cXenbvqc56iIiISEuU7lNw5doVfDLrEyyetxgDQgcg5WoK8vLyKrSTQYZfN/+q0iKJiIhI/ZQOBSJTEd4e+zbMzc3h1d4LXu29Km0nk71YoUCUnY3OkZEK0/jURCIiooqUDgUfvvshvD29cT7mPA4eOYj79++jpERztyT27N4Tw18bDhdnF0jyJIiOjca6DetwP+u+xmogIiLSZUqHgk4dO+HipYuYNmeaOuupVJeALvh8xufYvW83vv/xe1hZWeGtMW9h8fzFeO/j9/g0RyIiIhVQOhQYGRrh4qWL6qylSr169EJySjJWfbdKPu3Ro0dYOHchXBq7IDUtVSt1ERER6RKl7z5IuZYCRwdHddZSJX19fUgeSRSmSfJKXwtQ9ZDLREREpDylQ8Gvm39F54DO8Gjroc56KnXgrwPwbOeJPsF9YGpiisbOjfHmmDdxIeYCbqTd0Hg9REREukjpywfWltY4deYUli1ehsN/H0byleRKb0kEgL+O/KWyAgHg1NlTWLJsCT6d9ClmTp0JoHQwpdkLZ6t0PURERA2ZoKNfR6V66R0OPwyZTKbwhMRnO/gJBALIZDKEDAhRaZHent5Y+PlC7Nm/B6fPnYaVpRXGjhyLrAdZmDp7KqRSqUL7sH5hCAsNAwCMHjYQ69q6K8znLYlERKTLtm3eVqv3KX2mYOnypbVagSqMf3s8/j39L9ZtWCefduXqFWxcvxGBnQLxz7//KLQPjwhHeEQ4AKA4J1ujtRIREdVXSoeCyMORz2+kJq6NXXHk2BGFaWm30lBQUAAnRyctVUVERKRblO5oqE0ZmRlo2bylwjRXF1cYGxsjPSNdS1URERHpFqXPFGjTvgP78ME7H+B+1v3SPgWNrDB65GjcSb+D02dPa7s8IiIinaB0KNj04yal2skgw+tvvV7rgiqzc89OPH78GANfGogB/QdAIpEgITEB639ej4LCApWui4iIqKFSOhQIhcJKhxM2E5lBJBIBAO5n3UdxcbHqqitn7597sffPvWpZNhEREdUgFIwYN6LKeU6OTvjo/Y9gYmyCT+d8qpLCVCXPwoK3IBIRESlBJR0Nb9+5jc//9zlsrG0wdtRYVSySiIiINExldx88fvwY56LPoVdQL1UtkoiIiDRIpbcklpSUwMrSSpWLJCIiIg1RWSgQi8Xo1qUbMu9mqmqRREREpEFKdzQcM2JMpdP19PRga2uLwE6BEJmK8MMvP6isOCIiItIcpUPB8zoQPnr0CL9t+Q1bdmypc1FERESkeUqHgikzplQ6XSqTIleSi9S01ApPKyQiIqL6Q+lQEJsQq846iIiISMvqxQORiIiISP2qPVMgEAhqtdDKhkMmIiKiF1u1oeDg3oO1WmjIgJBavY+IiIi0p9pQcPfeXaWP+k1MTCA2F/MsARERUT1VbSio7iFIZfT09DB44GCMGjYKAJCema6aylRElJ2NzpGRfCgSERHRcyh990FlgroG4Z033oGDvQPyHuXh+5++x669u1RVm4LAzoEY9/o4uDR2wf3797F7325s371dLesiIiJqiGoVCtq5t8P7b70P99buKJGWYNfeXdi4eSMkEomq6wMAeLT1wILZC3Dg4AGs/WEt3Nu4491x70IqlWLnnp1qWScREVFDU6NQ4OTghHfffBddO3eFQCDA8ajjWL9hPW6n31ZXfQBKh1hOSEzA1yu/BgCciz4HM5EZxowcgz3796C4uFit6yciImoIlAoF5mbmGDtqLAaEDoC+vj4SkxKxZv0aXLp8Sd31AQCaN2uOPeF7FKadu3AOQwcPRbs27TiwEhERkQpUGwr09fXx2qDXMGLICJiJzHD7zm2s/3k9jkcd11R9AABDQ0M8Ln6sMK3staurK0MBERGRClQbCjau2wg7WzvkSnLx7bpv8Uf4H1p5vsHt27fRplUbhWllr8VmYo3XQ0REpIuqDQX2dvaQyWQQQIChg4di6OChz12gDDKMeOP5tzLWxN4/92LyhMl4qe9LOBZ1DO6t3DHklSEASh/I9KywfmEICw0DAIweNlCltRAREemq5/YpEAgEMDc3h7m5uSbqqdSBgwfQvFlzTJ4wGVMnTkV+QT7W/bQOEz+YiKwHWRXah0eEIzwiHABQnJOt6XKJiIjqpWpDQa+wXpqqo1pSqRSrvluFn379CbY2triTfgeuLq4AgMSkRC1XR0REpBvqNHiRpkkkEvlYCINeGoSExASk3UzTclVERES6oV6EAvfW7mjfrj2uXLsCkakIwUHB8Pfzx8dTP9Z2aURERDqjXoSCkpIS9OzeE2+MegNSmRTxCfH4aOpH+O/6f9oujYiISGfUi1CQfCUZ4yeN13YZREREOk2o7QLULc/Cgk9IJCIiUoLOhwIiIiJSDkMBERERAWAoICIioicYCoiIiAgAQwERERE9wVBAREREABgKiIiI6AmGAiIiIgLAUEBERERPMBQQERERAIYCIiIieoKhgIiIiAA0gFAgys5G58hIbZdBRET0wtP6o5OdHJ0w/NXhaOveFm6uboi/GI/JMyZXaDdq6CgMfGkgLMQWSEpJwuq1q3H12lUtVExERKSbtH6moGmTpgjwD0DazTTcvHWz0jYjh47E6BGjsXn7ZsyaPwv5+fn4ZuE3sLS01HC1REREukvroeDf0/9i2NhhmL94Pq6nXq8w38DAACOGjMDv237HH+F/4ELMBcxfNB8yyPDKgFc0XzAREZGO0nookMlk1c73aOsBM5EZjv5zVD6toLAAJ0+fRIBfgLrLIyIiajC0Hgqex7WxK0pKSnDr9i2F6TfSbsDFxUVLVREREemeFz4UmJmZIT8/H1KpVGF6riQXJsYm0NfXel9JIiIinaCTv6hh/cIQFhoGABg9bKCWqyEiIqofXvhQIJFIYGJiAqFQqHC2wNzMHPkF+SguLq7wnvCIcIRHhAMAinOyNVYrERFRffbCXz5IvZkKPT09ODs6K0x3beyKtLQ0LVVFRESke174UJCQmABJngRB3YLk04yMjNA5oDNOnz+txcqIiIh0i9YvHxgZGSGgQ+mthTbWNhCZitA9sDsA4PS50ygsLMTm7ZsxevhoSCQSpKalYsgrQyAUCLF7725tlk5ERKRTtB4KGlk0wvzZ8xWmlb0e/sZwZGRm4Pdtv0MgEGDk0JEQm4txOeUyps6eigcPH2ijZCIiIp2k9VCQkZmBnv17Prfdpq2bsGnrJg1URERE1DC98H0K6irPwgIn+/bVdhlEREQvPJ0PBURERKQchgIiIiICwFBARERETzAUEBEREQCGAiIiInqCoYCIiIgAAIKOfh1l2i5CnRISEwCBtqvQnkbiRniY81DbZWhFQ952oGFvP7e9YW470LC3v/y2G+gboHXL1jVehtYHL1K3EwdP4P2J72u7DK1Zu3Jtg93+hrztQMPefm57w9x2oGFvvyq2nZcPiIiICABDARERET2h5+zkPE/bRahb8pVkbZegVQ15+xvytgMNe/u57Q1XQ97+um67znc0JCIiIuXw8gEREREB0NG7D5q4NMHH4z9G2zZtIcmT4M/IP/HL779AKpVquzSVc3J0wvBXh6Ote1u4uboh/mI8Js+YXKHdqKGjMPClgbAQWyApJQmr167G1WtXtVCx6gR1DULv4N5o1aIVzERmSLuZhq27tuLIsSMK7V7q+xKGvzYcdrZ2uH7jOr7/6XtciL2gpapVo3tgdwx5ZQhcGrvAxNgE6ZnpOHjkILbs2ILi4mJ5O13c78+ysbbBxnUbYWJigtDBoSgoKJDP08Xt7xvSFzOmzKgwfdn/LcO+P/fJX+vitgOAUCjEsFeHoX+f/rCzs0N2djb+/udvrFm/RqGdLm7/8i+Xw9vTu9J5H075EIlJiQDqtu06FwrMzMzw9aKvcSP1BuZ8MQdOjk4Y//Z4CIQC/LTxJ22Xp3JNmzRFgH8AEpMSoa9X+e4cOXQkRo8YjbU/rkXqzVQMeWUIvln4DcZ9MA4PHjzQcMWqM+SVIUjPSMea9WuQnZONgA4B+Gz6Z7AQW2D3vt0AgOCgYEyeMBm//P4L4i/GI7R3KBbNW4T3J72P6zeua3cD6sBCbIHouGhs3bkVkjwJ2rRqgzdGvQErSyus+m4VAN3d7896/633kZ+fDxMTE4Xpur79k2dMRmFhofz1nfQ78r91edtnTJkBHy8fbPx9I1LTUmFraws3VzeFNrq6/Su+XQFTU1OFaeNGj0PL5i2RlJwEoO7brnOhYGD/gTAyNMLn//scj/If4Xz0eYhMRRg7ciy2bN+CR/mPtF2iSv17+l9EnYoCAMybNQ8WYguF+QYGBhgxZAR+3/Y7/gj/AwCQeCkRm3/ejFcGvFKvg9Ks+bOQk5Mjfx0dGw0baxsMeWWIPBSMHTUWfx3+C79u/hUAEBsfixbNW2DkkJFY9PUirdStCvsO7FN4HRMXA5GpCIPCBmHVd6t0er+X5+nhCX8/f2zaugnj3x4vn94Qtj8pOUnhrEgZXd52fz9/9OzeE29/+DZupN2otI0ub/+z26yvr4/WLVvj6PGjkEqlKtl2netT0LFDR5y9cFbhx//IsSMwNjaGV3svLVamHjJZ9f1EPdp6wExkhqP/HJVPKygswMnTJxHgF6Du8tSqfCAok3I1BdbW1gAARwdHuDZ2Vdh2mUyGY/8cQ8cOHTVWp6bk5OZAX7805+vyfi8jFArx8fsfY+PvG5Gdk60wryFsf1V0edv79+mP6NjoKgMBoNvb/6yOfh0hNhfLL5mqYtt1LhS4NnZF6s1UhWmZdzORX5APVxdXLVWlPa6NXVFSUoJbt28pTL+RdgMuLi5aqkp92rZpi5u3bgIo3XYASE1T/D7cSLsBC7FFhbMq9ZFQKISRkRE82npg8MDB2PvnXgANY78P7D8QBgYG8iOi8hrC9m/6cRMO7TuEX9b9ggGhA+TTdXnb27Rug7Rbafh4/McI3xGOA7sOYP7s+bC2spa30eXtf1ZwUDAy72YiLiEOgGq2XecuH5ibmUMikVSYLpFIYG5mroWKtMvMzAz5+fkVOlnmSnJhYmwCfX19hY5p9Zmvly+6du6KpSuWAoB8f0vyFL8PuZLc0vnm5hWOMOubA7sOwNDQEAAQeSgSa39cQQppZgAAD31JREFUC0D397vYXIxxo8dh0VeLUFJSUmG+Lm9/VlYWftz4I5IuJ0GoJ0Rw92BM+WgKjIyMsOOPHTq97VaWVugX0g9X/7uKL778Aqampnj3zXfxxWdf4IPJHwDQ7X1fnpGREboEdFG4lKiKbde5UEANk72dPWZPm42oU1GIPBSp7XI0ZsInE2BkZAT31u4YM2IMJo6fiBVrVmi7LLV7a+xbSExKxOlzp7VdisadvXAWZy+clb8+c+4MDA0N8frw17Fzz04tVqZ+AgggEAgwZ8Ec5OSWXj68n3UfK5euhK+Xb72/q6gmugR0gYmJCQ4fO6zS5erc5YNcSS5EIlGF6WZmZvIjxIZEIpHAxMQEQqHirjY3M0d+Qb5OJGZzM3MsWbAEGZkZWPjVQvn0sv1tJjKr0B4AcnPr//ch5WoKEhITsH33dqxeuxovh70MJwcnnd7vbq5uCO0dio2/b4RIJIJIJIKxkTGA0n1taGio09tfmWMnjsFCbAEHewed3vZcSS6uXb8mDwQAEH8xHkWPi9DEtQmAhvF/HgD07N4TN2/dRHLK0xEMVbHtOnemIPVmqvxachlbG1uYGJtUuLbcEKTeTIWenh6cHZ2RditNPt21sSvS0tKqeWf9YGRkhEXzFkHfQB+zps9SuEWrrG+Ja2NXZGRmyKe7urgiOye73l86eFby1dL/HBwcHHR6vzs7O8PAwABrlq+pMG/7r9uxP3I/Dv99WGe3vzJlHY5lMplO7/vUtFT55bLyBBDIPwNd3v4yIlMRAjoEYMuOLQrTVbHtOnem4My5M/D381e4Z7ln954oKChAbHysFivTjoTEBEjyJAjqFiSfZmRkhM4BnXH6fP0+9SoUCjFv5jw0dm6M6Z9Nx8NsxWeo30m/g9SbqQrbLhAIENQ1CGfOndF0uWrXvm17AEB6erpO7/f4i/GYNH2Swr/ft/0OAJj++XRs3bFVp7e/MkFdg/Aw+yEyMjN0ettPnjmJpm5NIRaL5dM8PTxhYGCAK9euANDt//PKdO3SFYaGhhUuHahi23XugUj/3fgPA/sPhI+XD+5n3Yeftx/eeeMd7NizA2fO694PgZGREQI7BaKJaxP4+/lDbC7Gg4cP0MS1CdIz01FUVASBQIDXh72OvLw8mJqY4sN3PoSdjR2+XPZlpfc51xdTJkxBcI9grP95PXJzc2FrYyv/l52dDalUipycHIx7fRykMimEQiHGjhwLLw8vLF62uEKIqE+WLFgCK0sriEQiONo7ok+vPnhj1Bv4599/8P/t3XtUVNUewPEvM6goL5URCOThRXmpKYjQqBgoJD5RWT4QDSt1uUyLrFbdzLw+KtIyXaWWGqJg6s1HWKCoqJlya4mShgi+QriWGU8Fkcfg/QMZm87U1fLeYPp91uKPOWefvc/vzFqc3+yzz96p6ak0NDSY7PdeU1PDj9d+NPjrpOnEAO0Alr+3nNKyUpOOf+G8hTg6ONKuXTtcOrswJXoKYaFhrN2wlrP5Z0069u8KviMiPAJtoJay8jK8unkR93QcZ8+dZfO2zQAmHX+TGVNnUF1dTfLWZIPtDyJ2k1wQyc3FjWdmPUN37+5UVlWSmp7Kxs2mOc2xg70DWxO3Gt03cepEfbd5zIQYIodHYmNtQ/75fN774D19Zt1SbdmwBUcHR6P7fh778CHDiR4XTadOnRqnOf6o5U9z/MSUJwjWBuPo4IhOp+P7q9+zd/9edqftNhiNb4rfuzFNU/8qpjk2wfinxU4juH8w9hp7zMzMuFx4me0p29l/cL9BOVOMHRqndp8zcw69evaivq6eY18dY9W6VYq3zkw1fhsbG3Yk7yAhKYEtn2wxWuaPxG6SSYEQQggh7p/JjSkQQgghxO8jSYEQQgghAEkKhBBCCHGHJAVCCCGEACQpEEIIIcQdkhQIIYQQApCkQAghhBB3mNzaB0K0NIfSDhl81ul0VFZWcrHgImnpaWQcfrCroDVnsTGxTI2ZStxLcX/JacmF+LNJUiBEM5G4OREAc7U5ri6u9H+kP/69/PHq5sXqdcrFf4QQ4kGTpECIZmLj5o0Gn/17+bPs9WVERUaxI2WHwUqPQgjxvyBJgRDN1MlTJyn8dyHuru54e3rrkwKNnYZJ4ycRFBCERqOhurqanNwckrYkkX8+36COn3fHa+w0REVG4e7qTsX1CqKfiAYaF9UaM3IMIcEhuDi7YGZmxrWfrnEi+wTJ25IpKy/T19emTRuiIqMIDQ7F2dkZbsOlgkvs3L2Tg18cNGi7V89erHhrBYmbEzn6r6NMe3waPXx7YG5uTv75fNYlruPM2TP68j9fy2LFWysM6godFgpAZ+fODA0fSh+/PjjYO9CuXTtKy0rJOpHFxo83UlxSrLiOrcxbMWnCJB4b9BgajYaSkhIOHD5A0sdJ7Nu9j29Of8NzLz9ncIxKpWLk0JE8Nvgx3FzdUKvUFF0pIi09jZTUFP0yvUKYGkkKhGjGzDAD0N+Eunl0Y9mSZVhbW3P85HG+zPwSWxtbBmgH0Pftvry2+DW+zlIukTp+7HgC/ALI/DqT7FPZWFpaAmBlZcW7b75LV4+uFBYVsmf/Hurq6nB6yImI8AiOZB7RJwWWlpYsf3M5nl09OXf+HHv27UGlUtHXvy/zX5qPu5s7CZsSFG17dfNiYtREcvNySU1PxcHegeB+wbzzxjtMnz1dv+779k+3M0A7gN4P92bv/r1cvXZVUVdwv2BGDRtF9ulszuSeoa6+Dnc3d4YNGYY2SMvMZ2cqEoOFry5EG6il6EoRn372KeZqcyLCInB3dTd6zdVqNW8seIPAgEAKiwrJOJxBbW0tfg/78eysZ/Hx9uHNt9+8x29QiJZFkgIhmin/3v64dHahoaGB/PP5qFQqFvx9AW3btmXuy3M5lXN3IN76jetZs2INL8a9SPTUaOrq6wzq8uvlx9Nzn1aslBY3K46uHl1JSU1h5eqVBr+ALSwsUKvU+s+zZ8zGs6snHyZ8yNbtd1fmbNWqFUvmLyFmfAxfHP2Ci5cuGrShDdQSvzye9APp+m0jh45k7py5REVGsWJ1Y6/AjpQdWFlZNSYFB/YaHWi4/+B+tu/arogvwC+A+EXxTJ44mRWr7vYyhA8KRxuo5VTOKV545QXq6+sBSEhOYPVy4+M0Jk+cTGBAIDt372TV2lX61VVVKhXPz3meYUOGceToEY59dczo8UK0ZPJKohDNRGxMLLExsTz1+FP845V/sHTxUlQqlX48gTZQi7OTMzt37zRICABKSkvYtmMbdh3t8O/tr6j78z2fKxKC9rbtCQkOobikmA/Wf6DoEr916xZVN6sAsLG2IXxQOHnn8gwSAoC6ujrWbliLSqUiLCRM0fa3Z741SAgA0valUV9fj7eX971fIKC4pFiREABkZWdRUFhAX/++BtuHDB4CQMKmBH1CAFBVVUXSliRFPWZmZowZOYaS0hKDhAAa16pfvX41DQ0NhIUq4xTCFEhPgRDNxNSYqUDjzaeyqpLTOadJ25fGgUMHAPD19gXA0cGR2JhYxfGdnToD4OriqniEkHcuT1He29MbtVrN6ZzT3Kq59Zvn5uXphVqt5vbt20bbNleb69v+pV+Oc4DG1y7LysuwsrL6zXaNCQsNIyIsAo+/eWBtZY1afbc3o7au1qBsV4+u6HQ6cnJzFPV8m/utYltn587Y2thSdKWIKdFTjLZfU1tjNE4hTIEkBUI0E02D6X6NjY0NACHBIb9Zrm3btoptpWWlim1Wlo03ZGOD837J1toWAB8vH3y8fH69bQtl25VVlUbL6nQ6g8cT92LW9FmMGzOO4pJijp84TnFJMTW1NQBEhEXoByo2sbK04kblDYNf/E2MXRNbm8Y4XZxd9EmaMcbiFMIUSFIgRAtRVdXYlT9v4Twyv868r2ONjZZvullr7DT/9fjKm41lP9n1yZ82Z0J72/aMHTWWSwWXmP38bKqrqw32D3p0kOKYqptVWFtZo1KpFIlBxw4dFeWbrsmRY0dY8PqCB3j2QrQMMqZAiBYiNy8XgJ7dez6Q+s7mn0Wn0/Fwj4exaGPxm2Xz8vPQ6XQPrO1f03TjNtaD8JDjQ6jVarJOZikSAo2dBidHJ8UxFy5eQK1W08O3h2JfT19lLIVFhdy4cQNfb1+DxxJC/FVIUiBEC3Hsq2Nc+f4Ko0eMJiggyGgZX29f2rRpc0/1VVyv4NCRQ2jsNMycNhMzMzOD/RYWFli2a3x1sbyinIzDGXh7ejMlegoqlfJfh5Ojk6L7/n5dv34dAHt7e8W+plcUe3bvadC+hYUFLzz7Aubmyo7PfRn7AHjy8ScN9lu2szQ6ZqChoYFdn+1CY6dhzsw5tG7dWlGmY4eOuLm43WdkQrQM8vhAiBZCp9Px2pLXWLpkKfGL4snJzeHCpQvcunUL+072eHl64fyQM2NjxlJTU3NPda5cs5Iubl2IHB5J7569OX7yOPX19Tg6ONK3T1/mLZynfzVw5eqVODs58+SUJwkfFE7OmRxKy0vRdNTg6uKKj5cPi+IXcfVH5fwC9yr7dDY6nY7psdPp4taFG5U3AEjemkxZWRkZhzMYHDKYde+vI+tkFpaWlvTx60NtbS3nL56nm0c3g/rSM9IJfTSUoIAgEtYkkPlVJubm5gzsP5C8c3m4urjScNvwscKmLZvw6OJB5PBI+gX1I/tUNj+V/EQH2w44OzvTw6cHH236iMtFl393nEI0V5IUCNGCXCq4xLSnpzFuzDi0gVoiwiK4ffs2JaUlXLh4gcTkRCoqKu65vsrKSmY/P5uo0VGEDgxlRMQIGhoauFZ8jT379nC58O6N72b1TeJeimNExAgGhwwmuH8wrVu3pqysjCvfX+H9D9/nRPaJPxRfYVEh8cvjmTB2ApHDI/W9HslbkwFYtnIZP1z9gdCBoYweMZryinIyv85kQ9IGFs5baLTO+YvnM3nCZMIHhTNm1BhKS0tJP5BOSmoKwf2CuXnzpkF5nU7Hq4tfJXxQOBFhETwS+AhtLdpSXlHO1R+vsiFpg/6NECFMjVlgn0CZr1MI8ZfTx68Pb7/+Npv/uZn1iev/7NMRolmQMQVCCJNm19FOsc3G2oYZU2cAcDTz6P/7lIRotuTxgRDCpM2aPguPLh6cOXuG8opyOmk6ERgQiK2NLbvTdhud2EmIvypJCoQQJu3LzC/p0L4D2iAtVpZW1NbVUnC5gLUb1pKWnvZnn54QzYqMKRBCCCEEIGMKhBBCCHGHJAVCCCGEACQpEEIIIcQdkhQIIYQQApCkQAghhBB3SFIghBBCCAD+A9sscVczspo6AAAAAElFTkSuQmCC"/>
          <p:cNvSpPr>
            <a:spLocks noChangeAspect="1" noChangeArrowheads="1"/>
          </p:cNvSpPr>
          <p:nvPr/>
        </p:nvSpPr>
        <p:spPr bwMode="auto">
          <a:xfrm>
            <a:off x="1367686" y="2413048"/>
            <a:ext cx="371452"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pic>
        <p:nvPicPr>
          <p:cNvPr id="7172" name="Picture 4" descr="https://lh5.googleusercontent.com/Dt8MgW_oPwVXjEOtYQ5Bkj7mlqvoOYcsX5pfiEldoSyzFx4w6anBgSkPShEeAhK1lraqwaogfTmdvLSK4Ebi63oHoDqLB-q5YoVxIA4rrMTGDEun9yyd1Hchu_6UsaoDGsktMCXutbhww48co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844" y="833091"/>
            <a:ext cx="6001267" cy="3429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96186" y="4316819"/>
            <a:ext cx="7293935" cy="738664"/>
          </a:xfrm>
          <a:prstGeom prst="rect">
            <a:avLst/>
          </a:prstGeom>
          <a:noFill/>
        </p:spPr>
        <p:txBody>
          <a:bodyPr wrap="square" rtlCol="0">
            <a:spAutoFit/>
          </a:bodyPr>
          <a:lstStyle/>
          <a:p>
            <a:pPr marL="285750" indent="-285750">
              <a:buFont typeface="Wingdings" panose="05000000000000000000" pitchFamily="2" charset="2"/>
              <a:buChar char="Ø"/>
            </a:pPr>
            <a:r>
              <a:rPr lang="en-US" dirty="0"/>
              <a:t>Almost 68% of TV shows consist of single season </a:t>
            </a:r>
            <a:r>
              <a:rPr lang="en-US" dirty="0" smtClean="0"/>
              <a:t>only.</a:t>
            </a:r>
          </a:p>
          <a:p>
            <a:pPr marL="285750" indent="-285750">
              <a:buFont typeface="Wingdings" panose="05000000000000000000" pitchFamily="2" charset="2"/>
              <a:buChar char="Ø"/>
            </a:pPr>
            <a:r>
              <a:rPr lang="en-US" dirty="0" smtClean="0"/>
              <a:t>Most </a:t>
            </a:r>
            <a:r>
              <a:rPr lang="en-US" dirty="0"/>
              <a:t>of the </a:t>
            </a:r>
            <a:r>
              <a:rPr lang="en-US" dirty="0" smtClean="0"/>
              <a:t>TV Shows </a:t>
            </a:r>
            <a:r>
              <a:rPr lang="en-US" dirty="0"/>
              <a:t>last for 1 or 2 seasons, it is rare for a show to have more than 5 seasons.</a:t>
            </a:r>
          </a:p>
        </p:txBody>
      </p:sp>
    </p:spTree>
    <p:extLst>
      <p:ext uri="{BB962C8B-B14F-4D97-AF65-F5344CB8AC3E}">
        <p14:creationId xmlns:p14="http://schemas.microsoft.com/office/powerpoint/2010/main" val="3323004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21" y="96266"/>
            <a:ext cx="8520600" cy="572700"/>
          </a:xfrm>
        </p:spPr>
        <p:txBody>
          <a:bodyPr/>
          <a:lstStyle/>
          <a:p>
            <a:r>
              <a:rPr lang="en-IN" dirty="0">
                <a:solidFill>
                  <a:srgbClr val="FF0000"/>
                </a:solidFill>
                <a:latin typeface="Times New Roman" panose="02020603050405020304" pitchFamily="18" charset="0"/>
                <a:cs typeface="Times New Roman" panose="02020603050405020304" pitchFamily="18" charset="0"/>
              </a:rPr>
              <a:t>Running Time of </a:t>
            </a:r>
            <a:r>
              <a:rPr lang="en-IN" dirty="0" smtClean="0">
                <a:solidFill>
                  <a:srgbClr val="FF0000"/>
                </a:solidFill>
                <a:latin typeface="Times New Roman" panose="02020603050405020304" pitchFamily="18" charset="0"/>
                <a:cs typeface="Times New Roman" panose="02020603050405020304" pitchFamily="18" charset="0"/>
              </a:rPr>
              <a:t>Movies: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122" name="Picture 2" descr="https://lh3.googleusercontent.com/C3Loa6dqrAQLJ2jMg7XR6Vypvmp_f0xn-_y4PCMfq5n-hfIdCy3EX69cy7yJ-7YuJcoY-EmKgsZWAaf1w9qozGVgYM594nqvIA9vsDHPOjI_VQjJfdJxxeRzAAsNX7IT4PKCseurUWRIjoNSZy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84" y="995030"/>
            <a:ext cx="5943600" cy="27405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2184" y="4047460"/>
            <a:ext cx="6691424" cy="116955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lumMod val="50000"/>
                  </a:schemeClr>
                </a:solidFill>
                <a:latin typeface="Times New Roman" panose="02020603050405020304" pitchFamily="18" charset="0"/>
                <a:cs typeface="Times New Roman" panose="02020603050405020304" pitchFamily="18" charset="0"/>
              </a:rPr>
              <a:t>Most </a:t>
            </a:r>
            <a:r>
              <a:rPr lang="en-US" dirty="0">
                <a:solidFill>
                  <a:schemeClr val="bg1">
                    <a:lumMod val="50000"/>
                  </a:schemeClr>
                </a:solidFill>
                <a:latin typeface="Times New Roman" panose="02020603050405020304" pitchFamily="18" charset="0"/>
                <a:cs typeface="Times New Roman" panose="02020603050405020304" pitchFamily="18" charset="0"/>
              </a:rPr>
              <a:t>of the </a:t>
            </a:r>
            <a:r>
              <a:rPr lang="en-US" dirty="0" smtClean="0">
                <a:solidFill>
                  <a:schemeClr val="bg1">
                    <a:lumMod val="50000"/>
                  </a:schemeClr>
                </a:solidFill>
                <a:latin typeface="Times New Roman" panose="02020603050405020304" pitchFamily="18" charset="0"/>
                <a:cs typeface="Times New Roman" panose="02020603050405020304" pitchFamily="18" charset="0"/>
              </a:rPr>
              <a:t>TV </a:t>
            </a:r>
            <a:r>
              <a:rPr lang="en-US" dirty="0">
                <a:solidFill>
                  <a:schemeClr val="bg1">
                    <a:lumMod val="50000"/>
                  </a:schemeClr>
                </a:solidFill>
                <a:latin typeface="Times New Roman" panose="02020603050405020304" pitchFamily="18" charset="0"/>
                <a:cs typeface="Times New Roman" panose="02020603050405020304" pitchFamily="18" charset="0"/>
              </a:rPr>
              <a:t>Shows last for 1 or 2 seasons, it is rare for a show to have more than 5 </a:t>
            </a:r>
            <a:r>
              <a:rPr lang="en-US" dirty="0" smtClean="0">
                <a:solidFill>
                  <a:schemeClr val="bg1">
                    <a:lumMod val="50000"/>
                  </a:schemeClr>
                </a:solidFill>
                <a:latin typeface="Times New Roman" panose="02020603050405020304" pitchFamily="18" charset="0"/>
                <a:cs typeface="Times New Roman" panose="02020603050405020304" pitchFamily="18" charset="0"/>
              </a:rPr>
              <a:t>seasons.</a:t>
            </a:r>
          </a:p>
          <a:p>
            <a:pPr marL="285750" indent="-285750">
              <a:buFont typeface="Wingdings" panose="05000000000000000000" pitchFamily="2" charset="2"/>
              <a:buChar char="Ø"/>
            </a:pPr>
            <a:r>
              <a:rPr lang="en-US" dirty="0" smtClean="0">
                <a:solidFill>
                  <a:schemeClr val="bg1">
                    <a:lumMod val="50000"/>
                  </a:schemeClr>
                </a:solidFill>
                <a:latin typeface="Times New Roman" panose="02020603050405020304" pitchFamily="18" charset="0"/>
                <a:cs typeface="Times New Roman" panose="02020603050405020304" pitchFamily="18" charset="0"/>
              </a:rPr>
              <a:t>Most of the movies last for 90 to 120 minutes.</a:t>
            </a:r>
          </a:p>
          <a:p>
            <a:endParaRPr lang="en-US" dirty="0">
              <a:solidFill>
                <a:schemeClr val="bg1">
                  <a:lumMod val="50000"/>
                </a:schemeClr>
              </a:solidFill>
              <a:latin typeface="Times New Roman" panose="02020603050405020304" pitchFamily="18" charset="0"/>
              <a:cs typeface="Times New Roman" panose="02020603050405020304" pitchFamily="18" charset="0"/>
            </a:endParaRPr>
          </a:p>
          <a:p>
            <a:endParaRPr lang="en-IN"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07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55" y="0"/>
            <a:ext cx="8520600" cy="5727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Ratings: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098" name="Picture 2" descr="https://lh3.googleusercontent.com/lQiAt5wkc_UaXNddD253yoGZ-4K6eMBon8iqyiNFSLA5NDFcjNOjF9gjLpR8iZKKuHkabK562_Rg9sBmEKOWOReGhdvDJLypoj16MmnueaRHYZUqtWEXB5czDD0z1wNzxMCW8aS7h0eDpFMOy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691" y="680967"/>
            <a:ext cx="5943600" cy="2676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5755" y="3714307"/>
            <a:ext cx="8747240" cy="181588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lumMod val="50000"/>
                  </a:schemeClr>
                </a:solidFill>
                <a:latin typeface="Times New Roman" panose="02020603050405020304" pitchFamily="18" charset="0"/>
                <a:cs typeface="Times New Roman" panose="02020603050405020304" pitchFamily="18" charset="0"/>
              </a:rPr>
              <a:t>Maximum of the movies as well as TV shows are for matures only. </a:t>
            </a:r>
            <a:endParaRPr lang="en-US" dirty="0" smtClean="0">
              <a:solidFill>
                <a:schemeClr val="bg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solidFill>
                  <a:schemeClr val="bg1">
                    <a:lumMod val="50000"/>
                  </a:schemeClr>
                </a:solidFill>
                <a:latin typeface="Times New Roman" panose="02020603050405020304" pitchFamily="18" charset="0"/>
                <a:cs typeface="Times New Roman" panose="02020603050405020304" pitchFamily="18" charset="0"/>
              </a:rPr>
              <a:t>TV-MA </a:t>
            </a:r>
            <a:r>
              <a:rPr lang="en-US" dirty="0">
                <a:solidFill>
                  <a:schemeClr val="bg1">
                    <a:lumMod val="50000"/>
                  </a:schemeClr>
                </a:solidFill>
                <a:latin typeface="Times New Roman" panose="02020603050405020304" pitchFamily="18" charset="0"/>
                <a:cs typeface="Times New Roman" panose="02020603050405020304" pitchFamily="18" charset="0"/>
              </a:rPr>
              <a:t>tops the charts, indicating that mature content is more popular on Netflix. </a:t>
            </a:r>
          </a:p>
          <a:p>
            <a:pPr marL="285750" indent="-285750">
              <a:buFont typeface="Wingdings" panose="05000000000000000000" pitchFamily="2" charset="2"/>
              <a:buChar char="Ø"/>
            </a:pPr>
            <a:r>
              <a:rPr lang="en-US" dirty="0" smtClean="0">
                <a:solidFill>
                  <a:schemeClr val="bg1">
                    <a:lumMod val="50000"/>
                  </a:schemeClr>
                </a:solidFill>
                <a:latin typeface="Times New Roman" panose="02020603050405020304" pitchFamily="18" charset="0"/>
                <a:cs typeface="Times New Roman" panose="02020603050405020304" pitchFamily="18" charset="0"/>
              </a:rPr>
              <a:t>This </a:t>
            </a:r>
            <a:r>
              <a:rPr lang="en-US" dirty="0">
                <a:solidFill>
                  <a:schemeClr val="bg1">
                    <a:lumMod val="50000"/>
                  </a:schemeClr>
                </a:solidFill>
                <a:latin typeface="Times New Roman" panose="02020603050405020304" pitchFamily="18" charset="0"/>
                <a:cs typeface="Times New Roman" panose="02020603050405020304" pitchFamily="18" charset="0"/>
              </a:rPr>
              <a:t>popularity is followed by TV-14 and TV-PG, which are Shows focused on Teens and Older kids. </a:t>
            </a:r>
          </a:p>
          <a:p>
            <a:pPr marL="285750" indent="-285750">
              <a:buFont typeface="Wingdings" panose="05000000000000000000" pitchFamily="2" charset="2"/>
              <a:buChar char="Ø"/>
            </a:pPr>
            <a:r>
              <a:rPr lang="en-US" dirty="0" smtClean="0">
                <a:solidFill>
                  <a:schemeClr val="bg1">
                    <a:lumMod val="50000"/>
                  </a:schemeClr>
                </a:solidFill>
                <a:latin typeface="Times New Roman" panose="02020603050405020304" pitchFamily="18" charset="0"/>
                <a:cs typeface="Times New Roman" panose="02020603050405020304" pitchFamily="18" charset="0"/>
              </a:rPr>
              <a:t>Very </a:t>
            </a:r>
            <a:r>
              <a:rPr lang="en-US" dirty="0">
                <a:solidFill>
                  <a:schemeClr val="bg1">
                    <a:lumMod val="50000"/>
                  </a:schemeClr>
                </a:solidFill>
                <a:latin typeface="Times New Roman" panose="02020603050405020304" pitchFamily="18" charset="0"/>
                <a:cs typeface="Times New Roman" panose="02020603050405020304" pitchFamily="18" charset="0"/>
              </a:rPr>
              <a:t>few titles with a rating NC-17 exist. It can be understood since this type of content is purely for the audience above 17</a:t>
            </a:r>
          </a:p>
          <a:p>
            <a:endParaRPr lang="en-US" dirty="0">
              <a:solidFill>
                <a:schemeClr val="bg1">
                  <a:lumMod val="50000"/>
                </a:schemeClr>
              </a:solidFill>
              <a:latin typeface="Times New Roman" panose="02020603050405020304" pitchFamily="18" charset="0"/>
              <a:cs typeface="Times New Roman" panose="02020603050405020304" pitchFamily="18" charset="0"/>
            </a:endParaRPr>
          </a:p>
          <a:p>
            <a:endParaRPr lang="en-IN" dirty="0">
              <a:solidFill>
                <a:schemeClr val="bg1">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6515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B881-8083-4D1B-B8E9-FF97A17B301A}"/>
              </a:ext>
            </a:extLst>
          </p:cNvPr>
          <p:cNvSpPr>
            <a:spLocks noGrp="1"/>
          </p:cNvSpPr>
          <p:nvPr>
            <p:ph type="title"/>
          </p:nvPr>
        </p:nvSpPr>
        <p:spPr>
          <a:xfrm>
            <a:off x="-56707" y="0"/>
            <a:ext cx="8832300" cy="572700"/>
          </a:xfrm>
        </p:spPr>
        <p:txBody>
          <a:bodyPr/>
          <a:lstStyle/>
          <a:p>
            <a:r>
              <a:rPr lang="en-US" dirty="0" smtClean="0">
                <a:solidFill>
                  <a:srgbClr val="FF0000"/>
                </a:solidFill>
                <a:latin typeface="Times New Roman" panose="02020603050405020304" pitchFamily="18" charset="0"/>
                <a:ea typeface="Roboto" panose="020B0604020202020204" charset="0"/>
                <a:cs typeface="Times New Roman" panose="02020603050405020304" pitchFamily="18" charset="0"/>
                <a:sym typeface="Montserrat"/>
              </a:rPr>
              <a:t>Contents:</a:t>
            </a:r>
            <a:endParaRPr lang="en-US" sz="2400" dirty="0">
              <a:solidFill>
                <a:srgbClr val="FF0000"/>
              </a:solidFill>
              <a:latin typeface="Times New Roman" panose="02020603050405020304" pitchFamily="18" charset="0"/>
              <a:ea typeface="Roboto" panose="020B0604020202020204" charset="0"/>
              <a:cs typeface="Times New Roman" panose="02020603050405020304" pitchFamily="18" charset="0"/>
            </a:endParaRPr>
          </a:p>
        </p:txBody>
      </p:sp>
      <p:sp>
        <p:nvSpPr>
          <p:cNvPr id="4" name="Rectangle 3"/>
          <p:cNvSpPr/>
          <p:nvPr/>
        </p:nvSpPr>
        <p:spPr>
          <a:xfrm>
            <a:off x="110868" y="438021"/>
            <a:ext cx="3916325" cy="4734629"/>
          </a:xfrm>
          <a:prstGeom prst="rect">
            <a:avLst/>
          </a:prstGeom>
        </p:spPr>
        <p:txBody>
          <a:bodyPr wrap="square">
            <a:spAutoFit/>
          </a:bodyPr>
          <a:lstStyle/>
          <a:p>
            <a:pPr marL="379095" indent="-367030">
              <a:lnSpc>
                <a:spcPct val="150000"/>
              </a:lnSpc>
              <a:spcBef>
                <a:spcPts val="100"/>
              </a:spcBef>
              <a:buChar char="●"/>
              <a:tabLst>
                <a:tab pos="379095" algn="l"/>
                <a:tab pos="379730" algn="l"/>
              </a:tabLst>
            </a:pPr>
            <a:r>
              <a:rPr lang="en-US" sz="2000" spc="-5" dirty="0" smtClean="0">
                <a:solidFill>
                  <a:srgbClr val="124F5B"/>
                </a:solidFill>
                <a:latin typeface="Times New Roman" panose="02020603050405020304" pitchFamily="18" charset="0"/>
                <a:cs typeface="Times New Roman" panose="02020603050405020304" pitchFamily="18" charset="0"/>
              </a:rPr>
              <a:t>Introduction</a:t>
            </a:r>
            <a:endParaRPr lang="en-IN" sz="2000" spc="-5" dirty="0" smtClean="0">
              <a:solidFill>
                <a:srgbClr val="124F5B"/>
              </a:solidFill>
              <a:latin typeface="Times New Roman" panose="02020603050405020304" pitchFamily="18" charset="0"/>
              <a:cs typeface="Times New Roman" panose="02020603050405020304" pitchFamily="18" charset="0"/>
            </a:endParaRPr>
          </a:p>
          <a:p>
            <a:pPr marL="379095" indent="-367030">
              <a:lnSpc>
                <a:spcPct val="150000"/>
              </a:lnSpc>
              <a:spcBef>
                <a:spcPts val="100"/>
              </a:spcBef>
              <a:buChar char="●"/>
              <a:tabLst>
                <a:tab pos="379095" algn="l"/>
                <a:tab pos="379730" algn="l"/>
              </a:tabLst>
            </a:pPr>
            <a:r>
              <a:rPr lang="en-IN" sz="2000" spc="-5" dirty="0" smtClean="0">
                <a:solidFill>
                  <a:srgbClr val="124F5B"/>
                </a:solidFill>
                <a:latin typeface="Times New Roman" panose="02020603050405020304" pitchFamily="18" charset="0"/>
                <a:cs typeface="Times New Roman" panose="02020603050405020304" pitchFamily="18" charset="0"/>
              </a:rPr>
              <a:t>Problem</a:t>
            </a:r>
            <a:r>
              <a:rPr lang="en-IN" sz="2000" spc="-20" dirty="0" smtClean="0">
                <a:solidFill>
                  <a:srgbClr val="124F5B"/>
                </a:solidFill>
                <a:latin typeface="Times New Roman" panose="02020603050405020304" pitchFamily="18" charset="0"/>
                <a:cs typeface="Times New Roman" panose="02020603050405020304" pitchFamily="18" charset="0"/>
              </a:rPr>
              <a:t> </a:t>
            </a:r>
            <a:r>
              <a:rPr lang="en-IN" sz="2000" spc="-5" dirty="0" smtClean="0">
                <a:solidFill>
                  <a:srgbClr val="124F5B"/>
                </a:solidFill>
                <a:latin typeface="Times New Roman" panose="02020603050405020304" pitchFamily="18" charset="0"/>
                <a:cs typeface="Times New Roman" panose="02020603050405020304" pitchFamily="18" charset="0"/>
              </a:rPr>
              <a:t>Statement</a:t>
            </a:r>
          </a:p>
          <a:p>
            <a:pPr marL="379095" indent="-367030">
              <a:lnSpc>
                <a:spcPct val="150000"/>
              </a:lnSpc>
              <a:spcBef>
                <a:spcPts val="100"/>
              </a:spcBef>
              <a:buChar char="●"/>
              <a:tabLst>
                <a:tab pos="379095" algn="l"/>
                <a:tab pos="379730" algn="l"/>
              </a:tabLst>
            </a:pPr>
            <a:r>
              <a:rPr lang="en-US" sz="2000" spc="-5" dirty="0" smtClean="0">
                <a:solidFill>
                  <a:srgbClr val="124F5B"/>
                </a:solidFill>
                <a:latin typeface="Times New Roman" panose="02020603050405020304" pitchFamily="18" charset="0"/>
                <a:cs typeface="Times New Roman" panose="02020603050405020304" pitchFamily="18" charset="0"/>
              </a:rPr>
              <a:t>Data Analysis Steps</a:t>
            </a:r>
            <a:endParaRPr lang="en-IN" sz="2000" dirty="0">
              <a:latin typeface="Times New Roman" panose="02020603050405020304" pitchFamily="18" charset="0"/>
              <a:cs typeface="Times New Roman" panose="02020603050405020304" pitchFamily="18" charset="0"/>
            </a:endParaRPr>
          </a:p>
          <a:p>
            <a:pPr marL="379095" indent="-367030">
              <a:lnSpc>
                <a:spcPct val="150000"/>
              </a:lnSpc>
              <a:buChar char="●"/>
              <a:tabLst>
                <a:tab pos="379095" algn="l"/>
                <a:tab pos="379730" algn="l"/>
              </a:tabLst>
            </a:pPr>
            <a:r>
              <a:rPr lang="en-IN" sz="2000" spc="-5" dirty="0">
                <a:solidFill>
                  <a:srgbClr val="124F5B"/>
                </a:solidFill>
                <a:latin typeface="Times New Roman" panose="02020603050405020304" pitchFamily="18" charset="0"/>
                <a:cs typeface="Times New Roman" panose="02020603050405020304" pitchFamily="18" charset="0"/>
              </a:rPr>
              <a:t>Data</a:t>
            </a:r>
            <a:r>
              <a:rPr lang="en-IN" sz="2000" spc="-10" dirty="0">
                <a:solidFill>
                  <a:srgbClr val="124F5B"/>
                </a:solidFill>
                <a:latin typeface="Times New Roman" panose="02020603050405020304" pitchFamily="18" charset="0"/>
                <a:cs typeface="Times New Roman" panose="02020603050405020304" pitchFamily="18" charset="0"/>
              </a:rPr>
              <a:t> </a:t>
            </a:r>
            <a:r>
              <a:rPr lang="en-IN" sz="2000" spc="-5" dirty="0" smtClean="0">
                <a:solidFill>
                  <a:srgbClr val="124F5B"/>
                </a:solidFill>
                <a:latin typeface="Times New Roman" panose="02020603050405020304" pitchFamily="18" charset="0"/>
                <a:cs typeface="Times New Roman" panose="02020603050405020304" pitchFamily="18" charset="0"/>
              </a:rPr>
              <a:t>Preview</a:t>
            </a:r>
          </a:p>
          <a:p>
            <a:pPr marL="379095" indent="-367030">
              <a:lnSpc>
                <a:spcPct val="150000"/>
              </a:lnSpc>
              <a:buChar char="●"/>
              <a:tabLst>
                <a:tab pos="379095" algn="l"/>
                <a:tab pos="379730" algn="l"/>
              </a:tabLst>
            </a:pPr>
            <a:r>
              <a:rPr lang="en-US" sz="2000" spc="-5" dirty="0" smtClean="0">
                <a:solidFill>
                  <a:srgbClr val="124F5B"/>
                </a:solidFill>
                <a:latin typeface="Times New Roman" panose="02020603050405020304" pitchFamily="18" charset="0"/>
                <a:cs typeface="Times New Roman" panose="02020603050405020304" pitchFamily="18" charset="0"/>
              </a:rPr>
              <a:t>Data Summary</a:t>
            </a:r>
          </a:p>
          <a:p>
            <a:pPr marL="379095" indent="-367030">
              <a:lnSpc>
                <a:spcPct val="150000"/>
              </a:lnSpc>
              <a:buChar char="●"/>
              <a:tabLst>
                <a:tab pos="379095" algn="l"/>
                <a:tab pos="379730" algn="l"/>
              </a:tabLst>
            </a:pPr>
            <a:r>
              <a:rPr lang="en-US" sz="2000" spc="-5" dirty="0" smtClean="0">
                <a:solidFill>
                  <a:srgbClr val="124F5B"/>
                </a:solidFill>
                <a:latin typeface="Times New Roman" panose="02020603050405020304" pitchFamily="18" charset="0"/>
                <a:cs typeface="Times New Roman" panose="02020603050405020304" pitchFamily="18" charset="0"/>
              </a:rPr>
              <a:t>EDA</a:t>
            </a:r>
          </a:p>
          <a:p>
            <a:pPr marL="379095" indent="-367030">
              <a:lnSpc>
                <a:spcPct val="150000"/>
              </a:lnSpc>
              <a:buFont typeface="Arial"/>
              <a:buChar char="●"/>
              <a:tabLst>
                <a:tab pos="379095" algn="l"/>
                <a:tab pos="379730" algn="l"/>
              </a:tabLst>
            </a:pPr>
            <a:r>
              <a:rPr lang="en-US" sz="2000" spc="-5" dirty="0">
                <a:solidFill>
                  <a:srgbClr val="124F5B"/>
                </a:solidFill>
                <a:latin typeface="Times New Roman" panose="02020603050405020304" pitchFamily="18" charset="0"/>
                <a:cs typeface="Times New Roman" panose="02020603050405020304" pitchFamily="18" charset="0"/>
              </a:rPr>
              <a:t>Data Pre-Processing </a:t>
            </a:r>
            <a:endParaRPr lang="en-US" sz="2000" spc="-5" dirty="0" smtClean="0">
              <a:solidFill>
                <a:srgbClr val="124F5B"/>
              </a:solidFill>
              <a:latin typeface="Times New Roman" panose="02020603050405020304" pitchFamily="18" charset="0"/>
              <a:cs typeface="Times New Roman" panose="02020603050405020304" pitchFamily="18" charset="0"/>
            </a:endParaRPr>
          </a:p>
          <a:p>
            <a:pPr marL="379095" indent="-367030">
              <a:lnSpc>
                <a:spcPct val="150000"/>
              </a:lnSpc>
              <a:buFont typeface="Arial"/>
              <a:buChar char="●"/>
              <a:tabLst>
                <a:tab pos="379095" algn="l"/>
                <a:tab pos="379730" algn="l"/>
              </a:tabLst>
            </a:pPr>
            <a:r>
              <a:rPr lang="en-IN" sz="2000" spc="-5" dirty="0" smtClean="0">
                <a:solidFill>
                  <a:srgbClr val="124F5B"/>
                </a:solidFill>
                <a:latin typeface="Times New Roman" panose="02020603050405020304" pitchFamily="18" charset="0"/>
                <a:cs typeface="Times New Roman" panose="02020603050405020304" pitchFamily="18" charset="0"/>
              </a:rPr>
              <a:t>Clustering</a:t>
            </a:r>
          </a:p>
          <a:p>
            <a:pPr marL="379095" indent="-367030">
              <a:lnSpc>
                <a:spcPct val="150000"/>
              </a:lnSpc>
              <a:buFont typeface="Arial"/>
              <a:buChar char="●"/>
              <a:tabLst>
                <a:tab pos="379095" algn="l"/>
                <a:tab pos="379730" algn="l"/>
              </a:tabLst>
            </a:pPr>
            <a:r>
              <a:rPr lang="en-US" sz="2000" spc="-5" dirty="0" smtClean="0">
                <a:solidFill>
                  <a:srgbClr val="124F5B"/>
                </a:solidFill>
                <a:latin typeface="Times New Roman" panose="02020603050405020304" pitchFamily="18" charset="0"/>
                <a:cs typeface="Times New Roman" panose="02020603050405020304" pitchFamily="18" charset="0"/>
              </a:rPr>
              <a:t>Getting Recommendations</a:t>
            </a:r>
            <a:endParaRPr lang="en-IN" sz="2000" dirty="0">
              <a:latin typeface="Times New Roman" panose="02020603050405020304" pitchFamily="18" charset="0"/>
              <a:cs typeface="Times New Roman" panose="02020603050405020304" pitchFamily="18" charset="0"/>
            </a:endParaRPr>
          </a:p>
          <a:p>
            <a:pPr marL="379095" indent="-367030">
              <a:lnSpc>
                <a:spcPct val="150000"/>
              </a:lnSpc>
              <a:buChar char="●"/>
              <a:tabLst>
                <a:tab pos="379095" algn="l"/>
                <a:tab pos="379730" algn="l"/>
              </a:tabLst>
            </a:pPr>
            <a:r>
              <a:rPr lang="en-IN" sz="2000" spc="-5" dirty="0" smtClean="0">
                <a:solidFill>
                  <a:srgbClr val="124F5B"/>
                </a:solidFill>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pic>
        <p:nvPicPr>
          <p:cNvPr id="3" name="Picture 2" descr="https://camo.githubusercontent.com/9cb95a03e53c1bbc0309dfa667038b9fe2067436cf58f4f25090d38cdbafa4ad/68747470733a2f2f6173736574732d676c6f62616c2e776562736974652d66696c65732e636f6d2f3566393264393239626565633164613837313331353037652f3631386161316561386466663764366434646131323539365f63616d65726f6e2d76656e74692d6c4937646c4135564270382d756e73706c6173682532302831292e6a70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508" y="432391"/>
            <a:ext cx="5493676" cy="457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477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6" y="24774"/>
            <a:ext cx="8520600" cy="572700"/>
          </a:xfrm>
        </p:spPr>
        <p:txBody>
          <a:bodyPr/>
          <a:lstStyle/>
          <a:p>
            <a:r>
              <a:rPr lang="en-IN" dirty="0">
                <a:solidFill>
                  <a:srgbClr val="FF0000"/>
                </a:solidFill>
                <a:latin typeface="Times New Roman" panose="02020603050405020304" pitchFamily="18" charset="0"/>
                <a:cs typeface="Times New Roman" panose="02020603050405020304" pitchFamily="18" charset="0"/>
              </a:rPr>
              <a:t>Netflix </a:t>
            </a:r>
            <a:r>
              <a:rPr lang="en-IN" dirty="0" smtClean="0">
                <a:solidFill>
                  <a:srgbClr val="FF0000"/>
                </a:solidFill>
                <a:latin typeface="Times New Roman" panose="02020603050405020304" pitchFamily="18" charset="0"/>
                <a:cs typeface="Times New Roman" panose="02020603050405020304" pitchFamily="18" charset="0"/>
              </a:rPr>
              <a:t>Originals: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AutoShape 2" descr="data:image/png;base64,iVBORw0KGgoAAAANSUhEUgAAAXUAAAEeCAYAAAB1zoVRAAAABHNCSVQICAgIfAhkiAAAAAlwSFlzAAALEgAACxIB0t1+/AAAADh0RVh0U29mdHdhcmUAbWF0cGxvdGxpYiB2ZXJzaW9uMy4yLjIsIGh0dHA6Ly9tYXRwbG90bGliLm9yZy+WH4yJAAAgAElEQVR4nOzdeXxb1Z3//9e9kix5kbzFa7zGW2LHzkbIAgkQICxlK2mhbVraBvi1ZYautDPfznSboTNdAlNahtKZUqbT0oGWHUIICWTfQzacOLHjJY7jOI5XedFiSff3x7WN7TiJnNiWLX2ejwcPE+nq3I+yvHV0zrnnKqtXr9YQQggRFNRAFyCEEGL0SKgLIUQQkVAXQoggIqEuhBBBREJdCCGCiIS6EEIEEQl1IYQIIhLqQggRRCTUhRAiiEioCyFEEJFQF0KIICKhLoQQQURCXQghgoiEuhBCBBEJdSGECCIS6kIIEUQk1IUQIohIqAshRBCRUBdCiCAioS6EEEFEQl0IIYKIhLoQQgQRCXUhhAgiEupCCBFEJNSFECKISKgLIUQQMQa6ACFGU7Q1GpPJhKZp+Hw+enp6cPe4cfe4A12aEONCQl0ElWvmX0Pm1MzzHvf5fPR4enC73bjcLrqd3XR2ddLZ1UlHV8egn5qmBaByIUaHhLqY9DweD+1t7QD0uHuGPUZVVcxhZsxhZqxYL9iW1+ulzd5Gc2szza3NtLS10NzaTJeja0xqF2K0SaiLSc/R7aC+rh6DwYDL5bqitgwGA/Gx8cTHxg8+h9NBw7kGzpw9w5nGM5xrOSc9ejEhSaiLoGAwGrBYLKjq2Mz9h1vCyU7PJjs9G4Cenh4amhqoP1vPqdOnONdybkzOK8RISagLcRlMJhPpKemkp6SzYPYCOrs7OVl3kpq6Gk6fOY3X5w10iSJESagLMQqiIqIoyi+iKL+Inp4eTp05ReXJSqprqyXgxbiSUBcBoXo8xLS0YG1tJby7G0t3N2aHA0vv/4f3/trg8aBoGqrPx8HFi/lo4cJAl35JJpOJaRnTmJYxDZfbReXJSsqryjnTeCbQpYkQIKEuxo6mEXfuHPENDcQ0NxPT1ER0czOxTU1EtbejjnCiMbKjY4wKHTvmMDOFeYUU5hXS3tFOeVU5ZRVlsppGjBkJdTFqrG1tJJ06RUptLUmnTpFcV4fZ6Qx0WRNGtDWa+bPmM7d4LlUnqzh87DCNTY2BLksEGQl1cdmsLS1kHztGVnk5KSdPEjUJe9KBYFAN5GXnkZedx9lzZzl87DCVJytliaQYFRLqwm+Gnh7SqqrIPnaM7GPHiDsny/iuVFJCEjcn3MzCuQs5eOQgRyuO4vP5Al2WmMQk1MVFmVwucktLKTh4kIwTJzD1DH/Fprgy1kgrS65ewpyZczhQekDCXVw2CXVxHsXrJau8nBn795NTWkqYBPm4iYqIYsnVS5hdNJsPD3/IscpjMiwjRkRCXfRLrq2lcN8+8g8dIrJLVmcEkjXSyvWLrmdW4Sy279vOqfpTgS5JTBIS6iFO9XrJP3SIuVu2kFJXF+hyxBCx0bHcceMd1JyqYfu+7dg77YEuSUxwEuohytLVRcnOnczetg1rZ2egyxGXkJWeRVpqGoeOHmJ/6X48Hk+gSxITlIR6iIk7e5Z5mzYx48ABTBIMk4rRYGRe8TwKphWwdc9WaupqAl2SmIAk1ENEdFMTi9auZcbhwyO+klNMLFGRUdx2w22UV5Wzbe82XO4r225YBBcJ9SAX1dbGgrVrKd6/H4OEeVDJn5bP1OSpbNm9RXrtop+EepAK7+xk/rp1zN6zB5NXdgkMVpERkdx2w20crzzOtn3bcLvlXqyhTkI9yBg8HuZu2MCCTZswy5h5yCjIKSA1KZX3tr4n+8mEOAn1IJJZWsr1r77KFLssewtF1igr9yy/h10HdnG47HCgyxEBIqEeBCJbWlj60ksUVlYGuhQRYAaDgWuuuoaUhBQ27tyIu0eGY0KNhPpk5vNR/P77LH3/fSwy1CIGmJY5jfi4eN7b/B5NrU2BLkeMIwn1ScrW0MDy//kfMpvkH6wYXrQ1mntuvYcN2zZQc6om0OWIcSKhPslomkbe++9zy/r1WGRVi7gEk9HELUtvYdeBXRw6eijQ5YhxIKE+iZjsdpY+/zyzT8nmTsJ/qqqyeN5ioq3RbN2zVXZ9DHIS6pNE4oEDfOLll4lzydWD4vIU5Rdhi7Lx3pb3ZAI1iKmBLkBcnObxMPfPf2blCy9IoIsrlp6azl0334XFbAl0KWKMSKhPYEpLC7c98QQ3HDwof1Bi1CTEJ3D38rsJt4QHupTL9thjj/HMM89ccTvPPPMMjz322ChUNDItLS089thjvPjii6Petgy/TFCmo0f51P/9H6kOR6BLEUEoLiaOe265hzfXv0lX99jeEOXUqVNs376dqqoq7HY7BoOB2NhYCgoKWLp0KdHR0WN6/lAjoT7BaJpG3AcfcP977xEpq1vEGIqxxfQHe0dnx6i3r2kaa9asYdOmTaiqSn5+PiUlJXi9Xmpqati8eTM7duzgM5/5DLNmzRpR29/73vcwmUxXXONnP/tZeoLsdo0S6hOIz+Mh78UXufPgQQyBLkaEBFuUjXuW38Pr770+6sG+fv16Nm3aRGxsLA8++CDJycmDnj98+DB/+ctfeOGFF4iMjCQ3N9fvthMTE0elxtjY2FFpZyKRUJ8gejo7uea551giyxXFOIuKjOLOG+/ktXWv4XCOznBfS0sLGzZswGAwsGrVqvMCHaCkpITOzk5effVVXnnlFb773e+iqip79+7lpZde4v7778dqtfLBBx9QX1+P0+lk9erVgD6mPm3aNB555JFBbdrtdt555x3KyspwuVwkJiayZMkSYmNjefbZZ7n55pu55ZZb+o9/5plnqKqq6m8X4MSJE/3Hzpw5k7Vr11JTU4PX6yU9PZ3bb7+drKysQedtb29n9+7dlJeX09zcTHd3N5GRkeTk5HDjjTcO+/6H09HRwaZNmzh69ChtbW0YDAasViuZmZncfPPNxMfHX7INmX+bAFxNTdzwn/8pgS4CJtoWzR033kGYKWxU2tu7dy8+n4+ZM2eSkpJyweMWLFiAzWbj3LlzVFVVDXru8OHD/OEPf8BsNrNw4UJmz5590XN2dHTwm9/8hn379pGUlMTSpUtJTU3l1VdfZdu2bSN+D3V1dTz99NN4PB4WLFjAjBkzqK6u5tlnn6WxcfBOmFVVVWzcuBGLxUJxcTFLliwhIyODw4cP8+tf/5r6+vpLns/tdvP000+zefNmYmNjWbx4MVdffTXJyckcOXKEs2fP+lW39NQDzHHqFHf88Y/MbmsLdCkixE2Jm8LtN9zOW++/hfcK53Oqq6sByMvLu+hxBoOBnJwcDhw4QE1NzaAhmGPHjvHggw8yffp0v865du1aWltbuf7667njjjv6H1+6dClPPfXUiN9DWVkZ999/P/Pnz+9/bOfOnbzyyits3bqVFStW9D+em5vLj370IyyWwUtF6+vrefrpp1mzZg0PP/zwRc9XUVFBc3MzS5Ys4e677x70nMfj8fu+tNJTDyBHZSX3/uEPEuhiwkhJSuGWpbegKlcWDfbe7Z9jYmIueWzfMe3t7YMeLyoq8jvQPR4PBw4cwGKxcNNNNw16LjU1lauuusqvdgbKysoaFOgAV199NaqqcmrIt2qr1XpeoPedOzc3l8rKSr8/KIebADYajcO2PxzpqQeIq6yMz774IjldY7ucTIiRykzLZOnCpWzauSmgdaSnp/t97Llz5+jp6SEtLW3Y8MvKymL37t1XfP6+MW7HMEuNjx49ys6dO6mrq6Orqwufzzfo+a6uLmw22wXPl5OTQ3R0NBs3buT06dNMnz6d7OxsUlNTUVX/P2Ql1MeZpmk4Skv54l//SoasQRcT1IzcGTS3NvPRsY8u6/VWq5XGxkba/PgW2nfM0PXqVqvV7/M5nc6LvmYkbfW5UM9YVdXzAnvr1q288cYbhIeHk5+fT0xMDGFh+vzEkSNHqK+vv+TwicVi4dFHH+W9997jyJEjHD9+HIDIyEgWL17MTTfdhMFw6XVxEurjSNM07IcO8cBrr0mgiwlv8bzFtLa3UnembsSvzc7OprKykoqKChYuXHjB43w+H5W9N3cZuqJEURS/z2c2mwF9snQ4F3p8NHi9Xt577z2sVivf+ta3zuuNnzx50u+2YmJiuO+++9A0jbNnz3LixAm2b9/O+vXr0TSNW2+99ZJtyJj6ONE0jZbDh/n0m2+SK0MuYhJQVZWbl9yMzXrhIYMLmT9/PqqqUlpaSkNDwwWP27NnD3a7nYSEBKZNm3bZtSYmJmIymThz5kx/r32gmpqay277Urq6unA4HGRlZZ0X6C6Xi9OnT4+4TUVRSE5O5tprr+UrX/kKAKWlpX69VkJ9nLQdP87db79Nsdw/VEwiFrOF266/bcRXb8bHx7Ns2TK8Xi/PP//8sMFeWlrKG2+8gaqqrFixYkTjxkMZjUZmzZqF0+lkw4YNg56rr69n3759l932pURFRWEymairq8M1YNM9r9fLG2+8QZefnbiGhoZhv1H0Pebvn4EMv4yD9poalr3xBgtaWwNdihAjFhcTx7JFy1i3Zd2IXrd8+XLcbjdbtmzhySefpKCggKSkJHw+HzU1NdTW1mIymVi5cuWIria9kE984hOcOHGCTZs2UVtbS1ZWFna7nUOHDjFjxgxKS0tHNKTjL1VVWbJkCR988AGrV69m5syZeDweKisr6e7uJicnp3+I6WLKy8t5++23yczMJCEhgaioKNrb2zly5AiKonD99df7VY+E+hjrOH2a+a+8wrJz5wJdihCXbVrmNIryizhSfsTv16iqyl133cXs2bP7N/SqqKhAVVViY2O57rrrWLJkiV/LHv1htVp59NFHeeeddzh27Bi1tbUkJiZy7733EhYWRmlpqd/LAkfqlltuITIykt27d7Nz507Cw8PJy8vj1ltv5b333vOrjYKCAtra2qiqquLIkSM4nU5sNht5eXlcd9115805XIiyevVquQ3KGOlubCTl5Zd5aMiVcuLybL/lFnbdfPN5j3fYOzhVewqLxcKqlauYkT8jANUFP4/Xw6trX6W5tTnQpYzY2rVref/993n44YcpKCgIdDljSsbUx4iztRXlnXd4YAwnaIQYT0aDkZuu9W9ZXaAMvYAJ4MyZM2zbto2IiIgrmoydLGT4ZQx4HA7aNmzgHysqCBuynlWIySwuJo7F8xazdc/WQJcyrKeeeor4+HiSk5MJCwujqamJsrIyNE3js5/97Khs1zvRSaiPMp/Xy5lt2/ja0aPEy+3nRBCaWTCTmroaTtVPvA3oFi5cSGlpKQcPHsTlcmGxWCgoKOC6664blcnYyUBCfRRpmkbjwYPctX8/BWN4sYMQgbZ0wVJeeuslvzeZGi/Lly9n+fLlgS4joGRMfRS1V1czY8cOWekigp4tysbVs68OdBliGBLqo8TR1IR3yxZWyp7oIkQUFxSTEJ8Q6DLEEBLqo8DjcHB6yxYeOnkSs0yMihChqirXL7x+TC7oEZdPQv0KaT4fDXv3cmttLdNkHF2EmClxU5hddPE7EonxJaF+hdqrq4k/fpw7LmPTHiGCwdyZcwm3hAe6DNFLQv0KuO12Wvfs4eHaWgyaXJgrQlOYKUwmTScQCfXLpHm9nNm9mxV1dSTJ3ugixE3PmU5cTFygyxBIqF+2lmPHSD55kuv8vMO3EMFMVVUWz1sc6DIEEuqXxdnSQtPhw3z+9Gn5DRSiV3pqOhmpGYEuI+RJJo1Q32qX61tbyZDVLkIMsnDuhW9dJ8aHhPoItVdXY2xs5O7a2kCXIsSEEx8bT1Z6VqDLCGkS6iPgcThoPHCAT509S+QE2/NCiIli3sx5gS4hpEmoj0BTaSmZ7e0susiNdIUIdYlTEklPTQ90GSFLQt1PjuZm2ior+axMjga9f/7Xf+b2FbeTPyef+Mx40grSWHTjIv5t9b/R3DL8XX927d3FJz/3SdIK0ojPjOfq66/m6d89jdfrHfH5y46X8YWHv0BmYSZxGXHMXjybx3/xOI5hls6eqDrBE795gtvuvY38OfnEpMWQVZTFfQ/cx+Ztm4dtv6GxgS999UtkFmaSVZTFqkdW0Xiucdhjf/LvPyE1L5X6M/Ujeg/ziqW3Hiiy9a4fNJ+Ps/v2Mbejg2y7PdDliDH29O+eZnbxbJYtXUbClAS6u7vZs38PP/3lT/nDn/7Apnc2kTY1rf/4t9e+zece/BwWs4UVd68gNjaWte+t5R9++A/s2ruLP//+z36fe++He7l9xe30eHq45457SJuaxuZtm/n3J/6dTVs3seblNZjN5v7j//Vn/8rLb7zMjIIZ3HLjLcTGxFJRWcGadWtYs24Nv3z8lzzy8CP9x/t8Pj79hU9TdryMz9//ebod3bz48otUVVfxwZoPUNWPuyyHSg/x5NNP8tTPnyI1JXVEv4cpiSmkJqVSf3ZkHwbiykmo+8F+8iSu5mbulq0AQkLDiYZhb1D843/7Mb986pes/vVqfvXzXwFg77Dzd9/5OwwGA+++9i5zZ88F4If/8ENuX3E7r731Gn977W98+pOfvuR5vV4vX/3mV+l2dPPXP/6VT9z6CUAP4i88/AVef/t1fvO73/DY1x/rf81Ny27iW49+i9nFg/df2bpjK3fedyf/9C//xCfv+iQpSSkAfHjgQ/Yf3M9//ea/WHnfSgCyMrL46S9/yv6D+7lq7lUAeDwevvqNr7Jk8RK+9PkvjfB3UDercJaEegDISMIl+Dwezh0+zKKuLlI7OwNdjhgHF7rj/L133wvoQx59XnvrNZqam/jUPZ/qD/S+Nn74jz8E4Pd//L1f5926YyvHyo9x7aJr+wMd9At7Hv/B4wA897/PoQ3YkuILn/nCeYEOsGTxEpYsXoLb7Wb33t39j9fW6au2rppzVf9j8+bMG/QcwBO/foKq6ir+84n/9Kv24WSkZhAVGXXZrxeXR0L9Etqrq/F0dXG77JMe8tauWwvAzMKZ/Y/1jVvffMPN5x1/7aJriQiPYNfeXbj8uLVhX1s33XDTec9lZ2WTl5NH7alaqk9W+1Vv3/04jYaPv5CnT9UnMA8cOtD/WN//Z6TpFw6VHS/jZ//xM37yTz8hMyPTr3MNR1VVivKLLvv14vLI8MtFeHt6OPfRRyxyOEjq7g50OWKc/eqZX9HV1UW7vZ0Dhw6wY/cOZhbO5DuPfqf/mIrKCgDycvLOe73RaCQzI5Oy42VUn6xmev70i57vYm0B5GTnUFFZQUVlBdOypl20rdpTtWzauomI8AiuWXRN/+Pz5sxjdslsvv7dr7N73+7+MfV5s+cxd/ZcvF4vX/vm15g/dz5fWfWVi57DHzNyZ7D30F58cp+BcSOhfhHt1dVoLhe3yYVGIempZ54atCrk5mU387unfkfClI/v9mPvnTi32WzDthFtiwagvb39kudrt+vH2KzDt9V3jku15XK5WPXIKlwuF4//8HFiY2L7nzMYDLz8p5f5hx/8A6+++SoA99xxDz//15+jqiq/euZXlJaVsuuDXbS1t/Gd73+HNe+uocfTw43X3chTvxjZpGm4JZyczBwqqiv8fo24MhLqF+Dr6aGptJTZLhcpXV2BLkcEQHWpPsxxtvEsu/ft5oeP/5DFNy3m5T+/zJySOQGubnher5eH/v4hdu7Zyafu/hTffOSb5x2TkpzC//73/573+ImqEzz+i8f55+/9M7nTcrn/i/ezdcdWnvzZk9iibHz7+9/ms1/+LJvWbhrR3Y6K8osk1MeRjKlfQFtNDT63mxvOnAl0KSLAkhKTuOv2u3jzpTdpaW3h4b9/uP+5vt6z/QJLXft639HR0Zc8T1+v3t4xfFt957hQW16vl1WPrOLVN19lxV0reO6Z5/wOX03TeORbj1A0vYhHv/IoJ6pO8Pa7b/ONr32Dlfet5M7b7+Qn//QT9h3Yd8H17xeSkphCtPXS71+MDgn1YWheLy1HjjBVUShoHv5iExF6MtIzmJ4/nbLjZTQ1NwEfj3/3jYcP5PF4OFl7EqPRSHZm9iXbv1hbAJXVlYOOG6inp4cvffVLvPz6y9x37308/+zzGI3+fxH/3R9+x979e3n2qWcxGAwcLz8OwKySWf3H9H07KTte5ne7fXKzckf8GnF5JNSH0dXQgMfh4IaGBvkNEoOcadC/uRkMBgCuu/Y6ANZvXH/esdt2bqPb0c3C+QsHXTB0IX1tbdi44bznqmuqqaisICM947wPCLfbzecf+jyvvvkqn7vvczz3n8/11+ePk7Un+dFPf8Q/fusfmVEw47y2+zhdTr/bHEpCffxIZg2haRotx44RaTBwdb1cOBFqKior+odMBvL5fPz4337MuaZzLJy/sH/y8ZN3fpIp8VN4+fWX2X9wf//xTqeTf/nZvwDw0BcfGtRWd3c3xyuOc6pu8DLZJYuXMD1/Ott2bmPNu2sGnfsHj/8AgAcfeHDQkIrL5eIzX/4Mb7/7Nl/83Bf53VO/G3RVqD/+7jt/x7TsaXzn6x+v6pleoK/UeWfdO/2PrX1PX9I5NPj9ERcTJ3dGGicyUTqEq72d7nPnWG63E34Z+3aIyW3dhnX86N9+xKKrF5GVkUVcbByN5xrZtnMb1SerSUpM4uknnu4/3ma18fTqp1n50Epu/eStfOqeTxEbG8s7696h/EQ5n7zzk3zqnk8NOse+A/u47d7bWLJ4Ce++9m7/4waDgWd/9Sy3r7idlQ+t5J477iF9ajqbtm1i/8H9LLp6EY9+5dFBbX39e19n3YZ1TImfQmpKKv/+xL+f956WLF7C0muWDvt+/+fP/8PWHVvZ/O7mQcM1Odk53HX7XfzpxT/R1d2FNcrKn1/6M1fNuar/G8VI5WXnsfvA7ksfKK6IhPoQbSdOoKgqS+vqAl2KCIAblt5AVU0VO3bv4HDpYdra24iMiCQ3J5fPfvqzfO2hrxEXO7jHeeftd7Lu9XX84le/4I01b+B0OZmWNY2f/eRnPPLwIyNaKTJ/3ny2rNvCT3/5Uz7Y/AEdnR1kpGXw/77z//jOo985bxjnZO1JAJqam4YNdIDvP/b9YUO9/kw93//J9/n233972KtSf/ur3xIVFaUvaezp4babb+M/fvYfI3o/A+Vm5kqojwNl9erV2qUPCw0ep5PKN9+kwOvlOx9+GOhyxBDbb7mFXTeff+Vmh72DU7WnsFgsrFq5ihn5Ix8eEOPjr2//leZWWXwwlmRMfYCO2lo0n495jcNvQyqEuDJyD9OxJ6HeS9M0WisqMIWHM/fs2UCXI0RQkptnjD0J9V5uux13RwfTu7qwDVjGJYQYPckJyZiMpkCXEdQk1Ht1nDoFisJVcqs6IcaMwWBgasrUQJcR1CTU0e9s1F5VhcViYbaMpwsxpmRcfWzJkkbA2dpKT3c3szweIjyeQJcjRFCbmiw99bEkPXU+HnqZee5coEsRIujF2GIwh1162wRxeUI+1DWfj/bqasIiI5kum3cJMS6SpiQFuoSgFfKh7mprw+d2k+R2E++8/A2LhBD+S0qQUB8rIR/q3efOoQHTW1oCXYoQIUNCfeyEfKh31NVhNJtl6EWIcZQYnxjoEoJWSIe61+3G0dSEyWQir7U10OUIETLMYWZibDGBLiMohXSoO1taQNPI6uwkXJYyCjGuZH/1sRHSod7V0ICiquRIL12IcSehPjZCNtQ1TdPH08PDSe/oCHQ5QoSc2OjYQJcQlEI21L1OJz2dnagmE+kXuBO8EGLsyJj62AjZUHfZ7aAoRHg8JDgcgS5HiJATbYsOdAlBKXRDvb0dNE166UIEiMloIjI8MtBlBJ2QDfXus2cxhIXJeLoQARQVGRXoEoJOSIa6pmk4m5sxmM3SUxcigCLCIwJdQtAJyVD3Op14nE4Ug4GpnZ2BLkeIkCWhPvpCMtTdHR2gKChAvEySChEwEuqjLyRDvW+S1OZyYfL5Al2OECFLJkpHX0iGuttuRzUYZKtdIQJMeuqjLyRD3dXejmoyydCLEAFmsVgCXULQCclQd3d2ohqNEupCBJjRILdJHm0hF+qa14unuxtFQl2IgJNQH30hF+oep1Nf+aIoEupCBJjRKKE+2kIv1B0OlN7/j+zpCWgtQoQ6CfXRF5KhrmkagNwYQ4gAk+GX0Rdyoe51uyXUhZggDAZDoEsIOqEX6i4XiqqiaBpmCfWgc6LqBO329kCXIUTAhNx3H09vqFs8ntD7RAsBW3ZuYeuurWSmZ1JcWEzxjGJiY+QOOxOV1+sNdAlBJ+RC3Tsg1EVwUBQFTdNwuVyYTCZUVaWmtoaa2hreevct0qemU1JYQnFhMfFx8YEuVwzg02SbjtEWeqHudqOoqoynB5HIqEgyszKx2+3Y2+z4NB8KCqYwPeBPnT7FqdOnWLN+DanJqRQXFlNSWEJiQmKgSw95Pq+E+mgLuVD39Ya6SZYzBg1FUYiyRhFljSI5JRlHtwN7ux17ux23z42iKP09+PqGeuob6ln3wTqSEpIoKSqheEYxKckpgX4bIUl66qMv5EK9b/hFC3QhYkyoqkpkVCSRUZEkpSThdDix2+20t7XjdusBbzQaMRgMnD13lvWb1rN+03qmxE/p78GnpaYF+m2EDK9PxtRHW8iFus/rRVVVNEW59MFiQlFHuE2yqqpEREYQERlBUnISDoeDDnsH7W3tOJ1OFBSMJj3gm5qb2Lh1Ixu3biQ2JrY/4NOnpqOqMqU+VnrkG/OoC7lQpzfMfRLqk87CDRvILC+nvKSE8uJiOuLi/H6toihEREQQERFBYlIiToeTjo4O2lv1gAf6h2ha21rZsmMLW3ZsIdoWzcwZMykuLCY7I1sCfpQ5ZfvrURdyoa4AWu9/YnJRNI3UkydJPXmS6996i4a0NCpKSigvKaFtyhT/21EUwiPCCY8IJyExAZfT1R/wLpcLBQWD0YDBYKDd3s723dvZvns7UZFRzJwxk5LCEqZlTZMLZ0aBwyX7L422kAt16akHj+S6OpLr6ljyzjs0pqT0B3xLUpLfbSiKgiXcgiXcwpSEKbhdbjo6OmhrbcPlcgH0j8F3dnWya3kKuLMAACAASURBVN8udu3bRUR4BEUziiieUUzetDzZw+QyOV3SUx9tIfc3UQE0TZOeepBJPHOGxDNnuGbdOpoTEykvKaGipIRzqal+t6EoCmaLGbPFTPyUeNxuN50dnbS1teFyDg74bkc3e/fvZe/+vVgsFgrzCykpKiE/Jx+TyTRWbzPoyPDL6Au5UEdRQNOkpx7E4hsbWbRhA4s2bKB1yhQqiospLy7mbEaG320oioLZbMZsHhLwrW39QWQwGDAajTidTvYf3s/+w/sJCwtjRv4MiguLmZE3g7CwsLF6m0FBhl9GX8iFuqIoaIBTvi6HhNimJq7euJGrN26kPTaWiuJiKkpKqM/M7B+K80dYWBhx8XHExcfR4+6hs1PvwTu6HaCBwagHvNvt5lDpIQ6VHsJkMlGQW0BJYQkz8mfIrduG0e3oDnQJQSf0kq23p94tX5FDTnRrK1dt2cJVW7bQYbNxorcHXzdtGoxgVYspzERsXCyxcbH09PTQ1dlFW1sb3V3desAbDBhNRnp6eigtK6W0rBSDwUB+Tj4lhSUUFhQSESE3XAawd9oDXULQCblQV00mvG43XlXFpaqYR7j2WQQHq93OnO3bmbN9O11RUZyYOZOKkhJqc3LQRrCqxWQyERMbQ0xsDB6Ph87OTtrb2unq7AL0tfImkwmv10tZeRll5WWoqkpudi7FhcXMnD6TqKiosXqbE57sqDn6Qi7UDWYzbrveO+g2mTD3rnAQoSuys5NZu3Yxa9cuHBERVBYVUV5czMn8fHwjGKYzGo3ExMQQE6MHfHdXN+1t7XR2dKJpGqpBD3ifz0d5ZTnlleW8+varTMucRklRCUXTi4i2RY/hO51YXC4XLrf8+xttIRnqWm/vvCMsjFgJdTFAeHc3M/fuZebevTgtFqoKC6koLqZm+nQ8IxiyMxqN2KJt2KJteL1euru6aWtr+zjgFRWjyYiqqlTWVFJZU8nr77weUlsGt3dKL30shFyoGy2Wj0PdbIaOjgBXJCYqi9NJ4f79FO7fjzssjOrp0ykvKaFqxgw8ZrPf7RgMBqw2K1abVQ/47m7sbXbsdjuapg3acCyUtgy2d8h4+lgIvVCPiMDXuzG/XZabCT+Fud0UHD5MweHD9JhM1BQUUFFcTGVREe4RrGoxGAxYrVasVispvhS6u7pHtGVwcWExSQn+X1w1kbV3SE99LIReqJvNKL0rHdpkiZm4DKaeHvJKS8krLcVjMFCbl0d5SQmVM2fiHMGqFlVVL3vL4L4NxybzlsFNLU2BLiEohVyoG8xm+lYnN8qyMnGFjF4v044dY9qxY3hffplTubn6WviZM3FYrX63M9Itg89uPsuGzRuYEjeF4iJ9DD59avoYvtPRd67lXKBLCEqG5cuX/zjQRYwnn8dDW2UlRosFk8/H4tOnA12SCBKqphHT3ExOWRnztmwh48QJwlwuOqKj6RnBt0JF0YdgoqxRxE+JJ8oahcFgwOl04na78Xq8KIqCqqp0O7qpqa1h94e72XdwH232NixmCzarDWUCXzXtdDnZfWB3oMsISiHXUzdGRKD5fGiaJj11MWZUTSO9qor0qipueOMNzmRkyJbBA5xrll76WAm5UDeYTPqyRq8Xh8lEh8mEVTbqF2NoXLYMdrpQlItvGVxcWExOVs6E2DJYhl7GTsiFOoA5Ohq33Y5qNHIuIgJru8zCi/ET8C2DpxdRXBjYLYOlpz52QjbUHc3NGMPDaYyMZJqEugiQcdkyWKP/tn3djm72HtjL3gN7sZgtFBYUUlxYTEFuwbhuGdxwrmHczhVqQjPUY2LQeteqN0RGBrgaIXTjvmWwa8iWwXkzKC4qZnrudMwjuLhqpFraWmR3xjEUkqFuiozsXxlQa7MFuBohzheQLYOPHOLQkUMYjUam503X94TPn0G4JXxU31tdQ92oticGC9lQ77vz0UmbDa+iYNDkXkhiYhrvLYM9Hs+Ybhl8+owsIx5LIRvqqqqi+Xy4jUYaIiOZ2tkZ6LKEuKSx3DLY3mans/ffwVhtGezz+ag/Wz/i1wn/hdzFR6CPO3Y1NtLT2YnBZGJqRwcZsrGXmGTC3G6S6+oo/PBDZu/YQVxjIz5VxR4bizaCHryqqlgsFqJjoomNiyU8PByfz4ej24Gnx4NP8/Wvc29ubaasvIwtO7dQWV2Ju8eNzWrDYvbv4qrG5kZKj5de1vsV/gnJUAfwOBx01tdjDA8nyu2m5JwssRKTl6mnh8T6emYcOMCcbduY0tAAikJ7bOyIevCqqmK2mImOiSYuPo6IiAg94B0OPB4PPq8PRVVQFIXWtlaOVRxj666tlJ8ox+lyYrPaLjoGf6zimPTUx1hIDr8AWOLi+iecaqJD58YEIvgN2jLYbNa3DC4uvuItgx3dDtrb2offMvhUDTWnPt4yuG9P+Cnxgy+uqj5VPdpvVwwRsqFujokBTUPTNM5GRtJlNBLp8QS6LCFGVZjLRcGhQxQcOnTFWwb37Sjp75bB76x/h9TkVGbOmElJYQnh4eE0tcrOjGNNWb16dcgu+6h8801QVQwmE6sOHWJOY2OgSxJiXFzJlsED9Y29920Z7PV5B/XgQb9tXVx8HJmZmThdztF8G2IYITumDuBqb8fZ3IzBbCbM65VxdREyVE0jtqmJ3CNHmLd5M1OrqzG53dhjYkY0RKMoCmFhYVhtVuLi44iKikJVVRwOBz09PXi9Xnw+H0kpSSjqxN01MpiE7PALQGRyMu1VVQAcnTIFHzCx9rITYuwZfD6yysvJKi/nxtde43RWlr5dQXExXSOYb1JVlYjICCIiI0hKTsLhcNBh78DtcmORG9KMm5DOsIiEBAA0TaPDbObUKF1d+j7wSSAZMAOpwC3AO0OO6wD+CZgOWIDY3uPev4xzngUeBbJ7z5nQW8P+i7zmI2AlkAuEA1OBG4CXAN8wx78AFANRQAnw4kVqmQI8NtI3IQJO9flIr6rixtdf5yuPP85nnn6aeZs3Y21tHVE7fVsGJyUnkZ6ZPuG2/g1mIT38oppMdNTV4XW5UI1Gol0u8kb4l3eo7wFfBTqBO4Cb0MPyBPon6M29x7UCi4FX0cP/PvRw3QQ8C6QDc/08Zw1wNfABkA98Cv2DZA3wu97ncoe85i1gGVAGXA/c1lvnZuBPQD1w14Dj3+ytMRu4FyjvrXN+7zkH+hJgB/4KjN8WUWK0KYCtrY2s8nLmbd3KtKNHsXR30221XvYYvBh7IT1RCtBcVsa5w4exxMSQ0d7Od/fsuey2/hv4/4AvAv8FDL2tdQ8fh9w3gF+jB+RLfDwO1ghcBTShB2eaH+e9Gz10vw78Cvpv11fe21YUUAEM3LqsCDiK/iFy3YDHG4BZvXWcBPq2kroNqOx9jRFoB7KARQz+BvIyevhvBpb4UbuYnBpTU/UNx0a4ZbAYeyH/nSgyKak/BGttNuxhQ6PYPy70oZQMhg90GNxrfa33578weGIjEfg24AD+4Md5ncBa9D/Ix/k40EHvQa8CzgCvDHldFWBjcKCD/q1hQe//D5w2Pon+zaGv1uje9k8OOKYF+HvgESTQg11ifT3XrFvHl3/5S770i18wZ9u2QJckeoV8qJtjYlCMRnweDygKhxITL6ud9egheC/6b+oa4OfAU8DOYY7v20162jDP9T3mz9h6C/o3gCnAcLc5vlBbRehDJEP/KTYCe4AUoHDA4xnAQT4ea7ejfxPIHHDM19HH5n/mR90ieMQ3NmK7wmFLMXpCevULgKKqWNPT6Th5kjCbjd2pqSypG/nWoHt7f1qAOcDQ3S2Wog9NJPT+egp6D7qaweEJei8a4Lgf540FDOjDNZ3oQy3+tPUffDzmfzd6+DcBrwMxwF/QA7rPV9EnXpegzwWsBdqAr/U+vwZ9InX9MDWI4Hds1qxAlyB6hXxPHcCano6v96YZJ6OjOXsZk0B9ly39En0IZCv66pbDwHJgC/DpAcd/ovfnjwDvgMfPoQcu6JOplxKOvmLFB/xwyHMn+HgIZ2hbS9C/QeSiT2j+DPg9+jDSl9FXuQx0D/A/6EH+DPp7/BNwJ/r4+leAB9E/JF5BX9FjQB93/y8/3oeYvNri4kZ0Iw8xtiTUgYjERFSTSR+CAfakpIy4jb5hCSP6pOW16D3WYvTx8zT0ycO+oZh/QV/h8jIwG/gm8DD6sEjfveb9/cP5FfoY93+gT1w+hj5ZOxvIuUBb69GDfSrwIdCFPhH6EPrcwI3A0E0Tvggc6T32I+DzvY9/p/fnE+hLKD/d+77fQ//w+gp6T14Ep7K5/q7TEuNBQh1QDQaip02jp6sLgL0pKcOu076YmN6fc9B7pwNFoK8/B328GvQx673A36H36J9BD777gb/1HuPv6H4RejA/gD5x+Wv0D5BvAb8Zpq2W3vOEo3/gzO2tcRrwJHqvfAfwZz/OvQF4Dn15YzR6sFvRe/U3Ak+jfxv4uZ/vRUwuPkXho4ULA12GGEBCvVd0ZiaaT4/y1vBwTsTGjuj1Bb0/Yy7wfF9rjgGPJaGHXg3gRl8b/hugtvf5+SM4fw7wx9423L1t/iv6ZObQtnagD8csQA/zoW7o/fnhJc7Zif7tYiX6+Dzo694L+Hj5pIL+QXfEv7chJpnq6dPpiLnQ33oRCBLqvcyxsZiiovC6XADsHsHd3EHvlSro67iH6+X3TZxm+9HW//b+/NyIKhjen4Zpy9X780I73fQ9fqnFnf+I/iH11JDHXUN+LVs4Ba9DixYFugQxhIR6L0VRiM3Lo6dbv8v5gaQkOk3+Xw+ZiT5pWMv5IfcesA69F39r72M+9J7uUH9CD/XF6MMgAzUBx3p/DuTi/CDVgJ+iX1x0P4OvTl2EPva/vbe2gU6hX4UK+gfVhWxFHzJ6Gogf8Hgheq+8b9VNe++xRRdpS0xO7dHRVE+fHugyxBAhv6RxIGtaGo0HDqBpGj0GA9vS0ri12v9N/f8TOIB+8dAa9GGHavRlggb01SV92yN1ow+/3Iw+dKKih+xOYAb6uPrQT9yngZ+gr5j58YDHK9AnPW9GH8/vQV+X/hH6hO3Q1SepwA9627kNfehkOvra+VfRP2w+Cdx+gffpQF/pci/6lgQDPQb8H/oWBPeiT8i2offqRXD5aNGiEd34WowP+RMZwBQZSWRKSv+E6Zb0dHpG8Jc2DX0c+u/Rg/Yp9J7yneiBvWLAsWbgM+hj0M+i93q70XvX+9CD119J6AG8D31M/jn0sfKngY3oV44O9UP0D5vl6GPsT6BPmhb31vK3YV7T5wdAM/qH2FCz0Zc0RvWevxt9+4QLfUCIycmrqpRefXWgyxDDCPm9X4bqOnuWUxs36leaKgqfO3KERfVyT0UhBjo6ezZrP//5Sx8oxp301IeISEggzGbD69Sn9zZmZl7iFUKEFh+w+6abAl2GuAAJ9SEUVSW+qAhPb6ifiYriaHz8JV4lROgoLyqiJTk50GWIC5BQH4Z16lQMZjPenh4APpDeuhD99txyy6UPEgEjoT4M1WgkrrCQnk590eHx+HhOyAUWQlBRUMC5EV7DIcaXhPoFRGdmoqhq/0Zfb+blBbgiIQJPeukTn4T6BRgtFmILCujp6ACgOiaGwwkJl3iVEMGrKieHBtmNccKTUL+IuIICFIOhf/fGt3JzR7zRlxDBwAdsu+uuSx4nAk9C/SKMFgvxRUW4e3vrDVFR7L2MbXmFmOwOzZnDualTA12G8IOE+iXE5OZiCAvD63YDsCYnZ0RXmQox2TmMRnZKL33SkHS6BIPJRMLs2f1bB7SGh7M5PT3AVQkxfnYuW4bDOtwdcMVEJKHuB1tmJqbIyP4Lktbm5NBssQS4KiHGXpPNxqFlywJdhhgBCXU/qAaD3lvv7kbTNNwGA3+TLUdFCNhyzz34jLKZ62Qioe4n69SpRCYl4e69IOlIQgIHEv294ZwQk095djbVJSWBLkOMkIS6nxRVJfmqq9C83v4Lkl4uKMAhvRgRhLqNRt5fuTLQZYjLIKE+AmE2GwnFxbjb2wGwWyy8lZsb4KqEGH0bbruNbtkaY1KSUB+h2Px8wmy2/tvebUtLozo6+hKvEmLyOJqWRsV11wW6DHGZAhrq69at47HHHuPEiROBLGNEVKOR5KuvxuN0ovl8aIrCn4qKcBkMgS5NiCvWZTSy6YEHAl2GuAIjGhA+deoU27dvp6qqCrvdjsFgIDY2loKCApYuXUr0kB7r3r17eemll7j//vuZP3/+qBYeSBEJCcTm5NBWXY0lJoZzkZG8kp/P58rKAl2aEFdk/W234YiLC3QZ4gr4FeqaprFmzRo2bdqEqqrk5+dTUlKC1+ulpqaGzZs3s2PHDj7zmc8wa9assa55QkiYNYvOM2fwOBwYw8PZmZZGUXMzsxobA12aEJelNCODShl2mfT8CvX169ezadMmYmNjefDBB0kecteTw4cP85e//IUXXniByMhIckNg8tBgNpO6aBG177+PwWxGUVVeKCwk3W4nrvciJSEmi7Ph4by/alWgyxCj4JKh3tLSwoYNGzAYDKxateq8QAcoKSmhs7OTV199lVdeeYXvfve7PPvss1RVVQHw0ksv8dJLL/Uf//3vf5+4IV/xDh06xKZNm2hoaMBoNFJQUMCdd9553pAOQHd3N5s2baK0tJSWlhaMRiNpaWnccMMNFBQUDDp24BCQ1Wrlgw8+oL6+HqfTyerVqwGoqqpi48aN1NfX09nZSUREBLGxsUyfPp3ly5df8PcmIjGRuMJCWo4exRIXh8Nk4vniYr65bx8GTe7nLSYHl6ryxsqVeKKiAl2KGAWXDPW9e/fi8/mYNWsWKRfZoXDBggVs2LCBc+fOUVVVxfz58wkPD+fIkSMUFRWROuBuKeHh4YNeu2PHDo4ePUphYSHTpk2jtraWgwcPUl9fz7e//W2MA9aCt7S08Nvf/pbW1lays7MpKCjA7XZTVlbG73//e1asWMHChQvPq+/w4cMcP36cgoICFi5cSFtbGwDHjh3jueeew2KxUFhYSHR0NN3d3TQ2NrJjx46LhjrAlKIius+exW23E2a1UhMTw1u5udxTUXGp31ohJoQ3ly6lQ66QDhqXDPXq6moA8i5x5x+DwUBOTg4HDhygpqaGm3rvNn7kyBFmzpx50YnS48eP841vfGPQh8YLL7zAgQMHKC0tZfbs2f2Pv/jii7S1tbFy5UrmzJnT/7jD4eC3v/0tr7/+OkVFRViHbEB07NgxHnzwQaYP+cu7e/duNE3ja1/72qAPHoCu3k28LkY1GkldtIjqd9/F63ZjCAvj/aws0jo6uKqh4ZKvFyKQdmRnc/L221ECXYgYNZdc0mi32wGI8eNChL5j2nsvzvHXtddee963gAULFgD6ips+9fX1VFVVUVxcPCjQQe/9L1++HI/Hw+HDh887R1FR0XmBPpDJZDrvscjISL/qD7NaSVmwAHdHB5pPv43GC4WFsn5dTGg1Vis7v/xlFNlKOqhMiGvc04fZyrbvA8LhcPQ/VlNTA4DT6WTdunXnvaavZ904zAqU4c4BMHfuXD766CN+/etfM2vWLHJzc8nKyvLrQ2wga3o68TNm0HLsGObYWDwGA/89axaP7dkjE6diwmk3mXj7y1+GiIhAlyJG2SVD3Wq10tjY2D8GfTF9xww3uXkxlmG2sVV7ew8+38c3kOvuvYqzvLyc8vLyC7bncrnOe2zocEyf4uJiVq1axebNm9m7dy+7du0CIC0tjdtvv538/Hy/3oOiKCSUlODu6KCzoQFLdDQdZjP/NXs239q7F3PvfjFCBJpDVfnLihW45H6jQemSoZ6dnU1lZSUVFRXDTkD28fl8VFZWApCVlTVqBQ7UF/533303S5YsGdFrFeXCo4aFhYUUFhbicrmora2lrKyMHTt28Nxzz/Gtb31r2BU/w57DYCBlwQJOvv8+7s5OwqKiOG218r8zZ/LgoUOyJ4MIOI+i8OelS+maN0/G0YPUJXNm/vz5qKpKaWkpDReZ+NuzZw92u52EhASmTZumNz5Mb/tKZGZmAh9P3o42s9lMXl4ed911FzfeeCNer5djx46NqA2D2UzakiUo0H9TjcOJibxxiYlmIcaaD3hx9mzab7vtop0cMbldMtTj4+NZtmwZXq+X559/fthgLy0t5Y033kBVVVasWNEf5hG943X+DN34Iz09nezsbD766CP27Nkz7DFnzpyho/dG0f6orKzEO8zQSF8bYWFhI64zzGpl6tKleBwOfD09AHyQlcXa7OwRtyXEaHk7L4/6++5DkX2KgppfE6XLly/H7XazZcsWnnzySQoKCkhKSsLn81FTU0NtbS0mk4mVK1cOupo0MzMTk8nE1q1b6erqwmazAXDNNdect1bdXytXruTZZ5/lr3/9K9u2bSMjIwOLxUJ7eztnzpyhoaGBRx999IJj6EO98cYbtLe3k5WVRVxcHAaDgbq6Ok6cOEFsbOyg5ZQjEZGQQMqCBdTv3Ik5JgbVYOCd3FxMPh83nTx5WW0Kcbk2paZS9sADGIdZ5SWCi1+hrqoqd911F7Nnz+7f0KuiogJVVYmNjeW6665jyZIl560YiYiI4Itf/CLr169n3759uN1uQF9xcrmhHhMTwze/+U22b9/O4cOH2b9/Pz6fD6vVSlJSEtdee63fY+AAy5Yto7S0lLq6OioqKlAUhZiYGG688UaWLFnS/23jctiysvA4HDQePIglJgbFYOCN/HzCvF6W1tVddrtCjMS2xER2PvQQYZf5b05MLsrq1avlevYxpGkaTaWlNH30EZbYWH1NsKbxuaNHWVRfH+jyRJDblJjItlWrCJ8yJdCliHEiCzLGmKIoTJk5k/gZM3C2tuoXJykK/1dYyIdJSYEuTwSxDYmJbP7CFyTQQ4yE+jhQFIWEWbOIzc/Xg13T0BSFPxYXs33q1ECXJ4LQuqQktn/hC0RdZL8mEZwk1MeJoqokzZ1LTE4OrgHB/mJhIe/Kqhgxit5JTmb3Aw9IoIcoCfVxpKgqyVddhS07Ww/23vX7a3Jz+VtBAaOzml+EKh/waloaHz7wAJEytBeyJNTHmWIwkHL11cRNn46ztRVf7xr5LRkZPF9SQo9cFCIuQ4+i8FxODkdWriQiMTHQ5YgAmhAbeoUaRVVJmD0bQ3g4jfv3Y7bZUE0mDiYl0W0y8dChQ4R7PIEuU0wSnUYjz+bn47zrLiJkUjTkSU89QBRFIX76dFIXL8bd0YG3dxOy8rg4npg/n7Oye57wwxmLhV/OmYN7xQpZ5SIACfWAi87KIu366+lxOPD0bjN8NiqKXy5YwKGEhABXJyayUpuNJxctIuKuuzDL3v2il4T6BBCVkkLmTTehaRpuux1N03AZjfx+1izeys2VCVQxiA94MzmZ55ctI2H5coxypagYQEJ9ggiPjyfrllswx8Z+vDJGUXgvO5vfzp1Ll+zZIYC2sDCezMtjxy23kLJ4MQb5eyGGMCxfvvzHgS5C6AwmE7bMTHw9PXTU1aGaTKgGA00REexPSiK7rY2YYW4AIkLDkZgYnsrPh2XLiMvPl+1zxbAk1CcYRVWJTEkhzGajvboazefDYDLhMJnYNXUqHkUhp61NvmKFEK+i8NrUqfytuJikm26SNejiomRJ4wSkKArRWVmYbTZOb9uGs70ds82mD8dMm8aRhAS+UFrK1M7OQJcqxtjZ8HCeS0+nde5cMmfNQpXhFnEJ0lOfwIzh4UT3bt/bVV+PajCgGo10mM3snDoVg6aR3dYmtyULQh5F4d3UVP47NxfzDTcQN306qtzcQvhBeuoTnMFsJmXBAqxpaZzZvRuPy0WY1YpXVXkzL4+PEhJYeeQISb035RaTX43Nxv9MnUpzejrpixYR5ucNX4QA6alPCoqiYLbZiM7Oxm230332bP8kapvFwva0NFwGA1nt7Rg12R5/snIZDLyakcEfMzIwz59P8vz5GHtvti6Ev+QmGZOMpmnYa2po2LcPNI0wm61/FYTN5eLuigquOnNGJlInmYNTpvCX5GSc6ekkz5+vz6EIcRkk1Cepnq4uGg8cwF5bizEiAtOAC1Cy29r41LFjZIzgBtwiMKqio/lbaipVNhuJ8+YRnZWl3x1LiMskoT6JaZpGd2MjZ/ftw93RQVhUVP/qCEXTWHT6NLdWVREra9snnLMREbyWkcGHERFYMzJInDsXk+z3I0aBhHoQ8Hm9tFVWcu7QIX1Ixmrt7+0ZfD4WnT7NzTU1xDmdAa5U2MPCWJORwSabDVNsLIlz5hCRlCQXEolRI6EeRDwOB00ffURbVRWq0YgpKqo/LAw+HwtPn2a5hHtAtFgsfDB1KhttNnyRkSTMno0tI0OGWsSok1APQs7WVpqPHKGjrg7FaCRsaLjX13NzdTXxEu5jri4qig0ZGeyKiEAzGpkycyYxubmoRllNLMaGhHoQ6w/3U6dQTKZB4a5oGiWNjVx36hR5ra0BrjT4HI+L4720NA6bzSiKQmx+PnHTp8sSRTHmJNRDwKBw7+u5D/jan9rRwbV1dVzV0CB3XLoCXSYTe5OT2Z6QQI2qoppMxBcWEp2dLWEuxo2EeghxtrbSevw47SdP6hOqA1bLAIR5vcw7c4ZF9fVkt7cHsNLJw6soHIuPZ2dKCgeionC73ZgiI4mfORNberrs1SLGnYR6COrp7sZeU0PLsWN43W4MYWEYIyIGrcCIdTiYc/Ysc8+eJdNuD2C1E1NDZCR7UlLYlZhIk8eD5vNhjo1lSlERUSkpKLJPiwgQCfUQ5vN66W5ooOX4cbobG0FRMIWHo4aFDQr4uL6Ab2gI2QuavIpCVXQ0pQkJfDRlCqcBX08PhrAwoqdNIzori7DoaFmaKAJOQl0A4O7ooKOujrbKSno6O/WAj4jAEBY26LhYh4OClhYKWlrIb2nB5nYHqOKx5zAaKYuP56OEBI7Ex2P3evE6naAoRKWkEJObS0RSkuyeKCYUCXUxiKZpfSTt7AAAAypJREFUuNvb6ayv1wO+q+uCPXiA5M7O/oDPa22d1BOtrWYz1TExVPX+VxcejsvlwtfTA0D4lCnYsrKwTp0q9wUVE5aEurggTdNwtbfTWVeH/eRJ3B0doCgoqqqH/JBJQEXTSOjuJq2jo/+/qR0dE7I332000hAZySmbjeroaKpiYmixWPC53XicTjRNQ1FVoqZOxZaRQfiUKbKCRUwKEurCbz3d3ThbWug8c4au06fx9F68pBqNGMxmVJNp2DFlm9NJWkcHid3dxDmdxDqdxDkcxDqdWHt7wWOh22ikIyyM5vBwGiMiOBcRQWNkJGciI2m3WNB8PjxOJ16XC3rrDrNaiUpNJSo1FUtcnFwkJCYdCXVxWTRNo6ezE0dzM10NDTiamvrH4tE0FIMBQ1gYhrCwi14Kb/J6iXU6iXa5sHg8mL3e836aPR4U9MlKr6oO+ulTFNwGA51hYXSYTHSYzXSEhdEZFoan97yapqH5fHjdbnxuN5rPp3/jUBTCp0whMiWF8Ph4zNHRGMzmcfodFGJsSDdEXBZFUQizWgmzWonOygLA29NDT0cH7o4OHE1NOJqacLW3g6aBoqBpWn/gq0YjqtGIZjBwtrcHfTn62vR5vWheL5rHg8/lQnM49ODuPcYQFoY5JkYP75gYwqKjMVutsvRQBB0JdTFqDCYThrg4LHFx2DIzAdC8XjwuFx6HA4/TicfhwN3Rgdtup6ezk57ubnx9k6t9Wxj0Ndj7aw19vL7v12ga/V8vNU0f/rFYCIuKwhgeru8vHxGBKTISY2TkBSd5hQhGEupiTCkGgx6wF9krXNM0NK8Xn8ej/+zrcXu9ehuqqgdy7yRt39CJYjDoY/nS2xain4S6CDhFUVB6h2OEEFdGNnMWQoggIqEuhBBBREJdCCGCiIS6EEIEEQl1IYQIIhLqQggRRCTUhRAiiEioCyFEEJFQF0KIICKhLoQQQURCXQghgsj/304dyAAAAAAM8re+x1cQSR1gROoAI1IHGJE6wIjUAUakDjAidYARqQOMSB1gROoAI1IHGJE6wIjUAUakDjAidYARqQOMSB1gROoAI1IHGAn4P18NZvO1n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sp>
        <p:nvSpPr>
          <p:cNvPr id="6" name="AutoShape 4" descr="data:image/png;base64,iVBORw0KGgoAAAANSUhEUgAAAXUAAAEeCAYAAAB1zoVRAAAABHNCSVQICAgIfAhkiAAAAAlwSFlzAAALEgAACxIB0t1+/AAAADh0RVh0U29mdHdhcmUAbWF0cGxvdGxpYiB2ZXJzaW9uMy4yLjIsIGh0dHA6Ly9tYXRwbG90bGliLm9yZy+WH4yJAAAgAElEQVR4nOzdeXxb1Z3//9e9kix5kbzFa7zGW2LHzkbIAgkQICxlK2mhbVraBvi1ZYautDPfznSboTNdAlNahtKZUqbT0oGWHUIICWTfQzacOLHjJY7jOI5XedFiSff3x7WN7TiJnNiWLX2ejwcPE+nq3I+yvHV0zrnnKqtXr9YQQggRFNRAFyCEEGL0SKgLIUQQkVAXQoggIqEuhBBBREJdCCGCiIS6EEIEEQl1IYQIIhLqQggRRCTUhRAiiEioCyFEEJFQF0KIICKhLoQQQURCXQghgoiEuhBCBBEJdSGECCIS6kIIEUQk1IUQIohIqAshRBCRUBdCiCAioS6EEEFEQl0IIYKIhLoQQgQRCXUhhAgiEupCCBFEJNSFECKISKgLIUQQMQa6ACFGU7Q1GpPJhKZp+Hw+enp6cPe4cfe4A12aEONCQl0ElWvmX0Pm1MzzHvf5fPR4enC73bjcLrqd3XR2ddLZ1UlHV8egn5qmBaByIUaHhLqY9DweD+1t7QD0uHuGPUZVVcxhZsxhZqxYL9iW1+ulzd5Gc2szza3NtLS10NzaTJeja0xqF2K0SaiLSc/R7aC+rh6DwYDL5bqitgwGA/Gx8cTHxg8+h9NBw7kGzpw9w5nGM5xrOSc9ejEhSaiLoGAwGrBYLKjq2Mz9h1vCyU7PJjs9G4Cenh4amhqoP1vPqdOnONdybkzOK8RISagLcRlMJhPpKemkp6SzYPYCOrs7OVl3kpq6Gk6fOY3X5w10iSJESagLMQqiIqIoyi+iKL+Inp4eTp05ReXJSqprqyXgxbiSUBcBoXo8xLS0YG1tJby7G0t3N2aHA0vv/4f3/trg8aBoGqrPx8HFi/lo4cJAl35JJpOJaRnTmJYxDZfbReXJSsqryjnTeCbQpYkQIKEuxo6mEXfuHPENDcQ0NxPT1ER0czOxTU1EtbejjnCiMbKjY4wKHTvmMDOFeYUU5hXS3tFOeVU5ZRVlsppGjBkJdTFqrG1tJJ06RUptLUmnTpFcV4fZ6Qx0WRNGtDWa+bPmM7d4LlUnqzh87DCNTY2BLksEGQl1cdmsLS1kHztGVnk5KSdPEjUJe9KBYFAN5GXnkZedx9lzZzl87DCVJytliaQYFRLqwm+Gnh7SqqrIPnaM7GPHiDsny/iuVFJCEjcn3MzCuQs5eOQgRyuO4vP5Al2WmMQk1MVFmVwucktLKTh4kIwTJzD1DH/Fprgy1kgrS65ewpyZczhQekDCXVw2CXVxHsXrJau8nBn795NTWkqYBPm4iYqIYsnVS5hdNJsPD3/IscpjMiwjRkRCXfRLrq2lcN8+8g8dIrJLVmcEkjXSyvWLrmdW4Sy279vOqfpTgS5JTBIS6iFO9XrJP3SIuVu2kFJXF+hyxBCx0bHcceMd1JyqYfu+7dg77YEuSUxwEuohytLVRcnOnczetg1rZ2egyxGXkJWeRVpqGoeOHmJ/6X48Hk+gSxITlIR6iIk7e5Z5mzYx48ABTBIMk4rRYGRe8TwKphWwdc9WaupqAl2SmIAk1ENEdFMTi9auZcbhwyO+klNMLFGRUdx2w22UV5Wzbe82XO4r225YBBcJ9SAX1dbGgrVrKd6/H4OEeVDJn5bP1OSpbNm9RXrtop+EepAK7+xk/rp1zN6zB5NXdgkMVpERkdx2w20crzzOtn3bcLvlXqyhTkI9yBg8HuZu2MCCTZswy5h5yCjIKSA1KZX3tr4n+8mEOAn1IJJZWsr1r77KFLssewtF1igr9yy/h10HdnG47HCgyxEBIqEeBCJbWlj60ksUVlYGuhQRYAaDgWuuuoaUhBQ27tyIu0eGY0KNhPpk5vNR/P77LH3/fSwy1CIGmJY5jfi4eN7b/B5NrU2BLkeMIwn1ScrW0MDy//kfMpvkH6wYXrQ1mntuvYcN2zZQc6om0OWIcSKhPslomkbe++9zy/r1WGRVi7gEk9HELUtvYdeBXRw6eijQ5YhxIKE+iZjsdpY+/zyzT8nmTsJ/qqqyeN5ioq3RbN2zVXZ9DHIS6pNE4oEDfOLll4lzydWD4vIU5Rdhi7Lx3pb3ZAI1iKmBLkBcnObxMPfPf2blCy9IoIsrlp6azl0334XFbAl0KWKMSKhPYEpLC7c98QQ3HDwof1Bi1CTEJ3D38rsJt4QHupTL9thjj/HMM89ccTvPPPMMjz322ChUNDItLS089thjvPjii6Petgy/TFCmo0f51P/9H6kOR6BLEUEoLiaOe265hzfXv0lX99jeEOXUqVNs376dqqoq7HY7BoOB2NhYCgoKWLp0KdHR0WN6/lAjoT7BaJpG3AcfcP977xEpq1vEGIqxxfQHe0dnx6i3r2kaa9asYdOmTaiqSn5+PiUlJXi9Xmpqati8eTM7duzgM5/5DLNmzRpR29/73vcwmUxXXONnP/tZeoLsdo0S6hOIz+Mh78UXufPgQQyBLkaEBFuUjXuW38Pr770+6sG+fv16Nm3aRGxsLA8++CDJycmDnj98+DB/+ctfeOGFF4iMjCQ3N9fvthMTE0elxtjY2FFpZyKRUJ8gejo7uea551giyxXFOIuKjOLOG+/ktXWv4XCOznBfS0sLGzZswGAwsGrVqvMCHaCkpITOzk5effVVXnnlFb773e+iqip79+7lpZde4v7778dqtfLBBx9QX1+P0+lk9erVgD6mPm3aNB555JFBbdrtdt555x3KyspwuVwkJiayZMkSYmNjefbZZ7n55pu55ZZb+o9/5plnqKqq6m8X4MSJE/3Hzpw5k7Vr11JTU4PX6yU9PZ3bb7+drKysQedtb29n9+7dlJeX09zcTHd3N5GRkeTk5HDjjTcO+/6H09HRwaZNmzh69ChtbW0YDAasViuZmZncfPPNxMfHX7INmX+bAFxNTdzwn/8pgS4CJtoWzR033kGYKWxU2tu7dy8+n4+ZM2eSkpJyweMWLFiAzWbj3LlzVFVVDXru8OHD/OEPf8BsNrNw4UJmz5590XN2dHTwm9/8hn379pGUlMTSpUtJTU3l1VdfZdu2bSN+D3V1dTz99NN4PB4WLFjAjBkzqK6u5tlnn6WxcfBOmFVVVWzcuBGLxUJxcTFLliwhIyODw4cP8+tf/5r6+vpLns/tdvP000+zefNmYmNjWbx4MVdffTXJyckcOXKEs2fP+lW39NQDzHHqFHf88Y/MbmsLdCkixE2Jm8LtN9zOW++/hfcK53Oqq6sByMvLu+hxBoOBnJwcDhw4QE1NzaAhmGPHjvHggw8yffp0v865du1aWltbuf7667njjjv6H1+6dClPPfXUiN9DWVkZ999/P/Pnz+9/bOfOnbzyyits3bqVFStW9D+em5vLj370IyyWwUtF6+vrefrpp1mzZg0PP/zwRc9XUVFBc3MzS5Ys4e677x70nMfj8fu+tNJTDyBHZSX3/uEPEuhiwkhJSuGWpbegKlcWDfbe7Z9jYmIueWzfMe3t7YMeLyoq8jvQPR4PBw4cwGKxcNNNNw16LjU1lauuusqvdgbKysoaFOgAV199NaqqcmrIt2qr1XpeoPedOzc3l8rKSr8/KIebADYajcO2PxzpqQeIq6yMz774IjldY7ucTIiRykzLZOnCpWzauSmgdaSnp/t97Llz5+jp6SEtLW3Y8MvKymL37t1XfP6+MW7HMEuNjx49ys6dO6mrq6Orqwufzzfo+a6uLmw22wXPl5OTQ3R0NBs3buT06dNMnz6d7OxsUlNTUVX/P2Ql1MeZpmk4Skv54l//SoasQRcT1IzcGTS3NvPRsY8u6/VWq5XGxkba/PgW2nfM0PXqVqvV7/M5nc6LvmYkbfW5UM9YVdXzAnvr1q288cYbhIeHk5+fT0xMDGFh+vzEkSNHqK+vv+TwicVi4dFHH+W9997jyJEjHD9+HIDIyEgWL17MTTfdhMFw6XVxEurjSNM07IcO8cBrr0mgiwlv8bzFtLa3UnembsSvzc7OprKykoqKChYuXHjB43w+H5W9N3cZuqJEURS/z2c2mwF9snQ4F3p8NHi9Xt577z2sVivf+ta3zuuNnzx50u+2YmJiuO+++9A0jbNnz3LixAm2b9/O+vXr0TSNW2+99ZJtyJj6ONE0jZbDh/n0m2+SK0MuYhJQVZWbl9yMzXrhIYMLmT9/PqqqUlpaSkNDwwWP27NnD3a7nYSEBKZNm3bZtSYmJmIymThz5kx/r32gmpqay277Urq6unA4HGRlZZ0X6C6Xi9OnT4+4TUVRSE5O5tprr+UrX/kKAKWlpX69VkJ9nLQdP87db79Nsdw/VEwiFrOF266/bcRXb8bHx7Ns2TK8Xi/PP//8sMFeWlrKG2+8gaqqrFixYkTjxkMZjUZmzZqF0+lkw4YNg56rr69n3759l932pURFRWEymairq8M1YNM9r9fLG2+8QZefnbiGhoZhv1H0Pebvn4EMv4yD9poalr3xBgtaWwNdihAjFhcTx7JFy1i3Zd2IXrd8+XLcbjdbtmzhySefpKCggKSkJHw+HzU1NdTW1mIymVi5cuWIria9kE984hOcOHGCTZs2UVtbS1ZWFna7nUOHDjFjxgxKS0tHNKTjL1VVWbJkCR988AGrV69m5syZeDweKisr6e7uJicnp3+I6WLKy8t5++23yczMJCEhgaioKNrb2zly5AiKonD99df7VY+E+hjrOH2a+a+8wrJz5wJdihCXbVrmNIryizhSfsTv16iqyl133cXs2bP7N/SqqKhAVVViY2O57rrrWLJkiV/LHv1htVp59NFHeeeddzh27Bi1tbUkJiZy7733EhYWRmlpqd/LAkfqlltuITIykt27d7Nz507Cw8PJy8vj1ltv5b333vOrjYKCAtra2qiqquLIkSM4nU5sNht5eXlcd9115805XIiyevVquQ3KGOlubCTl5Zd5aMiVcuLybL/lFnbdfPN5j3fYOzhVewqLxcKqlauYkT8jANUFP4/Xw6trX6W5tTnQpYzY2rVref/993n44YcpKCgIdDljSsbUx4iztRXlnXd4YAwnaIQYT0aDkZuu9W9ZXaAMvYAJ4MyZM2zbto2IiIgrmoydLGT4ZQx4HA7aNmzgHysqCBuynlWIySwuJo7F8xazdc/WQJcyrKeeeor4+HiSk5MJCwujqamJsrIyNE3js5/97Khs1zvRSaiPMp/Xy5lt2/ja0aPEy+3nRBCaWTCTmroaTtVPvA3oFi5cSGlpKQcPHsTlcmGxWCgoKOC6664blcnYyUBCfRRpmkbjwYPctX8/BWN4sYMQgbZ0wVJeeuslvzeZGi/Lly9n+fLlgS4joGRMfRS1V1czY8cOWekigp4tysbVs68OdBliGBLqo8TR1IR3yxZWyp7oIkQUFxSTEJ8Q6DLEEBLqo8DjcHB6yxYeOnkSs0yMihChqirXL7x+TC7oEZdPQv0KaT4fDXv3cmttLdNkHF2EmClxU5hddPE7EonxJaF+hdqrq4k/fpw7LmPTHiGCwdyZcwm3hAe6DNFLQv0KuO12Wvfs4eHaWgyaXJgrQlOYKUwmTScQCfXLpHm9nNm9mxV1dSTJ3ugixE3PmU5cTFygyxBIqF+2lmPHSD55kuv8vMO3EMFMVVUWz1sc6DIEEuqXxdnSQtPhw3z+9Gn5DRSiV3pqOhmpGYEuI+RJJo1Q32qX61tbyZDVLkIMsnDuhW9dJ8aHhPoItVdXY2xs5O7a2kCXIsSEEx8bT1Z6VqDLCGkS6iPgcThoPHCAT509S+QE2/NCiIli3sx5gS4hpEmoj0BTaSmZ7e0susiNdIUIdYlTEklPTQ90GSFLQt1PjuZm2ior+axMjga9f/7Xf+b2FbeTPyef+Mx40grSWHTjIv5t9b/R3DL8XX927d3FJz/3SdIK0ojPjOfq66/m6d89jdfrHfH5y46X8YWHv0BmYSZxGXHMXjybx3/xOI5hls6eqDrBE795gtvuvY38OfnEpMWQVZTFfQ/cx+Ztm4dtv6GxgS999UtkFmaSVZTFqkdW0Xiucdhjf/LvPyE1L5X6M/Ujeg/ziqW3Hiiy9a4fNJ+Ps/v2Mbejg2y7PdDliDH29O+eZnbxbJYtXUbClAS6u7vZs38PP/3lT/nDn/7Apnc2kTY1rf/4t9e+zece/BwWs4UVd68gNjaWte+t5R9++A/s2ruLP//+z36fe++He7l9xe30eHq45457SJuaxuZtm/n3J/6dTVs3seblNZjN5v7j//Vn/8rLb7zMjIIZ3HLjLcTGxFJRWcGadWtYs24Nv3z8lzzy8CP9x/t8Pj79hU9TdryMz9//ebod3bz48otUVVfxwZoPUNWPuyyHSg/x5NNP8tTPnyI1JXVEv4cpiSmkJqVSf3ZkHwbiykmo+8F+8iSu5mbulq0AQkLDiYZhb1D843/7Mb986pes/vVqfvXzXwFg77Dzd9/5OwwGA+++9i5zZ88F4If/8ENuX3E7r731Gn977W98+pOfvuR5vV4vX/3mV+l2dPPXP/6VT9z6CUAP4i88/AVef/t1fvO73/DY1x/rf81Ny27iW49+i9nFg/df2bpjK3fedyf/9C//xCfv+iQpSSkAfHjgQ/Yf3M9//ea/WHnfSgCyMrL46S9/yv6D+7lq7lUAeDwevvqNr7Jk8RK+9PkvjfB3UDercJaEegDISMIl+Dwezh0+zKKuLlI7OwNdjhgHF7rj/L133wvoQx59XnvrNZqam/jUPZ/qD/S+Nn74jz8E4Pd//L1f5926YyvHyo9x7aJr+wMd9At7Hv/B4wA897/PoQ3YkuILn/nCeYEOsGTxEpYsXoLb7Wb33t39j9fW6au2rppzVf9j8+bMG/QcwBO/foKq6ir+84n/9Kv24WSkZhAVGXXZrxeXR0L9Etqrq/F0dXG77JMe8tauWwvAzMKZ/Y/1jVvffMPN5x1/7aJriQiPYNfeXbj8uLVhX1s33XDTec9lZ2WTl5NH7alaqk9W+1Vv3/04jYaPv5CnT9UnMA8cOtD/WN//Z6TpFw6VHS/jZ//xM37yTz8hMyPTr3MNR1VVivKLLvv14vLI8MtFeHt6OPfRRyxyOEjq7g50OWKc/eqZX9HV1UW7vZ0Dhw6wY/cOZhbO5DuPfqf/mIrKCgDycvLOe73RaCQzI5Oy42VUn6xmev70i57vYm0B5GTnUFFZQUVlBdOypl20rdpTtWzauomI8AiuWXRN/+Pz5sxjdslsvv7dr7N73+7+MfV5s+cxd/ZcvF4vX/vm15g/dz5fWfWVi57DHzNyZ7D30F58cp+BcSOhfhHt1dVoLhe3yYVGIempZ54atCrk5mU387unfkfClI/v9mPvnTi32WzDthFtiwagvb39kudrt+vH2KzDt9V3jku15XK5WPXIKlwuF4//8HFiY2L7nzMYDLz8p5f5hx/8A6+++SoA99xxDz//15+jqiq/euZXlJaVsuuDXbS1t/Gd73+HNe+uocfTw43X3chTvxjZpGm4JZyczBwqqiv8fo24MhLqF+Dr6aGptJTZLhcpXV2BLkcEQHWpPsxxtvEsu/ft5oeP/5DFNy3m5T+/zJySOQGubnher5eH/v4hdu7Zyafu/hTffOSb5x2TkpzC//73/573+ImqEzz+i8f55+/9M7nTcrn/i/ezdcdWnvzZk9iibHz7+9/ms1/+LJvWbhrR3Y6K8osk1MeRjKlfQFtNDT63mxvOnAl0KSLAkhKTuOv2u3jzpTdpaW3h4b9/uP+5vt6z/QJLXft639HR0Zc8T1+v3t4xfFt957hQW16vl1WPrOLVN19lxV0reO6Z5/wOX03TeORbj1A0vYhHv/IoJ6pO8Pa7b/ONr32Dlfet5M7b7+Qn//QT9h3Yd8H17xeSkphCtPXS71+MDgn1YWheLy1HjjBVUShoHv5iExF6MtIzmJ4/nbLjZTQ1NwEfj3/3jYcP5PF4OFl7EqPRSHZm9iXbv1hbAJXVlYOOG6inp4cvffVLvPz6y9x37308/+zzGI3+fxH/3R9+x979e3n2qWcxGAwcLz8OwKySWf3H9H07KTte5ne7fXKzckf8GnF5JNSH0dXQgMfh4IaGBvkNEoOcadC/uRkMBgCuu/Y6ANZvXH/esdt2bqPb0c3C+QsHXTB0IX1tbdi44bznqmuqqaisICM947wPCLfbzecf+jyvvvkqn7vvczz3n8/11+ePk7Un+dFPf8Q/fusfmVEw47y2+zhdTr/bHEpCffxIZg2haRotx44RaTBwdb1cOBFqKior+odMBvL5fPz4337MuaZzLJy/sH/y8ZN3fpIp8VN4+fWX2X9wf//xTqeTf/nZvwDw0BcfGtRWd3c3xyuOc6pu8DLZJYuXMD1/Ott2bmPNu2sGnfsHj/8AgAcfeHDQkIrL5eIzX/4Mb7/7Nl/83Bf53VO/G3RVqD/+7jt/x7TsaXzn6x+v6pleoK/UeWfdO/2PrX1PX9I5NPj9ERcTJ3dGGicyUTqEq72d7nPnWG63E34Z+3aIyW3dhnX86N9+xKKrF5GVkUVcbByN5xrZtnMb1SerSUpM4uknnu4/3ma18fTqp1n50Epu/eStfOqeTxEbG8s7696h/EQ5n7zzk3zqnk8NOse+A/u47d7bWLJ4Ce++9m7/4waDgWd/9Sy3r7idlQ+t5J477iF9ajqbtm1i/8H9LLp6EY9+5dFBbX39e19n3YZ1TImfQmpKKv/+xL+f956WLF7C0muWDvt+/+fP/8PWHVvZ/O7mQcM1Odk53HX7XfzpxT/R1d2FNcrKn1/6M1fNuar/G8VI5WXnsfvA7ksfKK6IhPoQbSdOoKgqS+vqAl2KCIAblt5AVU0VO3bv4HDpYdra24iMiCQ3J5fPfvqzfO2hrxEXO7jHeeftd7Lu9XX84le/4I01b+B0OZmWNY2f/eRnPPLwIyNaKTJ/3ny2rNvCT3/5Uz7Y/AEdnR1kpGXw/77z//jOo985bxjnZO1JAJqam4YNdIDvP/b9YUO9/kw93//J9/n233972KtSf/ur3xIVFaUvaezp4babb+M/fvYfI3o/A+Vm5kqojwNl9erV2qUPCw0ep5PKN9+kwOvlOx9+GOhyxBDbb7mFXTeff+Vmh72DU7WnsFgsrFq5ihn5Ix8eEOPjr2//leZWWXwwlmRMfYCO2lo0n495jcNvQyqEuDJyD9OxJ6HeS9M0WisqMIWHM/fs2UCXI0RQkptnjD0J9V5uux13RwfTu7qwDVjGJYQYPckJyZiMpkCXEdQk1Ht1nDoFisJVcqs6IcaMwWBgasrUQJcR1CTU0e9s1F5VhcViYbaMpwsxpmRcfWzJkkbA2dpKT3c3szweIjyeQJcjRFCbmiw99bEkPXU+HnqZee5coEsRIujF2GIwh1162wRxeUI+1DWfj/bqasIiI5kum3cJMS6SpiQFuoSgFfKh7mprw+d2k+R2E++8/A2LhBD+S0qQUB8rIR/q3efOoQHTW1oCXYoQIUNCfeyEfKh31NVhNJtl6EWIcZQYnxjoEoJWSIe61+3G0dSEyWQir7U10OUIETLMYWZibDGBLiMohXSoO1taQNPI6uwkXJYyCjGuZH/1sRHSod7V0ICiquRIL12IcSehPjZCNtQ1TdPH08PDSe/oCHQ5QoSc2OjYQJcQlEI21L1OJz2dnagmE+kXuBO8EGLsyJj62AjZUHfZ7aAoRHg8JDgcgS5HiJATbYsOdAlBKXRDvb0dNE166UIEiMloIjI8MtBlBJ2QDfXus2cxhIXJeLoQARQVGRXoEoJOSIa6pmk4m5sxmM3SUxcigCLCIwJdQtAJyVD3Op14nE4Ug4GpnZ2BLkeIkCWhPvpCMtTdHR2gKChAvEySChEwEuqjLyRDvW+S1OZyYfL5Al2OECFLJkpHX0iGuttuRzUYZKtdIQJMeuqjLyRD3dXejmoyydCLEAFmsVgCXULQCclQd3d2ohqNEupCBJjRILdJHm0hF+qa14unuxtFQl2IgJNQH30hF+oep1Nf+aIoEupCBJjRKKE+2kIv1B0OlN7/j+zpCWgtQoQ6CfXRF5KhrmkagNwYQ4gAk+GX0Rdyoe51uyXUhZggDAZDoEsIOqEX6i4XiqqiaBpmCfWgc6LqBO329kCXIUTAhNx3H09vqFs8ntD7RAsBW3ZuYeuurWSmZ1JcWEzxjGJiY+QOOxOV1+sNdAlBJ+RC3Tsg1EVwUBQFTdNwuVyYTCZUVaWmtoaa2hreevct0qemU1JYQnFhMfFx8YEuVwzg02SbjtEWeqHudqOoqoynB5HIqEgyszKx2+3Y2+z4NB8KCqYwPeBPnT7FqdOnWLN+DanJqRQXFlNSWEJiQmKgSw95Pq+E+mgLuVD39Ya6SZYzBg1FUYiyRhFljSI5JRlHtwN7ux17ux23z42iKP09+PqGeuob6ln3wTqSEpIoKSqheEYxKckpgX4bIUl66qMv5EK9b/hFC3QhYkyoqkpkVCSRUZEkpSThdDix2+20t7XjdusBbzQaMRgMnD13lvWb1rN+03qmxE/p78GnpaYF+m2EDK9PxtRHW8iFus/rRVVVNEW59MFiQlFHuE2yqqpEREYQERlBUnISDoeDDnsH7W3tOJ1OFBSMJj3gm5qb2Lh1Ixu3biQ2JrY/4NOnpqOqMqU+VnrkG/OoC7lQpzfMfRLqk87CDRvILC+nvKSE8uJiOuLi/H6toihEREQQERFBYlIiToeTjo4O2lv1gAf6h2ha21rZsmMLW3ZsIdoWzcwZMykuLCY7I1sCfpQ5ZfvrURdyoa4AWu9/YnJRNI3UkydJPXmS6996i4a0NCpKSigvKaFtyhT/21EUwiPCCY8IJyExAZfT1R/wLpcLBQWD0YDBYKDd3s723dvZvns7UZFRzJwxk5LCEqZlTZMLZ0aBwyX7L422kAt16akHj+S6OpLr6ljyzjs0pqT0B3xLUpLfbSiKgiXcgiXcwpSEKbhdbjo6OmhrbcPlcgH0j8F3dnWya3kKuLMAACAASURBVN8udu3bRUR4BEUziiieUUzetDzZw+QyOV3SUx9tIfc3UQE0TZOeepBJPHOGxDNnuGbdOpoTEykvKaGipIRzqal+t6EoCmaLGbPFTPyUeNxuN50dnbS1teFyDg74bkc3e/fvZe/+vVgsFgrzCykpKiE/Jx+TyTRWbzPoyPDL6Au5UEdRQNOkpx7E4hsbWbRhA4s2bKB1yhQqiospLy7mbEaG320oioLZbMZsHhLwrW39QWQwGDAajTidTvYf3s/+w/sJCwtjRv4MiguLmZE3g7CwsLF6m0FBhl9GX8iFuqIoaIBTvi6HhNimJq7euJGrN26kPTaWiuJiKkpKqM/M7B+K80dYWBhx8XHExcfR4+6hs1PvwTu6HaCBwagHvNvt5lDpIQ6VHsJkMlGQW0BJYQkz8mfIrduG0e3oDnQJQSf0kq23p94tX5FDTnRrK1dt2cJVW7bQYbNxorcHXzdtGoxgVYspzERsXCyxcbH09PTQ1dlFW1sb3V3desAbDBhNRnp6eigtK6W0rBSDwUB+Tj4lhSUUFhQSESE3XAawd9oDXULQCblQV00mvG43XlXFpaqYR7j2WQQHq93OnO3bmbN9O11RUZyYOZOKkhJqc3LQRrCqxWQyERMbQ0xsDB6Ph87OTtrb2unq7AL0tfImkwmv10tZeRll5WWoqkpudi7FhcXMnD6TqKiosXqbE57sqDn6Qi7UDWYzbrveO+g2mTD3rnAQoSuys5NZu3Yxa9cuHBERVBYVUV5czMn8fHwjGKYzGo3ExMQQE6MHfHdXN+1t7XR2dKJpGqpBD3ifz0d5ZTnlleW8+varTMucRklRCUXTi4i2RY/hO51YXC4XLrf8+xttIRnqWm/vvCMsjFgJdTFAeHc3M/fuZebevTgtFqoKC6koLqZm+nQ8IxiyMxqN2KJt2KJteL1euru6aWtr+zjgFRWjyYiqqlTWVFJZU8nr77weUlsGt3dKL30shFyoGy2Wj0PdbIaOjgBXJCYqi9NJ4f79FO7fjzssjOrp0ykvKaFqxgw8ZrPf7RgMBqw2K1abVQ/47m7sbXbsdjuapg3acCyUtgy2d8h4+lgIvVCPiMDXuzG/XZabCT+Fud0UHD5MweHD9JhM1BQUUFFcTGVREe4RrGoxGAxYrVasVispvhS6u7pHtGVwcWExSQn+X1w1kbV3SE99LIReqJvNKL0rHdpkiZm4DKaeHvJKS8krLcVjMFCbl0d5SQmVM2fiHMGqFlVVL3vL4L4NxybzlsFNLU2BLiEohVyoG8xm+lYnN8qyMnGFjF4v044dY9qxY3hffplTubn6WviZM3FYrX63M9Itg89uPsuGzRuYEjeF4iJ9DD59avoYvtPRd67lXKBLCEqG5cuX/zjQRYwnn8dDW2UlRosFk8/H4tOnA12SCBKqphHT3ExOWRnztmwh48QJwlwuOqKj6RnBt0JF0YdgoqxRxE+JJ8oahcFgwOl04na78Xq8KIqCqqp0O7qpqa1h94e72XdwH232NixmCzarDWUCXzXtdDnZfWB3oMsISiHXUzdGRKD5fGiaJj11MWZUTSO9qor0qipueOMNzmRkyJbBA5xrll76WAm5UDeYTPqyRq8Xh8lEh8mEVTbqF2NoXLYMdrpQlItvGVxcWExOVs6E2DJYhl7GTsiFOoA5Ohq33Y5qNHIuIgJru8zCi/ET8C2DpxdRXBjYLYOlpz52QjbUHc3NGMPDaYyMZJqEugiQcdkyWKP/tn3djm72HtjL3gN7sZgtFBYUUlxYTEFuwbhuGdxwrmHczhVqQjPUY2LQeteqN0RGBrgaIXTjvmWwa8iWwXkzKC4qZnrudMwjuLhqpFraWmR3xjEUkqFuiozsXxlQa7MFuBohzheQLYOPHOLQkUMYjUam503X94TPn0G4JXxU31tdQ92oticGC9lQ77vz0UmbDa+iYNDkXkhiYhrvLYM9Hs+Ybhl8+owsIx5LIRvqqqqi+Xy4jUYaIiOZ2tkZ6LKEuKSx3DLY3mans/ffwVhtGezz+ag/Wz/i1wn/hdzFR6CPO3Y1NtLT2YnBZGJqRwcZsrGXmGTC3G6S6+oo/PBDZu/YQVxjIz5VxR4bizaCHryqqlgsFqJjoomNiyU8PByfz4ej24Gnx4NP8/Wvc29ubaasvIwtO7dQWV2Ju8eNzWrDYvbv4qrG5kZKj5de1vsV/gnJUAfwOBx01tdjDA8nyu2m5JwssRKTl6mnh8T6emYcOMCcbduY0tAAikJ7bOyIevCqqmK2mImOiSYuPo6IiAg94B0OPB4PPq8PRVVQFIXWtlaOVRxj666tlJ8ox+lyYrPaLjoGf6zimPTUx1hIDr8AWOLi+iecaqJD58YEIvgN2jLYbNa3DC4uvuItgx3dDtrb2offMvhUDTWnPt4yuG9P+Cnxgy+uqj5VPdpvVwwRsqFujokBTUPTNM5GRtJlNBLp8QS6LCFGVZjLRcGhQxQcOnTFWwb37Sjp75bB76x/h9TkVGbOmElJYQnh4eE0tcrOjGNNWb16dcgu+6h8801QVQwmE6sOHWJOY2OgSxJiXFzJlsED9Y29920Z7PV5B/XgQb9tXVx8HJmZmThdztF8G2IYITumDuBqb8fZ3IzBbCbM65VxdREyVE0jtqmJ3CNHmLd5M1OrqzG53dhjYkY0RKMoCmFhYVhtVuLi44iKikJVVRwOBz09PXi9Xnw+H0kpSSjqxN01MpiE7PALQGRyMu1VVQAcnTIFHzCx9rITYuwZfD6yysvJKi/nxtde43RWlr5dQXExXSOYb1JVlYjICCIiI0hKTsLhcNBh78DtcmORG9KMm5DOsIiEBAA0TaPDbObUKF1d+j7wSSAZMAOpwC3AO0OO6wD+CZgOWIDY3uPev4xzngUeBbJ7z5nQW8P+i7zmI2AlkAuEA1OBG4CXAN8wx78AFANRQAnw4kVqmQI8NtI3IQJO9flIr6rixtdf5yuPP85nnn6aeZs3Y21tHVE7fVsGJyUnkZ6ZPuG2/g1mIT38oppMdNTV4XW5UI1Gol0u8kb4l3eo7wFfBTqBO4Cb0MPyBPon6M29x7UCi4FX0cP/PvRw3QQ8C6QDc/08Zw1wNfABkA98Cv2DZA3wu97ncoe85i1gGVAGXA/c1lvnZuBPQD1w14Dj3+ytMRu4FyjvrXN+7zkH+hJgB/4KjN8WUWK0KYCtrY2s8nLmbd3KtKNHsXR30221XvYYvBh7IT1RCtBcVsa5w4exxMSQ0d7Od/fsuey2/hv4/4AvAv8FDL2tdQ8fh9w3gF+jB+RLfDwO1ghcBTShB2eaH+e9Gz10vw78Cvpv11fe21YUUAEM3LqsCDiK/iFy3YDHG4BZvXWcBPq2kroNqOx9jRFoB7KARQz+BvIyevhvBpb4UbuYnBpTU/UNx0a4ZbAYeyH/nSgyKak/BGttNuxhQ6PYPy70oZQMhg90GNxrfa33578weGIjEfg24AD+4Md5ncBa9D/Ix/k40EHvQa8CzgCvDHldFWBjcKCD/q1hQe//D5w2Pon+zaGv1uje9k8OOKYF+HvgESTQg11ifT3XrFvHl3/5S770i18wZ9u2QJckeoV8qJtjYlCMRnweDygKhxITL6ud9egheC/6b+oa4OfAU8DOYY7v20162jDP9T3mz9h6C/o3gCnAcLc5vlBbRehDJEP/KTYCe4AUoHDA4xnAQT4ea7ejfxPIHHDM19HH5n/mR90ieMQ3NmK7wmFLMXpCevULgKKqWNPT6Th5kjCbjd2pqSypG/nWoHt7f1qAOcDQ3S2Wog9NJPT+egp6D7qaweEJei8a4Lgf540FDOjDNZ3oQy3+tPUffDzmfzd6+DcBrwMxwF/QA7rPV9EnXpegzwWsBdqAr/U+vwZ9InX9MDWI4Hds1qxAlyB6hXxPHcCano6v96YZJ6OjOXsZk0B9ly39En0IZCv66pbDwHJgC/DpAcd/ovfnjwDvgMfPoQcu6JOplxKOvmLFB/xwyHMn+HgIZ2hbS9C/QeSiT2j+DPg9+jDSl9FXuQx0D/A/6EH+DPp7/BNwJ/r4+leAB9E/JF5BX9FjQB93/y8/3oeYvNri4kZ0Iw8xtiTUgYjERFSTSR+CAfakpIy4jb5hCSP6pOW16D3WYvTx8zT0ycO+oZh/QV/h8jIwG/gm8DD6sEjfveb9/cP5FfoY93+gT1w+hj5ZOxvIuUBb69GDfSrwIdCFPhH6EPrcwI3A0E0Tvggc6T32I+DzvY9/p/fnE+hLKD/d+77fQ//w+gp6T14Ep7K5/q7TEuNBQh1QDQaip02jp6sLgL0pKcOu076YmN6fc9B7pwNFoK8/B328GvQx673A36H36J9BD777gb/1HuPv6H4RejA/gD5x+Wv0D5BvAb8Zpq2W3vOEo3/gzO2tcRrwJHqvfAfwZz/OvQF4Dn15YzR6sFvRe/U3Ak+jfxv4uZ/vRUwuPkXho4ULA12GGEBCvVd0ZiaaT4/y1vBwTsTGjuj1Bb0/Yy7wfF9rjgGPJaGHXg3gRl8b/hugtvf5+SM4fw7wx9423L1t/iv6ZObQtnagD8csQA/zoW7o/fnhJc7Zif7tYiX6+Dzo694L+Hj5pIL+QXfEv7chJpnq6dPpiLnQ33oRCBLqvcyxsZiiovC6XADsHsHd3EHvlSro67iH6+X3TZxm+9HW//b+/NyIKhjen4Zpy9X780I73fQ9fqnFnf+I/iH11JDHXUN+LVs4Ba9DixYFugQxhIR6L0VRiM3Lo6dbv8v5gaQkOk3+Xw+ZiT5pWMv5IfcesA69F39r72M+9J7uUH9CD/XF6MMgAzUBx3p/DuTi/CDVgJ+iX1x0P4OvTl2EPva/vbe2gU6hX4UK+gfVhWxFHzJ6Gogf8Hgheq+8b9VNe++xRRdpS0xO7dHRVE+fHugyxBAhv6RxIGtaGo0HDqBpGj0GA9vS0ri12v9N/f8TOIB+8dAa9GGHavRlggb01SV92yN1ow+/3Iw+dKKih+xOYAb6uPrQT9yngZ+gr5j58YDHK9AnPW9GH8/vQV+X/hH6hO3Q1SepwA9627kNfehkOvra+VfRP2w+Cdx+gffpQF/pci/6lgQDPQb8H/oWBPeiT8i2offqRXD5aNGiEd34WowP+RMZwBQZSWRKSv+E6Zb0dHpG8Jc2DX0c+u/Rg/Yp9J7yneiBvWLAsWbgM+hj0M+i93q70XvX+9CD119J6AG8D31M/jn0sfKngY3oV44O9UP0D5vl6GPsT6BPmhb31vK3YV7T5wdAM/qH2FCz0Zc0RvWevxt9+4QLfUCIycmrqpRefXWgyxDDCPm9X4bqOnuWUxs36leaKgqfO3KERfVyT0UhBjo6ezZrP//5Sx8oxp301IeISEggzGbD69Sn9zZmZl7iFUKEFh+w+6abAl2GuAAJ9SEUVSW+qAhPb6ifiYriaHz8JV4lROgoLyqiJTk50GWIC5BQH4Z16lQMZjPenh4APpDeuhD99txyy6UPEgEjoT4M1WgkrrCQnk590eHx+HhOyAUWQlBRUMC5EV7DIcaXhPoFRGdmoqhq/0Zfb+blBbgiIQJPeukTn4T6BRgtFmILCujp6ACgOiaGwwkJl3iVEMGrKieHBtmNccKTUL+IuIICFIOhf/fGt3JzR7zRlxDBwAdsu+uuSx4nAk9C/SKMFgvxRUW4e3vrDVFR7L2MbXmFmOwOzZnDualTA12G8IOE+iXE5OZiCAvD63YDsCYnZ0RXmQox2TmMRnZKL33SkHS6BIPJRMLs2f1bB7SGh7M5PT3AVQkxfnYuW4bDOtwdcMVEJKHuB1tmJqbIyP4Lktbm5NBssQS4KiHGXpPNxqFlywJdhhgBCXU/qAaD3lvv7kbTNNwGA3+TLUdFCNhyzz34jLKZ62Qioe4n69SpRCYl4e69IOlIQgIHEv294ZwQk095djbVJSWBLkOMkIS6nxRVJfmqq9C83v4Lkl4uKMAhvRgRhLqNRt5fuTLQZYjLIKE+AmE2GwnFxbjb2wGwWyy8lZsb4KqEGH0bbruNbtkaY1KSUB+h2Px8wmy2/tvebUtLozo6+hKvEmLyOJqWRsV11wW6DHGZAhrq69at47HHHuPEiROBLGNEVKOR5KuvxuN0ovl8aIrCn4qKcBkMgS5NiCvWZTSy6YEHAl2GuAIjGhA+deoU27dvp6qqCrvdjsFgIDY2loKCApYuXUr0kB7r3r17eemll7j//vuZP3/+qBYeSBEJCcTm5NBWXY0lJoZzkZG8kp/P58rKAl2aEFdk/W234YiLC3QZ4gr4FeqaprFmzRo2bdqEqqrk5+dTUlKC1+ulpqaGzZs3s2PHDj7zmc8wa9assa55QkiYNYvOM2fwOBwYw8PZmZZGUXMzsxobA12aEJelNCODShl2mfT8CvX169ezadMmYmNjefDBB0kecteTw4cP85e//IUXXniByMhIckNg8tBgNpO6aBG177+PwWxGUVVeKCwk3W4nrvciJSEmi7Ph4by/alWgyxCj4JKh3tLSwoYNGzAYDKxateq8QAcoKSmhs7OTV199lVdeeYXvfve7PPvss1RVVQHw0ksv8dJLL/Uf//3vf5+4IV/xDh06xKZNm2hoaMBoNFJQUMCdd9553pAOQHd3N5s2baK0tJSWlhaMRiNpaWnccMMNFBQUDDp24BCQ1Wrlgw8+oL6+HqfTyerVqwGoqqpi48aN1NfX09nZSUREBLGxsUyfPp3ly5df8PcmIjGRuMJCWo4exRIXh8Nk4vniYr65bx8GTe7nLSYHl6ryxsqVeKKiAl2KGAWXDPW9e/fi8/mYNWsWKRfZoXDBggVs2LCBc+fOUVVVxfz58wkPD+fIkSMUFRWROuBuKeHh4YNeu2PHDo4ePUphYSHTpk2jtraWgwcPUl9fz7e//W2MA9aCt7S08Nvf/pbW1lays7MpKCjA7XZTVlbG73//e1asWMHChQvPq+/w4cMcP36cgoICFi5cSFtbGwDHjh3jueeew2KxUFhYSHR0NN3d3TQ2NrJjx46LhjrAlKIius+exW23E2a1UhMTw1u5udxTUXGp31ohJoQ3ly6lQ66QDhqXDPXq6moA8i5x5x+DwUBOTg4HDhygpqaGm3rvNn7kyBFmzpx50YnS48eP841vfGPQh8YLL7zAgQMHKC0tZfbs2f2Pv/jii7S1tbFy5UrmzJnT/7jD4eC3v/0tr7/+OkVFRViHbEB07NgxHnzwQaYP+cu7e/duNE3ja1/72qAPHoCu3k28LkY1GkldtIjqd9/F63ZjCAvj/aws0jo6uKqh4ZKvFyKQdmRnc/L221ECXYgYNZdc0mi32wGI8eNChL5j2nsvzvHXtddee963gAULFgD6ips+9fX1VFVVUVxcPCjQQe/9L1++HI/Hw+HDh887R1FR0XmBPpDJZDrvscjISL/qD7NaSVmwAHdHB5pPv43GC4WFsn5dTGg1Vis7v/xlFNlKOqhMiGvc04fZyrbvA8LhcPQ/VlNTA4DT6WTdunXnvaavZ904zAqU4c4BMHfuXD766CN+/etfM2vWLHJzc8nKyvLrQ2wga3o68TNm0HLsGObYWDwGA/89axaP7dkjE6diwmk3mXj7y1+GiIhAlyJG2SVD3Wq10tjY2D8GfTF9xww3uXkxlmG2sVV7ew8+38c3kOvuvYqzvLyc8vLyC7bncrnOe2zocEyf4uJiVq1axebNm9m7dy+7du0CIC0tjdtvv538/Hy/3oOiKCSUlODu6KCzoQFLdDQdZjP/NXs239q7F3PvfjFCBJpDVfnLihW45H6jQemSoZ6dnU1lZSUVFRXDTkD28fl8VFZWApCVlTVqBQ7UF/533303S5YsGdFrFeXCo4aFhYUUFhbicrmora2lrKyMHTt28Nxzz/Gtb31r2BU/w57DYCBlwQJOvv8+7s5OwqKiOG218r8zZ/LgoUOyJ4MIOI+i8OelS+maN0/G0YPUJXNm/vz5qKpKaWkpDReZ+NuzZw92u52EhASmTZumNz5Mb/tKZGZmAh9P3o42s9lMXl4ed911FzfeeCNer5djx46NqA2D2UzakiUo0H9TjcOJibxxiYlmIcaaD3hx9mzab7vtop0cMbldMtTj4+NZtmwZXq+X559/fthgLy0t5Y033kBVVVasWNEf5hG943X+DN34Iz09nezsbD766CP27Nkz7DFnzpyho/dG0f6orKzEO8zQSF8bYWFhI64zzGpl6tKleBwOfD09AHyQlcXa7OwRtyXEaHk7L4/6++5DkX2KgppfE6XLly/H7XazZcsWnnzySQoKCkhKSsLn81FTU0NtbS0mk4mVK1cOupo0MzMTk8nE1q1b6erqwmazAXDNNdect1bdXytXruTZZ5/lr3/9K9u2bSMjIwOLxUJ7eztnzpyhoaGBRx999IJj6EO98cYbtLe3k5WVRVxcHAaDgbq6Ok6cOEFsbOyg5ZQjEZGQQMqCBdTv3Ik5JgbVYOCd3FxMPh83nTx5WW0Kcbk2paZS9sADGIdZ5SWCi1+hrqoqd911F7Nnz+7f0KuiogJVVYmNjeW6665jyZIl560YiYiI4Itf/CLr169n3759uN1uQF9xcrmhHhMTwze/+U22b9/O4cOH2b9/Pz6fD6vVSlJSEtdee63fY+AAy5Yto7S0lLq6OioqKlAUhZiYGG688UaWLFnS/23jctiysvA4HDQePIglJgbFYOCN/HzCvF6W1tVddrtCjMS2xER2PvQQYZf5b05MLsrq1avlevYxpGkaTaWlNH30EZbYWH1NsKbxuaNHWVRfH+jyRJDblJjItlWrCJ8yJdCliHEiCzLGmKIoTJk5k/gZM3C2tuoXJykK/1dYyIdJSYEuTwSxDYmJbP7CFyTQQ4yE+jhQFIWEWbOIzc/Xg13T0BSFPxYXs33q1ECXJ4LQuqQktn/hC0RdZL8mEZwk1MeJoqokzZ1LTE4OrgHB/mJhIe/Kqhgxit5JTmb3Aw9IoIcoCfVxpKgqyVddhS07Ww/23vX7a3Jz+VtBAaOzml+EKh/waloaHz7wAJEytBeyJNTHmWIwkHL11cRNn46ztRVf7xr5LRkZPF9SQo9cFCIuQ4+i8FxODkdWriQiMTHQ5YgAmhAbeoUaRVVJmD0bQ3g4jfv3Y7bZUE0mDiYl0W0y8dChQ4R7PIEuU0wSnUYjz+bn47zrLiJkUjTkSU89QBRFIX76dFIXL8bd0YG3dxOy8rg4npg/n7Oye57wwxmLhV/OmYN7xQpZ5SIACfWAi87KIu366+lxOPD0bjN8NiqKXy5YwKGEhABXJyayUpuNJxctIuKuuzDL3v2il4T6BBCVkkLmTTehaRpuux1N03AZjfx+1izeys2VCVQxiA94MzmZ55ctI2H5coxypagYQEJ9ggiPjyfrllswx8Z+vDJGUXgvO5vfzp1Ll+zZIYC2sDCezMtjxy23kLJ4MQb5eyGGMCxfvvzHgS5C6AwmE7bMTHw9PXTU1aGaTKgGA00REexPSiK7rY2YYW4AIkLDkZgYnsrPh2XLiMvPl+1zxbAk1CcYRVWJTEkhzGajvboazefDYDLhMJnYNXUqHkUhp61NvmKFEK+i8NrUqfytuJikm26SNejiomRJ4wSkKArRWVmYbTZOb9uGs70ds82mD8dMm8aRhAS+UFrK1M7OQJcqxtjZ8HCeS0+nde5cMmfNQpXhFnEJ0lOfwIzh4UT3bt/bVV+PajCgGo10mM3snDoVg6aR3dYmtyULQh5F4d3UVP47NxfzDTcQN306qtzcQvhBeuoTnMFsJmXBAqxpaZzZvRuPy0WY1YpXVXkzL4+PEhJYeeQISb035RaTX43Nxv9MnUpzejrpixYR5ucNX4QA6alPCoqiYLbZiM7Oxm230332bP8kapvFwva0NFwGA1nt7Rg12R5/snIZDLyakcEfMzIwz59P8vz5GHtvti6Ev+QmGZOMpmnYa2po2LcPNI0wm61/FYTN5eLuigquOnNGJlInmYNTpvCX5GSc6ekkz5+vz6EIcRkk1Cepnq4uGg8cwF5bizEiAtOAC1Cy29r41LFjZIzgBtwiMKqio/lbaipVNhuJ8+YRnZWl3x1LiMskoT6JaZpGd2MjZ/ftw93RQVhUVP/qCEXTWHT6NLdWVREra9snnLMREbyWkcGHERFYMzJInDsXk+z3I0aBhHoQ8Hm9tFVWcu7QIX1Ixmrt7+0ZfD4WnT7NzTU1xDmdAa5U2MPCWJORwSabDVNsLIlz5hCRlCQXEolRI6EeRDwOB00ffURbVRWq0YgpKqo/LAw+HwtPn2a5hHtAtFgsfDB1KhttNnyRkSTMno0tI0OGWsSok1APQs7WVpqPHKGjrg7FaCRsaLjX13NzdTXxEu5jri4qig0ZGeyKiEAzGpkycyYxubmoRllNLMaGhHoQ6w/3U6dQTKZB4a5oGiWNjVx36hR5ra0BrjT4HI+L4720NA6bzSiKQmx+PnHTp8sSRTHmJNRDwKBw7+u5D/jan9rRwbV1dVzV0CB3XLoCXSYTe5OT2Z6QQI2qoppMxBcWEp2dLWEuxo2EeghxtrbSevw47SdP6hOqA1bLAIR5vcw7c4ZF9fVkt7cHsNLJw6soHIuPZ2dKCgeionC73ZgiI4mfORNberrs1SLGnYR6COrp7sZeU0PLsWN43W4MYWEYIyIGrcCIdTiYc/Ysc8+eJdNuD2C1E1NDZCR7UlLYlZhIk8eD5vNhjo1lSlERUSkpKLJPiwgQCfUQ5vN66W5ooOX4cbobG0FRMIWHo4aFDQr4uL6Ab2gI2QuavIpCVXQ0pQkJfDRlCqcBX08PhrAwoqdNIzori7DoaFmaKAJOQl0A4O7ooKOujrbKSno6O/WAj4jAEBY26LhYh4OClhYKWlrIb2nB5nYHqOKx5zAaKYuP56OEBI7Ex2P3evE6naAoRKWkEJObS0RSkuyeKCYUCXUxiKZpfSTt7AAAAypJREFUuNvb6ayv1wO+q+uCPXiA5M7O/oDPa22d1BOtrWYz1TExVPX+VxcejsvlwtfTA0D4lCnYsrKwTp0q9wUVE5aEurggTdNwtbfTWVeH/eRJ3B0doCgoqqqH/JBJQEXTSOjuJq2jo/+/qR0dE7I332000hAZySmbjeroaKpiYmixWPC53XicTjRNQ1FVoqZOxZaRQfiUKbKCRUwKEurCbz3d3ThbWug8c4au06fx9F68pBqNGMxmVJNp2DFlm9NJWkcHid3dxDmdxDqdxDkcxDqdWHt7wWOh22ikIyyM5vBwGiMiOBcRQWNkJGciI2m3WNB8PjxOJ16XC3rrDrNaiUpNJSo1FUtcnFwkJCYdCXVxWTRNo6ezE0dzM10NDTiamvrH4tE0FIMBQ1gYhrCwi14Kb/J6iXU6iXa5sHg8mL3e836aPR4U9MlKr6oO+ulTFNwGA51hYXSYTHSYzXSEhdEZFoan97yapqH5fHjdbnxuN5rPp3/jUBTCp0whMiWF8Ph4zNHRGMzmcfodFGJsSDdEXBZFUQizWgmzWonOygLA29NDT0cH7o4OHE1NOJqacLW3g6aBoqBpWn/gq0YjqtGIZjBwtrcHfTn62vR5vWheL5rHg8/lQnM49ODuPcYQFoY5JkYP75gYwqKjMVutsvRQBB0JdTFqDCYThrg4LHFx2DIzAdC8XjwuFx6HA4/TicfhwN3Rgdtup6ezk57ubnx9k6t9Wxj0Ndj7aw19vL7v12ga/V8vNU0f/rFYCIuKwhgeru8vHxGBKTISY2TkBSd5hQhGEupiTCkGgx6wF9krXNM0NK8Xn8ej/+zrcXu9ehuqqgdy7yRt39CJYjDoY/nS2xain4S6CDhFUVB6h2OEEFdGNnMWQoggIqEuhBBBREJdCCGCiIS6EEIEEQl1IYQIIhLqQggRRCTUhRAiiEioCyFEEJFQF0KIICKhLoQQQURCXQghgsj/304dyAAAAAAM8re+x1cQSR1gROoAI1IHGJE6wIjUAUakDjAidYARqQOMSB1gROoAI1IHGJE6wIjUAUakDjAidYARqQOMSB1gROoAI1IHGAn4P18NZvO1n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pic>
        <p:nvPicPr>
          <p:cNvPr id="9222" name="Picture 6" descr="https://lh3.googleusercontent.com/jWGxwFqoTPmYZHTvJm_zfRQqJTROlh3BPr9Y6l6M8RYvOeZQRf3qqNl_1ErQl05vxpfmqgVMb5bwK6Ay4LF__v4V7r5ZiRfOCWEWzNISz28cdxnXELHKoGpKvQCJS-OotpGfQsgc6lvRpxRY_W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19" y="1292779"/>
            <a:ext cx="3552825" cy="27241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40635" y="721520"/>
            <a:ext cx="2302233" cy="707886"/>
          </a:xfrm>
          <a:prstGeom prst="rect">
            <a:avLst/>
          </a:prstGeom>
          <a:noFill/>
        </p:spPr>
        <p:txBody>
          <a:bodyPr wrap="non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Originals in </a:t>
            </a:r>
            <a:r>
              <a:rPr lang="en-IN" sz="2000" dirty="0" smtClean="0">
                <a:solidFill>
                  <a:srgbClr val="FF0000"/>
                </a:solidFill>
                <a:latin typeface="Times New Roman" panose="02020603050405020304" pitchFamily="18" charset="0"/>
                <a:cs typeface="Times New Roman" panose="02020603050405020304" pitchFamily="18" charset="0"/>
              </a:rPr>
              <a:t>Movies:</a:t>
            </a:r>
            <a:endParaRPr lang="en-IN" sz="2000" dirty="0">
              <a:solidFill>
                <a:srgbClr val="FF0000"/>
              </a:solidFill>
              <a:latin typeface="Times New Roman" panose="02020603050405020304" pitchFamily="18" charset="0"/>
              <a:cs typeface="Times New Roman" panose="02020603050405020304" pitchFamily="18" charset="0"/>
            </a:endParaRPr>
          </a:p>
          <a:p>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684419" y="4265023"/>
            <a:ext cx="7124066" cy="954107"/>
          </a:xfrm>
          <a:prstGeom prst="rect">
            <a:avLst/>
          </a:prstGeom>
          <a:noFill/>
        </p:spPr>
        <p:txBody>
          <a:bodyPr wrap="non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30% movies released on </a:t>
            </a:r>
            <a:r>
              <a:rPr lang="en-US" dirty="0" smtClean="0">
                <a:latin typeface="Times New Roman" panose="02020603050405020304" pitchFamily="18" charset="0"/>
                <a:cs typeface="Times New Roman" panose="02020603050405020304" pitchFamily="18" charset="0"/>
              </a:rPr>
              <a:t>Netflix.</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70</a:t>
            </a:r>
            <a:r>
              <a:rPr lang="en-US" dirty="0">
                <a:latin typeface="Times New Roman" panose="02020603050405020304" pitchFamily="18" charset="0"/>
                <a:cs typeface="Times New Roman" panose="02020603050405020304" pitchFamily="18" charset="0"/>
              </a:rPr>
              <a:t>% movies added on Netflix were released earlier by different </a:t>
            </a:r>
            <a:r>
              <a:rPr lang="en-US" dirty="0" smtClean="0">
                <a:latin typeface="Times New Roman" panose="02020603050405020304" pitchFamily="18" charset="0"/>
                <a:cs typeface="Times New Roman" panose="02020603050405020304" pitchFamily="18" charset="0"/>
              </a:rPr>
              <a:t>mode.</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May </a:t>
            </a:r>
            <a:r>
              <a:rPr lang="en-US" dirty="0">
                <a:latin typeface="Times New Roman" panose="02020603050405020304" pitchFamily="18" charset="0"/>
                <a:cs typeface="Times New Roman" panose="02020603050405020304" pitchFamily="18" charset="0"/>
              </a:rPr>
              <a:t>be after buying rights of old released movies and then adding all the movies on Netflix.</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619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55" y="216444"/>
            <a:ext cx="8520600" cy="572700"/>
          </a:xfrm>
        </p:spPr>
        <p:txBody>
          <a:bodyPr/>
          <a:lstStyle/>
          <a:p>
            <a:r>
              <a:rPr lang="en-IN" sz="2000" dirty="0">
                <a:solidFill>
                  <a:srgbClr val="FF0000"/>
                </a:solidFill>
                <a:latin typeface="Times New Roman" panose="02020603050405020304" pitchFamily="18" charset="0"/>
                <a:cs typeface="Times New Roman" panose="02020603050405020304" pitchFamily="18" charset="0"/>
              </a:rPr>
              <a:t>Originals in TV </a:t>
            </a:r>
            <a:r>
              <a:rPr lang="en-IN" sz="2000" dirty="0" smtClean="0">
                <a:solidFill>
                  <a:srgbClr val="FF0000"/>
                </a:solidFill>
                <a:latin typeface="Times New Roman" panose="02020603050405020304" pitchFamily="18" charset="0"/>
                <a:cs typeface="Times New Roman" panose="02020603050405020304" pitchFamily="18" charset="0"/>
              </a:rPr>
              <a:t>Shows:</a:t>
            </a:r>
            <a:r>
              <a:rPr lang="en-IN" sz="2000" dirty="0">
                <a:solidFill>
                  <a:srgbClr val="FF0000"/>
                </a:solidFill>
                <a:latin typeface="Times New Roman" panose="02020603050405020304" pitchFamily="18" charset="0"/>
                <a:cs typeface="Times New Roman" panose="02020603050405020304" pitchFamily="18" charset="0"/>
              </a:rPr>
              <a:t/>
            </a:r>
            <a:br>
              <a:rPr lang="en-IN" sz="2000" dirty="0">
                <a:solidFill>
                  <a:srgbClr val="FF0000"/>
                </a:solidFill>
                <a:latin typeface="Times New Roman" panose="02020603050405020304" pitchFamily="18" charset="0"/>
                <a:cs typeface="Times New Roman" panose="02020603050405020304" pitchFamily="18" charset="0"/>
              </a:rPr>
            </a:br>
            <a:endParaRPr lang="en-IN" sz="2000" dirty="0">
              <a:solidFill>
                <a:srgbClr val="FF0000"/>
              </a:solidFill>
              <a:latin typeface="Times New Roman" panose="02020603050405020304" pitchFamily="18" charset="0"/>
              <a:cs typeface="Times New Roman" panose="02020603050405020304" pitchFamily="18" charset="0"/>
            </a:endParaRPr>
          </a:p>
        </p:txBody>
      </p:sp>
      <p:pic>
        <p:nvPicPr>
          <p:cNvPr id="10242" name="Picture 2" descr="https://lh3.googleusercontent.com/H5NkL1Kfbqej_Zb2L_iRhCbv06VeA4iy0aatIeKSnN_uv6nKHA1XBdGzDyoTMzjC-_S1ilnTvSkxvfhHu0XGdC5hnE7F4KN2PH4Bk4Dv_FcXGos3F8Aw7bNofj17HuUUhEc8MSqDCbgWMlfIE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16" y="1070403"/>
            <a:ext cx="4000500" cy="27693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0921" y="4260111"/>
            <a:ext cx="7990949" cy="73866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Almost </a:t>
            </a:r>
            <a:r>
              <a:rPr lang="en-US" dirty="0" smtClean="0">
                <a:latin typeface="Times New Roman" panose="02020603050405020304" pitchFamily="18" charset="0"/>
                <a:cs typeface="Times New Roman" panose="02020603050405020304" pitchFamily="18" charset="0"/>
              </a:rPr>
              <a:t>50-50.</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50</a:t>
            </a:r>
            <a:r>
              <a:rPr lang="en-US" dirty="0">
                <a:latin typeface="Times New Roman" panose="02020603050405020304" pitchFamily="18" charset="0"/>
                <a:cs typeface="Times New Roman" panose="02020603050405020304" pitchFamily="18" charset="0"/>
              </a:rPr>
              <a:t>% TV shows </a:t>
            </a:r>
            <a:r>
              <a:rPr lang="en-US" dirty="0" smtClean="0">
                <a:latin typeface="Times New Roman" panose="02020603050405020304" pitchFamily="18" charset="0"/>
                <a:cs typeface="Times New Roman" panose="02020603050405020304" pitchFamily="18" charset="0"/>
              </a:rPr>
              <a:t>originally </a:t>
            </a:r>
            <a:r>
              <a:rPr lang="en-US" dirty="0">
                <a:latin typeface="Times New Roman" panose="02020603050405020304" pitchFamily="18" charset="0"/>
                <a:cs typeface="Times New Roman" panose="02020603050405020304" pitchFamily="18" charset="0"/>
              </a:rPr>
              <a:t>from Netflix whereas remaining 50% were added after released on different mode.</a:t>
            </a:r>
          </a:p>
        </p:txBody>
      </p:sp>
    </p:spTree>
    <p:extLst>
      <p:ext uri="{BB962C8B-B14F-4D97-AF65-F5344CB8AC3E}">
        <p14:creationId xmlns:p14="http://schemas.microsoft.com/office/powerpoint/2010/main" val="3052649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007" y="0"/>
            <a:ext cx="8520600" cy="5727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Title: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10363" y="3955312"/>
            <a:ext cx="7931888" cy="738664"/>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Most repeated words in title include Christmas, Love, World, Man, and Story. </a:t>
            </a: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We </a:t>
            </a:r>
            <a:r>
              <a:rPr lang="en-US" dirty="0">
                <a:solidFill>
                  <a:schemeClr val="bg1"/>
                </a:solidFill>
                <a:latin typeface="Times New Roman" panose="02020603050405020304" pitchFamily="18" charset="0"/>
                <a:cs typeface="Times New Roman" panose="02020603050405020304" pitchFamily="18" charset="0"/>
              </a:rPr>
              <a:t>saw that most of the movies and </a:t>
            </a:r>
            <a:r>
              <a:rPr lang="en-US" dirty="0" err="1">
                <a:solidFill>
                  <a:schemeClr val="bg1"/>
                </a:solidFill>
                <a:latin typeface="Times New Roman" panose="02020603050405020304" pitchFamily="18" charset="0"/>
                <a:cs typeface="Times New Roman" panose="02020603050405020304" pitchFamily="18" charset="0"/>
              </a:rPr>
              <a:t>tv</a:t>
            </a:r>
            <a:r>
              <a:rPr lang="en-US" dirty="0">
                <a:solidFill>
                  <a:schemeClr val="bg1"/>
                </a:solidFill>
                <a:latin typeface="Times New Roman" panose="02020603050405020304" pitchFamily="18" charset="0"/>
                <a:cs typeface="Times New Roman" panose="02020603050405020304" pitchFamily="18" charset="0"/>
              </a:rPr>
              <a:t> shows got added during the winters, which tells why Christmas appeared many times in the titles.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https://lh6.googleusercontent.com/hLpobD1_s9vSLKBMmvXP9zIOJZQb98ggpY6uIsZ4NDlW348GTMvpAYKvKotKuzusvn09i7Ygs7YO0bMUHpKxq4BJwrE-mjZnr1ajXcafuCXdMtDAHQMbl1uBg9CxcfyFlEOciALL286pqXdreM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492" y="554886"/>
            <a:ext cx="5943600" cy="3400426"/>
          </a:xfrm>
          <a:prstGeom prst="rect">
            <a:avLst/>
          </a:prstGeom>
          <a:noFill/>
          <a:ln>
            <a:solidFill>
              <a:schemeClr val="bg1">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78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110"/>
            <a:ext cx="8520600" cy="5727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Description: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03273" y="4451497"/>
            <a:ext cx="7052931"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Most occurring words in the description of the </a:t>
            </a:r>
            <a:r>
              <a:rPr lang="en-US" dirty="0" err="1">
                <a:latin typeface="Times New Roman" panose="02020603050405020304" pitchFamily="18" charset="0"/>
                <a:cs typeface="Times New Roman" panose="02020603050405020304" pitchFamily="18" charset="0"/>
              </a:rPr>
              <a:t>tv</a:t>
            </a:r>
            <a:r>
              <a:rPr lang="en-US" dirty="0">
                <a:latin typeface="Times New Roman" panose="02020603050405020304" pitchFamily="18" charset="0"/>
                <a:cs typeface="Times New Roman" panose="02020603050405020304" pitchFamily="18" charset="0"/>
              </a:rPr>
              <a:t> shows and movies are Family, Friend, Love, Life, Woman, Man</a:t>
            </a:r>
            <a:endParaRPr lang="en-IN" dirty="0">
              <a:latin typeface="Times New Roman" panose="02020603050405020304" pitchFamily="18" charset="0"/>
              <a:cs typeface="Times New Roman" panose="02020603050405020304" pitchFamily="18" charset="0"/>
            </a:endParaRPr>
          </a:p>
        </p:txBody>
      </p:sp>
      <p:pic>
        <p:nvPicPr>
          <p:cNvPr id="2050" name="Picture 2" descr="https://lh6.googleusercontent.com/WoY_MwIHVwhYOEWbJteCeJVOQsAekATJ7uz8SktxEL9ax_Umd11HzbAdAlYXUBk_itycGb_CWqDOI2Ob053fuqTAUWJ1XPeU0yEuTYbaMRictibPdJHlEt1LHVLT3b7bXw5ZRXLxSZD-Bzyp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012" y="790897"/>
            <a:ext cx="5943600" cy="3400426"/>
          </a:xfrm>
          <a:prstGeom prst="rect">
            <a:avLst/>
          </a:prstGeom>
          <a:noFill/>
          <a:ln>
            <a:solidFill>
              <a:schemeClr val="bg1">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110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855" y="163033"/>
            <a:ext cx="5277407" cy="523220"/>
          </a:xfrm>
          <a:prstGeom prst="rect">
            <a:avLst/>
          </a:prstGeom>
          <a:noFill/>
        </p:spPr>
        <p:txBody>
          <a:bodyPr wrap="non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Data Pre-processing for </a:t>
            </a:r>
            <a:r>
              <a:rPr lang="en-IN" sz="2800" dirty="0" smtClean="0">
                <a:solidFill>
                  <a:srgbClr val="FF0000"/>
                </a:solidFill>
                <a:latin typeface="Times New Roman" panose="02020603050405020304" pitchFamily="18" charset="0"/>
                <a:cs typeface="Times New Roman" panose="02020603050405020304" pitchFamily="18" charset="0"/>
              </a:rPr>
              <a:t>Clustering:</a:t>
            </a:r>
            <a:endParaRPr lang="en-IN" sz="2800"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266825" y="739793"/>
            <a:ext cx="5793194" cy="4265594"/>
          </a:xfrm>
          <a:prstGeom prst="rect">
            <a:avLst/>
          </a:prstGeom>
          <a:ln>
            <a:solidFill>
              <a:schemeClr val="bg1">
                <a:lumMod val="60000"/>
                <a:lumOff val="4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80702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245"/>
            <a:ext cx="8520600" cy="538716"/>
          </a:xfrm>
        </p:spPr>
        <p:txBody>
          <a:bodyPr/>
          <a:lstStyle/>
          <a:p>
            <a:r>
              <a:rPr lang="en-IN" dirty="0">
                <a:solidFill>
                  <a:srgbClr val="FF0000"/>
                </a:solidFill>
                <a:latin typeface="Times New Roman" panose="02020603050405020304" pitchFamily="18" charset="0"/>
                <a:cs typeface="Times New Roman" panose="02020603050405020304" pitchFamily="18" charset="0"/>
              </a:rPr>
              <a:t>Removing </a:t>
            </a:r>
            <a:r>
              <a:rPr lang="en-IN" dirty="0" smtClean="0">
                <a:solidFill>
                  <a:srgbClr val="FF0000"/>
                </a:solidFill>
                <a:latin typeface="Times New Roman" panose="02020603050405020304" pitchFamily="18" charset="0"/>
                <a:cs typeface="Times New Roman" panose="02020603050405020304" pitchFamily="18" charset="0"/>
              </a:rPr>
              <a:t>Punctuations:</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90623" y="4408967"/>
            <a:ext cx="8853377"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Punctuations does not carry any meaning clustering.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So</a:t>
            </a:r>
            <a:r>
              <a:rPr lang="en-US" dirty="0">
                <a:latin typeface="Times New Roman" panose="02020603050405020304" pitchFamily="18" charset="0"/>
                <a:cs typeface="Times New Roman" panose="02020603050405020304" pitchFamily="18" charset="0"/>
              </a:rPr>
              <a:t>, removing punctuations helps to get rid of unhelpful parts of the data, or noise.</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11123" y="764855"/>
            <a:ext cx="7733414" cy="3566144"/>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9511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341"/>
            <a:ext cx="8520600" cy="572700"/>
          </a:xfrm>
        </p:spPr>
        <p:txBody>
          <a:bodyPr/>
          <a:lstStyle/>
          <a:p>
            <a:r>
              <a:rPr lang="en-IN" dirty="0">
                <a:solidFill>
                  <a:srgbClr val="FF0000"/>
                </a:solidFill>
                <a:latin typeface="Times New Roman" panose="02020603050405020304" pitchFamily="18" charset="0"/>
                <a:cs typeface="Times New Roman" panose="02020603050405020304" pitchFamily="18" charset="0"/>
              </a:rPr>
              <a:t>Removing Stop </a:t>
            </a:r>
            <a:r>
              <a:rPr lang="en-IN" dirty="0" smtClean="0">
                <a:solidFill>
                  <a:srgbClr val="FF0000"/>
                </a:solidFill>
                <a:latin typeface="Times New Roman" panose="02020603050405020304" pitchFamily="18" charset="0"/>
                <a:cs typeface="Times New Roman" panose="02020603050405020304" pitchFamily="18" charset="0"/>
              </a:rPr>
              <a:t>words: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4208575"/>
            <a:ext cx="8300484" cy="73866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Stop </a:t>
            </a:r>
            <a:r>
              <a:rPr lang="en-US" dirty="0">
                <a:latin typeface="Times New Roman" panose="02020603050405020304" pitchFamily="18" charset="0"/>
                <a:cs typeface="Times New Roman" panose="02020603050405020304" pitchFamily="18" charset="0"/>
              </a:rPr>
              <a:t>words are basically a set of commonly used words in any language, not just </a:t>
            </a:r>
            <a:r>
              <a:rPr lang="en-US" dirty="0" smtClean="0">
                <a:latin typeface="Times New Roman" panose="02020603050405020304" pitchFamily="18" charset="0"/>
                <a:cs typeface="Times New Roman" panose="02020603050405020304" pitchFamily="18" charset="0"/>
              </a:rPr>
              <a:t>English.</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we remove the words that are very commonly used in a given language, we can focus on the important words instead.</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68593" y="694660"/>
            <a:ext cx="6684336" cy="3513915"/>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57981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668" y="90606"/>
            <a:ext cx="8206263" cy="5727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Stemming: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4217581"/>
            <a:ext cx="8781819" cy="73866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Stemming is the process of removing a part of a word, or reducing a word to its stem or root. </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Applying </a:t>
            </a:r>
            <a:r>
              <a:rPr lang="en-US" dirty="0">
                <a:latin typeface="Times New Roman" panose="02020603050405020304" pitchFamily="18" charset="0"/>
                <a:cs typeface="Times New Roman" panose="02020603050405020304" pitchFamily="18" charset="0"/>
              </a:rPr>
              <a:t>stemming to reduce words to their basic form or stem, which may or may not be a legitimate word in the language</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47321" y="663306"/>
            <a:ext cx="6018027" cy="3433772"/>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8861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51" y="0"/>
            <a:ext cx="8520600" cy="5727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Creating Clusters: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08532" y="572700"/>
            <a:ext cx="8520600" cy="548734"/>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Vectorizing </a:t>
            </a:r>
            <a:r>
              <a:rPr lang="en-US" dirty="0">
                <a:solidFill>
                  <a:srgbClr val="FF0000"/>
                </a:solidFill>
                <a:latin typeface="Times New Roman" panose="02020603050405020304" pitchFamily="18" charset="0"/>
                <a:cs typeface="Times New Roman" panose="02020603050405020304" pitchFamily="18" charset="0"/>
              </a:rPr>
              <a:t>the text data using TF_IDF </a:t>
            </a:r>
            <a:r>
              <a:rPr lang="en-US" dirty="0" smtClean="0">
                <a:solidFill>
                  <a:srgbClr val="FF0000"/>
                </a:solidFill>
                <a:latin typeface="Times New Roman" panose="02020603050405020304" pitchFamily="18" charset="0"/>
                <a:cs typeface="Times New Roman" panose="02020603050405020304" pitchFamily="18" charset="0"/>
              </a:rPr>
              <a:t>Vectorizer:</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3148" y="975194"/>
            <a:ext cx="7577470" cy="3169565"/>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5" name="TextBox 4"/>
          <p:cNvSpPr txBox="1"/>
          <p:nvPr/>
        </p:nvSpPr>
        <p:spPr>
          <a:xfrm>
            <a:off x="219551" y="4144759"/>
            <a:ext cx="8520600" cy="73866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Here we have textual data.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Clustering </a:t>
            </a:r>
            <a:r>
              <a:rPr lang="en-US" dirty="0">
                <a:latin typeface="Times New Roman" panose="02020603050405020304" pitchFamily="18" charset="0"/>
                <a:cs typeface="Times New Roman" panose="02020603050405020304" pitchFamily="18" charset="0"/>
              </a:rPr>
              <a:t>algorithms cannot understand textual data</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So</a:t>
            </a:r>
            <a:r>
              <a:rPr lang="en-US" dirty="0">
                <a:latin typeface="Times New Roman" panose="02020603050405020304" pitchFamily="18" charset="0"/>
                <a:cs typeface="Times New Roman" panose="02020603050405020304" pitchFamily="18" charset="0"/>
              </a:rPr>
              <a:t>, we use vectorization technique to convert textual data to numerical vectors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42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Principal Component Analysis: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13568" y="678627"/>
            <a:ext cx="6151019" cy="3283773"/>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8" name="TextBox 7"/>
          <p:cNvSpPr txBox="1"/>
          <p:nvPr/>
        </p:nvSpPr>
        <p:spPr>
          <a:xfrm>
            <a:off x="72572" y="4175052"/>
            <a:ext cx="7378996" cy="738664"/>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Here we perform PCA to reduce dimensions, for select number of component's that explain 95% of Variance in Data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273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F220-99D3-4D24-85C6-F77C6C1AD431}"/>
              </a:ext>
            </a:extLst>
          </p:cNvPr>
          <p:cNvSpPr>
            <a:spLocks noGrp="1"/>
          </p:cNvSpPr>
          <p:nvPr>
            <p:ph type="title"/>
          </p:nvPr>
        </p:nvSpPr>
        <p:spPr>
          <a:xfrm>
            <a:off x="0" y="338699"/>
            <a:ext cx="8832300" cy="572700"/>
          </a:xfrm>
        </p:spPr>
        <p:txBody>
          <a:bodyPr/>
          <a:lstStyle/>
          <a:p>
            <a:r>
              <a:rPr lang="en-US" dirty="0" smtClean="0">
                <a:solidFill>
                  <a:srgbClr val="FF0000"/>
                </a:solidFill>
                <a:latin typeface="Times New Roman" panose="02020603050405020304" pitchFamily="18" charset="0"/>
                <a:ea typeface="Verdana" panose="020B0604030504040204" pitchFamily="34" charset="0"/>
                <a:cs typeface="Times New Roman" panose="02020603050405020304" pitchFamily="18" charset="0"/>
                <a:sym typeface="Montserrat"/>
              </a:rPr>
              <a:t>Introduction: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350410C-70A6-477D-A6AF-F1E029E0B5A6}"/>
              </a:ext>
            </a:extLst>
          </p:cNvPr>
          <p:cNvSpPr>
            <a:spLocks noGrp="1"/>
          </p:cNvSpPr>
          <p:nvPr>
            <p:ph type="body" idx="1"/>
          </p:nvPr>
        </p:nvSpPr>
        <p:spPr>
          <a:xfrm>
            <a:off x="2" y="1037617"/>
            <a:ext cx="4753582" cy="3531258"/>
          </a:xfrm>
        </p:spPr>
        <p:txBody>
          <a:bodyPr/>
          <a:lstStyle/>
          <a:p>
            <a:pPr marL="114300" indent="0">
              <a:buNone/>
            </a:pPr>
            <a:r>
              <a:rPr lang="en-US" sz="1600" dirty="0">
                <a:solidFill>
                  <a:schemeClr val="bg1">
                    <a:lumMod val="50000"/>
                  </a:schemeClr>
                </a:solidFill>
                <a:latin typeface="Times New Roman" panose="02020603050405020304" pitchFamily="18" charset="0"/>
                <a:cs typeface="Times New Roman" panose="02020603050405020304" pitchFamily="18" charset="0"/>
              </a:rPr>
              <a:t>Netflix is a media distribution company. It started with DVD distribution via mail, but has evolved substantially over the course of its existence. Today, Netflix is focused on streaming video. Some of its content is licensed, and some of the content is produced in-house. Netflix originally focused on movies, but today television shows are probably the more common format. Netflix works on a subscription model, where users get unlimited access to content with a paid subscription.</a:t>
            </a:r>
            <a:endParaRPr lang="en-US" sz="1600" dirty="0">
              <a:solidFill>
                <a:schemeClr val="bg1">
                  <a:lumMod val="50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AutoShape 2" descr="Netflix - Home | Facebook"/>
          <p:cNvSpPr>
            <a:spLocks noChangeAspect="1" noChangeArrowheads="1"/>
          </p:cNvSpPr>
          <p:nvPr/>
        </p:nvSpPr>
        <p:spPr bwMode="auto">
          <a:xfrm>
            <a:off x="12305675" y="3658280"/>
            <a:ext cx="426527" cy="4265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https://lh4.googleusercontent.com/eHYxvTHNQQtVLybKqlF8uur8G1EUjWhmbaSLz9fecou-BcmQXMuN6E69f0_F5d8m8uktcXw53hs3zTqJQOMOF_QnBcgb7IT2CHLr1_60lBREK4TomA6kWBPzl237zTOULKtpUJefNsZ0BJ1qLX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772" y="1159329"/>
            <a:ext cx="2999014" cy="299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74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7992646" cy="4047459"/>
          </a:xfrm>
          <a:prstGeom prst="rect">
            <a:avLst/>
          </a:prstGeom>
        </p:spPr>
      </p:pic>
      <p:sp>
        <p:nvSpPr>
          <p:cNvPr id="6" name="TextBox 5"/>
          <p:cNvSpPr txBox="1"/>
          <p:nvPr/>
        </p:nvSpPr>
        <p:spPr>
          <a:xfrm>
            <a:off x="304800" y="4302642"/>
            <a:ext cx="8484781"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see from the above plot almost 95% of the variance can be explained by 5000 components.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Since choosing 5000 could be tricky we will set the value to be 95% in </a:t>
            </a:r>
            <a:r>
              <a:rPr lang="en-US" dirty="0" smtClean="0">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74606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IN" dirty="0">
                <a:solidFill>
                  <a:srgbClr val="FF0000"/>
                </a:solidFill>
                <a:latin typeface="Times New Roman" panose="02020603050405020304" pitchFamily="18" charset="0"/>
                <a:cs typeface="Times New Roman" panose="02020603050405020304" pitchFamily="18" charset="0"/>
              </a:rPr>
              <a:t>Determining optimal value for </a:t>
            </a:r>
            <a:r>
              <a:rPr lang="en-IN" dirty="0" smtClean="0">
                <a:solidFill>
                  <a:srgbClr val="FF0000"/>
                </a:solidFill>
                <a:latin typeface="Times New Roman" panose="02020603050405020304" pitchFamily="18" charset="0"/>
                <a:cs typeface="Times New Roman" panose="02020603050405020304" pitchFamily="18" charset="0"/>
              </a:rPr>
              <a:t>k:</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1026" name="Picture 2" descr="https://lh6.googleusercontent.com/Apamj3_mkYrR2SINzgvgO6A21FSzsTH8OBOHUmZXJKiE9MinHOX8sUVy7rUm3yznTzBopNYZR4AebZRSKDPUEtqBxsqMo1yUVoW9a5Wr0F0-Lnz9Qz1SzumNdCrgtJkiaOY884IaDiGucnho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21556"/>
            <a:ext cx="4458586" cy="32392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8084" y="4086835"/>
            <a:ext cx="786100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the </a:t>
            </a:r>
            <a:r>
              <a:rPr lang="en-US" dirty="0">
                <a:solidFill>
                  <a:srgbClr val="FF0000"/>
                </a:solidFill>
                <a:latin typeface="Times New Roman" panose="02020603050405020304" pitchFamily="18" charset="0"/>
                <a:cs typeface="Times New Roman" panose="02020603050405020304" pitchFamily="18" charset="0"/>
              </a:rPr>
              <a:t>Silhouette</a:t>
            </a:r>
            <a:r>
              <a:rPr lang="en-US" dirty="0">
                <a:latin typeface="Times New Roman" panose="02020603050405020304" pitchFamily="18" charset="0"/>
                <a:cs typeface="Times New Roman" panose="02020603050405020304" pitchFamily="18" charset="0"/>
              </a:rPr>
              <a:t> Score and </a:t>
            </a:r>
            <a:r>
              <a:rPr lang="en-US" dirty="0">
                <a:solidFill>
                  <a:srgbClr val="FF0000"/>
                </a:solidFill>
                <a:latin typeface="Times New Roman" panose="02020603050405020304" pitchFamily="18" charset="0"/>
                <a:cs typeface="Times New Roman" panose="02020603050405020304" pitchFamily="18" charset="0"/>
              </a:rPr>
              <a:t>Elbow</a:t>
            </a:r>
            <a:r>
              <a:rPr lang="en-US" dirty="0">
                <a:latin typeface="Times New Roman" panose="02020603050405020304" pitchFamily="18" charset="0"/>
                <a:cs typeface="Times New Roman" panose="02020603050405020304" pitchFamily="18" charset="0"/>
              </a:rPr>
              <a:t> Method we select the optimal number of </a:t>
            </a:r>
            <a:r>
              <a:rPr lang="en-US" dirty="0">
                <a:solidFill>
                  <a:srgbClr val="FF0000"/>
                </a:solidFill>
                <a:latin typeface="Times New Roman" panose="02020603050405020304" pitchFamily="18" charset="0"/>
                <a:cs typeface="Times New Roman" panose="02020603050405020304" pitchFamily="18" charset="0"/>
              </a:rPr>
              <a:t>clusters</a:t>
            </a:r>
            <a:r>
              <a:rPr lang="en-US" dirty="0">
                <a:latin typeface="Times New Roman" panose="02020603050405020304" pitchFamily="18" charset="0"/>
                <a:cs typeface="Times New Roman" panose="02020603050405020304" pitchFamily="18" charset="0"/>
              </a:rPr>
              <a:t> to be </a:t>
            </a:r>
            <a:r>
              <a:rPr lang="en-US" dirty="0">
                <a:solidFill>
                  <a:srgbClr val="FF0000"/>
                </a:solidFill>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1028" name="Picture 4" descr="https://lh4.googleusercontent.com/SHYsRuP5sg6K9uHotOJJXHORly-NO68ZXdMbO2gxQ9wS_qFHWtvU4ttumJpXJU4R6XKBXMYLAZZfQG-wcRVfsDSezbivueV4R7RjGMceuNhyqpkGXdldvCzI3aO-mVW3imYoZzKgxZeciisVw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442" y="721556"/>
            <a:ext cx="4451498" cy="323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351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46" y="86712"/>
            <a:ext cx="8520600" cy="572700"/>
          </a:xfrm>
        </p:spPr>
        <p:txBody>
          <a:bodyPr/>
          <a:lstStyle/>
          <a:p>
            <a:r>
              <a:rPr lang="en-US" dirty="0">
                <a:solidFill>
                  <a:srgbClr val="FF0000"/>
                </a:solidFill>
                <a:latin typeface="Times New Roman" panose="02020603050405020304" pitchFamily="18" charset="0"/>
                <a:cs typeface="Times New Roman" panose="02020603050405020304" pitchFamily="18" charset="0"/>
              </a:rPr>
              <a:t>10 Distinct clusters created using </a:t>
            </a:r>
            <a:r>
              <a:rPr lang="en-US" dirty="0" smtClean="0">
                <a:solidFill>
                  <a:srgbClr val="FF0000"/>
                </a:solidFill>
                <a:latin typeface="Times New Roman" panose="02020603050405020304" pitchFamily="18" charset="0"/>
                <a:cs typeface="Times New Roman" panose="02020603050405020304" pitchFamily="18" charset="0"/>
              </a:rPr>
              <a:t>kMeans Clustering:</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AutoShape 2" descr="data:image/png;base64,iVBORw0KGgoAAAANSUhEUgAAA+YAAAJSCAYAAABOTN/wAAAABHNCSVQICAgIfAhkiAAAAAlwSFlzAAASdAAAEnQB3mYfeAAAADh0RVh0U29mdHdhcmUAbWF0cGxvdGxpYiB2ZXJzaW9uMy4yLjIsIGh0dHA6Ly9tYXRwbG90bGliLm9yZy+WH4yJAAAgAElEQVR4nOzde3zT9b0/8FcuTS8J0HJpqW2BFqG0oLOoeBngFAWm0043pm5n3gZ0o3Pehkd3ZIpH3ZSjO9uks+DxuqvofnDmjpPJmKAFEVsc0rRFUqAthdJLSpPmnvz+KKlJm8v3m+Sbb5q8no/HHnuYfPPNuxD6zfv7eb/fH4XH4/GAiIiIiIiIiGShlDsAIiIiIiIiolTGxJyIiIiIiIhIRkzMiYiIiIiIiGTExJyIiIiIiIhIRkzMiYiIiIiIiGTExJyIiIiIiIhIRkzMiYiIiIiIiGTExJyIiIiIiIhIRkzMiYiIiIiIiGSkljsAKbndbjidTgCAUqmEQqGQOSIiIiIiIiJKZh6PB263GwCgVquhVIZfD0/qxNzpdOLgwYNyh0FEREREREQp6LzzzoNGowl7HEvZiYiIiIiIiGSU1CvmviUD5513HlQqlYzRyEOv1wMAysrKZI6EKDr8LFMy4eeZkgk/z5RM+HmmWHC5XMOV20LK2IEkT8x9e8pVKlVKJubeP4NU/NkpufCzTMmEn2dKJvw8UzLh55liTeicM5ayExEREREREcmIiTkRERERERGRjJiYExEREREREcmIiTkRERERERGRjJiYExEREREREcmIiTkRERERERGRjJiYExEREREREcmIiTkRERERERGRjJiYExEREREREcmIiTkRERERERGRjJiYExEREREREcmIiTkRERERERGRjJiYExERERERUcrasmULrr32WsybNw+LFi3C008/DYfDEdcY1HF9NyIiIiIiIkp59W09qKlrhsnmhC5djeovl6KicFLc49i6dSvWrVuHhx56CEuWLEFzczPWrVuHwcFBrF+/Pm5xMDEnIiIiIiKiuGg8aUTVlr3Qn+pHn8U+/PjWg20oy5uA2hWXonxqdtzief7553HdddfhjjvuAAAUFRWhu7sb69evx5o1a5CXlxeXOFjKTuSjp96AvStfwAe3/BJ7V76A3oZWuUMiIiIiIkoKjSeNqHxpJ+qOnvZLygGgz2JH3dHTqHxpJxpPGuMSz9GjR9HW1oYrrrjC7/HFixfD7XZj9+7dcYkD4Io5EQDA2NiOfVWb0a/vgKPPPPx429b9mFBWgAW1q5BdXihjhEREREREY1vVlr0w9JhCHmPoMaFqy17svnu55PG0tg4twk2bNs3v8fz8fKSlpcFgMEgegxdXzCnlGRvb8X7lBnTXtfgl5QDg6DOju64Fuyo3wNjYLlOERERERERjW31bD/Sn+gUdqz/Vj4b2HokjAkymoZsEWq3W73GFQgGtVjv8fDwwMaeUt69qM8yGrpDHmAxd2Fe1OU4REREREREll5q65lHl68H0WezY+GGzxBElFibmlNJ66g3o13cIOvaMvgO9DUelDYiIiIiIKAmZbE5Jj4/E+PHjh95rxMq4x+OB2Wwefj4emJhTSjtcs31U+Xow9j4zWja+K3FERERERETJR5cubryZ2OMjUVJSAgA4duyY3+Pt7e1wOBw499xzJY/Bi4k5pTSnySbyeKtEkRARERERJa81l5ciJ1Mj6NicTA2qv1wqcURDW6OVlJRg586dfo/v2LEDarUaixYtkjwGLybmlNLUunSRx2dIFAkRERERUfKaXzQJZXkTBB1bljcBFYWTJI5oyD333IN3330XL7/8Mjo6OvDee+9h48aNuO222zBpUnxiAJiYU4qbtWYp0nK04Q8EoMnRYnb1MokjIiIiIiJKTrUrLkXJJF3IY0om6VC74tI4RQQsX74czzzzDN58800sW7YMTzzxBG6//XasXbs2bjEA3MecUtyk+SWYUFaA7rqWsMeOLyvAxIoZ0gdFRERERJSEyqdmY9tdV6Jqy17oT/X7TWnPydSgLG8CaldcivKp2XGN64YbbsANN9wQ1/cciYk5pbwFtauwq3IDTCG2TNOV5GJB7ao4RkVERERElHzKp2Zj993L0dDeg40fNsNkc0KXrkb1l0vjVr6eiJiYU8rLLi/E4m1rsa9qM/r1HX5T2jU5WowvK8CC2lXILi+UMUoiIiIiouRRUTgJL958udxhJAwm5kQYSs6X7l6P3oZWtGzcDqfJCrUuA7Orl7F8nYiIiIiIJMXEnMjHxIpiXPpildxhEBERERFRCuFUdiIiIiIiIiIZMTEnIiIiIiIikhETcyIiIiIiIiIZMTEnIiIiIiIikhETcyIiIiIiIiIZMTEnIiIiIiIikhETcyIiIiIiIkpZr7zyCubNm4f77rtPthi4jzkRERERERGlHKPRiIceegiHDh1Cenq6rLEwMSciIiIiIqK46ja1o+nEXjhdNqhV6Sg75zJM0hXENYa3334bg4OD2Lp1K1asWBHX9x6JiTkRERERERHFhXHwFOoO/xnGwVOwu6zDjx/v+QzZWXm4fNZNyM7Ki0ssV1xxBW699VaoVKq4vF8o7DEnIiIiIiIiyRkHT+G9Q6+ia+CYX1IOAHaXFV0Dx7Cj8VUYB0/FJZ6ioqKESMoBJuZEREREREQUB3WH/wyTrTfkMQPWXtQd/nOcIkocTMyJiIiIiIhIUt2mdsEr4cbBLvSYOiSOKLEwMSciIiIiIiJJNZ3YO6p8PRi7ywL9iT0SR5RYmJgTERERERGRpJwum7jj3XaJIklMTMyJiIiIiIhIUmqVuH3C1UqNRJEkJm6XRkRERERERJKac86lON7zmaBydo0qE2XnXCZ5TEajEQ6HAwDgcrlgs9lw+vRpAMC4ceOQkZEheQxeTMyJiIiIiIhIUpN1hcjOykPXwLGwx2Zn5WKSrkDymO6++27s27dv+L9PnjyJHTt2AAB+9rOf4aabbpI8Bi8m5kRERERERCS5y2fdhB2Nr2LAGnzLtHEZE3H5rPgkxK+//npc3kcI9pgTERERERGR5LKz8rCk/HbkjpsOjcq/TFyjykTuuOlYUn47srPyZIpQPlwxJyIiIiIiorjIzsrDtV/6AXpMHdCf2AOn2w61UoOycy6LS/l6omJiTkRERERERHE1SVeAhbO/KXcYCYOl7EREREREREQyYmJOREREREREJCMm5kREREREREQyYo85jQk99QYcrtkOp8kGtS4ds6uXYWJFsdxhERERERERRY2JOSU0Y2M79lVtRr++A44+8/DjbVv3Y0JZARbUrkJ2eaGMERIREREREUWHiTkljJGr4vnLL8CBh/8As6Fr1LGOPjO661qwq3IDFm9by+SciIiIiIjGLCbmJLtgq+Ktr+2Gx+UO+VqToQv7qjZj6e71UodJREREREQkCQ5/I1kZG9vxfuUGdNe1+CXlAMIm5V5n9B3obTgqQXRERERERETSY2JOstpXtTlgqboY9j4zWja+G6OIiIiIiIgolbz55puorKxERUUFrrzySjzyyCPo6emJawwsZSfZ9NQb0K/viMm5nCZrTM5DRERERETSMzfU49SmGrjNZii1WuRVVUN7QUXc43j55ZfxzDPPYO3atViyZAmOHTuGdevWwWAw4He/+x0UCkVc4pB8xXzLli249tprMW/ePCxatAhPP/00HA5H0OMHBwfx7LPPYtmyZfjSl76E5cuX44UXXgj5GhqbDtdsH1W+Hqmej49g78oX0NvQGpPzERERERFR7Fma9GhcsgjN1y9Dz+uvoO/PW9Dz+ito/tpSNC5ZBEuTPm6xeDwe/M///A++/vWv46677sL06dOxePFiVFdX45NPPkFzc3PcYpF0xXzr1q1Yt24dHnroISxZsgTNzc1Yt24dBgcHsX594GFd999/Pz799FOsX78ec+bMwZ49e/D444/DYrHgvvvukzJcijOnyRazc5mPnobh5fe5jRoRERERUYKyNOnRsqIS9lbDqOdcxj6YP9qDw9+qxKw3tiFzTpnk8SgUCrz99ttQqVR+j+fl5QEAzObYLCIKIemK+fPPP4/rrrsOd9xxB4qKinD11VfjnnvuwRtvvIFTp06NOv7IkSPYuXMnHnzwQSxduhTTpk3DzTffjOXLl+P3v/+9lKGSDNS69Jif03cbNWNje8zPT0REREREkWmtXh0wKfdlMxjQ+sOqOEUEZGdnY9y4cX6P7dixA1lZWZg9e3bc4pAsMT969Cja2tpwxRVX+D2+ePFiuN1u7N69e9RriouL8cEHH+C6667zezwvLw8WiwVut7Ap3TQ2zFqzFGk5WknO7d1GjYiIiIiI5GduqIe1uUnQsdZmPcyfHpA4osD+8Y9/4I033kBVVdWohF1KkpWyt7YO9fpOmzbN7/H8/HykpaXBYBh9p0SpVGLKlCl+jzmdTuzatQvnn38+lMrI7yPo9fq4Ne4nEpttqFz80KFDMkcSQDqQNj0nZn3mI/V9dhwfv7kDWWVTJTk/xVdCf5aJROLnmZIJP8+UTPh5lo7tmafgMvYJOtbV14fmnz+B9EcCtz9Lpa6uDv/93/+NxYsXY+HChRF/Djwej+jXSLZibjKZAABarf+KqEKhgFarHX4+nGeffRYGgwH3339/zGMk+RU9eh00hTmSnNt1xoruP3wsybmJiIiIiEg4z+CguOMt4o6P1l//+lc899xzuOaaa3D33XfHfVE3YbdL83g8ePrpp/HKK69g/fr1uOiii6I6X1lZ2aim/lTgvcszd+5cmSMJYi4w89xzsa9qM/r1HTFfPR+Xlpm4PzuJkvCfZSIR+HmmZMLPMyUTfp6lYzjnHIjZGXxifgGK4/T38Ic//AEvvfQSHnjgAaxatSrq87lcLhw4IK4UX7IV8/HjxwPAqJVxj8cDs9k8/HwgDocDP/7xj/Hb3/4WzzzzDG6++WapwqQEkF1eiKW712PJ3/8DBTdcCEVa7G6gqHUZMTsXERERERFFJm/1GqiyhVXKqnJykPv9aokjGuLdBeyhhx6KSVIeKckS85KSEgDAsWPH/B5vb2+Hw+HAueeeG/B1Ho8H//7v/46dO3di8+bNuOGGG6QKkRLMxIpipE/SweNwxeR8mhwtZlcvi8m5iIiIiIgoctqK+cgonSPo2IzSMmi/dIHEEQ3lnv/5n/+JiooKXHfddTh9+rTf/+K5XZpkpexFRUUoKSnBzp078fWvf3348R07dkCtVmPRokUBX7dx40bs2LEDL730Ei688EKpwiMJ9NQbcLhmO5wmG9S6dMyuXoaJFcWizhHLvc3HlxVgYsWMmJ2PiIiIiIgiV7xxEw5/qxK2AIPAvdJLSlD8fG1c4jlx4gSOHDkCAFi4cOGo53/4wx/i7rvvjksskvaY33PPPbj33nvx8ssvY+nSpdDr9di4cSNuu+02TJo0Cf/617/w4IMP4oknnsBFF12Ezs5OvPDCC7j99tsxbdo0nD592u98EyZMgEajkTJkioCxsT1gj3jb1v2YUFaABbWrkF1eKOhcsdrbXFeSiwW18pWiEBERERGRv8w5ZZj1xja0Vq+GtbnJb0q7KicHGaVlKH6+FplzyuIST0FBAZqbm+PyXuFImpgvX74czzzzDGpra/Hss89i8uTJuP3227FmzRoAgMViQWtrKwbPTujbu3cvHA4HXnzxRbz44oujzvfaa6/hkksukTJkEsnY2I73KzfAbOga9Zyjz4zuuhbsqtyAxdvWCkrOZ61Zirat+yMeAqcel4Hs86aJuhlARERERETxkTmnDOU7dsN8oAFdtTVwmU1QaXXI/X51XMrXE5XkU9lvuOGGoH3il1xyid8dihtvvBE33nij1CFRDO2r2hwwKfdlMnRhX9VmLN0dfh/CSfNLMKGsAN11LRHFk3flPFzx/x6I6LVERERERBQf2gsqUPybzXKHkTAkG/5Gya+n3oB+fYegY8/oO9DbcFTQsQtqV0FXkhtRTKp09XBse1e+gA9u+SX2rnwBvQ2tEZ2PiIiIiIhIagm7jzklvsM12wWXnNv7zGjZ+C4ufbEq7LHZ5YVYvG0t6r77PIyfHgM8wmNyO13YvujRmPS7ExERERERxQMTc4qY2AnqTpNV1PGOMxZRSXna+Ex07/sc1o6+Uc95+93/sewpTF5wLpRpqognxxMREREREcUSE3OKmNgJ6mpdhuBjhfSuj+TxeAIm5b6sJ/rQvvXj4f/mSjoREREREcmNPeYUsVlrliItRyvoWE2OFrOrlwk6Vkzvuldm4UQxi+vDfCfHGxvbIzgDERERERFRdJiYU8QmzS+BdvpkQcdmTZ+MiRUzBB0rpncdANKnjMeki0rgGhBXKu/LOzmeiIiIiIgo3piYU5woBB85eCJ0OfpIeV8phzIt+q4MMZPjiYiIiIiIYoWJOUWsp94A87FuQccOHjstOOntqxd2nJfL5hDd7x6Id3I8ERERERFRPDExp4hFsl1aOD31BjitdlFxnNx5CF27m0S9Jhixk+OJiIiIiGjscrvdeOmll/C1r30N559/Pi655BLcc8896OgQN/MqWpzKThGTYru0wzXbRfeKuwasMEXRX+5LzOR4IiIiIiKKTE+9AYdrtsNpssm6jfHTTz+NN954A4899hjmz5+P48eP49FHH8Vtt92Gd955BxqNJi5xMDGniEmxXZrYZD+WxEyOJyIiIiIi8YyN7dhXtRn9+g6/6ls5tjF2Op3Yvn07Vq5cicrKSgBAUVER7r77bjz44INobm7GeeedF5dYWMpOEZNiu7RY9IpHanxZgeDJ8UREREREJI6xsR3vV25Ad13LqJZYObYxVqvV2LlzJ6qrq/0eVyqH0uS0tLS4xAEwMacoTJpfggllBYKOFZr0ikn2Y0lXkosFtavi/r5ERERERKliX9VmmA1dIY+RexvjxsZG1NTU4Morr8ScOXPi9r5MzCkqC2pXQVeSG/IYoUmvt8/E43bHKjzBvvTzbw+XzPTUG7B35Qv44JZfYu/KF9Db0Br3eIiIiIiIkklPvQH9emED1eTYxnjDhg2YN28evvGNb+DLX/4yfv3rX8f1/dljTlHJLi/E4m1rA/aJaHK0GC+gTyRYn0k8Hf3tB5hQVpAw/S5ERERERMkkkh2dLn2xSuKovvC9730PN954IxobG/Hcc8+htbUVmzZtgkqlisv7MzGnqGWXF2Lp7vXobWhFy8btcJqsUOsyzk5WnBHytd4+k3AlLVLr3X8kaBy+/S6Lt61lck5EREREJJIUOzrF0sSJEzFx4kSce+65KC4uxje/+U28++67uPbaa+Py/kzMKWYmVhSLvqslpM8kHmw9A3DbnCGP8fa7LN29Pk5RERERERElByl2dIpWb28v9u7di4svvhhTpkwZfnz27NkAgCNHjkgegxd7zEk2YvpMpOZ2uQQdJ0e/CxERERHRWCfFjk7RstlsuO+++7B161a/x5uamgAAeXl5ksfgxcScZCOmz0RyTo+gw7z9LkREREREJJwUOzpFKz8/HzfddBN+85vf4K233sLx48exZ88ePPLII5gyZQqWL18ueQxeLGUn2YjtM0kU8e53ISIiIiJKBgtqV2FX5QaYQrSyxnsb4/Xr1yM3Nxc1NTU4deoUJk+ejAsvvBD33Xcfxo8fH7c4mJiTbMT2mSSKePS7EBERERElm1js6BRrGo0G9913H+677764vWcgTMxJNrPWLEXb1v2JU84uQNr4zLj0uxARERERJaNodnRKZkzMSTbePpPuuha5QxHMYbJiwHAypX9pEBERERFFK5IdnZIZh7+RrBbUroKuJFfuMIRze/Dhrb/G9kWPwtjYLnc0RERERESUBJiYk6yyywtx/s9uAZQKuUMRzuVGd10LdlVuYHJORERERERRY2JOkjA31MPwg5X4/LZbYfjBSpgPNAQ99vBv/g64hW1XlkhMhi7Uffd5ucMgIiIiIqIxjj3mFFOWJj1aq1fD2twEl7Fv+HHjX7Yho3QOijduQuacMgDA0S178Mndr8B2+oxc4UbN+K/jOPbWR5j+jUvkDoWIiIiIiMYoJuYUM5YmPZpvWA7HiY5Rz7mMfTB/tAeHv1WJvKdexCeP/h+Mnx4HPGNvpdyP24P9P3yJiTkREREREUWMiTnFhKVJj8avXAa3yRTyuDOHT6N5xa/hsCfPR8/eZ0Zvw1FOaiciIiIiooiwx5yiZmnSo+mGZWGTcptrHNrsS5IqKQcAj8OFlo3vyh0GERERERGNUUzMKWqt1avhPHEi5DE21zh02BfDg7Q4RRVfTpNV7hCIiIiIiGiMYmJOUTE31MPa3BT2uC7HRXAhKw4RyUOty5A7BCIiIiIiitJdd92F0tJStLfHd1vk5Kopprg7tanGb/p6IFZXNuyecXGKKP40OVrMrl4mdxiC9NQbcLhmO5wmG9S6dMyuXoaJFcVyh0VEREREJLs333wTH330kSzvzcScomJvbwt7jNE1E26kxyEaeYwvK0j4wW/Gxnbsq9qMfn0HHH3m4cfbtu7HhLICLKhdhezyQhkjJCIiIqJUYjHVw3iqBm6XGUqVFtlTq5GprZAtnq6uLjz99NO4+eab8bvf/S7u78/EnCLi3a98sOGTsMd6PMn7MeufpMO1tavkDiMkY2M73q/cALOha9Rzjj4zuutasKtyAxZvWxt1cs4VeSIiIiIKxTaoR6dhNeyWJrhdX1TeDvRugyZzDvJLNiE9qyzucT3++OOoqKjAsmXLmJjT2GBp0qNlRSXsrYZRz1ld2TC6ZsLjUUOhcCJbdQQKhVOGKKVnVSuxZdEcTPvPtzDBg1GJaKIkqfuqNgdMyn2ZDF3YV7UZS3evj+g9uCJPREREROHYBvVob66EwzY6j3C7+mA17UF7cyUKS7fFNTl/55138OGHH+L//u//cPz48bi9ry8m5iRaa/XqUUm5zTUOXY6LYPeM8ytbN7sKoMIgFLDDA028Q5WUxunGt99uQL/Thf6zj7Vt3Q/t9MkAAPOxbtmT1J56A/r1HYKOPaPviGg/9niuyBMRERHR2NVpWB0wKfflsBlw0lCF6fN2xSUmo9GIJ554Ag888ADy8/NlS8w5lZ1ECTSF3eYah077Qlg9k0f1kruRDgdy4EnCj5oSQJbT5feYo88M44FjMB445peUe5/zJqnGxvhMeTxcs31UHMHY+8wR7ccuZkWeiIiIiFKTxVQPuyX8bk4AYLPoYTEfkDiiIU899RSKiorw7W9/Oy7vF0zyZUskqUBT2LscF8EBXZhXqgEkZ0m7WPFMUp0mm8jjxe3HHsmKPBERERGlnqFBb6F3c/Jyu/pgPLlR4oiAXbt2Yfv27XjyySehVMqbGrOUnURxm/1XX8VthaYE4Mbo+0FuqDEAN1RwQwtAEX2gCS7SsnGx1Dpx0/DF7sceyYr8pS9WiXoPIiIiIhr73C5h3xm/ON4kUSRfeOedd2C1WnH99dcPP+bxeAAAS5cuxcUXX4xXX31V8jgAJuYkklKr9ftvcVuhBbsLpYQT2rPPJ39SDsQvSZ21Zinatu4XlDxHsh+71CvyRERERJQclCpt+IP8jg9XkRu9e++9F3feeaffYwcPHsRPfvITbNq0CdOnT5c8Bi8m5iRK3uo1MP5l23A5e+y2Qku9j2I8ktRJ80swoawA3XUtYY+NZD92qVfkiYiIiCg5ZOetwUDvNkHl7EpVDrKnVkseU15eHvLy8vwe6+sbim/GjBkoLIzf4GL2mJMo2or5yCidM/zfyboVWjzEK0ldULsKupLckMfoSnKxIIL92GetWYq0HGF3PyNZkSciIiKi5JCpmw9N5pzwBwJIzyxDpvYCiSNKLEzMSbTijZuQXlICAMhWHYES4sqZKb5JanZ5IRZvW4vJl88elURrcrSYfPnsiLcy867ICxHJijwRERERJY/8kk1ISy8JeUxaegmmltTGKaLRLrnkEjQ3N8d1tRxIxfphilrmnDLMemMbWqtXQ9XcBM3JAVg94kqaU128k9Ts8kIs3b0evQ2taNm4HU6TFWpdBmZXL4s6jgW1q7CrcgNMIbZMi3RFnoiIiIiSR3pWGQpLt6HTsBp2S5NfWbtSlYP0zDJMLalFelaZjFHKg4k5RSRzThnKd+yG+UAD0n/+azS9Y4FN+sGJyUGpQOm918ry1hMrimM+cM67Ir+vajP69R1+g+Y0OVqMLyvAgtpVEa3IExEREVFySc8qw4x5u2ExN8B4sgZulwlKlQ7ZU6tTrnzdFxNzior2ggrM/eNLKGhsD5iYqbLS4Bq0gV0TPtwedL5zANO/cYnckcSMlCvyRERERJR8MrUVyJy5We4wEgYTc4qJkYmZrbMLlgP7oB2sx2lFOayeyXKHmFASYduwnnoDDtdsh9Nkg1qXfjaJLo7qnFKsyBMRERERJTsm5hQz5oZ6GDfVIKe7E6ZPPkSWaai2PTdtEJ32hXBA+r0Ixwo5tw0zBqluaNu6HxNYdk5EREQJyGKqh/FUDdwuM5Qq7dmy5wq5wyKKGSbmFDVLkx6t1athbW4a3t/cV7pqAPmaD9DluAh2zzi44Tsozo6hMvfU+SjKuW2YsbEd71dugDnAoDZHnxnddS3YVbkh4intRERERLFkG9QHHBQ20LsNmsw5yC/ZlJKDwij5sPGXomJp0qNlRSXMH+0JmJR7pasGUJSxEwWaXRivMkCnPI7xKgOKNP9Ennrf2S3XPHGLW05ybhu2r2pzwKTcl8nQhX1V7PchIiIiedkG9WhvroTVtMcvKQcAt6sPVtMetDdXwjaolylCothJnWVKkkRr9WrYWw2Cj89QGZGh+gQAYHONC7KKnrzU4zJk2zasp96Afn2HoGPP6DvQ23CUg9uIiFKYuaEepzbVwG02Q6nVIq+qGtoLWDpM8dNpWA2HLfT3TIfNgJOGKkyftytOURFJg4k5RczcUA9rc1NEr7W5xqVc37lCpcQl//N92UrED9ds9+spD8XeZ0bLxnc5yI2IKAUFa1Ez/mUbMkrnoHjjJmTOYekwSctiqofdIux7ps2ih8V8IKW32ooG+/cTAxNzioi5oR5H7vh2yPL1ULocF6VUUg4Aky45V/It0kJNWneabHWWaccAACAASURBVKLOlQiT44mIKL68LWqBquFcxj6YP9qDw9+qxKw3tjE5J0kNJYrCvme6XX0wntzIrbdEYv9+YmFiTqKEG/QmhNWVDbtnXIwjS2yKdJWkJexCJq2rdeLaBeScHE9ERPIQ0qJmMxjQ+sMqlL/H0mGSjtslrMrvi+NNEkWSnLz9+4FaBXz79wtLtzE5jxMm5iRYqLvoYhhdM1Omp3yYyyNJCXtPvQGHntyKzr//Cy7z6BVx30nr5z91C9q27hdUzi7n5HgiIpKHmBY1a7Me5k8PQPsllg6TNJQqrcjjU6sSM1rs3//CVVddhY6O0XOYZs2ahbfffjtucTAxJ8HEDnoLxuNJvY+dx+nG0T/UYcatl/s9Xt/Wg5q6ZphsTujS1aj+cikqCieFPV+wFfJgTIYutPzqb5hQVoDuupawx8s5OZ6IiORxalON4Go4V18ful7YiOLfsHSYpJGdtwYDvdsElbMrVTnInlodh6iSQ6L07580W1F/ygiH24M0pQLz87IxVStPxeZdd92Fu+66y+8xtTq+OUvqZUgUkWgGvY2kUDhjcp6x5l/rtwwn5o0njajashf6U/0Yf7QL13x6HOkOJ17K1KDtmvPx1P3XoXxqdsDzhNqLPJQz+g5cXLsK1pNGmEK8VleSK9vkePLHYSxEFE9us7jSYZeZpcMknUzdfGgy58Bq2hP22PTMMg5+E0Hu/v1uiw1/a+1Ct9UOm8s9/HiL0YzJGRosL87F5Mz4VtdmZWVhypQpcX3PkZiYkyBi7qKHk606ArOrIOXK2R39gwCGkvLKl3bC0tKJH753EOf0mqGzOYaPO6+5E//7xh5YX1uD+YvLR51HyF7kgdj7zOh85wAWb1sbcLVdk6PF+LP96HJNjqchHMZCRHJQasWVDqu08Skd5rZtqSu/ZFPQPmivtPQSTC2pjWNUY5+c/fvdFhveaumE0e4Y9ZzN5UaH2Yq3DnfiG7Py456cy42JOQki9i56KBkqI9SKQdg9qfWPzWUd+gVUtWUvLC2deOB/P0He2WTdl87mgK6tBx998xco+eejfkmymL3IA3GarMguL8TS3evR29CKlo3b4TRZodZlnJ3gPiPic1NscBgLEcklb/UaGP+yTdCNeFVODnK/L23pMLdtS12+FWOarPOhVOngsLX53axWqnKQnlmGqSW1vB6KJGf//t9auwIm5b6MNgf+1tqFfysvitn7jgVMzEkQsXfRw1HDBDtyYnrORDe+rAD1bT3Qn+rHD987GDAp9zWhx4Sdd9Tgxn1PDT8mZi/yQHwnrU+sKOY+5QmIw1jGhlBbExKNVdqK+cgonQPzR+FLhzNKyyQd/MZt21JTsIoxpSoHKk0hsjK+AoVCDaVKd7a9i+XrkZCrf/+k2Ypuq13QsT1WO06arXHrOT906BBWrlyJpqYmqFQqXHHFFbjnnnswaVL42U+xwsScBBFzF10IpcIDeGJyqjEju7wQNXXNGH+0C+f0CkuuzQ1Hceytj4b3Pxe7F7kvTlpPfIkyjIWCE7I1IVtBaCwr3rgJh79VCZsh+A3C9JISFD8vbekwt21LXsHmp4SrGHNb+gC3OaErxsbKbBi5+vfrTxn9espDsbrcqO/qx7XF0ifmOTk5MJlMuOuuu1BYWAi9Xo9nn30Wn3zyCf785z8jPT0+Vb5MzEkQMXfRhUi1AXAKtRKzq5fBdPA4rvn0uF9PeShKtwcffe8FTCgrQHZ5oei9yH1FOmmdK4PxI/cwFgot1OBF360JF29by+ScxqzMOWWY9ca2gCXkqpwcZJSWofj5WklXqbltW3IKNz/F5RqUrGJM6oR5LM6GkaN/3+EWtyrnEJjER+utt97y++/Zs2djypQpuPPOO/HOO+/g61//elziYGJOggm5i65Iz4DHZg17rpQbAKdUovHpbbioqx/dJouolzoHrNhXtRlLd6/HrDVLBe9F7iuSSetcGYw/OYexUHhCBi+aDF3D/16JxqrMOWUo37Eb5gMN6KqtgctsgkqrQ+73q+OSAHPbtuQjZH4KoBR2LhEVY/FImMfqbJj0rDIUlm4L2jogRf9+mlIh7niVsM+EFObMmQMAOHXqVNzek4k5CRbqLjqUSsDjEZSUA0MD4DSKAVhTZACcx+7E8S17cQ6AKSpxv5SAoa3OehuOYtL8EsF7kQORT1rnyqA85BzGQkOCVYiIGbzo/ffKYYo01mkvqJAl4eW2bclHyPwUQNjqqNCKsXglzGN5Nkx6VhlmzNsNi7kBxpM1cLtMkvbvz8/LRovRLKicPUOlxPzcCTGPYaQjR46gtrYWVVVVmDlz5vDjBw8eBADMmDFD8hi8mJiTKCPvog8c+AS2g/8C3OJLTXLT9qPNfhU80EgQaeJKc4lvrrf3mdGy8V1c+mIVFtSuwq7KDSH3Ildr0zH1mvMw75FvRJQccGVQHnINY6HwFSIZueMFV6r4/nslIvESdds2ioyY+SlCCakYi0fCnCyzYTK1FXFpjZuqzcDkDA06zOEX8iZlaOIy+G3q1Kn4+OOPodfr8dBDD2HatGlobm7Gk08+iVmzZuGqq66SPAYv+eoDaExTZmTA/GnDUFIeoXTVAHLV+yH0Dmmqc5qGfolllxdi8ba1mHz5bKTl+H950eRoMfny2Vi69wksfuuBiHvKxa4MUmx4h7EIEcthLKnOWyHSXdcyKvn2Voic/PtBUef0/nslIvHyVq+BKlvYzi3x2LaNArOY6tF5ZCU6Wm5F55GVsJgbAh4nZn6KUOEqxiJJmCMRyWyYVLe8OBfZ6Wkhj8lOT8Py4ty4xKPVavH6669jzpw5ePjhh/HVr34Vjz32GBYuXIjXXnsNaWmhY40lrphTWCNLO6ddOxunH/1+2GmpQoxP60C/qxdWz+QYRJrcfLc6k3IvcjFbsnFlMPbkGMaS6oRUiDjN4nZE8P33SkTiJNK2bTSa2L5tsfNTwhFSMRavYaqcDSPe5Mx0fGNWPv7W2oVuq92vrD1DpcSkDA2WF+dicmb82l0LCwuxYcOGuL1fMEzMKahgpZ3HXvsH0tzTkZt2GumqgajfZ6ik/Qp4kBn1uZKVQqUMuNWZFHuRi92SjSuDsSXHMBY5JMqWMmIqRITi1oRE0UuUbdvIXyR922Lnp4QjpGJMqoR55LXL7Rb3HSgRZsMkwvV3cmY6/q28CCfNVtR39cPhciPtbE95vPYtT0RMzCmgUMO/XC4VXJiMTvtC5Gs+iElyzo9i4hC7JRtXBmMv3sNY4inRtpQRUyEiVKRbExIlK3NDPU5tqoHbbIZSq0VeVTW0F4ROBBJh2zYaLZK+bTHzU8IRWjEW62Gqwa5dCuU4ACoALgHvIe9smES7/gJDPefx2Kd8rGA2RAEJKe10QIcux0UoUu2M6r26HBfBg/j1b0jJA8CuTUe6yLLXsOd1ueNWMi5mSzauDEorXsNY4iURt5QRWyGi0qbDFeLfdyRbExIlK0uTPmBibfzLNmSUzkHxxk0hE2u5t20jf5EOOvPOTxnaEi1ymszzUTDrd4KuD7Ecphrq2uVxC1+cknM2TCJef2k0Dn+jUcSUdto942B1Rb6VgdWVDZtnfMSvTzQKAIMuNxwi92kUIl4l494t2YTgyiCJIWalJV7EVojkLz0/5OBFbiFINMTSpEfLikqYP9ozak9yl7EP5o/24PC3KmFp0oc9l3fbtnNf+wOKf7OZSblMohl0ll+yCWnpJVG9v9t1Br2dzwYdMucrlsNUhW31Fprcs2ES8fpLo3HFnEYRU9rpRjr6XeciQ/WJ6PexucbhhH1h0m2XlmN1wCnBeb0l48H2WY4lIVuycWVQGonQ+yWFRN1SRmyFyLz/uAkTK2ZIMniRKJm0Vq8OOyTWZjCg9YdVKH8vsfZ2psCi6dsONT9FKKf9KPpPvyK49DoWw1TFbfWmAhRZgOeLVfREmA2TqNdfGo2JOY0itrTT7RH/MbK5xqHTvhCuJB34FutSFE2OFvlfvQDbFz0adJ/lBbWrYrZS592SLdDwP02OFuNj/H6UmL1fsRSvCblieStEuutawh7rWyEixeBFomRhbqiHtVlYImBt1sP86QGugieAcDeGo+3bHjk/xdy/E077UdFxCi29jsUwVXFbvbmgzb4S8HhgGzx4NobzMblonazX70S9/tJoTMxpFLGlnUqF+PXhLsdFcED+yZRSUWKo3zxWBe1Z06fgwEO/D9j3791neVflhpiW0Uq5JRv5S4Xer0TeUoYVIkSxdWpTzajy9WBcfX3oemEjin/DREAuQm8Mx6pv2zs/xWKqR5t+WcRD4UYOmQsk2mGqDlubqJgsZz4E4B7+mZz2o7AM7Jb1BnsiX3/JHxNzGuadmprZaYZKA7js4V+jhA0TVJ8HflJxNi31ePwetrqyYfeMizLaxBerpFxXkgvAE3YYn8nQhX1Vm7F09/oYvfMQrgxKL5Ipt2NNrCfkxhIrRIhiy20Wlwi4zEwE5CLmxrCYIW5CBp3FYiic0NJr0cNUXUdw9LPvw2oW16rpdvUEeEzeG+yJfP0lf0zMKeDU1DTHlXBhctjXahQDyFD1B35yRELuZXTNhBviVuVTkRtAzzk5mP7vN+DEQ38Q9Joz+g70NhyNeEW7vq0HNXXNMNmc0KWrUf3lUlQUToroXCRMqvR+xXJCrhRYIUIUO0qtuERApWUiIBexN4Zj0bftS8j5QpGk9Np1BErLj2D1tMfunJDvBnuiX3/pC0zMU5x3aurIAS25afvRaV8Ystw8DSbkpu0X/Z6eCHrSU9HxSTqs+9ZluLf2PVwocBifvc8c0bZqjSeNqNqyF/pT/eizfFEqsfVgG8ryJqB2xaUon5ot6pwkTKr0fsV6pUUqrBAhil7e6jUw/mWboHJ2VU4Ocr/PREAOkd4YjrZv21cshsKFK70WO1RVaX0cihgn5V6xusEu5mcaK9dfYmKe8oJNTU1XDSBf8wG6HBfB7hnnt8KthA0axQBy0/YjXSV8/0YvRQQ96anGrlKg5tqhX7COAXHbpIXbVm3kVHf1zZfj1o+PwNAz+sLWZ7Gj7uhpVL60E9vuujJuyXmgCw6SbHq/Vyr1fsV6pYUC87Yluc1mKLVa5FVVQ3vB2J/sT2OHtmI+MkrnwPxR+EQgo7SMg99kEumN4Wj7tkfyns94+vc4few/4HKeAOAS/PpgpdfheucnTr0H5v6/+X/X8HgA9xHRP4NQ0d5gFzMo1ve7lDotDyp1AVzO4Nshp/r1t729HT//+c9RV1cHlUqFiy++GI888gjOOeecuMXAxDyFhZuamq4aQJFqJ6yubJxRlUO7cAnUmWooPnwRmkFxwzB8ZauOwOwqYDl7CHalEmkuN/J7BlDW3ivqtd5t1UYyNrYH7KG1/nEPvpOdhRevPg+dkwL3/ht6TKjashe7714uKhaxgl1w9n6+H787vBxm95dQ8Fl/UpXYuz0OUceP5d6vWEzIHSvkSI4DtSUBgPEv25BROgfFGzchc87Y/7MVgzcp5FO8cRMOf6sSNkPwG3HpJSUofj51E4FYiXSbzWhvDIvu2w7CNqhH++F/g8PyGcQk5EDw0mshvfMnPt+LoVG9QwZ6t0GhSIMCIhadFBooleMC9pYHE+kNdqHzAHKnP4eeE0+Pus4qVOOgUOrg8SgSZku3RGmhPHPmDG677TaUlpbiT3/6EywWCx577DF873vfw1//+lcolbHebykwJuYpTOjU1AyVERmow+TiUhT/ZjMal/wN5o8iT8wzVEZoFAOwepiYB6NzuFC59zCm95gwwSJgCt9ZyglZmF29bNTjxsZ2vF+5IeAAuQyLHbMtdjzwv5/g2RsuDJqc60/1o6G9R7JfmIEuOJ/35+PRT+6E4Uw+zjh0AJzAsSNJU2JvG9TDZvpY8PHJ0PsV65WWRCNXchysLQkAXMY+mD/ag8PfqsSsN7alRHLOmxTyy5xThllvbAv496DKyUFGaRmKn6/l30MUot1mMxGGgvV3v4nOz+8EYIno9cFKr4X0zvsm5QAiKqPP1C2GJqMQ/adfEfyaSP8chc4D6Dh8M+AZvfWxxzWUjKvTCpGuWwKlIk2262+itVC+/vrrsNvt+MUvfoGMjKEFrueeew5NTU1wOBxIT49PzhKf9J8SUqRTU4s3bkJ6SUlU752bth9pGLslufEw50Qf8voHRb2mN29CwEFV+6o2h53qntc/iJXvHQz6fJ/Fjo0fNouKR4yRF5zP+/NR/eE9ONAz62xS7h+Lt8S+8aQxpnH01Buwd+UL+OCWX2LvyhfQ29Aa0/P76jSshtMRvKxspGTq/crUViB/5mYUzP4D8mduToqfy5scmz/aM+qmp29ybGnSx/y9g7Ul+bIZDGj9YfL3z8v590D+MueUoXzHbpS+vR2Tv3sncm5agcnfvROlb/8d5e/tYlIeBe/NbKtpz6iE0nf11DYY/HOenbcGSlWOoPeL9Y1h26AeRz9bhM7Pv4NIk/JgpddieuejpckoEvXnqFCNj+jPUdTPFCAp9+V0tMPt6JLt+tt40ojKl3ai7uhpv6QckPb7XSjbt2/H1VdfPZyUA8CMGTOwfPnyuCXlABPzlBbp1FTvXXDtJZdBlS3sF9FI3h72DEU3lBj5CyTwNPdUo7OKK3E+NSEL9bctHvV4T70B/XphyV9+rxnTuoJM2QdgskkzHyDQBefRT+5Euzkv5Ou8JfaxYGxsx/ZFj+IfS5+C4eX3cXzLXhhefh87rnkS2xc9CmNjbAfBiP3ioFIXpHTv11ggV3Icri3Jl7VZD/OnB2L6/omGNykSj/aCChT/ZjPy71sLDzzofPZpGH6wEuYDDXKHFnMWUz06j6xER8ut6DyyEhazND+j8NXT7wR93jsUTIhY3hj2vakgtnQdGLpJkKm7POjWY2J656PhvVkh5s/R47ZBqRCf6MX6Z7KY9+PYoeWSfkaDqdqyN+BcI1+x/H4XjsPhwOeff46ioiI899xzuOqqq3DZZZfhgQceQG+vuHbSaDExT2F5q9cITqxHTk0NdBd8wnXXQ6ETvj95umoARRk7UaDZBa2yDQp4E9FY7QA+ton5x9mfqcGzN1wIlOSOeu5wzXa/nvJQxtkcuObAsaDP69Kl6X4ZecE51DsNhjP5gl7rLbGP6v3Plvp317WM+rNy9JnRXdeCXZUbYpqci73IZo5bkBS918lKbHLsao7daq3QtiQAcPX1oeuFjTF770Qj1U0Kc0M9DD9Yic9vuzVpE0opWZr0aFyyCM3XL0PP66+g789b0PP6K2j+2lI0LlmUFNUL3hXgNv0y9J9+BQO9W9B/+hW0NS7F0c8WhVy5FkvMjV275V/4vGEO2pu/GfBmQX7JJqSlh66CDLQyLeQGRLBjhJWZB4tlForK/47p83YFvSaK7Z2PlO/NivySTYCQhNtjw0mD+JuCMf+ZPHZYBt6T7DMaTH1bD/Sngi8A+YrF9zsh+vv74XQ68eqrr8Jms+H555/H+vXr8fHHH+OOO+6A2+2WPAYv9pinsFhMTfXeBfdqXLJI0Pn8zq0ywuXIhAdpol5HX9AXToS1cBKqv1w66jmnKXRJ00gZjsCr4jmZmoDnj4WRF5w/HFkyqnw9GG+J/Ys3Xx7x+wsp9TcZurCvajOW7l4f8fv4EnuRVSj46zqRiU2OseWPUD0i/rMUaJhZpG1JySiSmxS+17CR2KsevVSYfxBqKJdd3wfz/+6B0XYpdFOvQX71f0Q9gFDsjV2n7XOYbJ8P//fIHnQxQzmF9LUDCHqMKq0QTsfRSH90ZGgvCLtyL7Z3PhIjb1a43RYM7R4T/jtXJFumSfkz+bY+BKtCiJWauuZR5evBxOL7nRBO59D33qKiIjz88MMAgPLycqjVavzgBz/Ajh07cM0110gagxe/6aW4WE9NFXK+kayubNg9wlfaaTRrmhrTc7QBB7OpdeJKpqxpgX8tlOVNkGzw28gLzqAz8GT5YKIpsRdT6n9G34HehqMB+/jFSoShOxQ7YpNjj0Xc/IhQCSLSxN3U9LYlJaNY3qRIhYQyHsS0FpS/tytOUX0hFpP7A60Au44B1ucA9zFgaKSOGX3YijPvvB/1TZ1oV08DJWJChnIKmQrepr8WHnjgcoyuMHO7+qIux3aH6Z8GhnrnB3q3RV/6rUgH4AE8XySSwSaYG0/V+E06DyWSLdNi9jOF4LAZcNJQhenzpPt3KPb7mlQtlL50uqFr4rx58/wev/jiiwEATU1NcUvMWcqe4kL1i6tycqC99HJRXzq858s8/wJAIawk3eiaya3TojCQnoa/XzA96POz1ixFWo6wJDDYuUom6VC74tKIYwxn5OCULLW4vdtDldiHK7cTU+pv7zOjZeO7omILRs6hOxR7Ymd2KDKzBB8bbpiZ63QXoBB2OR/ZlpRsIp2dEgh71aOXyPMPYlVeH6is3HUMsDwCuA8BI+fcxmIAYaxWT72JmFe4oZxCStCdjraASXnMeMLPIRLT8x36vWxDSblCA6VqEnQ5NwYto49267lwYvYzheFdzZeK2JZIqVoo/d5Dp8OUKVPQ3+9fYu8tYfcm7vHAxJxiPjU1c04Z5tXtx8zX/gj15CmAShXyeI+HhRvR6JyoxfHcCTjWZw7YizNpfgkmlBUIOtfpyeNwPHfC8H/nZGpw+Ywp2HbXlZJuWzHygnPrzB0YnybsohWsxF5ov5/YUn+nSdxNg2DkGroDxG84USoRO7NDveIWwecWkiDCI6wHLlhbUizJ2Y8dzewUX4mcUI4liTr/QMjk/savXI6e//dW2HMFKiu3Pgd4OkO/LpqbOmJu7IYjNBGL56TzUJRKYRV1QnrnBfPY4Xb1wDb4adDBbfGoghP0M0UwWM6XdzVfKmsuL0VOpkbQsVK2UI60ePFi7Nq1CzbbF98J9+/fDwAoLY1PDAATc/Lh7Rc/97U/oPg3m6P+8jbxxm+g4mgnimtfRlphEaDRBFxFVyikL1NJVqcmZOHFq88DEHo7swW1q6ALMBjOl64kF1e/+gPcuWAmVnxpOu5cMBN///7V2H338oBJeX1bD1b+qQ63vLYLK/9UF/WADt8LztyJx1EyPsy3mrMCldiL2UZGbKm/WieuzD4UsUN3RibUxtO/F5Vgx3M4UarxzuwQIqO0DKpSYTc8xSSI4aqUxLQlRSIRBnyJ/XsIdp1L1IRyrIn3/AOhN4WE3OxymwZguOPbYT+7I1dKnS1ny9cFCHdTJ9hN1FiungpNxOI16TwcoQmtt3c+Q3dZgJsYkaU/IysMfMWjCi7Uz+SdVF8w609R35AQu5ovxvyiSSjLmxD+QEjbQjnS6tWrYbVace+998JgMODDDz/Ek08+iYqKClx+ubQ97r4kX6rcsmULXn75ZRw/fhw5OTn42te+hvvvvx9pIXriBgcHsX79emzduhWPPfYYbr31VqnDJAkE64mEWg04v0jGs1VHMOAqxNDQDBJiID0NnRO1ePHq89A56Yv+/BNB9j3PLi/E4m1rsa9qM/r1HX6l25ocLcaXFWBB7SpklxciXMF640kjqrbshf5Uv98Aj60H21CWNwG1Ky6NaHV95ACa9Re+jB9+eA/aQmyZFqzEXug2MicNVZi15hW0bd0vqJxdk6PF7Opl4X8YgYQO3QGAo58tGnVM/+lX/M43cqCPLyG9gfEY/JLMxMzsMLiErXCLSRDh8UA9eQo8Tqffa1Q5OcgoLUPx87WS9UInUj92LGancKBebMSytSAUMUP6RN3scrnCfnZHrpQ6/hejyteDnj7IAELvgDXb4GfwuL/oWz7T8xbSs+Yhv2QT8ks2Bf2dLla4RMxiqoe5/59Rv0+0QiW0FlP92ZsHZrjdQ5VtSmUG0jNLkT11DSz9/xjunc/K/ir6On8x6poqRLDBbd6bJUNbwIUWTRWckHkAmoyZAb9XCCX1TJvaFZei8qWdIbdMk7qFcqQZM2bgtddew9NPP40bb7wRGo0G11xzDX7yk5/ELQZA4sR869atWLduHR566CEsWbIEzc3NWLdu3XDiHUhzczPuvfdeKAT2J1NiCvUlzTcpBwAFXABCl7snKxcAm1qBLGf4nim7UoGmwono1WXi7xdM9ys59/rw6Gk0njQGTIyzywuxdPd69Da0omXjdjhNVqh1GZhdvUzwMLPGk8agv0z7LHbUHT2Nypd2Rlz67nvBGXeyBi9PaMJDuzPwuTEHRusXiUxOpiboTQAx5XY2ix655WcwoawA3XUtYY8fX1YQk8FvgP+XiEBfHLwX2VAJ9UihEmyhNyuOHfoKxk28/uz7Rzc5ONV4Z2wEShBGJceHDgk6p9gEcdziryD//gfRVVsDl9kElVaH3O9XS16+nkgDvkT9PQQRr4Qy2eWtXgPjX7YJurkU6fwDsTeFRN3sOstmMKDpq1dh3KKvjBoQN3Iol8ciLv6RN3Vsg3q06b8KZ4A+bY97AFbTHhxvvBoZ4y5DWvq5cDr64HFHt5IdLBELNoFdLoESWm+MVvNnQYevBbppPWHSTcPJrbl/J5z2o4JiCDW4TcjNkkBbz0UiU1sRdHjcyOTdYWvD4MAuvyF2wcRjpk351Gxsu+vKgIs8ob7fSW3evHl4/fXX4/qeI0mamD///PO47rrrcMcddwAYGkPf3d2N9evXY82aNcjLG70StnHjRixcuBDf+c53sGxZ7FamSFo99QYcrtkOp8kGtS4d6k/fgCdcT+RZXY6LkKqJ+ZH8oV86szuNYY91qZT47RXlfivkI5lsTlRt2Yvddy8PeszEimJc+mJkfW1VW/aGvMMJAIYeU9gYwvFecPJnAh9dCjS09+CJt/fC4nTjnClD28IFK28SU27nvcAuqH0Uuyo3wBRiyzRdSS4W1K6K6OfxJWSrGbEJ9UgjJ6uKuVnhdvWcLXMPvvpOwXlndpgPNMQkOY4kQRy5jaXUIunHluJGwcjp2tOf/RUARPT3EI+EMhXEYlvWvQ3QwwAAIABJREFUcMTeFBJ7s8vLefo0+v68BcDIlXj/lVJFprjzjrypc+Lz7wZMyn25nKdg7tvq84gSQGR7LQdLxMTcFI6UQpkFj0claJp5oITWNqjHcf1Xww6bC3bTOlNbAeT9AKa+v4mKO1iFQXpWGaYUPYVTR++Gy2kE4Bh+Ltg0dyn5Ju9HP1sk+Wq+GOVTs7H77uVoaO/Bxg+bYbI5oUtXh/x+lwokS8yPHj2KtrY2/OhHP/J7fPHixXC73di9eze++c1vjnrdAw88gOnTp6O9XcKJjhQzxsb2gOXRSkUONLgSuWn7ka4K/gs3lbdK69am48Wrz0NBzwAKuw8iy+EKeXymw4UH/9/HeObGi0Mm5/pT/Who74nJL7b6th7U1A39wrQ6XDh4QljCG8sYAKCicBIeXzQDADB37tyQx0YyGVVMqX80xJaTRzNsx7fcLpLeQJa3RydWyfFYSBBjvXe4WFLsNR6PhDJVxHJbVt9KI6VKi/RTV4m+KST2ZlcgI1fifVdK024AnB9AUDn7yH+zFlM9bIMHI4gosqQcCJ6IRXJTWCyPexDqtEKk65bA47bAZq6Hy2X1S9RDJbTth/9N1AR435vWtkE9Tnz+3bN/3qG/f43krTDwK5/3OOC0GeCwtY243ioAhQY55/w7phT8WNT7xFI8V/PFqCicJPk+5WOJZIl5a2srAGDatGl+j+fn5yMtLQ2GIL+gp08Pvu1TNPR6fUqWx3unCx4SWDYphvXIabTe/Qbs7aO/kLk9GlgxGZ32hcjXfBA0Oe9xlqfkVmlOAH+dX4yV7x3EOb3msEm512STFT/426f46XcWBj2mz2LHE2/vHU5kQ2nsNuOP+tMYdLiRlabELWW5KJ+chSN9Fqz/8DiOGK0YsIu7YImNQSihn2WFxSFqrEv/GQeMZ89Z8MK3kNN4Et1//BhuiwPKzDRMvvViZJVNRYenHx2H+sOcLTSl+XYo3OHLyQ3/WgiP+krAY4QywvJBt6sPrfon4MlcD8XgiYgnfTpsBhg++y7c2lcjPAMFIvh3syYdnmnTAQGJr2tKHo6q0wSXyceK9cQJUcf3dnZgMEYxugxHYPvxj4CO0V/OvcnToa9/FZoNv4KqZKa4c9+7Foq1P4InxEKBorAQznt+HLNrrEvfCOdbf4JncBCKrCyov3kLVBH05EdznkheG/bz/OR/Qfmzx+FuPQIM+HwfGDceyuIS4OGfDs1d8Hm9XxyZTmiub4dqZicU+OL1lud+C5dR2ABZV18fmn/+BNTfuBnY+pZ/HBGyGQxovOu7yNj8KqD6LyiVj0M1+wiU0weGtkoLw1M03e/frGJwLZQik8RoeBSFMLkDfH6djVBaPkM8vjU7He1w9E8eusZkAnDqoXD8EfAMAoosuNJugUNRhs9b3QB84nQ2Qmk5KDrGQdNnOFT/31DaN0CBU6Lj9WA8evvnwrjvIsB9xO/zGOwV8NjQ3fYwuttegTvrKUAl7ndRzJz9jI6M24PxgLIEVtVPR/85U8Q8Arb2G0myxNxkGrpVqB1xZ1KhUECr1Q4/T2NX2/q/BkzKfTmgQ5fjIhSpdvo9bnONQ5fjIlg9sdnuY6xRA1ix97DghNxXUfcZTOvqD9hj7mVxhr57Hizx3nGsHwXaNPTZXThldoQ4Q3jhYpCKJ+1meJw7BFwshy5GnjT/bauyyqdi2uPXxz4wZyPgPiLoUAX6oXBuhSfaFg/P2WGACuF7ZgfkNgBOPaDmqrkc0h7+KWz3fB/oCt5qAQAw9sFlOCI6AY2WIkvc50vMHu7hOH72eMCk3JenvR2Onz0O1WZxN5dUJTOh2fArOEIklGkP/zQmf94uw5GA7+P65w4oi2cKfp9oziPmtSOTd/cNN0EZYhq+qmQmVJtfhatJD+ebf4THMghFZhbUK24ZtUNBsDgs/wSU04GM+wHV2TUcj0Xcri4eyyBUZeVQFs+E+1+x2eLO3WqAq1kPVWnZUHLp1EOzdhNsP/kQnhPBt+NUFBYi7eGf+j/mOhyTmMLxIA1QzoVb/R0o7K8NJ8GetFsAdRkUjj8JuobGjPsgYP87oLkGUJfBow48h8qXwvYCFBFUCihwBkr7U1CgN5JIAZwDpeO/ofCIq+xVwAOgCUrLj+DO/JU8yblq5vBn1Pfmh/fvneSXMhtIl5WVQRVmP+1k5L0LGq78V6yeegMajwlbybN7xsHqmoAM1dBqo801Dp32hXAgtYflRJKUA4DaA9y49zB+ecNFQY85Z8qkoH/njSeNeGDbThh6Rpd8D9hdaIpghVxsDJEQ/lmei6Of/UpQL1WWbh6mzxvdUiOFziO/QL9F3BcdRZQrJzkTC5A/cy4spp+gTf9+xMN7FDiDibp3kT8zPn9WqUDU7+a5c/HZzx6HJVxi3nUK6l/+l+TD1UYyP/gTNO9+X3C5felDj0Abg98N5oZ6NB8Xti+Vou0YZjgd4kvO584Frr8hZjMDArE06dHykx/DHahPemBgKIH8jx+jJMhUcG9vvaOzE9a9H8IdaOEjzHmExnDOz59D57NPwzlyt5V/7oCneCZKXno9dNvA3LnAN4L/HgkZhwlwHwIs64DM/xxKzsX2c0/ML0Dx3LmwvPR62PJ6wQbOYNzf30XxTUM/l21QiU6VBaqnNLBssA1tnebzV6LKHo+MOfMCDiD8vF4DZ/j5XFHLyLoQCqUCdstT/ruBeN6HCtPg8hwTlfKq1PlwuUyCesUDUcAFteMxzChdFrZtyls+fsb0McSvR3rf70yEL0yHRgM4bJG32yo87dAp/wvT5/r/nh7ZpiHtANa5AHg9l5rL5cKBA+JuAEqWmI8fPx4ARq2MezwemM3m4edpbDpcs13Q9lIA4EY6+l3nIkP1CYChYW+pnpRHa9rp4Be/nEwNqr9cGvR5IQPcohUuBqklYi+V2N73aPkO9BGzjUswUu5rGisjh3/5Tk4ey8wN9bALTEClHK4WjFz92PHsbZdyoF6kE+2Dbkkq8jxiYjjy3ZvhsQVYBT6bvEe7JZ6QODwnAOtzgPaXiLif23dyv3n/PsAV3U1Q72R13zkiysKhGJ2HAce2oWntikwgc8U4FF8feABYetY8wdPBvZwtQ1u0ec+fVgmoZ4V+jd16yG8bNi+3qw9ui/gbuLqc5bBZmqK6xnjcJr+hpSPFdkK8uEqLYR4bHLbmKN/bfwaM2IGwlNwibTsMq6RkaHP7Y8f8v0y0t7fD4XDg3HPPleqtKQ6cpuDlWYG4PUP3gFJ52FtMhWiqKsubEHToWn1bD/SnouuTFiJUDFKxmOrReWQlOlpuRW/ns5g87WfI0F0Gpcq/XUKpykGm7vK4DzQbudet1EYO9Mkv2YS09JKIzyf1vqbRsDTp0bhkEZqvX4ae119B35+3oOf1V9D8taVoXLIIlia93CFGJZIENN6KN25Ceknoz5fQAV9CJcNe45FMtAe+2CLM/NEe0Vt/+Z5HbAwBk3If3sQ/EmLicB8fSnjVs4fK24VQqNWAT8+ndweFma/8HkpddL/fvJPVAw1MU88CMn8MZK0b+n9M78BJQ+A/o8mFP4XQXWpcxwDzPYDlQcD5N8D1/tD/W9YOPe4Kei9PFTApj5T3JnC01xjgi4R11ONnb3hYTXtikJSnRfn6SNfpv+DdESbUz+U7gNU2OLavYSScZIl5UVERSkpKsHOnf2/xjh07oFarsWjRIqnemuJArRM3sE2pGLo7aXTNTMlhb7F2LMhU9pJJOtSuuDTo62rqmv32i5RCuBhizTaox9v//Dpue+UlfO9/M3HP/2fvzMOjKs/3f5/ZV7KSELKRsIQEUBYXRHFDBTewWmu1Wr9YhApSKy61tWqVVm1VXCpUEBG06s/iAtS6AG6ggAsJQkgIS8i+L5PMvp7fH5MZZjsz73vOmUmA+VxXL8vMWd6ZOTnved7nee77Mx12H/4C7bW/BQCMKHoFKcPnQ59+I1KGz0d+2TYUTtyR8BXo1OzFYYsE8cJXDUC6WBGLRPia8iVagBKonHwyB+cnQwDqy0Bqzz0P0tTg60ualgbt9BmCMqmROBW8xvkuupBklkmOQzsGEkIDf1KoxmH0ZqEBb885MzL2Lq7OzoiLdek/uwFlX+2OeO2S4MvE07hocAWgat1UyNUTY+7vrgesf/aW9odVCwSU/EcOzsXVf/EtAis1pcgr2cxrjvGPzN2LpkNz0XpsAazmCv/rYirES2WJ9cbmwuM2EX0un5J8ktODuAXmAHDPPffgs88+w+uvv47m5mZs374dK1euxK9//WtkZGRg//79mDNnDn788Uf/Pp2dnejs7ERPj1eUwWQy+V9zCyw1SiIeYxdfAXka2UORBHakSI8CAFj2tJE1iBsuBthy3rig19LUCswYNRyb77gEZSO4Jx2TnWf5FgGkYxCTfcfLcf5LH+C2T2fjg+Pn4rOmc/Bh3YX4zdcP4OZtd6GyuQ6djX9Ees4y5I57BzmjX02IP2ckfOXkwoi+0u+rBsgqXIHW2oVorJ494Em+EX2d68MWKyRSsqqGRPma8oGmDPhk5WQJQH0ZyJKPtiLztvlIu/5GZN42HyUfbUPZ9h2iBuWA10qONJAaql7jfBZdaDLL0Y7Ddwwxj82zaoN2HKzV+19pobfnXDIBYPSK6GPjWKyLdO3KhmcRjcPXnkFjS+nLmEYib+y/IZVHt+a0rQDY1ujn8JX8R3iHaIwkhLaEKTWlGDVxJ/LLtlLNMYG4nS3o61yPhqpLUVc5E31d7/G2DY003uxR/8RQkNjyeGy8F3ICF91DFzGSnNzE9cqcM2cO/vGPf2D16tV47rnnkJmZidtvvx2LFy8GAFitVhw/fhwWi8W/zwUXBNtAPfvss3j22WcBeLPteXnCfISTiEPG1GKklOaia9fhmNsqGKNf+I1h4hcYni40ZujQMTINc0tyoJRJoVPKsOT8EqLScZ1SvD/5YUo5LhqTBZVMRjUGsahqM+BnG3ahwVgQ9l6/U4d93WNx97f34OXzX4RMzt23lkhIet+joU2dA5k8Ex63CRKpDuqUS2Ht+8L/79QRSyBhlDG90jsb25FXshnpOcuGXC8+DXzKgE9Gv+mTwcs8kHj2Ywed5xTwGuez6CJGhjtw8UYMX+9Q+FRt0I4jUPhNWgjoX05Dpusl1N9yH1yd0YUSuXrtA69d66FqKv91Wh0RLt0OpaYUBaWfoLV2IWzmyjBBNddheAXlSM7hK/mP0XPOB4k0g7MlTK2dAmTfBZerF+bej8Cnp5t1G2Ez7Ubr0R947R8Eo4daO8nvhd52fDE8br6q7MLxVhQw1As5kpxlQ6ofPbGCdacHcV8ymjt3LubOnRvxvXPPPRc1NcEiCqH/TjJ0OWf1ndgx7xmYarknQDlMyJKfqIhIlR6D2ZMHDxt9VTtJZLq0SvzryimwuNzI0Cqx9qYZVPsvnlGCTQcaRSlnn5iTik13XCr4OHxZ8P+2o8HIbRkHAI3mbPxl73y8nf4vv9BKIPGaVLiO6yv14ydgI8Gw4bchJeP6oFdTM28O+ndd5Uzi0rjCiTs4xyORpkGpLvU/yAxFEin+NZicCgFovChauYYqeBpq8Fl0aX3u74LOGbp4QzMG4nPwqNqgGofeK3IWiFJdCqWzBKyTzOoz0mJd0L1brkX++qfQ+sALYQJ70rQ0qEpKg5TVaXVEoul2+DLPVnMFDG2r/Iuv2pQrUffCEsDUSXaSgZJ/2f1UQyNCnz434twgrkgbIDgohwQ5Y17zz512SzU8HvGqBvigVJdCIqFr63Q6WmIuujfVzEuIfs6pJljX1NSEWbNmcb7/1FNP4frrr+d8X0wGv5YjyUlLalkeLtz8AL5f9Cr6qpuDVNolsEPBGJEl/xFK6YnVXpXUALWKhZnIqcKDOHdbnDSYZVI0D9dj7WWT0DrQX86nLH1qfgZKs1Owq45wUucg0X3koZQ3duNQez9IRFxq+3NwsEsHfdtKqEd7g7J4TSqkxw184DL2bIHH3U1wdA8MrS+EBeaB8OlxVGsnR3wA9C4mDO0A72TovRaLkz0AjReB6tokwdNQg8+ii9AMd+jiDc0YSOBbtUEzDklBcBbYV9nTfN9zvBbrOO/d0s3QvDgeOaZXYNjwaVS7vNTsxTD2bCYKRkl1O9TaKf55y4dGsRF2bCT6jMCJkn9RYRQRxx+oSj908KCzbhlU6lIoNaVorV0IsOItQtHiu1Z7Wp+j2s9uLofbFf3ZLXDRPV5E+40TvUAgFjk5Ofjmm2/CXt+9ezcefvhhnHUWtz2x2CQD8ySCSC3LwxU7H0dPxXFUP/kf9G7/AjAbkCI96i9fD0RZXIzpT/4e3937fsxMO8M44WATI5Y11DAqZajOTYdHKoFNLsO2yYVoyArODvMtS19943TMW/dlVMu0vBQ1MrUq1Peag7LraWoFSrNTsPrG6QnrI4/Eql016HOQKav2OXV4++hlOGd0uJ1NKEImFdrj+h64tCmz0XL0ZpD0/QUG05Hg0+Poe+iL9ABIymCVs50svddioB5fivynV6D2jlsj+lRLdHrkP71iyAag8cTXHxxPr/F4QrvoIiTDzbV4QzIGRqmMqcoOhAf+PhtDR1MjHA31UBSMgjRbDcV1gGycKuieQTSOkV7BNyC8sofPYh3JvdutbEfec9HnBBpbSiG6HUJK/kWD9UDChGd8xRRpExOXswlttYuQNeoFb3vAIBB6rdIs5ABquN02ovPEek4QCo1gHckCQZepCYda9sDltkMmVaJ05HnI0OWKNVwipFIphg8fHvSa0+nEv/71L9x+++0oKAhvmYwXycA8SURo/YDTpxTh/I1/gPXQ3IHMhQRuQ8AGcjlkqWnIffwpZFxzIS4sLo6YaZfr5JCaW/3l762OC05Lz/ODBZlYefXUqNvsbexGVZshLEAub+zGql01MNldEXu/y0akYvMdl2DRxj2obu+LGnhXNHVj5bfcxxosaKsFLC4lJAMONGJPKj74Htfc9ylIxXhCg+nw98XpcSQlkeVskYL/k633WgjWQ9Vo+MOyiEE5AHhMRjQ+tAyq4tGnZXAOJK63XWxIsv7Zi3+H1hef88/Jirx8WCkC81jVAyRjyFn2IBofWka8gODzWbdWVcJjPFE5Zz/mFYPFuwBSAMVSwHjpiXtGtHEox+RD98diyEbJI1b20Aat5r0/oOaOSyG5ujNqHzbpnECiIyJUt0Noyb84uFBXeR5yil/DsMwbANBVbA0Gdms1upqWh/Xs0yKT54MFC7eziXMbubIYmQVPwWL4lLMKjWYhB7AFWf1FI9ZzghD4VuVFwmBpx64jH8BgaYcjYNGhobsSqZpszBh7PVI12aKMmw8bNmxAf38/fvvb3yb0vMnAPEkQvok0dEI0/HczVCXjUbRyTdSHPl/moufD91F/791wGQyAywk4nXB1dqB+6W/R/vILKFq5xp9pP7xyK1wmG2Q6FQqvHoumO64BnA7Y3XoADkQqaWcR1cr7pMcm9/5pFrYbcPlPDVA6XbAPZM7rBzLn+1sNmLfuS78KelWbIWKwvelAY1iWu2xEKnYunRMz8J6Sl0Hdx54IaKsFNHIPXM5uNFTNhs28l2gfmlVnIZOVmMG0mD2OsUhUOVus4F85thCWH2I/oJ7svdc06vOhglZJhj5cWf+U2Vei7Z/Po/53dwXNyYxOHzODLdHpoZ1+HpQ5uUTVA7EqD6yHqsFo9YBUCoS65EilYEaPxdi3N0I9vhTWQ9WouWEOnPXN3CdkARgAx18Bx9u90PxpN5qc3ntG6Dg8NhvAMJAolXB/qEXmQLLAXFGO2jUL/AsWwy66lKqawFFfB9QD+Mrrh65a5hWSiwTJnBBNR4RUtyNWBZKQkn8xYT0mtBy9BT1t5yCneA1VxdZg4HH3wm45wHv/wN8PANFvnJJxQ9RjkgvC0vXEC11050JIVV7QcSzt2H5wA0z2cAE+h9uGDmM9Pq/agFlltw9KcG6xWLB27Vrceeed0OkSmxxkWJZwCeYkxO12Y98+r73A5MmTIZVKB3lEiefgwYMAgAkTJsTc1ucHHO3hT1lcHNOLVshxqmbNhPm73bC79TGz5R54g/NTLUA3KuVYO2sirq44jpE9ZujsJ4RsTEo5WtK1Qb3mM0YNJypPL87QJdTKTGwCr+Xyxm5csXo7kYhdityE1y56FqVphDK2gfsOn48cglXn1mML0Ne5ntdxhewbitVUjsbq2cQ9jvll23iXu9VVziRa6VfrZvDudyPpV2Ra8mB9lIGzrpFzG5L7VqKhuTebK8pRc+1s4sqAko+2ndSLEEm8kMyljFIJRqEIykjHo7eeaCx5eZiw6RNICoCqWefBdYAuOGBGem3PdBNO3DO4kgWMTg8GLMAwwZ89NQ2sy8lZWUI6Bq7gnHROAECt28G1CCmRpoVVIJEoxsf6LGIiVxZDrhwDS/9Wou1dhwHnFm//O6P2ZvXjtYAQiEwxCi5HHfU+2pRLIv5+Ymiz+H53m+l7AOLYQtNcpzQ0H74Zxh5yfQN9+o3IHfdO2Osf//QvdBhjP5Nl6Qtx1Zl3UY1RDNavX49Vq1bhiy++EBSY84lDkxnzJH7EysjwPU7XO2/BUuHNZnY4z4pZwn6qysJ1DVPjlm9rkN1nCXtPZ3diXKsB923Zi+fmTkNrhh7V7X341b93Rg3KAaC224RFG/dg59I58Rp6wqARsSse1sorKAfIV52FZL3FFAxKVI+jmOVs0SBpD2BHNkH35GQ4Xsw7KcW/SKBVn2/+2+MY958P4zyqUwPatq1EQjKXsnY7lONKoJs8La699URjaWpC7eLbIL2zA67j9IGxz3db/vKAZ3OjknMxgDUZI+YQ/X8nMhng4mHRNTAG7YuR36fJRNLodlBrlIwvRf76J3H8rl/BXe8GAoel92bKo2X/xcZpryX6btz13u/XU4+gMbu+iV2xIEYwr9RMgsvZTVzOzkiHIbfkPc75S4g2y4kxlSJ71ItoqJoF1iOszB4gFxbkd2zhVXldpiYYLO1E+xssHeg2NSe85/yNN97ADTfckPBsOZAMzJMMIJYfMJ/jSJRKHF+yEJaKvWAdDtjcqXCweqrxnyq0p2gA1hMxKA8ku8+CBdsPYPlNM9BrdcDsILOHqW7vQ0VTt2h94rH62eOF3VKNRyevxJ2dl6DRPJxzu3xtO/4y7XXe5yEt9RYyWYkdTCeix1GscrZo0AT/npx6FG3ZBs8R9qQU/4oFraBV37ZPUTVrZszWo0QxFINfoW1b8YZmLnU2NSLrlXVxu9ZpxmKtPgDJupBAkQJPA+A41AtD+kp0zS+PuRjAicsFiU4PRiajFsmL5v0tpP0nGqQaJQ1Vs6AZdhEkUi1cmm5oXnTDdcRriZbo7HMoHo8VYPScQa+7HrD+GWBbI7xpAjwHAesj4Vl+IcF8EIwCHrcVUqkabhdZAKxST4yrO4mvbcHc95UoQTkgbNE9FmIkEg617AnqKY+Gw21FdctuXDDu59Rj5cuBAwfQ3Nwc1T4tniQD8yQAxPMDpj1Oy9//BsuBn4ImX4N7NDyg83c82XFKGBzPTsEnU0bhN58fJNonp8eMgo4+NGSlwOEm60jptTqw8tsawX3jNP3sYuPLLOTLa/Hy+fvw2N75qO3PQb/zxANTityM4mFt+Mu01zAmJdJTQGxoVp2FTlZiBtNi9DjGIhEic3yC/5zJr56U4l+xoLbHcjph/m43jvxi3qCW8HOJf/Vueh/qsomDFvxGK8t2G3qHxHcn1pyc6LGwRjfcxwWcbMB329RfBVsl/35gAGDkMhQ89xKMX36Bvq8+g7OxhWoMod7fjHSYaJnIwMUqVmGD89JKSIpj7+d2dQSUEnudSWRj4+NTTgvrMYJhlJzd0LYVHEF54DFCKhb4BvORD+6A1bg9xkYBmzPZghawoyG+17sXoYvusRAjkeByx3Z2CNreE7tlUUy2b9+OlJQUTJkyOIvHycA8CQDx/IBpj2P8ZgfcPcEezix7+l2W1XnpeOb6c7Fg6/6gnvJo6O1OXL6vHq9dcQbVufj4nwdS1Wbg7GfvtTqwq64zSJRObAIzC2NSWvHWpU+iqrcA7xydBYtLCY3MjlvGbEdpGnfPMQk0q85CJyuxg+lQr3SxvckTITKXaIX5oQxfe6zBFIOzHqpGzXVXwtkUrlzsMRph/m43aq67CiWbPo4Z/IqdcT86/1aidquj//craKdMHZRMv1hzcih8vkvasaA79ibRYK1A/99/AliPoOO4e3th/PILFP3rVVRePwZOiikhovc3ywq+f3JVauAjsuxvcDm3U5zsOKMAWHGCH5aNHHS5Dg9kvAkIrFggDebtz0ugeUHY9XICKVjJWHhUT8bFh1sUr/eQ30ysRXcShCYSZFK6xJtMoqDaXih79uzBGWecMWi6ZKdfBJQkImL5AdMex2MKL91hGGGB48lIj85rNKp00n12ldMFBnR6nXz9z30s2rhn8PrZXVVwOMJLKsvSGrD8bP4l66FwTSrR1HKFTlbxCKbF6H+LhJh98dz7JU5hfqhDo8IcSrTWo3hy7I7bIgblgTibGlH7m9sw4dsfI74fj3Lz1n++ANuBn4i2tVXuh61yP9V5u955Cy1PL4fHZoNEpcLIPz2GzJtuBkAXFIs1J/uI9l0q8vKhKCqGRC6POC76ig26zcNwyOAxivMc4FuwYJV0WbpI3t8sC0H+0FEF9GJkf0Ur5x5AphgFte5sSKQ6OO2NsPSTZ5L54NwC8vaGgYoFzCUP5tlGDaTNRWALmqgz0IwkFVKZN4mg1J6BzLxHUVsnpzoGDUK93iXSNGQVvQRr3xeiL7qTIDSRMH7kdDR0VxKVsyukapSOPE+0sZNQW1uLa6+9NqHnDCQZmCcBQJeRieYHTHMcRqEA6whfpU2VHoPZnXvalLMblXJsm+ydUe1yuj9Jm1zmtY5jyCwu09QKLDm/hMcovZQ3dqPa1UkpAAAgAElEQVS6vY9oW7H72QGAcb4bVzsW1iyFatgkjCx5M2hSIfHr9nisUGjOgNvVB4/HSLyaHSnYj4eaqpgkQmQuEcF/KEOxF9pH0co1MVWYI0FT5izW5zdXlMN6kKwM2VJ5IOLCAUm5ec28K1Gy+ZOowXlQybDLCcOWTXQfJsJ5I5W59378EWrvuDVMDfz4b25D3dJFkOcVwN3RTrzAINacDMT+Lq2GXlijLEAMu/AS9Lz7dsT5WnT0gFSmh9spzn3et2AhOcsN/A9eO5dYMIDk7Aivs0ZOvYxYFmcAoYBeBPE5Ucu5B9CmXBLkDBJ3bHLQrNiwVrpg3tNngmz7WRjx7DoY2lZ5FxuMO4gqARiG8Qu8WU3lMLS9DMbSAjAaWM0Ph/2OQhDD612pLkVq5s1IzbxZpFHxGIOAREKmLg+pmmwiVfZUTVZChd88Hg/6+/uh1w+ezlUyME8CgC4jE80PmMpfU6cPK2MHAJXUAAVjhI09PQLz1nQtGga8ybedWYBpx9qJytkDA3pS00MPy2LltzW8RdpW7aohsigDxOtnD4KNLorH65BugDV4D23f4IazoR+e/wDWPO+DltPRCqvxW7Ce8CcEn1ru8QNngZEowLoDKkAYBSQSPTTDLkRG3sNhkxVJsB/vkjQhxFtkLlEK88DQFwIDvB7TY/+zGceXLIR574+Ai/whN1aZs9ifv/mp5eE+15yDc6P5qScw7v99EPQySRDjbG5C1cUzUPbVrrDxcZYMi0Boi0Dvxx/h6C0/51QBZy0WOA6HP4xHC/TFmpMBsu8y0rhqrrsSsvRMOBrqExOUA5AWKiFnSuDAHuHHGliwsB6qhm2NkSwoBwAWcL4FKC8Kfyu0ZYb0Pk4joBcqPsenNzsaob3yNIugfGHUdMa2jJqjnSAKbrPJXyXWemwB0E92zXrcvehq+ivcznb/7+hz/Wms+lrU+Vio13ukOdVqKkdX0xOwWyoBeJXnM/MfFXVBgQu+VXkzxl6Pz6s2wGgL9zH3oVelY8bY64UMjxqJRIKampqEnjNsDIN69iRDiqKVa6Asjq4+oiwuRtHL0R+0SY+jO38m5/tZ8h8h5yvrehLRnqLB2ssm+f9dn52KlnSyssHAgJ6UPpsTr39/DDNe+gRTnv0vqtoMVPvT9qcL7WcPg9GIezwAjBSQZADSfED1O0Byfy3qqqajsXo2+jrXw9L3WcSgPAjWHhyUAwDrgMfdDbvlJ0iY4EUmX4+ZzbQ7bJIOtMaxW6rF+IhxwVfOptKdB4k0Leg9iTQNat0Mv7UPX3KK10CuPHEvcR0GrM8CluXe/7qOCBe78WUTzd/tDgvgAgMn66HB/y3U40tR9vlOpMymaxGJVuYcj89vIcyW+8dwYH/Qv6mCGJMRh+bNCRpftM8kFr4WAQCoveNWXtZcPnyBfihizMnminJYqyp5jcvZ1ATr/n1x+w7DyJJDjiJY9pSLcjjfgsXxJQvhaaaL8thawHgdYP86+PXAlhma+ziNgJ6/lBv8erNjEtIr71sEjSeyax1g9GTl4ZIUHdL/71ooUkdRnSPwPkerUWLp25aQ+Zh2XD4izal2SzWO/TQN9ZXnwWz4CC5HHVyOOpgN/0X9gek4vv+sIfsMkarJxqyy25GlL4RCqgp6TyFVI0tfiFlltyNVkz1IIxw8koF5Ej++jIz23PMgTQ1+0JampUE7fQaRSi3pcXIf/BMYXeRyEaXUiBzFN1AxXZCArjfsZIAF0Jyq9XuRB7L2skle27QohAb0tDjcLPa3GnDW8//DfysbOLcrb+zGgnd34Zdv7MCCd3fB7iLMgg0gtJ89FFZ+U1gQyAkjB6CKuVkgkmGAbBzAjDSLlj1w2mvRVhv80E1qjRO631DDV86WX7YVKcPnQ59+I1KGz0d+2TYUTtwhOMPgC/5lHWfCco8U1gcB16eA+2vvf20PSmFbNgwe7ks4JiTZRK7AabDIfeiRsHsrF7HKnOPx+elyY+FQBTEAXM3NQeOjzRDzwdci0PXOW2Hl63wIDPR9+OZS1cRJYBTBAkikc3LLM08GKeLHA2laGkDbhx4AM0wB5cQSyBXZsFUeEiU771uwoFnkCcMEOP4KGBd5y8lDW2Zo7uO0Anq+bDGv3uxYx/ZY0HjoeljNFf7XQhdBxUY2DpAVDyPaVl16Bgqv+RC5dz8NRk8mwBV6n6PVKGE90X8fseZj2nHJFKMizql2SzUaqq+E0/oTgEjPZW7YLfvQWH3VkA7OrzrzLsyedCfGZJ2FUZlnYEzWWZg9aQGuOvOu0zIoB5Kl7ElC8GVkzPsqBPkBkx5HqlLBFUEADvAG5/nSL9HnzEeH6xycSutIDIA0c2Thi9YMPZ6bOw0Lth/AyB5zUFm7USlHa7oWay+bFBbQ88Hu8uCmN3fix3uvDlJQ57JD0ytkkDIM3AS180L72SMiK4NCSlbeDNYJ4SpE4mC3VvtFg2h6zKzmA2g8dD0kEiVn3+JQIF4ic4A3C2R+2Aj38fCHD9bohuWHfbytrWge2oWIqEXq3Yacv9KsWGXO8fr8qgkT4aivIzouAKgnBC8yUquAIyCw9Xj4B2KUuM0mtDy9XJxjBWgB+K4XR2sLLD/tA2uzBgWrjEIBRW4+il5eHfOaN34TZ0V+KcCk6YFGOltK5eix0Jw52f9cUL9sKcyVPEpIQ9VP9YCsSI+x67z3g9q7FgjL+LMAjnl7uJXPFkJ9tvf6p7mP263VYJSZVKf1ic/RlnOTbe+G2bAFVuPOoDJtn6CX3VIpmqd2IGmPzUTf/fuj6mT4FlTslmr0qP4EpsANlsBBNvQ+F4/yfKv5RzRUzYFcmcd7LqbVTvH1vofSWrsQbmd0cU0AcDkb0Va7CIUTE+/MQUqGLjehPuVDnWRgniQi2slTRPFEjXUczeSp6N/+WdRjWNksnEpBuQ+N040F2w9geYQe7NYMPZbfNAOFHX24bF89VE4XbHIZtk0ujFm+XthuwOU/NUDpdME+sE99lH3sLg9+9e+dqLjfq0IZzQ7N6CAv1yzNTgnrYy9v7MaqXTUw2V3QKWW8et1Jepu5YG0AJF6nkUTi89lWj36VrseMNcJs2OL/58nSfy4mNBldWluweHtFR+vdZgsKIf/jo8CECVRj9kEiBherzDlenz/vj4+i6rNPyPrMpVLkPvxY0EvUKuAB42PBJqz0WqrVwWOLrSxMiqOtBVWzZsbsi2cdDlgr98dckDJXlIuSzY+KG3DV0pWsSNPSMPqNdwCPB+1rVqHxz3+ApWIv9amZkYBiAeD+3mcfBsjnAYrxMiDfW2nnaBJmm+mDbQHsLwCY6/03zX3c4+6Fei4L6SdpZNem3vs5gMjq8NGg2T6wTNtXIu0T9GqqvgpuVyfdyaMgkaYh6/w/I+s/yoj3RGlaGlQlpf7FprrKmXDaa6Fa5l0UYaNY0Ee6z9FolBDDOvzq9XznYjG0U6ymctjM5O0pNmulIDeBJIklGZgnGVTkOTkxtzmVfc1zeswo6OjjDLbrs1KIfcpzuo0Rs+zTjrWjJUaWvbLNgLf31uKWacVEdmixKM7QYfWN0/3/5srAbzrQiNLsFKy+cTqx53k0q45YMHSV7aLiEw3i22Pm3Tf8QepUJt4Z7Xh5RQOxlbBh6IXjgd/BOnYsL2G5QDG4WA+5XMTr82unTIWqbCKRLZlqwiTA40HtXQv8FQXDLrqUl287ze8jFF/prHHXTtGOadr9LVUgHWtBqvmp5QkTbaNBlpeN+mVL+QvzSQHJ+ACLsAuD33ZU9+LI8uvh2meGu5dbXIoW+5F6/z2G9j4uK1GRC+MWnBB+k8/1WqIRlbMHBPQ0+Mq0fVlVtXYKCsq+EO61HYA/yByPmNWUgdUI0kKv2nwkqzjoAWmhFPmrno54nyNbxFcBoF9cEzIXCxVONbSvAljyigbW3c/pJpBk6HHqpSGTnFRkL1wcs1fyVPY119uduHwfobJLFHK6jbhvy16MazWEKbrr7E6MazXgvi17kdMd+WbuYYHfvLsLU579Lw60kD0oSRkGemWwmEuaWoEZo4Zj8x2X+ANtXwZ+V11nmKJ7r9WBXXWdmLfuSyohutDeZrV+VuLT4JT4RINoe8wicTL0n4sBn4wuDWJ7RQdCZI3U1ETUu22uKEftXQtw9Nc3o/auBTDv8/aG+lqGSj7aiszb5iPt+huRedt8lHy0DWXbd8QM+OP5+ce8/m/I8/KiHy8rCwyA6itnofvN9ej9YCO631yPut8vAUuhOh84Pj7Zdj74SmdHPvSIOAeUSnllt80/fIfuTcGK9tZD1aiaNRN9Wz8VZ2xiMhxwNB0TJszHoa7urgfM9wDW+wD7Fw1e1xdSyxICAu8xtPdxiVRHJObHjPQuOPiQjfP6lBOdIyCgp8XXbuUjmrgnLZGCTF815Zg33kHRv14NWlANrUaQFnrV5tXPALI5gPQi73/V/wA0L7hhS/kk4nmVmlJkFa4AI4l23xK2cMVnLhYqnMpncT/UTSDJ0OXUTUUmOSkg6ZU81X3NVU7hCw8Lth9Adl90K7HsPgsWf/UTHrnhgojv+wThCtsNuImgFN7Nsrh4TBYytaqopekkGfjabhMWbdyDnUvp1KYDrVGsxqGXGfIRKBokVu9bYN/6qUo8M9qAuF7RgYiV6Se1MePbepS9cDF6N71PJA5G8/kB76JByaZPcHzJQlgOVoIN0BJh9Hooi0bD2dYC6/59YfuyJqO3bZhhiAMr//g8Hl7Zdj9yOWTpGXC1t3FuElg6m3nzr1B/75L4l4xz4Xaj7re/gWZ8KdTjS6NWagwqMgCFAJoAlsAONCpsuHd3VK9vEfHdY2h7hb09ySeqXKyHKuHpC/i703sDa38VQAAk5dySXAVUy/jPgYHtVj5CvapNhm1Efc0nkEOtOxsjildTZZS5Ak/ZWEB2f6TtTRF1PGTjVOioXxbDVYXUQ48bPnOxEB9wPov7gW4CSYY2ycA8yaBTtHINKs85E/BEvkGe6r7mpU09yOk28hZzK2w3YGQPWQBTYDDisbyDWGMYjVZTcF03n1L4Xce78NWSKzjL0Msbu1Hd3kc0tur2PlQ0dfPyVxdSHp4IlOpSVPfkY9VHu2Cyu8BaFuKmwndQlsZfTjzSg9SpRjwzuoC4XtGBiNG7HasUnsv/mhTroWrU338PPJboC3o+aD6/j2gioLW//Q3cHR3RD0CR7QwcH+lvGgijUEBZMh5jXn8LAKhaBIrX/Tuqj3ksJDo9PBwiqCR4TEZ/SXsiFOl5kQ/AAIhpshLo3U3i9S0GvnsM315h399E/Uc/Q8/6/wb1xnNlu6OVczPDFFCPL4Ps7i6wI2mC5nA4s6osC4AFw9CFDNq0K5Ff8kHsDUOgCTzd9UDX/V+jvW572OIlk++E4vemsIUOsREyF/MRTk3NXoy+rveJy9lDfeuTDG2SgXmSQcdjtQJSKWdgDnh9zVsdF8CJU2/VL8XqwH1b9ka0TiPh8p8awsrXuZAYWRR90YWlS+T45+4Cf3DuK4WPlHUPLIUPHWO3xY55674MKl0PZNWumrDydS56rQ6s/LYGayOI4cX8XCKUh/OC0QNwACz302a99Ww8sef3qOnaHvBdjMfW+odQrG/C49Nex5gUfk+Up3p5Wrwy2oGIIaIWihiZ/niK3lFnVWUy5Cx7kOocgYRm9M0V5bCRemtLpZCkp8PTyS1EFfj7mCvKIcvKhkSrjfo7yHPzoJ16Fhi5PKJjCI07SdpV12DM2++h9o5bI2bOGY0W8rx8uDvaIwb6Ep0Oxu1bib4OLmw11Wj++5O8RNQSwvH4HNbTANi3A55j8Tl+IKH3GCG9wrJxKqgjZH85zz1Qzu064rVEY62ARKNAwX3r0K9bCZtJWFAOhGdV7ZZqXlou3mOlITPvUV7jIK1GcNcD1kckYFvCF/i8Oh6AO6CqIp4kci5W66ZCpZ1ILGynUk88pSvrTjWSPeZJ4k53eS32LHgF3/zyRexZ8Ap6KoJn6PY1qwBn9MAy0NcczNCwwBKT7D4LFmw/wGtfJW0pvJVFts6J26eeqIsjLYWPNEZfGXokTHa6sdFu7yM1ezFxHxwjHQapLJfXeQCAkeihGXYFUobPR+HEL1E06UfOXrEm55VY8u3vsafRHLZA0e9QY1/3WNz97b042hdbBDESp3p5mi+jTQKfjC5wQkRNe+55YXoXpF7RoQjN9He98xZxgBXJ/zoW1FlVlwutK/5BdY5oND31BJliOwC43dCUTYz5+wBA1ayZqLl2Nvr+u4kzKPftU7L5E4x95z2MeeMdZC28C+2vvBzWww+WBTvgxcWCjZrBT7vqGkxrM2DkI09AoteDUakh0esx8rHlOKujD2NeewPaGRdAUTgKisJRSLl6rl8LQJEzkuy7iPY19fai5a+PDUmxt7hiBBwrwEe/ywuFNAkjk6H1ub/7rxFXjRXsqjNgfyodtucUcB05sW2sXmG+i8mysYD6fkDzCDDsz2VQTxxHbNsWjVCPdrulGk0182Az7ebVdsWlKE6CrxohFrYVANsSvRTdV1VBDE+tmkTPxTnFayCVR9fwAACZPJ9TRC7J0CSZMU8SNwxVTfh+0avoq26Gs/fEQ1Ljph+RUpqLc1bfidSyPOLsks/X/OGZyzCqiUW6yYrShm7IY+96UhBLoZ0Lu5zyz1jNeM+nsyN/mBWSI3biUniuMXKVoeuUdGOj3d4HTVmhSj0RI4pXR8wESKRpkCkKwTCA014f9p5SXRqxX46rV+w369pwvDe65UyjeTiW7/8DPpj3LTweGyz9XxF5yIY+SAXSXV6LI6u2wmWyQ6ZTYtyS2UifUhTzmEOReGS0Q4lWck0a7Af2OLptVkj0eurebV9PuaViL3GARWvjRtP/HogQH/fAc7evWQXjV19Q7eeoO44zDx7l/H1IKgAYrRYps67AyD88fEL9maOHv+fD98GABRgm6DcM7e0PJPBYvn1YG9C24h9oe+7vYMEE9dm7+/pQv2wpcp65B9KruoC3GcAtUKhMRKGzkwoBaxHScwC2bSDjHu3rYxi4OjvR+8FGAED32296Xw9YYHJ9o4CsWI+0x2Yi6/w/Rw1MxdAa8bi60V53vyhe3aGBdGvtQgGK7BKk5vxe0HhiVSO4DgOehlAT+8h4GryVBiTCeGrdhVCo8tHbVQWGLQeD2ImgaHNxvFBqSlFQ+gmajtwKp7USQOhCpxRKzSSMHPPmKe/ecqqRDMyTxAVDVRO+nvcMzLXhJUbOXjO6dh3GjnnP4MLND1Bll6ozCvB9cRE+L/OuTr68ejtSCEulhzo+hXZSezQf284swLRj7UTl7Kyegedn3lJ0ndKDWaN7IHuvm7gUnmuMXGXoi2eUYNOBRqJy9jS1AkvOLyEaRyRoygpJhFdoRVlCe8W8/fU1RGM/1jccHZqXMSUvA3WVM3l7nJIuhp1MiGELRgofETWu4A5SKdH+vky/ENEuGtE7mv73oHP09uLoLT+H/sKLkb1oCbSTpxDvy/kdUcL1+xAp4JvNcHa0BwXlXN+3X3wuBK7e/mjH4lqc8R3r2C+/g3q5B9DD24OdJHFoANYDMLkAtACOAbAiPMYBwhc9IlR8sEYHnD91o2fpD8jarASiJH3F8Nl2ORvhckb3aXcdBpxbELWXPbTcPtCujB8eWAyfICXjet5HiGaLKpGmgf1YBhgJfdaN3vL/SMJxoShU+cgZ/Sp6bAfBmG8HPLGrkYRUBwhBqSnF6DP3wmquQFfjE7BbvBWNSu0ZyMx7NFm+TonL5cKGDRvw4YcfoqGhARqNBpdeeinuvfdeDB8+PGHjSAbmSeLC94tejRiUB2Kq7cD3i17F+S+R95G+P3EWjKoTJUMtqZpTJjAH+Cm012enoiVdi3GtsZ/q2EIF2HEnRPSUMg9klOfkGmOkMvSp+RkozU7BrrrYE2hpdgpYFljw7q6oKu9cxJrIfdluj8eK1mML4HGbIZFqBwLu8CCDjyhLIHz76/n2LdIshp2MwbnQjLZYBGbGPU4nLHt/gLOlOXxDglJtJi/Pn+kXItpFI3pH2/8eiKO+Dt1vro+aOQ5FDJVw9STuxUpzRTmshP3qgVl/Id93aG+/kGOxLR7YVgDKpYD9ryBJACYRCxvg2RXwbx2AQkA6EvDYALYCkYP0GLiam1F18XSUfbUn6t8Hmc82P9z1kcXiXN947ddUywB5ceQqsFC7Mj6I0XPNtYCuHnYpmhyPACAMzOFdmIhFaObbo3oUKvf9vP3GE4VaOwX54z8c1DEIIZKiPs3Cr1i8+OKL2LBhA5YvX46pU6eipaUFjz/+OO6880689957kMkSEzInA/MkotNdXou+6ggPqhHor26GHenEKrpW2Qkl8ZxuI0Z18VeyHYrYaMvSB1h72SRO8TYf7EgZXPenB71md0ngpjwn1xi5ytBX3zgd89Z9GdUyLT9VA4vDhStWbw8KZjcdaERpdgpW3zidaGzRMuESRhkxaDf2bIZCPR45xWtELfni219PusAQOlaaxbArdj5ONbahAl9bMDEQlPWVSoMCdWlaGtj8Qsj/+CjU40upesrDDk0peieGzzeNKrxglXCpFLl/jCwiZT1UjcM/u5qoZQA4UfaftfAuXuX8gfh7+z0ewcfyNACSkYBkNOA5KuhQSWgIbU82ef/nNgJwgldQ7j+0yYxDcy/D+C3bOf8+ot3rhRDVOs7ktZqzP6bHyLdXI21ieFZbDJcTMXuufYvkPjE6Y88mOCV03xWjjr1NWOZbOhp5Y+jn4iRkkNqBJooPPvgAV199NebNmwcAyM/Px9133417770Xhw8fRllZWULGkQzMk4jOkVVbg8poo+HoNePwys9w5so1OHj+WWDt3OrW1RkFOJyZ7//3gu0HoHYKmDmHGEalHNsm85MObc3Q47m507Dkq5+Q32uExHQi7cLqGbCFCm9QXnRC2MRkl+DzY+mQnKklLoXnGqNCynCWoZeNSMXmOy7Boo17UN3eFxR4p6kVKEzTostsw76W8Im21+rArrpOzFv3JZ67MB+j0whmV4Rnu31CNpFWvj3uXthMu9FUM49TqIcPQvrraT1OaRfDeirqkD5lFNX4TmeEZn0ZjQbDLroEEoXSn+mvk8nhrj2GqlkzqXrKQ6EVvaNRuo9FLFV4vv3sgWgmTuL0eD984zy4usizZoC37J9vOX/QcQaCfBas8O9yoNRW9cfYftVJBELSlkx3SXHiammP6ZoQ6V5vNf0Al6OO93lJrOPcTUa0PvgC0raHB+ZCXU4CM89WU/lABj56hVosQudw+Vxv9h8kiXm9t4Q/GlyZbyF+40m4ibcdKF+kIS1oCgU/MUAhJAPzJKLjMtEZlbpMNq9lmlwBRAjMa1Nz8NRF81GXmuMvY6fx7j5ZaE3XUgu/Be2focefb7gAj+UdRNEXXYCVBdTenvLA8nX/9iYlGvvVQLaauBSea4ylWSlRS87LRqRi59I5qGjqxspva4JK1e/4f7vQ1Be9zqy224THv23AG9fw60EnEbJx2mvRVrsIhRPprKe4EKO/nrScns9i2PS1i4i25+JUEpiLhdCsL2s0Qp6WEZTtd/93C+z3/w72ZgE2RwwDj8UC66Fq4ocXGu92EqxVlZyicEIDYHlePopfezPie3x/E6lWR9WTHw2xjgN4S219ftWWJwHUInYAKZfHdDRJMoAcYIoBlkz2QzSsh7j/PgIJvNe3HluAvs71vM7nOjxQvk4Al6CjUGE6pboUEkaJusqZolWohc7hsnHeknzPwdj7yor0kI8HWHeEyhpGD7V2UszMt9DWtiTBxNMOlC8333wzXn/9dcydOxfnnHMOurq6sG7dOkyePBmlpYlbHEjapSURHZkuPAiMvr0K7WtWBSnW+qhNzcEDc+7BgRFjg3rLaby7SXBIGNGOxYf2FA3WXjZJlGOtMYxGy5IcuP8yHO4/ZEYMyttNcmwoP2HRs/aySWhP0fAao1Imwb9vnUk0tkD9nF6rHTe/uRP7CRYEAKDWYEN1V3RLt0jQCNnYrdWwmumsp7goTavH6BSy1EtpdvSFjVjwWQzji6GqCVtnPoYvrngSta9/jYaNe1D7+tf4/PK/YevMx2CoEu6nO1iYK8pRe9eCINssMbK+QHgQ53zqCUBIUA4ALAvr/n048ot5sB6qJt6taOUaKIuLhZ17AE9/PzpeWRn5PQH97OpJZ6Jk08cRFxz4/ia+sn8xyvkBb5Av1rF8pbasfUCcazy8Vl7S4LmJUSggTc9A6tyfoeiVdWEWcicFiX7y1ADqlwC0J/6R12Pg/vvggsb+MxTnFpBlkXGi6iMUUruySMiVxUgf+SCn1VpghZrdQnbP4prDVcsAJobToHxUHtL/Mgtq7bmQK8dCqTkHcuVYqPWX+S1PCyfuOOXL0a2mcrQeW4Dmwzej9dgCWM0VgzYWmvs3HztQvtx999345S9/idtuuw0TJ07E+eefD5Zl8corr4BhEhcjJDPmSURn7OIr0LjpR6IMniJNi3FLZqPn+a8ivv/URfPRnJKNwnYDLv+pAUqnC3a5DGkmAiWPGHTo1agdkQKbXIZ0owVnNPYIPiYtRqUcrelarL1sEloz9KIcs9Wkwj93F+D2qS3I0duhU5xopDPZJWg1KbGhfCRaTSf69X2l8Au2H8DIHnPQoke0MSplErx720yUjUiNOqaqNkPEUnYa+h1uvFPdgZ9fRLcfjZCNx90LQ9tKQSvjvj44h/UQHjlDhbuN96DRnM25fXGGjriHngs+i2F8OFUF5qL1ukEuF6XsO1CgzVxRDs/xY4KP6YM2sxCodC+kjN5/fo4FBiFBq3byVM4qAL6ZeF/Zvxjl/P7efo8HPR++H3FhmRg14G4FjNcDsAAIlKeQspCmpkF79jlQjBgZJnjYsWYVWfUDwwwJOzVlcTE0i/Nh3P413B0Aux/BnzcOSIoAsAxYY3TP63hBW6GzHT4AACAASURBVFkhRLGdROQsEHtr5BYoWmG6wJ5rsSvUuOZwX4VJJJE76BnIRmmguK8P1mGbgP4T41Sox2NE0fOnfDAOBD+PiKmtI6RFgeb+TWsHKoR169bh7bffxiOPPIJp06ahubkZL7zwApYuXYr169cnxd+SnLxkTC1GSmkuunYdjrntsNJcpE8ZBUOEB7jqjALYPMPwyLu7woJFMTLcVfkZftuvBVv3A0hMYO6QMKjKz4BBq8K2yYWCyte5aDWp8PSOYuSnWDGruAdKmQd2l7envLE/cp92a4Yey2+agcKOPly2rx4qpws2uSziGBVSCcZnDcNbt5IF5bHE30j5qqEPVW2GmOcMhFbIRoiabGgf3JgU4OXzX8Rje+ejtj8H/c4TwVmaWuEXtqP5PJHgsxjGh1NRYC5Wr5sYhAq0ta9ZBRAKlpFC6zPuU7o/dO0cGL/cLujcjvq6iK8LCYCjBTN8MvGhXveMwIeswN5+BqwwMXUrwP7E8Z7bex0ad3yF0W++6z+nT8lYotdDotPDE2VhQFlcDEarh+0A10l4olIBNvLqG0aphKJ4DNgflVBer4f9AyNccQ7KmZHezKpjIytIzE0INK4JPnKK1+D45tmwvt8S1eosFBKRs0DMe3ZHbIWJJUIqV+ZDpiyGhJEH9VzzqVCL1asdbQ6XFgLaF70+5c7NgbZwLGRjw/eLl6bMUCQe2jpiBPq0928xW4a4MBgMWLFiBRYvXoxbb70VAFBaWoq8vDzMmzcPn332Ga6++uq4jwNIBuZJ4sQ5q+/EjnnPwBTlIV5XnIVzVt8JwPsA1735Q6C/z//+1sKLseiz6ohK4wqPsJX/UBGzbWcW4OwjrdAkQExO4WGRY7Dg7QtLRcuSc9HYp8b6ilyqfeqzUqJ6qWfplPj4zlnEpdeLNu4RJSgHAIPdjXnrvsTmOy4hDmZphWyEqMlGyhSMSWnFW5c+iareArxzdBYsLiX06hT84ZplgsrXA+GzGEbLqSowJ1g1nIBQgTYhJd5c8MksmCvK4WioE3xuRWFk0Uoh/ezRghnaTLxseBbG/mczAKBq1kzBfuqBQb65otybjY4zrN2OY7fdhNFvvovW5/4e/hl8okUh6v+qklLkLHsQTcsfAxiJ17hbIIxeD82ESd4xUATmrN0O4/at3mP8Two2nl+bHpAUeINyaSF9JlksJKnDqFwTgIAKnkNGuE88EgVYnTGQFkZ+BqISRQPgMRk5q234CJ/Fo0KNZA6XjSXzKfchtqbMUETsygWxAn3a+zefhS1aGhoa4HQ6MW7cuKDXi4q8ujl1dXVxH4OPZI95kriQWpaHCzc/gMwZ4yBPC/4jVKRpkTljnL/ctarNgDnfdOCgNitou2lVzqj2X0IIFTGrz05FZ4weazHJ7rNgwfYDKEix4v+mNGPR2Y34vynNyE8ZpKcHCpxu8kWR8sZuVLf3xd6QgtpuExZt3EO8PU2/XqiPKQ2xMgVlaQ1YfvbreO68V/DEtDUYn9bI6zxcnLP6TuiKs6JuE7gYRgsfgbmhjlj949EIzdQC4liWRYI0s2A9VI2qWTNRc+1s2I8J9+dS5uZzvsennz2WBVz2wsXEvdWMXo9xmz4GABy+cR7M3+2OHZTLZGA0Gkj0wQun0rQ0aKfPCFIKbl+zitiuTSis3Y6jt/w88mdwuwG3GxKdDsMun43M2+aj5KNtKHp5NRr+sMybLRchKAcA1ahiFD7zAlgXf50X1uj2lxeLyghANgdQ/8ObSZUOrBnRZpLFQj1+IpVrgq+Cx/zdbrj7Qq6rAasz5xNZYFoitwr5RNFoiNXHq9ZOQc7oV5E77h3kjH41aoY7HhVqQnruoyGmpsxQIx7aOjSBfjRo7t+0dqB8yc31JrCOHg2eD48dOxb0fiJIZsyTxI3UsjxcsfNx9FQcx+GVW+Ey2SDTqQbUm0cBCC5zbrngdjzz2UvI7++AzZ2KVGN8atxCRcxyuo1YsP0AMgkXAXpUcjjlUgw32gStbBUb+/Fgdg3Uo+T+16aM7EerMbwHfCjRa3Vg5bc1WHvTjJjbrtpVw7unPBrV7X2oaOomyjjT9OuF+ZhSkOhe9lB8i2HfL3oVfdXNQUG0Ik2LYaW5OGf1nbx7vxMpMJcoxLDN4sKXrSx6ebU/iPOVHzuaGuOiqC3V6vzn8JjNkGi1yF60BNrJJ3r/hFq/hcLo9dBffClq71oQ8Zzq8aXIf3oFjt12U1Q7zEBiWcDRZOI1E7x2a1WzZpJ/ZpcLEp0e8rw8qIrHgJHJ/DZ3oeOKR/VDrLFFw2MywW00ouhD772F6nMT4mhqQNNTyxO2IEGDtARQR8ic0maSY5I20LMfRbtUPio/bFEuFiQVPM76dshfngztS/kRy8xTHi6EYeFhsCayZxox+3jjUaEmpOc+GvGYh4cKYj+PiNmiQHP/prUD5UtGRgauuuoqrF27Fjk5OZg6dSra29vx5JNPYvjw4bjkkkviPgYfycA8SdxJn1LEac0UWOZcl56LB2b/Dn/csR7pzRlQxiEu71fJ8dzcaf4S8pxuI+7bspcoM+8G0JCpw7+unILWDD0KO/pw3Z4jKOg0QupxQ2t3QeUiz0jITB7oPuqDe0ImAICpsSNlkxEpFhaPypuxtrAEe3XRM6CDhclO9uOQbkcLzeIAQCZkw+VjSkoie9m5IFkM40uiBOYSiZhBlSw3F7pp50QM4rjE5cSm+7130bPpvaCAyfDfzVCVjEfRyjVQjy8VvXSfYYGG+34XJpqnKhmPEXffA8PWT2H43xbioDxShUEkilauwZFfzIO9lvuz+I7FpzLCbeiF29AL1mKO6qUbr+oHIfgzoB5PXCpC3L296N/6iejHFQOuzDiNvVZU5HJop52N3GceRGfjY+j/WyXc9e6ggJ/RS6EunYTiVW9SeTDTXKf2I/UY5d4GSRkbXmZ+9mTUrLsa/dvJq5bE6uOlsVqjqVCjFaMjJR7z8FBA7OcRsQN9mvt3ovjb3/6Gl156Cc8//zw6Ozuh0+lw9tlnY8WKFUhJEV8LiotkYJ5k0IhU5lyXnotF1z2Mhz7YiQkN4q/GlxdnB/V1L9h+gLhc3i6Xwik/8SdTn5WCF+ee5f93TrcRf964B8NsFFkwKwscd0D2bA+YegcYo7dMXAfgbm05aocNE1WxXSx0SrJbB+l2fKAJ+mMJ2fjUZIUIwSSylz0W0RbD+JIogblEIlZQJRs+HOM3fxqcGX/lZXjMZnicTlj2/gBnC1l/vhBYqyVMhMxt6IX5u9048ot5yHv8SXEDNZksouiY75zHvt9DpwQulSL3iaeJgplAZfnQBY/QaoXauxbwXhCJpXgvhsK72PgyoCzY+I0r3qptfNB4BdK4UC0DrI8AbAv/U6RcPgfj/vOh9/9PuQbWWRXo+PIJGN85AFgBZcYZGHn3o7yyfHzVqiMFQPKcHKpzi9XHG68KNd8c3nLkV7Bb9wsdpp94zsODidjPI2IH+jT370Sh0Wjw0EMP4aGHHkrYOSORDMyTDBrRypy7dCkAxA3MQwXfCtsNGNlDfrPRON0Y12rAfVv2BmXdfbRm6FFRnI2LaHycXSzkf+oE0xL+kCMzezDOzH2+wSJNrcCS80uItl08owSbDjTGpZx9X3MPcTk7wE/IhoZ4ZQqGCokQmOOizWxDebsBTg8LuYTB1OxUjNAKz8iLFVTpZ14M9fjShGXG+WCvrUX9sqVU41LkF0CakgpHU2PQfoxCAdbtjh2c0dpzud3o/+wTZFx3PdHmPmV5874KdKxeBbfZFLHkXGhlRDTFeyECd/EkEUrGCUECgKI1Pppquc9ey75CCrZJA09oD3cstDLkPvxY0Etq7RQUXvMhcA3doSIhplo1zb1N7D7eeFWoKTWlKDqzHMd+mgKn9YDQYZ6U8zApYj+PxKVFgfD+fbqRDMyTDBrRMp7bzizAtGPtQRZpQmlN14JhWSzYuh9KpwuFHf28ju8Tbnvj4rIgb/Vtkwupxs3qGTAtzohBeaTzLSco2y5IseLSQHu02nQ09omrelOanUIcDE/Nz0Bpdgp21XWKOgYAONJlxOWvbKe2HFNrp8SlpyxRveyDCa3bglC6rHZ8erwDXTYH7O4TT+eHDWZkqhSYU5SFTDVdiX0gYgVVUq1OcO82o1BAd8FFcNTXwX7siKDxcOEyRGmIjQDr8UAzZSpG3PsAeje9D+O3O+ExGQX7nkeDT0CpnTwlan+s0MqI0B7csD7+u3+P5s72qGWZiUaq1Qk1cRsa0OjVMVK4jrhjBucZr52LTNeLOP7MjXAY6uD+BmRWaiziGjCIqVY9mH288a5Qyxv7tihl7SfrPEyC2M8j8Uw8xLp/n24kA/Mkg0a0Muf67FS0pGsxrpXuQZKLLq0ScpcbD33wgyjBfnGbAX9677sge7UZh5rRkq5Dp15JFphnycB0kJUD5vSYUdDRx+l5nqOz4fapLcjR26FTnHiSEVtMrjhDh9U3TqfaZ/WN00XzMQ+l1+rArrpOagu1eJGIXvbBJN4Cc4F0We14/3ArDI7wvyW724Nmsw3vH2nFDWNzeAfn1kPV8FitXrsr2uzuAL5sk9DebdbhgDI3D/mP/w01186OT8adUmzO2dyE7jfXo3fT+2AdDuI+cSHEwxpHjMqI3v9tQerH89D63N9hOVgJNqCEv+fD96EsKob6jMmwHaqK68IFCf4MqMeDng/fDxor905SryAhhf3ZkMPshvsjHWT3cs81vvuvUlOKjCcuRve362H9AQBBRxsjYTgrJ6iGySHQKHaWm6SPV6LVQjY8C+Z9FUEikUKJZ4VarMBfpiiEx9UNl5Pb+eRknodJ4fs8Evn6PPUTD0MFhmV5Po2cBLjdbuzb57UAmDx5MqQ+n8/TiIMHvUonEyZMGOSRhFPe2I0rVm/nLHM+u/YY7v54PyQu/hkxo1KOLr0SepsLmQlSiXZIGJiUMqRbuR+C2ZEyeEbLIN1JPqavyvIi+ovn6GxYel4DsnXc52s3yfHP3QVRg/M0tQKFA9Z29b3moN8lTa2gzkwD3t941a4aNPdZsK+5B1anB8aARYs0tQL5qRqMztBDJpXA6XHjx4YeNPGwyZsxajh2Lp1DvZ/Y2C3Vce1lHyrEQ2AukH9XNaLZHPvvI1erwq1l3HZdXIilTq6dPgPZi3+H2vm/CvKQ5kPa9TdizBvvoGrWzPiVRsdBDV4spGlpKPloG3XgE0uJHoA436lUGvU3ZjQaKIqKYa86yHuhRwy002eg6OXVOL5kIcw/fi/4ujyZSJk3G4o/9hPdf62mctTMvwDOT8gXUjJvm887u8fV6iJNTfMLNB5fspDoOtVOn8Gpe0ByzlACx5DIvl6hcAX+QufhofzsTAPN9xDr+sx99g/owrKYgX4sH/PTCT5xaDJjnmTQiFbmPKqnGX/YsxrDJTZ0MGfBwerhAXmA7pQw2Fc4HJvOG4vbvzyIzK7E9dspPCz0dheOD9djeL8tKHtuVsmgGC0F+0A6pOvp/L1VzsjZ9duntkQNygEgW+fE7VNb8PSOyH7CMgmDC4qH47ErzsSUvAxUNHVj5bc1MNld0CllWHJ+CXH5OuC1wVu0cQ+q2/uCAny9QobhOiWm5qZjZIom4nG59o0FjYVaPIl3L/tQIR4Cc74Ay9LXj1QXg77rboZpbPQHo26bA21mG3XPuRjq5MriYuQsexC1d9wqSvDDDgTMJJkuvshS0+Dq5G5FGExoS2q5HiRDlegB73daM+9KOJspNEBCifEbsxYL7Acr+R9fBOS5echZ9iBq5s5JiODgUIPRKKBUl4BhtHA56iBXjoJcmR/x/qvWTQXj0AHoIT4+3979aAuBgQKN+U+vQONDy0RTqw7s4235x5Po274VrCW8lz1wDNFcCIYaXK1pp8s8HAvS74Hk+qy/fRkKN6xAr+7vp3ziYTBJBuZJEkqXqQmHWvbA5bZDJlVixbUTccvb1rAy5z/uWI88YycgBfKlX8LmTkWb81w42WFE55F7WBR2G/Gz3UeQ15V4r1W5h0WWwYzqvEyAAVxSCWwDfei3/LwbYzOsgIahOqZNHv7nWpBiRY6erLw0R2dH/jArGvvDe85dHhb/PdiMb2o7/ZlxUiuyUAK96UMxOlwwOlw40mXEs3PPiph9LxuRip1L56CiqRs3v7kTRwh/P1oLtXgTr172U5FIAVY2gLQd22ApHI1DDzwBS+GYiPva3B6Ud/ThqiLywJyPfVYoqklnYMzrb+H4koXwmMRZ+DN+swNHf30zJFotch9/Cu0vvyCqkJw0LQ0Fz7+M5kcfGlL90AC9NQ5poOMLMtTjS6GZehb6hATmJwHO1hYc/cV1gz2MQYHRS+G85Cv0dZ6YM9yubng8ZkiYyAv72qwL4cAm4nPwbbUgWQi019aidcU/4qJWrZ08Bc72tohBeegYorkQnGwk52Evsb4H0uuz+YF/oGx7csEjniQD8yRxxVfKzHp6cUZWJdJVFrjZE4GkQlqJpy7PwPqKHOxpcKPX6kBJZx2KesP9TFhWQnXurH4rsvqtgj8DX7ROD8463gGTUo6WdK3f9mxDuRJLz2vAiOv0kOy0+C3SohGqKO/j0uKeoJ7yaOiUHswa3YP1Fbmc24jRsx3oTc9FbbcJizbuiVp6PiUvA5Nz04kDcyB+vumAt+zR6+VphkSqHZiIxOvJO12JFmApTP1QHKzAGX9ajP1PruIMzp1uGoUoOlsiLnSTp8FjtYpqP+bu7UHvBxsBnMj6jvrnK+jb+imajxyFtPw7yAT0Lyvy8pFx3fXQDPiZDxX1eNnw4dRZOtIHycAgQyKXCxqnqEgkgIfuuiUiHsc8SWAK3JAUB88XjupemLfshsE+HboRlyNnycNBbQ45i/+E/o8/h5tAod3X103SOhEIzUKgraYaHrvdn+VufuoJWCu9CuSqCZOQ96dHeWWzaccgRi89Lck5dnDgd20kFzziRTIwTxIXAsuRVdJ+LD2vASlKJ9whMajDbYPD3Yz5U614+LJ5eO2HbsxY+x8Mc3h7jO1uPTqc9KXsQwmd3RlsswY9/rm7ALdPbcG4/F7Iq2JnvFvTtRGF31LVdA/pShnZQxtJ4ByJSN70XJCUntP6oMfDN52rR8vYsxkK9XjkFK9Jlm4JgCTA0rQ0Yvyzj6L8n29HfF8upVu0E2qfBXhLWsUI8DmPP5D1bWhuhCw9E6r6OsGiYrbjx1E1ayaKVq4Jsqnp+2KbsBJvgfjs5nzECnz4Bhmsa5B66+VyaCZPgbunF4rCQihz82FvboTxi+2DM56hDg8xRmak16fch7sesK0APPUATABgRi82of+Tr4PaHLRTpkI1fiKh/gCD2kXz4Wxqitk6EQgff/IR9yxD/X2/C1o8c9TXoWbXN7x6wfl6pCeC5Bw7uAzla+N0hO5pJkkSAnylzLvqOtFrdRD1QBttPeg1foG1N83AhTneUjG7W49WxwWwsZkJC8o79SrYZPH5s/DZngFAq0mFp3cU4+WLz4AlSxF1v/YUDdZeNinotRydDQ9dWIvxmXQiaXYX+WfzBc40RPOmD8VXeh6NxTNKkKaO/v34oPFXJ8VuqUZTzTzYTLvDbEI87l7YTLvRVDMPdku1qOc9XaAJsDT1tdAeqQp7XSWVYCqHWwEXQu2zAG9Jq7O1VfBxYuFsaoJ1/z6wfdEdKhwaLVxqLVwqDec2rMnoL/G2Hqr229QMu/QysYdNha+33nqoGlWzZqLm2tleNfgPNqL7zfWoueYKVM2aiZ4P30PtXQtw5NZfUD9IWg9Vo3/3rnh+DG6cTihycnHGT9UYv+VTFP3rVShyhTsXnLJQBOWMTgvpRCnUy71WaIA3KLf+GfAcxEBQfoLANgfrIe99u2jlGiiLI+uvBO3b2wNb5YGway/SMQOhXQi0tzbj8I3zYP5uN+e5Dl40HUdu+TnM+yqIjimmR7qYJOfYwWeoXhunK8nAPInoBJYy0/RAGywd6DY1+x+aO5xnwQnxrXO4MCrleOHaaXj05vNxOCcVJmVw2aNZJqWyVI2Ez/bMR7liOP4y+9yI5zMq5Tick+rNsmfoTxxjQIV9bIYVcgqjAZNdgs+PpRNvTxI4h5+DrpQ81vY+gUASaPzVSWmtXRjTK9Vpr0VbrbgiaKcLNCv1CmMf8j98K+z1DJWCWvgte+FiSFPTqPYJRJqWhpTZV8K051vexxATe2o6Kl54Azs+/hGOvILY2w+UePtIvWKON0spAorCURi5/Gmvgjkh5vIf0fvxRzGDkWO/vhndb66Hs76OakxuswlH598KzyCK3vV9+bn//1sPVcNcsXfQxnIqwbrtYNlgUT7bCoCNsWYW+DegHl+Ksf/ZDO255wm6L4T+XfmgXQi0/rQvZhURazbDsGWTf9Eq0oKAkDHEw7YwEg3/uwX9f6uFZTlgfRZwHQnfJjnHxpehem2criQD8ySiElrKTNMD7XBbUd2yG9kLF8OhKYCD1cfeSUR85eKtGXosv2kGnr7hHPxYlIUOvRodejWqCzLQlhIunEaD3u7E5fvqg88bcL6vyvKwZ+wIfFWWh6dvOAfLb5oRFJQDZCrsET+fSRlR+C0aWyobUdVmQHljNxa8uwu/fGMHrlv3BX627kv88o0dWPDurqCsejxKz1ffOB3FGdEnAj7+6rGwmsrhsJJlc+3WaljN+0Q9/+kA7Uq91BpcIZKqlGNOURb1ebVTpkJVMp56Px+qklK0/fN50UTfhMK43VBKJChuOAJtZxvRPr4SbwBoe/lF0ey91BMmIfXiSyFNJ18kczY3ofaO22Kr5PMco8dug61qcNXSWWM/KqdP9S9A2Ab6hpMIxOqC5yBgfcSbKXcdHihfJyDwb8BjtUI1rgSaKdPAKOkW+riO6YNmIZDR6+GxkWvjxMrW+0i5fA7AkD3yk3ikC8V6qBqVl0yFYekBuD4F3F8Drk8B6wOA+R7vbxm0vflHGLreieuYTldors9EXBuDBcuyeO2113DFFVdg4sSJuOyyy7Bhw4aEjyPZY55EVEJLmUl7mn24PA5op0yFUT4hoT3lVrkUBrUChR19qM9KQU63Eb/+8iBG9pj9dmdZRivMCm/WXMiKFpftWX1Wit+nvCDFikuLe6CU9cPukuDz2nQ09qmpKhACaTfJsaF8JPV+3RYHzlrxPyhk0iD/8UA2HWj0K7kvnlGCTQcaicrZSUvPy0akYvMdl+C2DV/gmMEGo+NEdiTQX93mdGPBu7t4W7yF4hWhIcvmety9MLStPO3EUGhFkEKhXal3q71l2iqpBBkqBeYUZSFTze8+wdeSTFlcjOzFv0P97+7idd54oDD24dyNr0KXlYXuGCXvPnwl3lkL7xJVwM606xvUXDubuvfeY4qTe4ZcDtP33w0JL29r5X4cu+0msHb6e3iS6LAt3ky5JB9h5etcuHt7cfima8BanPCYjII1HHzHDO3B9S0EkvSxS1UquDrDLWRjEUtNvX3liwBL9jxGa1tISzTBT5jgX2gJbE8A60Dbsd/A0LYq2XMuMjTXZzyuje7yWhxZtRUukx0ynRLjlsxG+pQiUc9BwvPPP4916/4/e2ceGFV9ruFn9pnMTDJZyEYSyECABBABaxGrVrFKbSsVpbbWlmqtVr0udWnV1lpsXVqXumIRq7Xetlqrgl6tCu4VqQuLQMKakJ2ELBNm3+8fccJMZjtnliSQ8/zFzJxz5kyY5by/7/ve90luvPFGTj31VD766CNuv/12FAoFF1544YidhyTMJTLK8NZkMTPNAEr54Dyxbs7xcCB6njTThES2zuvn+MZu6tr7OWjUYHT5KLK5orbXfyEKg0CqjZ+xYs9ClBlcLJ/XQZnRHdFpMLf8EJ1WDQNOheAOBACPD5oHdDy9qZxOW2pVALc/gDuB6/VwJ/d42fTDEdN6Xldq4q/fnE59j4M3DngjxLdGqYiZex6+YJCKu3zAL66aG/CPjerpSCAmPzoRJZdegeWVtYJEXCA3D+XynzC7KJd5xXmi29eHE2pfbbryUhw7thNMIgzDo4o6H7xvTLiZh+N+ex0+o7A4yRDZMLAba38XvF78Yyi3XRLl2SPQIt6U3tcmrMNEDLFmcIUsBGrMZjTmGg6tfyOl543npi4qHlImo/R/rk3p+YUixPAztNCifzD8Ts/QzHnF9LWSOM8gQt+fYiItk2Gpb+Pjy1Yz0NCOt//w9Vbrmk/Jq53I8at+gqluZLw4HA4Hf/nLX1i6dCnLly8HoKqqin379rFy5UouuOAC5PKRaTKXWtmPQMLbioe3Eo82w1uT324swOYR9jZTK3TUlp8AgEwX38AoFh65MJlsVyrYXlEwZPA2/MwMbi/VPbaYojwcGeBSygU/b4h4sWcQOTs+XHwb1AFqCp3MKhEnFnf36Ln7fXPKolwMISf3VFrPhb6n64pyeOL8hTz7w5N54vyFaJSKCKPBcMIXDOoPCKsihiNXiKvmyhXjY+4qVO1INAucrK0yhJiWcmPdTL7xza9xVnVJ2qI8hG5GLdWPPo4yN7GglRsMTH54FXXr30c3ozYjru4Zx+vF3yfut0ChN4zN1yIhkQpWYN9on0TsGdxEc+wyUz6eY4+j5Z7VdBnELyKHCFXrhyNq8S0YZOCNf6d8DskQs0gQaJFmzkeKRO9PRX4++gULRUdaJsJS38Z7S+6hZ8PuCFEO4O2307NhN+8vuQdL/cikhezduxe3283xxx8fcf+iRYvo7e1l587MdZUlQ6qYH0GER5BlsjKYSa5YOJ1/bWnG6hmsnLcM6Oi0aqgpTD4zZcopptAwEUt9G72fCP91tWpU9Bo0TE6SnQ3QPsGI2h9A60s/69WrUPD06XXMaullXmMXua7kc9/xYs9A2Oy4ViVuxrLfNbK5vQ1dA7h9ftZefGrM92p463ldqSnt93SmMtNjYSq5AmvfWkHt7HJFPqbSo3Puajip5EcnYjRWtJAxUQAAIABJREFU6sNpuvJSvB3tCbcJ2GwceOQBCr69FMiMq/uoo1JhPPU0DoWZkklIHPGI8x/NPCoV3r5e7Fs2R4316GbURsQUOg4doiMgp2nJBfRPGVygNHx9GXPf+jcq66GUnj5WtX4suW6LWiSwgnctKG+Ifijk66LTj2zW+tHM8Pen325DoTdQ/NMrM96+/vFlq7E3Ju5ksjV28/FlqznjgxUZfe5YqFSD18qKYaalhYWDXZ379++nrq4u6+cBUsX8iGF4BFk46VYGM8m8ysKoHu+nN5XTZUssEI3aAhbWDF70fnzZapztwtshOwv0rDxrLl15iavsXXk5bJxaijlDfyOj28uCXZ38+Yxj+N2yBYKef3jsWYiqPCcTjYmr9CGE+h+JdWHPBCEn97pSEx9ctZh1Pz2di46fwrI5k7jo+Cms++npfHDV4iFRns57elNrL9s6hL1PUol+0xnmodYJq+ZqdLXj4gIhlfzoZIz0Sn04qb6edF3dxwReL02XXozllTWgS8/UUkJizJD+mnt6eL0MvPpyQrd0/bFzMd7/CP/5+e/ZdN3tQ6IcwDZtJvaqKSk/faha77RtonPfJbTv/h7ugLBIteHHyAZiFwmCcWo6IV8XicwTitGc+td/UP3Y6qzMlA80JF4MD3GooZ2+zfsz+vyxqKqqQqFQ8Pnnn0fcH6qU20ews0wS5kcIYiqDo8mm1l6GK/NOm5aHP6piT68uqq1dIdNSbJzEorrlmHJK+PTNrbSJ+BD26jU8cfpsOguN3Hf2/ISxY8+cXMuyjXtQZsZ8GIA5zQe59bkNTOy10lxkwKpVRrW3x4s9C+c0cx85amEnJjTVqNehEu3CngnCfQbmVhRGtJ6Hz5Sn856uP2DhG0+8NdSZkYxUot8AysyPo9IkzrdVacyUmrNTzR1riKl2xGurjEVopX76/71J0Q8uIn/pMop+cBHT/2/dUPt4Nkj19aTr6j5m8HnxWyzgFO4CLSExZlGNbIdYIpKN9bze1I3FE7tDbueNt+MorxT9nIr8fEw/+jr7t59Ea8OZDBz8C9a+5wmesRehybNyozGrrttiu41kCS5hxpOvy9HEnpVvRrWvx8PTb2f3o6l5LohBr9ezdOlSnn32Wd5++218Ph9btmxh9epBE0fVCH63SK3sRwDDI8gSEaoMZjrPWSgrN+yK6d7dadNy9/tmKvOcLDL3oVEGcPvk6HVzeOjcrwODYusfv3yW+QIcvUPsKzUNid1Q7Nik7gFO39KM1uvDpVKy7thJtBTncetzG9B5M+vMqwoEmdZpYWrnlohVLq9chlOtZGd5PmsX1MRtXw+RrxMXfxYMJhfoerWPMoNrRObLw9nS3sd3//p+Qmf0VN7T6i9uhyrt3TZxJkpiM9YBNDm1VExfS2fjpXicOyPa2uWKfDS6WkrNq8a0Cc2m1l5WbtiVEbf6bLdEhlbqR4p0Xk+qru4SEhLZQWnKxzeGjP4g9ljPAbuLHlf86xzHpKl8fudKZtzza/Qt+wS3tWtqJtGnvgmvLfI7STkN5JMG3c6TEXA4aL7uKsEGnmIRY/iJEVRL4j88XnxdjjZ8Iq/dfEk8nzLFzTffjNPp5IorrkAmk1FVVcUtt9zCpZdeSn7+yHXIScL8CGB4BFkiQpXBJ85fmOWzik0y8dM6oOMvmycO3V425/Dq6WXPb2SuVdwHMBDDfC08dizEpC4L5X3Za0UZ3nqiCgRRubxM6rXhVSRvTCnKESfMhVTNi/R+ls/r4O73E1d8M82eHit7egYdruPNiqfynv7ZrMHFDSGV9liIzVgPocmpZfKsD3DaN2M5sJKA34ZcYcBUeuWYbl/PhieF2GpHtloi04lpC9/XsTX1Fs9QC37D1xeNKddvCYnxiEyjofT6n9NxxwoC1ixF7wEYQV4sB1MOgS0OSJBYEsKxY1uEW/qmLkvCpBMYFOebHvk7hj07OOa5P5Oz8f2EC4kasxnNtUG87tgLhdrrBiPIgh1JTtbvH6r0Z2OESEw0l7wKlDVxHhtHvi5HG0qDuIhTpWFkikt6vZ777ruP2267DbfbzYQJE9i6dSsAM2aMXIecJMyPAMRW+lKpDGYKseIntH2oglqXIEosFomix8L52taWoTzykaRkwMEv//VfGioKcH9RvW+OUT0/6FBSakw/Q3U4ZQY3lbnOUWlph8Oz4meuWsfxVRNQKeQYNEpaLeIWSULv6foeu+BKezhCMtOTVZZ1+rljJqe8x9bGzo6N+PxulAoNteUnUGg4vOAV6iqItYAxPN5OjDgvufQK+te8IOjCV56bm/GWyHRi2uLtK5S4LZ5jIB9b4shBYzYTUKjw7hE/WiMRn6DbTftvb8tOHJ0JFHMG26pVS0BZE8B5r42AwI9+0GqNyDb3BoTP09lqZtJ33+Mc57PE/P4KxTiW/eFqDvovhzjnpJg0mAvuuh8CDSSdxRdj4CkWId1GsvLBxYR4jBdfl6ORmivOoHXNp4La2dX5eqZdeeYInBWsX78ek8nEcccdN3TfK6+8wrHHHktJScmInANIwvyIIFWxOxpcsXA6a7a1CqqGhoulUAV13Zwq5u/rEiSiE0WPDUfjHb3FijynhwV7BrNS5+/roqNAPzQXH8LiVAOOjD+3QRNg0ZS+iC6F0aDjkIs121uHbqsFdBFE4HgD/F/m2QaF4Ep7OJPy9XHbt8dq2kHvpkb2rHwTn82N0qBh2pVnIp+ew4Y9L2JxdOHxH+4uaendjimnhIU1SzHllGTNrV4/d55w98FAcKhClE6FO0Qopi2WI3z4PGesKk+ifYUSsFrZ9e2zmHT/wxSec+7QMcVGlEmMX5QTiqn551oAdn3763jbRiYKaLwQzIJBk6x8UNAqhl1q+EU2yfS//irByy+h5LIrUeWWidpXpZCjm5rYMbtz3yUEDiZecFRMAs2V4LweEGArES8XPV1C3UYxFxpMuVDhRvMzd9TfPMR48nU5GimcZyavdiI9G3Yn3Ta3diIFcydn/6QYFOEff/wxv//97zGbzaxfv57nnnuOp556akSeP4QkzI8AUhW7o8G8ykJqS/LYsP9g0m1rS/KGxFKoItpcYqKjQM+0zuTO6XGjxwIBkEcKP7fISrxTIeNAgYGKHhsqoUJEAAa3l2mdFq5/+bMIM7j67hwWVFpQKZIcIAU0ytG2qY3GI6D9L0Seysb5k/6O3Pk3HJ67Mnoe2aosp4Olvo2PL1vNQEN7xIpy60sf46uU474+F6rVEft4/C66rc28Vf80ZflLsuZJYd+8ieDw2IU4BGXQu+ZFuh7+Y0oV7uGkE9MmZF8h+A920/jD79ExazYymSwjxxw3qFSD383juMPAeNIpQ+/36Wv+za7vnSdVzgHUGvBkodKdLjpQXx4tygHoEnco/8Fuep/5C71/+ysT9AaOOfbLNP7gMmw1MxPup1XImRd2nRPPhyPgF7Yo4X0ZQaIcDhteZsP3I1E0l7JGc0T7ukgk5/hVP+H9JfdgSxCZZjAXc/yqn4zYOd1xxx3ccccd/OIXv8BmszFjxgxWrVoVUUEfCSRX9iOAkNgVQrjYHS1WLVuAuTDxbKm50MCqZQuGbodX+Z84fXZa0WPI5VFVvXVzqqLc2uPhk8GfzjyWX3//JLZWTxC0j1hKBhxcsn4bZQYXN53cyPePPZAVUQ7g9h3ZH3Nzbie1+a3Igm3o5VtTOkZzvz1mXNpYSzuw1Lfx3pJ76NmwO6rNy2txEtxmR3XLQWiKvUhndfXxyf61ouf3hdL1+EqCNmHzm0Grlf0//TH2/34U1TqezLF4OGJizeyffcLu85di37JZ9L6CCAZwbduKc1tq78Vxi9c7rkU5RHsuyHxZHK9SHkF1l7EoygGc4HkM/M3RD8lS7WwNBMB6iKIP1jHv6h8y738uIKd5b9zNC7VqSvXJZ2zlCmH+H/Hix+KRzUxziB3NFfJ1qax7k7wJF2EsWEbehIuorFvHpFnvS6L8KMBUV8HJa2+kaOE0VPmR7111vp6ihdM4ee2NmOoqRuycDAYDd911Fx999BHbtm3j+eefZ+HCkffrOrKv2McRqYjd0aKu1MTai09l4eQJ5OsiK3v5OjULJ0+IqkBesXD60LZCos8SRY8BUe5ooUq8EBpLTWyaNthqtubLUwULerFM7Ldx3YTd1BQ6MaizU9UejSzzTJKjdJCjdPKrTy6ivr+K75pfw6QV/7UVS4Cm4gyfbT6+bDX2BCvIALIOH8p7++I+rlNaqcwVfvUlxpNCrIt5IImIdzc2su9H36fx8kvY+8Pv0Xj5JUOCOhwxsWbDc4Tb/3BnSjPlSclgJ43E0Y9MrcZ46mlDtzPVxREPZVF2FpXHG8GOwbns4ciL0z+20uXAtGMzx954SUxxbtKoWFxdjH3zpqTfkaaSK5ArkjtHJ4ofi0U2M82TodPPpWzKaiZO+wdlU1ZLM+VHGaa6Cs74YAWL1v0S80VfpWrZAswXfZXT1v2KMz5YMaKifCxxBC2pjm9CYjfWLGy+Tj2qs7CxqCs18cFVi9nc1sujHyaPahreAp8s+iwVnjh9Nte//BklA/FnuYdX4sW01otF7/KhfaMf/7FFGT92CH9QxlnTe3D75LzVWEDrwOiYwCVDJfPiDR5eAFHgAxk4fDl82DXosP9W+zzMuZ1M1A9gcSVYlInDcAE61tIOejc1MtDQLmhbWbMH2W43wWnR7qZqhVeUr4AYTwqxruxCcG7/HOf2z4du96x5nkB1Gf5bf8qMk5ZRaJgoekEADlfls3HOEhJiCXo8tFx3NZ33/wFlQQH2TZ9m9fnkGnHOxxLxCbSAb0+kQ7jqbPC9T0asYbQHuzju8u/y6WPP4pg0Fa1CTqFWzWmePrq/+QNBo0A6wzzUuhm4bIndzlVng/9DBUFr8u4VRX5+VjPNR4pMeJxIZI+CudUseOKy0T6NMYMkzI8gxIrdscDcikLBYmbVsgVR876xos9SJVSJv2T9Nsr77BEGc1aNis4YpmwgTNCnjDN7VbdAAPK0fo6vGMxAnVt+iE6rhqc3lWcs27w8R4nVB1ZPeuZ6x01ooCzHQpcjjy1907D7dDDsT3PIa2BLbw3legcVeTraBsT15A0XoGMt7WDPyjcFuZQCyKxB5C9Z8f8i9sW30DQSsZ4UojJoU0RmtaP4fC++q3/H27/dg752FmZN6s1dqYh6CYls4Lf0Z/WzE0KmVqOsqMLTvD/rzzUusIJ3LShvOHyXchrIq4VlgwtB6bRz3M9/wqHH/8GcE75EXmsTu3+wLKHZZf1XFzL5sScoPOdcAMrMj9O2a0ncyDQA3Wwzshm5OD7ZkvSctNNrM278NpKkk+IhITFaSK3sRyAhsfvsD0/mifMXjllRLpbwFnhljHzyTBCqxN997vG8W1fBxppS3q2r4O5zj+e35y+M2R4f3lqf8YZzXeZfZ+CLkxzmf4dBHaCm0MlVJ7RQZhCXFz8co8vGMZ17uOrNx1HZDqV1LICyHAu//dJT2P05g6I8AR32HIr0Wo4pE94dEkuAjrW0A59N5JxlgkWdHJWwhRexnhShDNqRQNNpYcL9r9BtbWb3VwuRGcR3SUhIjEeCHg+uzzdH/whIpEys2WztdYOu7ZlC2X2Ayrt/SaleK2jUIWCz0vijC6hfdBLOnQ1ocmqpmL4WreGEqLZ2uSIfnWEhFdPXYn7sGTRmc8Jja8xmqh85cp3PQ6kZmfA4kZAYSaRvbYkxRagr4KnvniDQ+zk1QpX4R78xjz+fcUzS9viQoO8fNjOfDkGjjMA5mRUbPn/ya7ESg5fl8zpEHVfp9/Kllu0s2vtfvrXzfW5+70mCMrjzuO/Qp05s1CeEHf1TeKNlHo2HhMXINPfbefK7CwWL81gCNNzXIBkjkXagFFrmDhFnUUet0LH02MVZ86SofvTxpBd1ckNm5hI1LX1o9nbRNykH28TRm3WUkDjSCFith1dpJdIm1mx2KBtcPhPI0NeTa1cDPc/9Q7hhpd8fITKFGKeF4sr0Xz4BhSlSwCvy89EvWEjFijvpfPC+hHPtYxkxKR4SEmMJqZVdYkxywfwp3LF+Ozu7B6uxk7osfG1rCxqvD/cXs+bNKc6ap0NTqYnCJpEBpnEITlLHnBFOB6EFkjKDm8pcJ62HElen1QoZ1daD3PbK/ZgtnQA0msq4cfE1tOelaksbza6Bidz62SVJq+UhQjPff7vwpLhxZyHiCdBUo/2yRc0VZ9C65lNB7eyJFnVMOcV8afIM1l5cmhVPioQZtPn5aKfXUnrl1ey/6vK023aVNheFL2+m91tzCagVBBQy5P4Uxz+0WnCl1ykiISExDjGCaknshxSTQP/g4Ay6dy3IOifg3Zr8NyUe/v5+Ou68XfR35/CoSJ1+Lrop8WPO4sWV5Z75dboe/mPU9/dotX+nMh8uJokjW1ntEhKpIglziTFJ/QELfXY3Zb3WmDPh8/d10RFnJjybrFkwlblN3aSbbNabr0VxbSHp15ojEToBYNAEkhqETS7Q88yXS9D+6GcRP9B3nXKRIFFekKMmR6WkTeBsvlBRHsLm9qVtihjL12A4I5V2UDjPTF7tRHo27E66bbxFHaO2gNryE/nP7n/h87u560wNMsVsnvrUklFPikQZtKELnPaH7sX/SfoGV8YPd5G3fgfyQJp+DG73YISUSgVOkZlBWSYA+PNzUPVnwcdCQuJoRUaUF0nEwxO+eDh1nQyAvGrweZz3Dra0y3SDQj3cDE5ZMziD7ro+/S6FgCu176dURGZ4Lnqo/TvRXPue7yyh5p9rsy7O05kPF5Pikc2sdgmJVJCEucSY5LLnN6Jo6YlrumZwe5nWaeH6lz9LHp2WQZpLTLQUGajuEZbt6ZOBMuzCIdxkbnnBQWoYPYGgUSa+gDh1aimlLzxJb9gPXENhFftNwtrNg0G4f8lx/G7d53yeBVf70Mx3OqaIYyntoP6AhYdPruX0+nYmWOJXzWUVWuS/KCX8ilSt0KHXmJDJ4KO9L+Lxu8Ie287SGSUsrFmKKUd4l0OPrY2dHRvx+d0oFRpqy0+g0BC5kBN+UReOxdHFvitPpOjmvWjS/L9X2jOU9RwMgs8Hfj+K/AJy5h+HQpeDdeMG/Acz0wWTKs66cjquPZPyB95A09KLMsxvIAhZHeuRkDhi0YGsFILdQPhPsnFQTGuvG7zpe7gY/35vah08KjkBVwDnzyOfw/cfkE8afA7FpC/u2w2+xsQRkUKQa1NLT0kmMg/YXWzqsuANBFHJZcwrMUVkpItp/w5V5rNBugsEYg0/s53VLiEhBkmYS4w5QvnS/7N+W1In9JIBB5es38ZvsxhjNZzHvj6XXz63gTxP4riRHr2G/z2ljmP3H4wZ9/bGngBTC9qGR66PGG5f/L730Ex14NXIH7gXZi3CqhU2TNfv9PDvne3MryzMuDCPNfMtJgEgnLGQdlB/wDJYuXd52fyteTG7RBxaFRNmVXLKU5fjr5LR0PERvoAHpVzNxILpfNb0b2zu6Hxzj99Ft7WZt+qfZlHd8qTi3OLoYsOeF7E4uiIEfkvvdkw5wgT+hj0vYilV4VhxztgTm8Eg/v4+PI17kemNoy7KgzKQuQb/n/fffwGavV1M+MdGDJ81oXD5JFEuIREPByimgerGwTbyeNVs05OnoN1xHo2XXwI2kcLZF4R9Me63DTqyO28dnDNXTALPM0qCVmERnHHR6Si/5de0XH91SgsJsURmj9PN603d9Lg8uP2HF+R3W+wUadUsri5Gt3OH4PZvZ/32rLZ/p7tAIDYiczSz2iUkhiMJc4mssKm1l5UbUhM5KzfsInd/N+V9wlY9y/rsVHUPpJxvLoZQa32iD45PBq2FBh77+lw6C418Ni12hXlBhWXURLnNLeetfQVxHw/NVDcO+4FzKsXFrGUrYiwbM9+pCvtMcNnzG4fa6UNGg5O6Bzh9S3PEok7F8VNZUlcBwFemnTe0/2tbH4spysOxuvrYsOdFzppzedxtLI4u1u94Oi2B32Nrw+LoGtynqnBIbBa+vBm5y0tAq0Kz5wA5TT2J/yhZxt3YCIp0h1LSRxaEnMaDVN32Ei0rzsE9tQRlvx2FK7vxfBISRwNB5+E28ng4P+il48YfgCcF0RxMPEIT7ADHnSDXQmBX8mzwZMgCAYrO/x7dj6/E/t/EmeSxGC4ye5xuXtjdicUT3Xnk9gdot7t4YU8nJ698WPBCQODQITp+fwc1f39e9PklIxPz4WJiPY+WrHaJowdJmEtklPoDlphtwWu2tQpuC7a5fXxta0tEtTARRreXr21pzljeeTzKeq1J88xdSjl/OmNOXDEezvQJo9fG3mnTxDV+C5+pHv4Dp/OJM8/KRsRY+PmlswA0moS3iQ+4ggw4vAz/Og4lB4Rj7Rpgc1tvxGsMF8LJsDi62de9iU5LY8wW9Q17Xkxb4O/s2BhRaQdwTy2h47rFQ7fVLb1U3fZS2m3u4QRkIBc7hu5P/0I6U2g6LZQ/8Aadly9C09I72qcjIXFkkOQjHGgz0n/DB+DN0EhMLBph0AIjTR8MQGEavD6qfvRx9nxnyeACotB9Y4jM15u6Y4rycCxuLx3dfeSKOE/rf7LTyp6J+fBQrKeQhY0jPatd4uhDEuYSGWOoHTeGkVa/08OG/QdZ8uQ7rL341ITiXD7QjcYrrlqkFbl9KlwioLVe6wtw1uampMK8Ks+JVjk6oqDLpuLpTdHhq0a1ktnl+dz9jcn0HVrPu/1ulHoNuTVm/J98BsC529/ivcnzBLWzh9rNg8HBhZnwhZpkKGQyctRKrGGLM7lqBWaTlmeWnwrASQ+/zo4D/QyEVRZf/LyZmaX5IzYXLpZ4beKXfklOp1XD05vK6bTF70oIudGHV/ZjCeF4ePxOPtzzAoHg4fdeqEV9xsQTBQv8Hlsb+7o3M6U42h3X50+ex+6pKqQlTpu7z6AFGSitIh3UZbKk1a2xjqalj+K/bYj4e0hISMTHnyT50/U7f3ZFOWRCjw+hMAzK4/D0C/unHwtaRBwuMg/YXfS4hP3uOjVaUcI8YLNmpZ09U/PhQhY2jvSsdomjE0mYjzNSiZ4QSng7bjwae21c9vxGPrhqcdxtZny6hnZVqajndqmy+1ae1GVJubW+Ks/JaeY+NMoAbp+ctxoLOM3ch2oUumitbjkPf1QVIf7ytCpOrSnhmq9UYLOvp7krUujpLzuOio5mlO091Pa2MNnSybbSmliHjyC83VxoLFkIfzDI7BIvJp0ClbKQAr2RxaUqaosGfezPWPUmnYeixcuAy8eG/Qc5+4n1vHzJ6WNKnCdqEzeoA9QUOrnqhJao/5/hDB8PcHgOiTqPcFEOh1vU+3Z34gsIu4gLBP38Z8+/2NW5kdryE2nv3z1UgXd6hH1O4rW59549l8KXN5P/5nZRryuTF8ejhdLmwvCx8AqZhMS4pxMctwLqGPPlTeX49wtbbBwrlP/qtqF/h9Iv+l56gabLf0zAFv/6KpbI3NRliZgpT0Tzku9RvO5lZAIXMYIeT1bczDM1Hy4k1rP6kVUjGv0mISEESZiPE9KJnhBCyLBNCA0x2nFD9NjaeMZwLP45Gubv6xbUzm7VqFh37CTR5yyGVFrrX1s6jeXzOigzujGoD/84zi0/NGqFvS2duVGib+kxVdz7rSlxRaO9wkjTbd+i8qG3yGkd4Ob3nkqaYx7ebm6pb2P5y5/y2YyJuNXCv3I8/gHOrWtDrdBiyimhmGPY1y/jB//7GrYkxntN/U5+/Oz7fHTt2YKfL9sIaRMvMXhZPq+Du983x90mNB7QY2vj85Z36LTsycj5CRXlIYJBP93WZrp3Naf1vMPb3AF6vzWXvDe3E9+eMBr5EV4tD5F2LJyExHjCCf6wjmXff0AxSUHuL2fD25PBt2bUTk0scoORomXfjbq/4Jxz0dXWiRaZXhHfJbZpMwnkGFAMCDecy4abeSbnw4XEekpIjDUkYT4O8DfuY/ctN2Q1m3Llhl1JW5XDK8dv7OihyvTtqPiltVs/pEVdiK9ESUeBnmkCZlA7C/RZN34T21pvwsNVJ7RQYogW8+EifSSJZ/hmc/uSikZPVSH77v0OZR1yjn/nII+7dnKrX0ujLh+L5/DrGR4xZqlv470l95DT2M0srVrQ7H0I7RdxbqGKbr11gHv/U4nNI+zvV9/VH3cBaKQRMwdeZnBTmeuM6QGQr1Pz4y8V8trWx6La4Y865LLQ4KaEhMRRhCxHT9AhrmVZMDbw7/Dj+NUh1ObEo2djCqUS85PPxH04FZGpkotzl/XO/zKKt18XvH023MyzMR8eL9ZTQmIsIgnzcYD3rtsJZDmbMpH7dpnBFaNyfIg3tq2Oil/662cefPLBt+UTp89OarbWlZfDE6fPTumcxeAW2So/qdSNPoYoH036nKqYYk8p99BnSzKo9wW9lRpy7/kNiw0TWQxJI8Y+vmw19sbBOKoln+yjobIQh06d9HlyVD4WmSMNsFZvMnHQJXxRw+aRc/+7m3nmwtMF75MtxMyBGzQBFk3p4y+bJ0Y9trjGxb4DfxNd3R7r6FRGJhirkMsVKOVqZI8+IlWOJSSOUrImysNwNzbi7UshtzybKBQxZ8XlBiPmJ58h/6xvJj2EGJE5r8TEbotdUDu7ViGn6qZfcvDjDwkKiJTLppu5NB8uMZ6RhPlRjr+hnkBTrBDOaOJFTwghnvt2mcEVUTne36/hnaZCXD45WmWA06oPYHM/yRmzLqbjkIZP2w7v21lo5L6z58fMdLZqVHQW6Hni9Nl0FhpFn28sJnVZ+NrWFjReH+4v4qmav6jEr5tTxfx9XYLa2e1aJfLzxM1JjQTdNlXUffk6NSdVduILCltE8PidNHR8NBTVlShirHdTIwMN7UO3qw8eYmK/jT26+DFtIcqNbqpMh2fI9/dr6LBqBJ1jOJ0DY2O+UIghWjgaZSCiw0Sv8jKl0I1WGcA1QITcAAAgAElEQVQ3Og0XWUGt0GHKKY7KRt8he4YjqNYlISExBgmkkAMuGoGmk4r8fKb/3zqcOxvouPN2Ai4ncq2O8l/dFrN9PROU6rUUadW025MvChdq1UyadwL2mbNG3c1cmg+XGM9Iwvwox/fCc2BNvvoJ8aMnhHDFwukxnbeXz+ugxOCl45CapzeX02HV4PAefttt6jBSbnTT1LuaNbuOwTVsMTlRpnOm2tdD2eTDxf/8fV10fCH+m0tMglvr/VUqdDOjRfBoE4gxsVtbkkeu+mPcIgzihVZr96x8E29/ZGXkx+u2cf/Zx9GdH3/hYoLezfK5kRX8d5oKI943QtEqR7/qanF0cWBAnKHX9CI7dcW2URt7GAkMmnxOrb0wapwFQJ6TMwpnJCEhISGMkEAMOBw4P9+SdPuQkNXPOZai8783Amc4yOLqYl7Y04klQVHBpFGxuLoYGDvV6pGaD8+UIXI2jZUlxheSMD/KCTrE1Z1SNfOYV1kY5bxdleekzOim45CahzZO4qA9uoXZ4VWyt0/JXe+psXktQOyZqFiZzpkgUTa5we1lWqeF61/+jPvOni+otT5YrkR9y9hxAg/H7YsU5uZCA3d/YzJ7Oz8QdRylPHkrOoAvRuTTxH471738KX/+2mza8w0Rbe16n4eyYi/L53ZQnhsp/l0+MTZgg+SofCydNboCL+TE7vKJaN0MBsnTjp187WxRmjclSpSH4uQcJ+cy8f80UmyYBEHi/SpIHInIjEZkQEBgwWAsoZ40Gf38L0UIROfOhjEhZONRpNNwbk0Zrzd10+PyRLS1axVyCrVqFlcXU6Qb7EgbC9XqkRC5yQyR/dfeiMI8Je3jpGusLDH+kIT5UY5MZOUpHTOPVcsWROSYn2buw6AO8PBH5TFFeThW7+hUmIVkk5cMOLhk/TZ+e/7Codb6if029GH52UGjjOAkNb4bCpBXCxOuI0m48Vsor3zVsgX0HVpPMChcBMplCmrLTxC0rdIQu/V8Yr+dX/9zI/sn5LJuThUulRKt18ciQzcVy6Jn4OGwEZwYJub6WDLnK6L3S4ceWxs7OzYORYf12tuSOrFHITv6ZYhaoYt6H1kcXby56QkcWMGcj7uqEGW9MO8DiaMXSZgfXWiqp6DQ6QS1S481ck8+NaqjMJGQRaVCacpn4oq7RlWcFek0XFhXyQG7i03dA3j9AVQKOfOK8yjVR0dzjpab+UiJXOfOBnYvW5LQEFl249Wo73kIZs5M6zjpGitLjD8kYX6Uozz3fPzvviWonT1dM4+6UhNrLz6Vy57fSEPXABplIOXZ4JEg1Wzy356/kNsqdlD9dg84g6CTETjHSHDa2HydAJ02zZDxm7nQMJQj/26/uIqkSq6J2Xoci5orzqB1zadR7ewhJh88xE/Wf5FVbZTjvb84bhT1qZouNnn0ONTCFj3ytR6uPdEv+FzTJVTpTd8pPQCiQsKOTHx+Lwp5WOxb/Vu09jUQDFsX7Lj2TKpuewlNgvERb54Whc2N3D/6IwsSWULGUZFRf6ShKC7B398HAnOtheLv66Xi/odpvem6hFXmsUai66PwvPHmn/0PPosFfF7wevEd7Kb5qp/S9cgDo149LdVrOas6WojHYyTdzEdS5DZdeWnM5wkn2NaG967b4VvxI1eFHCddY2WJ8cfRfwU4zlHU1iGvTt6OA5kx86grNfHBVYtZ99PTqcrPS3k2eCRIJZscBlv0C+bI8f+iCP9vJuD/RdGYFuVdNhVPbyofut1icbC5bdDxXKkQd94ledWCty2cZyavNrEwbpqQy+rTZ/PIN+fzpK2a5v4Y59PkoeZ3LUzsETZmoVH4ufmUHqZN0PNuw9/4z+5/0WtrT75jioTa1butzWmJchlexstXcgAfL29+iBc+uZc3tjxOiydSlMNgRF/nZV/Fr1NF6bIg4NepaP/ZYgIG4ReaEkceckmUjzwqFcFgMOOiHMDb1krn/X+g5p9r0UyZmvHjZ4tk10fOnQ20/vpmfD0HB0V5GOHC0rmzIdunekQiRuSmg33zJly7dgraNtDUiH1rbP8AMccJGStLSAhhfFwFjnNUN/8ajdmccJtMz0DNrSjkkhOX4PGPPRO0EGKzybVfbB9q0R/r+ALQ3K/h4Y+q6LQdFi/9Tg+PfrgLi6OLXntbgiNEolJomFN1mqhzOH7VTzCYi6Pub8/Xc/t3FnD30uN5f1Yl/y2ZwH+a87n3w8nc9d5kOg4drowr7+1D1uHjx+u2URyn+h4iX+vltlPbKDU6aOnbwf7ebezt/pQ3tq0eyv7ONMky4IWixJmBszlyCAT9WN09eIltJqhu6aV81TsonN6oVmYZoHB6KVv1Ll3nH08wA73OMqNxMM5IQmK84/USONidtcPbP/kvzp0NGBaO7KhRqqgqKpNeH42UsDwaGUmR2/X4yshxg0RYD9H9p0fTPk7IWFlCQgiSMB8HKMxTqPnnWvRfPgGFKT/ysfx89AsWZmUGpshQQa5m7M1bhxCbTe76YntNCvPOo4FSDlpV7HMNBvpZv+Np+u0HBB8vP6dUdGu4qa6Ck9feSNHCaai+cGJvz9dz/5Lj2FNeEJVpPmgGqOehjVV0HFIj2+VG3jxYfQgZx9V09JEzzP1f7/RQ09XPTZPbKDHa8A6LJ/P4XXRbm3mr/umMivMeW1vGjidH3ELR0YhmTxfl979OxR2vMPnGZ1F3DiTevtNC/vp6nNUT0nregErJ5IceQ3/c8WkdR+LoI2nBfhx4QmQcv5+mn14sWIzFQp6bi3bW7KhrmmygKChMeH0kVU/TYyRFbsAuwoiV+IbImTqOhMRwxmaPsUTGGS0zj1u+dhIftWzA7h17lSgx2eRWjYp1x04Cot3NheD0ytCpRr4ns8TgZfm8Du5+P7Jj4pji7djcwjNe+5waZld+LaVzMNVVcMYHK+jb3MTuR9/k91oV3ZrEnRQH7Rqe3V7Dbz/Zgd16eHEhnnHc17Y2M/mgFf+AHn9tUdzjWl19bNjzImfNuTyl1zKcnR0b05wpH0SBkwo+pJGvEWTkWrM1e7oofGUzcqeXgE5F79lzcU8tSb5jhlG39FL+wBtoWnpFO7HrGg/ScekpKF7ZmnAePRFyr4/mm27EhQyFWoPCI7nBSwziKTbiKzJGvTdlpjxyZszE19eHe3fqAnO8ErDZsG/+LOX9dXWzqFv/ftQ1jX3zZzi3f57BMwVvazP2rVviXiulIixHanZ7LDLcdd3TJrxzD9ITuXJ9/KjWWMQzRM7UcSQkhiMJ83FGqmYeqcZXnFIzjZmlO/m4NXHlazQQk03eWaAfyk1/u7GAL1daUItYa2i2aDEXOEXtkynKDG4qc51D5m+zSnwUaB0I8csKBKF1QM3qTyp4aedePrgq9ZnAgrnVqG87j/ZV68GZPAu945CaXk0FWpqjHoswjgvHmfxFWRzd9Nra41b/N7X2snLDLmxuHwaNkitPnM7cisKY2/r8mRFwKg5xSDaZYHBkOkziCWHjhj24qwrpuPZMPFWxX3M2zmXSbS8mrY7HQwaU/GMjTfddQMUD68hptxIcEH+sQFcnY7e/RyJTiHF5d5eZaFlxDp6qQjR7uyh8eTNyl5eAVoX+Rxcyc9o3qD9rUTZP9+gm1Rl2mRy/3Y5zZ0PUNY2Q+DKxhMR08aWXx7wOkqqnwojnui4TaOoaIh2RW3LpFVheWStsIcWYG9fwT8xx0jVWlhhfSMJcIiGZiK/483dP5uwn1tPUP/ZmaIVkk3fl5fDE6bOHbrcM6Oi0qplkSi4uYXDWu8o0OqIcwKAJsGhKH3/ZPChEz5o+gD8oTFDKZdBiyaHTpsXlH2BzW29ckSqElRt20S9AlMPgLPxaUw7ni3kCXfJLbo/fSUPHR3xl2nkR99cfsAwlCoSf45ptrdSW5LFq2QLqSiMz6sWa58VChg8vJg4GR6ZSnUgIK21ulPUdVN320pAgyTblD7yRsigPobC6kXl82Fb/gvnBBXSvWsmB9WtRdqY/+y9x9OAzaDl47nwmvL0bXUCDTC4noAzi7+kiaPVEbOeuKohYoHJPLaHjusVD20wuKmfvRRcS6M7OLHYgOLiAIHXKxyAYwLVta0yX7oTxZWnQ/+rL9L+yJuZ1kLJY3Hf3eKyeJnJdD3qEXRNA+iJXP3ce2ukzBMX1yavNcbskxBwnE8bKEuMHacZcIi6hL1L7fz+K+nET4zJaV2riuRPLmdXdiNGVoZXiYGbmvDsLjdx39nx2l5mwDWuvtmpU7C4zcd/Z8+ksNEY8tvqTSjwCR4KVcsgR6IEXDCa+nSqhufhSQ4B55eJWCEL7hkzj0sHmFjdHragpHZpNT0bQOBhbJwRfIPJCoP6AhSVPvsOG/QejFg76nR427D/Ikiffof5AZHfFjPIFqBWptZ4rCCAjQBAlfkbO1V+IENZ0Wih/4I2sn4tmTxealt60jyMDyv/xKQtrlg5V0Kr/+jf849CxXWk2E1RLa+6xcFcV4L3oG9R+toXazf8m7/mJ6J+0of2DB+eZExk4eTr9Z8xi/93L2H//BQkXplQ723DVx+jayQAev45W9+m4AiPTtXKkEs9MLeB0op02nZy589FMmYrxtNMxnX1OWjPp/r7euNdBjk2fIjMI++0Zr9VTIeZ4QsiEyK1+9PGkhsiyigpUN/867eNk2lhZ4uhH+vWWiEsmMxrz//kkT7z0F3YWVvHCrEU4lBp2F1XRaioTfD6Vlk6m9bSQ43NTZjnAk8d9G58y/ebTzkIjvz1/IZO6Bzh9SzNarw+XSsm6YycNta9H7WPT8tjHFVz+5baMVMIDAZDLo6sjmaqW+AIwtcDOxfPbsIsUx+Ez9WKF9XAMGnFfOQWlJvJqJ9KzYXfSbYOT1IJj65TyyPfNZc9vpLE38aJRY6+Ny57fOJQBD4MGh6acErqt0e32w8nXlVJorMAX8KCUq+m1t4ky38sEYoSwpqUPzd6urM6cF76yWfRMeTxyW22Ycg6fa+kJX+Ng7Sxcn3yakeMfKXhUAXy/vRLVTQ8iO4qixkKxeUpnau3PnrI8bDecxomTj0dHH227luB1D/6+KWsg53ovzYHT8aNLeiy1QkfuX9/G5fendC6JCAbhoG8OnmA+Xd75VMrfRiGTjCHj4dixbWj+O16Hn6e1Bc206Uz9y98JuFx0r1qJu60F24cfiKrWxsPb3oZMYBV8PFZPxZjjJSJTIjdRV4UiPx/t9Fp819yAwpw4aljIcaofWTWq2fUSRx6SMJeISSouo4l+bEIzWDN6W/jle08B0FBYxdXfvBGrNvkPmtFl43frH2N6bysAvzvlooyI8nCai/P48xnHCN7+8648HvsvXHVCG/I0BHQgOCjKs4XbJ6Pa5GDhKYdE72tzy3lrX8HQbbHCejhXLJzOmm2tgtrZ83VqrjxxOtWzq3h/yT3YGuO3jOqqC3H+wogAD2XUCh215ScM3d7U2ktDl7BW6oau6Hb+hTVLeav+aayu+G3TRm0Bp9R+b0g49tjaeHPbE4KeM5OIEcJKm4vClzdHtO9mGnmKIivmsWTRK2RTH3uKz799OvK2zMfkjVk6DzJ53hk0Vv8DbYLPTAgxM9ejRWjWW+bxMeFvH6Hf0TYYo+cNE8Y5ORASWb7DQjZgUOGr0qP+mYypVf/LoaZXGQh6CQYiF+IM8m50gT5sJE+eMOUUE9i1NyOvbTgyGRQo9+DwVOIN5nHAM58y9X/T+o05mglarez+9llMfvRxWn5xXdxWadf2bew48TimPPPc0Ex6/aKTBLUiC8ELeIuK0fXE/8yN1+qpqIgyBmfOwxdMsiFykxki79ixIyPHkZAQS9aF+fPPP89TTz1FS0sL+fn5fPOb3+S6665DpYrd2+vxePjjH//Iq6++Sl9fH5WVlVxyySWce+652T5ViTAy7TIay8GytreFyZZOtpXWJH2O6v7OIVEO4FSOjRbVc+oOpn3BJHT/YDC1CrpGGaQsN7WKS6dNE2Ea963pjbzb0IRSoaG2/ATR8WnzKgupLcljw/6DSbc1G1uoK+hGU1HLyWtv5N0fPIh7Xw9+62EXdHW+ntzaiRy/6ids8L4iqHJtyimOOG+xc++PfriLJ85fGHa8EhbVLWfDnhexOLoiXNrVCh2mnGIW1iyNqOZmys1dLGKFsNyVOeEci4BO4IyHAHQzZ0fcHjKsrCjGbz2EzONF6Tz6K4/yQ3Y8f/0XjtsvQXbjyoRO9UGFDJkQF8hRItasd9tt30at0PHV4ALcz/wLz4EOHJs34Xe5CIYJchSAEXTXeFGfdPhvEPDH/10zy99gV+Ac3MRvdzZqC1hYs5T93Jf264uHSmZBLevHE8zHEagiENyEXJbdz+KooFBABroOfAe72feD8wm6Ey86Bt1u9v3gfGZ++Cm6GbVUP/p4xozilHYbffMW4O7rJad5H2rb4YVwmSmfnBnjt3oq1hzP8JWT0UysHBGRm6ohcqaPc8DuYlOXBW8giEouY16JiVL92LjOlRhZsirM16xZw6233spNN93EokWL2LVrF7feeisOh4MVK1bE3Oe2227jnXfe4c4772TKlCm8++67/OpXv0Kn03HWWWdl83Qlwsi0y2g8B8ub33uKGxdfQ3te/HbZiQNd3PT+UxH36XwjL2qGM6/MQkXeyMUqjbQJUDAIKrmfY0oGOGt6L1V5Hvptfvq/+K9u6d2OKackSnQmY9WyBSx58p2EreOV+i5+fexDtO1aTcX0tZjqaqn5649w1B/A/8ZefDYXSoOWaVeeScHcyQAsdAirXC+sWRpxn9j2/Fjbm3JKOGvO5fTa2mno+GioXT3e4kWm3NzFIlYIB7SZE87RyHCccyLGDXvSb2eXySg47ztAtGFl6EfOn6PGl6cjoJCj7hP3/Xak4bfb+PIZV/Kez07eH56Pct/3GbTI/H4UGexYyCRBwDangq6fnBpzlMKUU0z5nDNxFlSxe9kSfD0xFvr8gAXcvwffW6D+/mDLeiJy5H1M5yUaA2fipCCirX34IlvOzNkMNO9P63XGQyn3U6b6kE7viQSRI5dlvmV+tNGYzcgNuTg/z0ymdzJRHr7dvosuZNZHnyVtRUYmx98n3AMjqFCy6ZG/Y9izg4qX/o7C6cCvy8FzwcUsOyd7nUdjHbHRYpqJleMmTq7H6eb1pm56XB7c/sPeSbstdoq0ahZXF1OkGzkPGonRJ6vC/JFHHuEb3/gGP/rRjwCorKykp6eHFStWcMUVV1BSEvmD297ezksvvcSKFSs47bTTAFi+fDlbt27lwQcflIT5CJLpjMZ4DpZmSyf3vP4gd51yEftNZRFt7UaXjer+Tm56/ynMls6I/RY0b+XVaV8hmM0e8ASUGVxcNK9jxNsLfYFBM7mRQCaDyfkerlzQFvM5PX4X3dZm3qp/mkV1ywWL87pSE2svPpXlT69mb7+BQ97D/+d5Khvm3E5+M/8ppuZ14nXDgcbLmDRr0MMgp66UmcsG44l6bG3Ud2zE1/DhUAVfbOUaxLfnJ9q+0DAxyu09Fplwc0+F3m/NFSyEfQYtvWcnj0SMR7KM9GJjFblfnoC76hWU9R0pPw8AwSAt111N5x/vxd/fizdGLq7CMdgV4Sky4FMrUHrSEztjuQXc+t+P4KfXMl0jp/mGC+lx9ZG7ZuNQ1JdjvpmSh7Nv7pcqMkC3vy+mKA9fXBNkKOUC/3/AuQXkk0B7HSgmHX7Ytxu8L0PQCTIdqJf0MavmH9gDEzgQnIdcbcaYd0rUItvEm29l4I3XMlLxjYVa4WSi/D1kBJDLMmN2OtIoCgohEIg7ewtkPNpMCOHjd4lakbv+9Ai9z/xF8HH9uhwAbDUz2fnzO4bu1yrkHLC7xm0FVIoWi02P080LuzuxeKIXSN3+AO12Fy/s6eTcmjJJnI8jsibM9+/fT2trK1dffXXE/SeffDKBQIAPPviA886LvID98MMPCQaDfPWrX43a59VXX6W1tZXKyspsnbJEGJn6Ig3PP1eVlKAoLsY/LF7GbOlk9do7I4zhcnxuztu+PqJ9PZzn5iweNVEOsHxeBznqkW8BHY05w2QLAVZXHxv2vMhZcy6nx9bGzo6N+PzuhO3u1YZG/nbaH9jeY+Qfexfh8GnIUbq5YOp6avMj/8/dzgac9i3AYPXW4uiKKb7DK/j+gE9Q5RpSm3tPlxnlC2jp3T7i7ezumhLcVYWChLC7qiAl4zchGemaaTUsrFnKlub1dFx7JlW3vZSw5VoIfku/oO8rdY9NgBNBfHwGLTKPF0Wawj6b+Nrb6H/xeQAm/Dufshoz1p//CG91MUq5Gs01v8uY6V62kNtcEeaDwxfXRBtK2SCwAxy/AMUMCLogsBdwA2FJnr7/hAT8QaZMeoO8gosomxK92KafOw/dzNkZq/jGQnmEt6/nf+Nsii+7IuHsbdxoswy1ucci6PFEjd/FakUWcx3kMebRes73Yz7m8gfY1D3AWdXjU5hL0WKxeb2pO6YoD8fi9vJ6UzcX1knaZ7yQNWHe1NQEQFVVVcT9ZWVlqFQqGmOskDY1NaFWq6Mq6aFjNDY2SsJ8hEj3izSeOyry+Bbm4cZwiWgorGK/CDf3TFOV56TMmLmLWjFV8LFqANTvOMDazx7A7rHEFcvhlWpL10oC/n7q8vv57ZcS/58H/P1YDjwKXIvTZ2H9jlexuaPb1YdX8IVUrkHc3HttSV5aOe4hxLi5ZxohQthdZqLj2jMTHqc0dwqBoC9igURIRnr1ilcwP/s8ppwSlAoNnqpCWlacE1PM+wxaPMVGZDIZqo6+jM2Ii/kYuSeU4K6bA8FW/FoF1mOrmHj/6xk5j5HAb+nH/8lnGH/RT80/19JvO0DrxsQRl2MBuT9A8T824rv3evQaU9TimlhDqSF6BivocflCwDtvhZw7jZhmDy46O22bvvjesiNX6DGVXsmUJ59h17fPwtsWewF5PCNTqzGeetqQ4A0t0nfe93vkej0ll12J/ti5QxXrnmf/TsddtxNwuZBrtRT96BJ6nno8a9X0ZON3IO46yDHJjL2mLu7jXv+R2fWQKYTM848nc7wDdhc9LmHeNr0uz7juuBhvZE2Y22yDX3r6YS3RMpkMvV4/9PjwfYZvD2AwDLa6Wq3WlM+noaEB2UgP6Y4B3F/MXQl1mAzHf+2NyG68mmCMttAQsooKfNfcEHF8f+M+3DdcDe0x9gukvwL+wqxFgpzcs8Vp5j4M6sz8yHbZVDi9Mibni49sGcm29mR4/W76ndHRXyGx/O8tq6nRn4pOaQJA5uhAzKn397XjVrhpdG3AEYg/Qw6DFfx1W/+XulzhM303zi3iqt4B2qzx/x8qjGpunFuU0mcpFsUcw4C8F3cg+QViJkkmhIebbcXD7fQx1XAyRTm9dLt34fY7KHrg2aQZ6cr2Htqu/Bk9q59G7StGgRpPVSH7778Azd4uCl/ePNRyHd7+bny7non3v47CNzIXuEHAPWUaitt/j3FyHjut6wjgpXwEzyGTuBsbqb/4B7j8h1B7x261Pxz9Z03072wnv+4EDjRbOMDhxSRXR5rjD0kIdoD9agcNJ/8c9bfaUEzpRMbhaxDLwRdAPgX5729A/vunCOzdA47E3gVjefwh0wQ9HpquuYL9d/+OIDLobIewa7jeNS9ASRmy/HyCu3eC3R7hpt/+hzuQlZWDMRes4hNFknHI6xX0XS7kOshRXsnOG25PeBz7oQF27Ij87fI31ON74TmCDgeynByU530XxdFsDnfHvcjvup1A076I9wLGXOTVZrj51zT6A5Ch39h0SOfaWQhb3QrcfmFZuy5/gLd37WeO5sj43pY4TDAovj9PikuTiIvCPAX1PQ8xcPttBPc3oXOGCYgvvkhVN/86KuvRe9ftsUV5hhhtR3aNUvxF+XBHdZtbTqdNw9ObygG46oQWSgzi2hY9Pvj8oAGFPEhNoZ2cGOlxMqcHVY+VvPX1HDppWlYzqRPhDthocmw8LJZlOeIOIMvB4e/DHTiUdHYZwOUfwO7rRa8UVt2ekq/j4dOnsOLDFvZZXFjD2pRz1QrMJi23nVjFlPzkGcdC0SlN1OhPpcmxEaffQoCRa1sVIoSTYfUdwOmzoFcWUq1ciL+hHnersNi5QFMj/l0N6KfXolXkYfcPdiu4p5bEjWczbmkZUUEsA/R1dWimmmm0bxj6/8lkxNtIE9izG2Ug/dzmkULh8mG893/hyejuF1mOyO+QVDjkx/9/b+N8N3o+XYYVAltQld6D4k8P4d/jwfvU4wQ2vQcOP4Q3dyggaFTgLC0lZ2d79s9bKDKEJEymjtVK0Lor7mNYrfGfPrRvcTG4XODN4PvWmIty2XcFbRq6DvLGEJReYx72SWZ23nA7jklT4x5DRZDJYdcN/sZ9MY/nf/ct5NVTYl5XHQ0ozFNQrH4a/84GfP96lqDTgUyXg3LZd1FMP4oXJGLgE/m5E7u9xJFL1oR5bm4uQFRlPBgMYrfbhx4Px2g0Yo/hBh6qlMfaRyi1tbUoFMJWp44mQqt9M2fOFL1v/QELV77dSsOZNzGhZTfn7XgbnddFQJvDtkVLue2a71NXaorYx755E7tastueO9qO7G6fuDK1PwDPfl5MlcmDRhnA7RvMBg/FkAE8/FEVy+d1MNnkRCXwbZqjBmRQanTHFOUAQZ0aT2UhljNnMfH3r4JCzv67loEmm27bsfFio3SSiULDRJy2W2hteC9hdFEIuSKfSbW/Yv9ra6m85+mEs8uhKq8fDx5dN8dPOznp8UNz8bmFbh48R4NMcSxPfWrB5vZh0Ci58sTpMdvXhc7TJ+M4TqTX1s667U/i8o2sW3giIZwMX9BNs/dDFtUMGv81PvJH3EK7mqyHMK57g+ql5zHRUcSb2/+Mw5O4KjYagjhXpWLqzJkcbNhC7xfmzJmMeBtxnA5RnSpjAfXOFtxLFqPQaNDOnE3FLb9Gf+xc7D+/hZ3vvuHphKUAACAASURBVEUgjU46wYS1t+t+G2keJwu2YZDfS/HMVexq2kXgUIyqlh9kFj85ynbQAqMfKjJIHiDE2kEDBBUwGr4K3d2QYT8Z/cxZ1C0VNuoEwMyZ8K2zowziPj3jXBorkgvoYr2OhV/MCDt3NrD7lhsIxDIttFoJfL4FfnkD5n+ujYpWO2oitWbOhHNF/P1HgXSunYXQ3HiAzl7h311FBfnMrB6dwopE6vj9frZsEedDkjVhbjabAWhubmbu3MPOvm1tbXi9XqZOjV5dNJvNeDweOjs7KSs7PEO8f/9+gJj7SGSH+gOWiEir/gmTufOrFx/ewAObnnyHtRefGiHOU577E8G529/ivcnzRqSdvSrPyWnmvsOCurGAtxsLmFt+SFA7uz8Aj/23gs0H8hJu12nTcvf7Zq5d2MTsEofg85tXLqwN2lueT9elX8V8/bNUrlhD64qlCF4ByBAev5OGjo/4yrTz0BnmodbNwGVLPrun0dVCq4b8Wx5D2dkT9XhodrnqtpdoWXHOkDj3hVUGY4lohVwZx8F9O0tnxI+Bi2c+t+/gJtQKHQumfpvqotlR+yWi0DCRxcdcmjTubawRbvyXasSiKaeEM2b9mP/bshJfIIF3g2/kRUEobSLcRV+Ms/3Rgl8hQ+4Pjkobtszvx3+gEz/gad5P/Ruvoa2bRcWtKwi4RlbhBjvAdT/oH4y83+1sYN/Pv4+3OUk1vAfIXNNN2simAh2DryshbhjMnxslAgI7ZbTaQcM4b/xFvHTmmIcbxBmdbvr2dGJxx38+k0bF4uriodtCkgTcjY00/c9l1K0fTCORIrWOPuaVmNhtsUf8f8ZDq5AzrzjxNaTE0UPWFs8rKysxm8288847Efe/9dZbKJVKTjrppKh9TjrpJORyOW+//XbE/evXr2f69OmUl5dn63QlhnHZ8xsT5kwDNPbauOz5jRH3ib04T4Xa3hYmD4tPyzRlBhc3ndzI9V/Zz0mTLRxfcYiTJlu44Sv7uWheu+C5kcZ+XVJRHo7FGaf0nQHclYU4zRPI3dRM+X3/ztrzJCJcLJeZH0elMSfcXqUxU2peRdOVl8YU5eFoOi2UP3A4AkopV2NxdPHa1sd4c9sT7O3+lP2929jb/Sn/3vonXt78MN3W5ihn9HATOYujK+Ixi6OL9TuejrlfMBjA7bPz3s6/sXbTg1H7JsOUU8KiuuUUGyehVmS+CqJTGVFlIabN4uim19aeVsSiKaeEbx57BWpFbNWibulFtyfawyCbhKdNzChfgFqhHRqjYJz5lQQM2rEzG+3349q2lb3fX5ZQgGWLQAv49kTe52nox7VToEO8i1DAxKijKBrsAJDPBEZgMiDruFyYFn8D3axjkKkjf0sV+fnoFyykJqwSbd+8icbLL2HvD79H4+WXYN+yWdTTFek0nFtTxkS9Fo0i8nJaq5AzUa+NiLoSkyQQinQLRWq1211RIi48UqvHOTILhen+zcY7ob+f7fKLmHnPrzDsST7DXqhVH5mdERIpkdUZ82uuuYZrr72Wp556ijPOOIOGhgYeffRRfvjDH1JYWMjnn3/Oz3/+c373u99x3HHHUVJSwgUXXMBDDz1EWVkZ06dP57XXXuOdd97hsccey+apSoSxqbWXhi5hs6INXQNsbusdavUVe3GeKje/9xQ3Lr6G9rzMt/aUGVxxZ74N6gAGtbAfwEAA1PIAZQYXnTZhX6piqvFiCeTq6Dt7HhMfeAPjp/sjoohGCqX88MWSJqeWiulr6Wy8FI9zZ0Rbu1yRj0ZXS6l5Fb5dTsEXM5qWPjR7uwhOn0xFwTTW73g6poO7L5j8gj68Ghxiw54XYx5vOP2Ozpj57sMr92WmKXRa9kVU8s+aczm9tnY+3vcaXdZ9gl53MmTI+PKUb1Hf/mHGneBDnRDVPzgX30vPorQlr2L6jFo0P4xsZTTllFCaZ6alL/pCpfyBN1D3ZMYkT6bREHQn/wxrp9dCIEDj5Zfg7ezE/OmHBN2ujDnDHyl4Cg24Jxeh+mz/aJ9KJKMgygGwgnctKG8IO5WXIZjAODKCIIygnURc5CYjmqUgn2RF/yBYLwVGNk48K8hUKmZt3BQzlzyUHhMvNcbyylq002dQ/ejjUW3k8SjSabiwrnKwzbx7AK8/gOqLCudwMSWmo9Df30/3nx7lw6t+PSYitTL5NxuPxPr7mYB5776BrWoKO2+M7VMwvONC4ugnq8J88eLF/OEPf2DVqlXcd999FBUVsXz5cq644goAnE4nTU1NOByHW3dvvvlmDAYDv/nNb+jr66O6upo//vGPnHrqqdk8VYkwVm7YJSjTGaDf6eHRD3fx/+ydeWBcZbn/P2eZLZnJvjR7kza0aUs3QKAKgsiqUAqCCgp45eIFrvcigiJ64YpaRKDiZVH04g9FioJQtovsKDsILYU2TZo2TdI0aZKmWWbfzvn9MZ1kJpnlnMlMmrTz+S+TM+e858ycM+/zPs/z/f7vl1cB+nw/p0LDcC+3P/8rbv3sN+goqEhrWfulK3t0C7HFQhShrtDLt4/v4u53ajUF510jFnrtJhqL3Um3TYVwf6zs8FD89KaU+4tTwShZaKo8Puo1U04Tc5e8gdu5ieG996EEHYiSlYI5V2PJDU2i9vz2cs3fp/B5BW7+FM173tIURCcinA0utlaxz9GtKwseDuw/Ne9sNne+Rv/oLnyKF1UdLwnd0f9B1HvC9nJLqj+L05e+e0hFpXv/dlY1nqepn1svAcXHrhII1BZp80ivKaK92M7EGihRmFzEZWrrw9Ten5ZxyqVlzL33t+y+4drENkxGI77BQVrPPn3su3f4KZRA0GKg89YLKPnrPw/2UGYUqjvx3+nG1NCAaM1Lq2e6ZeGR5CxV8TjeIbAdSM8tdtAJV+LE8iWHAz3eF6yOWU4eHB7C+d47tF24Oiqzngznpo24fnsfRzid41ZwMfqB9VYUOkdGZoSlViau2eFEousn20cp2LqJZTdexea1940F52ZJpDjbpnBYknFV9nPOOYdzzjkn5v+OPfZYWlujFTtlWeY73/kO3/nOdzI9tCxxcHj1ZYQitxctFtSAtqA2IIjIauqZ4YbhXn731Fpaimv5wWlX05s39VXFdHuUA5Rb/Vy6soefv564bDvMHzZWpqTSroVIAa1A7vQ+7AtyyuKKo1lyV2CZN3kSBfonM5InSFCQGLRP3Vs4si++pefdSeXryRiwd/HcR79G0difGS6j/3vLwyhqens6Xb5R3m57Ap8//VGELBoJBL26PNIrY6iDyxNK7Y1dg8z90V+RPenJUttO+CyFZ30RgJ1f/3L8zLnPh78tjpr0YYK/MIeO276Mr7Y41Ff/5nZk1+xRdM8kwoSOCzHHSJA0XBtJCvVIh/8sLMS8oGmsJ7p19Zn40+B4Eu6zFmuhu3U17qfbYXpdG3Wh1WZOycsfaz+JRyo93vHQm0XWW1G4XzRo6kGGkKXWxv4RzqpPf2A+1WsW9rBXIhculq+IsZeZQ9jKbofBMOUxa7l+lp7drLzrx+x7cEPciosshwdZu7Qsk7Ca9H0twtuHVwWVGB71E9mdV8Y9n/oSp+79iCPzhijo6MXUo0UedjILB7s4qqeFZ1MIzC1eL16DjCKG8mHp9CiPpMLqpSbPHaXEHo9eh3lMpb2uwI0xTak6tweMr4WCVU9NEYMXfio9O9aAzVzEqsbzUnqvX2fbfdAs0TeavppMpzf0vQwE9S/YqKioKYgmpTsoB+gf7Yjq8U8X4UqIbT3v6PJIj2xrCLOw8ji6BrfgC3owdg1Sd/MTyCPpW0iQcq04N21k19VXaCpn14MiSqCqiFNYbJwpqEDP1aeMCSmqJhlxlnifTweB98HxPZDKwLAazJ+ei//FnVFBdSqIOTnYTjgJ0WyeVH4NsOCpv9F80vGafmPjIgiI1pDDTbidqMX/WWDmik4GLbnI7uQLtP6GxqjrNZHBJ/6K84P3NR0z3OMdb3+pZJH1VBRKhYXYv3KZprGG8WsM4vWQSl98JloGpovwmL3NW8BuJzzqVMes5/pZOnfyeWdfwu9wlkOf2eackmUauGrVAgot2qKhQouRqz+9ANC2KgjgMJi4/vT/4B/zjsHxg1PYd9MX2P2DswlYU8/gnr/lFWwebZMVKRBkcUc/J27p4if/9yzzbOPvS8WjXAtWk8Ip87RPfMIq7dv3pa9nv9tp4YamS2gvqGDPd88gWJh+PQBBiF5FMEoWymx1k3qtIdRv/eb2v/L3bQ/z5va/MuiIVjQedvXx9CO/4KM2mT3BVez1HYUnGG3PN5GA1czgOeldid87uovnNv8aZRYHXAJCRoJyGK+ECAukhT3SO35+IUOnLWHkxAUMnbaEjp9fQMe6i/DVFsdsawAosVaPfU8q73oBY682rQtNyDL7n3qC5pNXERxIf92uqAQZWnY0fsvsV9ESgLz3d439XXnXC9oC8zTbWs1Y9oO6EQLPg/sasN/SMeWgHECx2zEUlzD/j49Q/+vfjU3Qw4JRe9begu3kzyOVTqE6TFVxf/wRbReuxt2yDVNOE7bK2FWNWhGttim9PxGuyhq2/OgXuCoT90+7Kmtw/vftcf/vbtlGx1WXa/6cwj3e8dCTRQ6Tu2Il5gULNR3fvKAJYZE+dw+DpO3+0yPglkpfPIwvXDjfe2fS+yMXLtwt2zTtezqIHDMTbBhTHXOq1y/L4Us2Y55lEitrimkqz+ftjoGk2zaV57OiuljXqmBQkJi/r5Mrtv0fy7bsR8w1MHpMPcIUMjJhpfZP5jQm3bahf4QbnvwAQfKj/ncRlyzv52f/sOIJSLo9yvWQStA/5E6PfG+fw8AfNlbSm2/mgfMu5eKazKjnVxUcgdmQS0DxIYvGmN7e8ezGwv3VqxrPw96ylzf+5X9QO9wIdhUXoX04g1UYBTtlhg8wSZM9QL21RWkXtFPVIP32zjFVc38KmfPZiFGyIIkybn98r9XISogSazXFXV6EvzyP6PajWAwMnrMi5uehqAqSGPvnZ1Xjeby+4WeYugbTcyJhAgGU0TQG+rEOUVDEh7/+CyuuuRTT8MzNQGoh/5VmRIcX1/wyzNunVxF/VuEF0lHGfoCwjSDEzzgKVhui1QqCEO3jPqEUPhGRpcdT0YaRCgupu/t+On6xFmXXzqiARiosxFRbh6Ko+Hd36dq/YLNhWLiYD//9vxipbeDjqloW3n4TOZ07MTrGNTJ8tnxcdQ20X/9TVh9/TNQ+In2/Sy//BgadlQaRn0VkOXbQ48bdvEXTPiZmkSu++312XPQlCMRvz1EkiZYvfYNF+TlptdRKJYOdqg1mOlsGpotMjDnV65fl8CUbmGeJyf0XHBflYz6R2nw3q5tGOXl+kDe3/5Xie5/Q/KOb73Nx0z9+j1EZn0AUvLhlynY8WpTay4acfPOlTwAINlkJnFhGJT7mFbnY2m/LqCp6KkG/Xs90X0DAYhy3cnN4RXodplBQfkB8ruFoM2pu+pWljZKFFXWfHwvE9zm62dbzziTv8HhK6eH+6meeuBPxB70IPYFJ3wkFEx7VRK/vM1QY34wKzsO9y5nC7bcjCbPvkSlLRgJBfYFD2BasWCrBKXro/8ISHA3j1QpGyUJBTtmY13t4wlfS0owyMh782t5uw1tbPFa+HiageGOq1kNInf2Ivw9in40+4YEArrr5DC//FOV/f17z2wSjCTUYSEvWNV2IQYX8t9vIe7tN+7NZq990lriExcsSlUqrDjsqIFdVkXfy5xFkGcXjwf7G36MD9SQ4P/wnrReuofrGmzAvWBjKFOrEvKCJ4nPPY2/jAoIt27C9/EJMJfRIlXTV78e7qx1f9+7oBQejEdFqw/bpE6i84UfkLlvOJ827GXF6cNXNZ+M967G2baV6w3okt4ugJYfday7G2biIqlzzWE/uRN9v6/atlOzYrvvcpFxr3GBWK+EsaFiIrvfO2xIG5QBiMIjtwfv4x6qTyTdI9GsIzJNZaqUq4JaKDeZUyt8PFpka81RsRA9XZqMmQTqZfbPMLNPCojkFPPUvJ/Otx95lW9/ImEp7hdXDN4/eS6XNg0kOMuTcx5ATfD2foKeYLTIoB23CLskIK7WvPfFydhVU4YxQssx1+6gccvDNlz6hasiJWikTuK5o7P+FltAPZaZU0R1ekVd2FiXfcAJ6xtM+ZOHhzRWc0rAfk6zgDYSOObGvXTRmpiogXNKcKCOuqCoBJXHAJdzej9CTeOLix0q//2hqpNcm9S5nkqA6e6yyDJKJwpw5+PxehoPaMp7GrsGo/nAFsABz39xGcG45nh9+A2l+fVQlRELFWYcXubmH2ps30PXjNVGfTyw7uvD+XC+8lPJ5H0zyWz8hp3MHQZ3l7MVfvoiyb11Fzy/WYn/zdRSHHdU3M4TWZox/+UTMZvDoE2Oc6UiFhWPiZVqyd4E9e/DX9LHo5ddpv/JyXUE5AH4/o889Q+vbb2KoqcVQXYO/W7toZlhEbmz8C5uoP/9LMbeNpZKeyNIszBn1ZTze1suwNyRc6mhcTMv3fha1TaSlVNj3O9JirPrJ9VFZdi1IhYXkn35m3GebHsJZUD3BX05nO/4tmzEuW06ByTB2/rEoMBk4eXQP7Vf+OG4wk2o2WG9ffNm/XU3fb+7RXb4dS0F/Okml5FzLmFO5fjON6QqUZ6MmQSbIBuZZ4rJoTgFvfPsMNnUPcu9brajKEEfP+RCLwTVp24B5ZpgJNQz38r9P/4SPCxbyyOLzcBksmPwKp27uZO6AHUHwoTaa8f+wFOrH++hPrh9kY48Nl1/OiCp6r8OkSfgtFlrGM7JfHMuKP7gptvJ5mEyU68uSkaaqTzPs6kuYEU+G0OpF6NQWkHjlAvo/dRSjlyyadj/22YCAjF/xMuzRHpTX3fxEzL5udWQEcfMIhTf8LpRRiWhPaLvysqQTPlPvMJV3vUDHuouiXo+0o4PxID+4f3aWgZsH+lh4x01s//YPKX3jJQyO5IFSeDKWu2w5jesfA0IBy46LL8DX2ZHhEc9CJAnz4iMxz53L8NNPHuzRpBXzgiZQFFovPBfnxg+Sv4Hx7J3ektlIgsNDBIeHMFRXY1m6HE/7TtQE313BZiNn8ZHU33P/lCbK8SzNIimxmDi/sSIqAx4mlqXU87v6J/l+S+7Jc5ZkmBc0sffuX045KIfxLKie4M9oH6Fmw8N0LFzC6XNL+WDvSMzzn9PTSdOdN9HX1ho3mFHc7pSzweG+eC3VFOYFTeQuWz4ry7czNeZUrt9MYToD5awl3zjZwDxLUlZUF/O/X17Fc5t/Tb899g/c4NkrsL3dFqXCfDBZOtzC0rfW4gkWMBKch6LKiFKAfGkHwbxcOuqjA4S5hV6KLT5cfjlKFb3C5p1yWXu4vztVEo3H7RYYHRB5+SUrvUXarDVebS/iU9UjmGQ1+cYRmOQcVFWJGWAHgj7eaXtCU0Y8EeKTdgS7tnGpfpn9uUcSnF+S8vEOZXxBJz4dkw0tYmve9nbarryMpa+9x7Crj/eeuYu8bVs1/ZCYuvZj2tEXtYgSaUcH2gUkZzI5ne2ogoC3bg6GrckD81iTsdzlK7CdeBKDDz2YoVHOQmQZ66rPUHvrHeQuW86+Rx5m5PnnZkxlwVQxVNcQdDppPft0XSXT4eyd3pLZWPi7uzFW19L0/Kv0338f3u7d+Lo6kYoKCe4fwlhXh6mqJmZmO53EytB9bfmKUM94/wj+oBLTUmqv0xPT91tvBQuAb98Awb6paytEZkF1W3+6XXiCCu0jbr62qIa9Tg+bX3sD0yP/D8njpkASCHz0Id6ePZPeGxnMmBcvnVI2uP7e39J24Wq87fGfzZHVE7OxfDuTY9Z7/WYC0x0oz0ZNgkyRDcyzaGKfo5thV1/c/3sby/HWFiM390zjqJJjloYxSx9GvRbo8k4KEAAQxos2w6roNfnusdJwEZVSq5finEBUcOzygUkOvV2MqPtUVPAGBP78cflYfzeEejdzfH4clmgV+tp8N5+LLENvL2L3iCX2eKQg3qA0VqpuyvEjKgqKBlXkfS4DIUMkfdQULaKqaAFvbX8spsK3Xo/vmLh0jsut/zyyTMb2SjMWjQJfzpatPPeX67HPLaTwL39Ddmj73GWHh+KnN9Fz7RlRr4e/S3rKPGcyRvsI9RvuJ/daN8J/gZrgkShUV8ecjLlbtuHatDGDo5xFSBK5xxw7lp11t2yj+ZQT8LS2HBJBuWA0YqybS9DlwvPJ5pT2EXQ6qPjO9SkLuEXiad0GgnBQSou1ZOjOShAEbOwbjimUNlrfSAX62jL8O9p0bB0fQTaAGvqd0hv8hRcU/EEFd8s29l99BaUR10bLk9fb3k5gWJ/o5cRssGVhE42PPhXzs5EKCzEvaIqqnpiN5duZHLPe6zcTmM5AeTZqEmSSbGCeRRMtPe8mDbx6rjmd2ps3YOpNzY98uogVIHQMmRh0TVZA3z1imVQaHh2sKzQUecgxTu49FgWwGFS+srSPgXdM9DrMmL1+Ln9xMx/Xl/P6kpD9S4XVEzMbvqJylF57tHBbrPEAeM3a1NsrrB6+9aludFrVA1BVtIBte97MmO0WADk6O1otM7YDdlYQ7ik3b9+LGNBWGSLbPch/eQn3tWdQ7NbX7iF6Jm8f9jPXU+Y50yl1vUVenZPgT8D7SxPsNhIciVarVopLoaqaPWtvierbS5SpOBwxNcyLCsoPtWuj+nx426fmgS7lWnWVzCbiYPX8piND51cmL9TmdO6g8Xe/PGhaCYGBflq/eBrmBQuZ8+//qTn489ny2b3mYgDMHTvY/p1vpvy9VzS01EQSKxtsWdjEolfe0KQLMBvLtzM9Zj3X72Az3YFypvr7ZyvZwDyLJgIaLKJ8tcV0/XgNlXe9gGX3MGJE2XtQlpACM0dxWJ6gNv/armJcfm23Q2RwfMOJ7RTlJBYEK7f6+Zdle3j0scIx8bmyUQ/vN86hsDgYt3/calRoLHbz7eO7uPud2qiseypUWD1859OdFCcZbzze3/EsQTWzrQrKuTbEN1yaytlVm4CyJnP+uYc6iXrKkxEOsBWLPjs/ZcICUqSf+VR6ZGcaBosTUSrEsriJ+a/eT2C7Z1yROhDA074DT2cH7NhOeDoSzgoqbvchFXhOFW/b9rGA7FBodYjJVILyiOxd/b2/pXX1mfj3dE9tOAeh5zcdGTqDODn8XnTLdUj+g1tZEV5Y6B7ow1hbh1tDEOKqa8DZuCjUR/6zG6b0vVd9PgSjUVOFSbJssBZdAEitfDuZyFimRcimo+Rc6/U7mEx3oDwbNQkySTYwz6IJWTIl34hQcN6x7iLq+nMIrn8KXB4UswH78loq73tlxvSgm3dEl+V7NAiiTSw1b+7PocKm7XzmWlz8aGM74lAooDEGggQkkUtX7k4qMldu9XPpyh5+/nqDpmOJQQVjIIjHNB4E5bp9/NvxXSkH5QDuQGY9oAHUBSbUOiPCluTXVa0zoh6h7XuZZTJaesrjcqBcVI+2RMBqZvCc6ElUWMkf9Jd5zlhsJoouO42yRTdjyQ1lEUzLof7Xv2No41/ZddHlBLsnTyzCk/fIlposIbzt7ey87GJ8OhTDZxpiXh7KqD5lcC1EZu8sC5vIWXk0I1MMzKe75zddGbqV5QVRvt/W7VvJ7Zo5Czne9nbMS5djamhIGPy5Kmtoue4WACp3tRJs02/1NhHRaiO4fzDpdunKYOsp307WwlDx3e/Te+dtGRchixyzs3kL2KOrnGZiyXkmmO5AeTZqEmSSbGCeRRMLK4+ja3CLpj5io2QhuKCOgS8spfiZTYhuP7aPuvCX5iE7BtI2pqBBRPKnJswm+AJRfeZmOf5+4pWaH1szjFGjGL1oE1HW2BBvD6lNP3DqkVQW+zQH9hVWLzV5bk3K7ooksqi9D6vXj8cgY/YHOHO0m7IvWoGZoZ6fiMB1RRhuHEhomTbR7i6LPkxtfZi6kk/S4pH7URfVP3sGxWLAV2rTFJh7a4uidB1s5iJWNZ439reeHr+ZzEjdYlob/oczxDLCd6vXtY3e9ivYf+X7BLuTZEfVrG5CLDzbZ3FPuSiixiiznioTs3fDzd0MvNGKMcF7knEwen7TlaGbk2umxGxkjzM0T6l+cj1SIH3uKunAv7uTurvvZ8+v1uFsaUa2jy/W+Gz5uOoaaLnuFlx18ykwGVjy/GM40vBMtH3mRNxbNidcEDBUVSOXlrHjkq+mJSOtpXxbSwvDjou+FNP7PRMiZOExf/z4Xwn89c/kGQwztuQ8U0x3oDwbNQkySTYwz6KJEms1BTnl9Ns7k25b3BfE+t1byW3fHTVhD1gMKAYJ0Z+eknbVZAB/ahl42e2P6jM/uX6Qjd1WXMHoUtsKqyduqbnWoHxsvDmhrPyu0jz2FFq5sGFAs+K71aRwyrz9Sa3QwsiKyr++vGXs78D3ilDyZn5QDkC9Ef/aUuQ79iN0+qLK2lWbgFpnDAXl9VOZfh66+MlFwodI/Alp8TObplS9Iju95L/RCkAgx5j0vvZWFNBzzelAaOGuIKeMVY3nUZAzHqinq0f2YOKqrGHbdT/G5fTweFsv5zdWYFPb6W5djfuTdoLJH59Z4jDloFw2wMEK0hQlof2YXmJl74abu/nH6tvJ3efGOIWZXTp7frWWHqczQxfpe56KTVqmCQ4Nsf8v61n62pvsee89mu+6C7/Dgd9sYfeai8fK16sO2MANe9MgqgoUrjmf6ptuYedlF09a5BLz8kBRCYyMMPLMuAVhujLSicq3NbWnxAjKI8mEWre0sAnpRz9m/uLFadvnbGG6A+XZqEmQSbKB+WFAcFsz7ff8csp9Oasaz+OV5j9g98T3GC7c66f8vx/D3zF5BiofEIpSZBEhqCBMMYEgBBQCFhnZnVp5dqQQ1dxCL/X7e9iaXxe1zaUre9LmZy64QkH4y8vqcFmMmBJk6WOhZ3uzP/qaqJb01Ma/dgAAIABJREFUe5dnlHojgXvnILR6EZ+0h9TXLaGe8mz5enz8Qj7D8mnkB/6BUe2Pu52oU7QtEbIrNMFTDBKKLI7d5xAqXzctOALhhkuorC8jOORF3DCKoctHi3UDR1x9OkUr6scm8JItD0QRlKlZFE43EzNdAMNeP8/v6uczyhX4ve34nwYO7da4GY1cUEBgX/oqtg4askzturspueArUS+//63f4Wzvxy/MI1fagyzov8fTZdmk1/84nRm6SN9zcmZme8zoqy/hbtlG1bHHUvXII2M2cDUxbOBG09TiM7Thcfp/cy++7t3Ri1yyjOJyTVtGOpJ0OnEcDmrdmWTiIpqhulpTYJ6uQHk2WsplimxgfgjjbtmG518vRdm1E29Er8zgnx9GKiikbt3dFK85X/P+CnLKOWXRpbz3zF1Ij74Y6h+3GBg8ZwXqgrkU5JRR819/wBMjKI9EDCh4S23Iwy5EfzBltVTJ40eRUu/HjBSiMrX1ccPrj3HDiVeyJz+UxavNd2suNU+G0yvyF+dczi704jGEMtdeDX3tkQQ0Lpznun2cujn6MxDcSgoGaQcfdYGJ4PezgbhW7PIJKGIeo/JnKPC/hEzsLJ1e0TYtiP4g3uoi7I3loUUvXwBBECitWEDOH99jz/Y89ncG8Q+NZ8d6H3+ZOcYPMIp2FHvmNQwygWIw0HnhZeT27Kb+wXsJWnLoXnMRqFDw1MP0u1owmEGJv06SRSNaBawmIhUWUnfXvXTfdEPCid+sIBDA/uorUYH54MZ2RraFvKx9ahF+JQ9Z0t6qEs7Az7n6P+j91Z1TWsRPRV093Rk6S8tWVv32PuyO/XgNBgT/zCpnV5zOqAzvnFwzZ9XHFndNV4vPyMsvorpiVCYkyUZD5vyj0+nEcTiodWeCeItoos2GYDKheuPPgdMZKM9GS7lMkQ3MD1HCP45KrBIhv5/gQD/tl3yVniVHMv///UnTl93dso2eCT6aAAXv7MK8cCFV376ezradmsZnHLBHBeQq+jxGw4hBFUUAUWfUGTiwoBCm+JlNFPZ0cvvzv+LWz36DjoIKPrdiRHOpeTJ6HCbeMs6h7RwbtftCPWWvthexonJU0zGcXpHNH5k1tYhXDjmYOxAdkIkb7Cgn5EBaytkFUvFBz5JZfEIxAaEAgKBYyLDhVPICbyKrw4hEBzN6RNv0YBiw03/xcZQ88SGmrkFkh5chdgCQoxowKHn0CUfhV/MxCCOUed9C9juZXfnxaES/n4Y/3BfVyzrnhadC/1NC5f0ByP7aThGpsBBDVTWeLZ/ofq95QRNF556HZWFTzIkf0oHn4hTU0RMh2myoKmkrZw86HVEZrsFNuxGGrUAhAH3+o6gU3sIoJigRl2WkomJkWx4ll32T4WefouPbV05ZXCsVdfV0lbLGCjJmqpSi1gxvulp8YgblOshERjrdThyHulp3ukm0iKYcSOYJJhMYjFHPrkwFyrPJUi6TCKp66CrNBINBPvroIwCWL1+OJM2SHts00HzKCZof5KaGhqRlSlr8Y0WrTbdfZrrQG9grooB7YQU915yOr7aY6p89M9YzC9BSXEvnD1dTvWjq2do+hyHK7qymf4RBmwWXxcgNJ7bTWOxOuo+2QQsvP2ChqySP/sL4pW1lQ06uffoDqoYm/+D57ylHPXJqlmtZZi4j0mfwyAsmvS4H92FRmjEpXUiMB+Jzr11PbnNP2scRtBiQEpTK+xUzHqUIi7gPWZylYl6ZZhaW809EsNlQHY60idnlHreK+nvuT1ruOJFYv2+xJn6oKm1fOQ9/BpTf5dJSFJ8PZSQ9VSFyaRmq3x8VRAdUA34ljz7/+MJXueFDDOJoVFm7ooIgCAiRi6uCkPBz0jJH2Lp1K8FtzQSuuUpz5nvBsy9FiYBpKWWNNQ7npo303L6WkZdfmnIACiAUFOITRAxDqQtkaqHk69/QlOHVcm2mg0TjTcXKrP3Kyxl86MFpGZ9etm7dCsDiQ7jHXGucYDlyKbnLjzpsA+WpkEocOssaT7NoQW/fTnj1OhFaVsEPVlCeCqKiktvcQ+3NGzB2DU4q7V042MWS3fosSiZqXzm8Im2Dlkke5PttFortoWD8Dxsr6XMkLivucxj4w8ZKREXl2qc/oLFnPznu6IAm1+2jsWd/3KAcQLp9EPpTt0vLMrNRhdjfo4BUgt1wIkOGLxBg3Pe955rT8VYUpH0ciYJyAIPowSb3ZIPyBJiXLEUuKT3Yw5gSqt0OVg1qvaKIXD4n4SaRJZOqrE30UbDZyD1uVcxALixGNf+Pj1D/69+Ru2w5uctXIBcUatq3LgSBwMBA2oJyVRAIDPRPCn5lwY9FGqTS+BYGYQS/mk+373Ps8X6WkcBcHIEygqqMKBAdlEPSxRMtcwSAwON/0a2uHiZcypp77PFIEz4HqbCQnGOWkn/HUvaLt9C783Lczk24W7bRfMoJtJ59OsNPP6k7KBeMRsxHLqXhob9Q8vVvUHjeBVgvuoTmXz7Ipp/fj8+ap2t/etGa4U10baaTWOON/AwGH3qQoSceY/ChB2n94mk0n3IC7pZtcfdXfsVVaTufw0GtO53oiRN83bsp+7ero56XWTJHtrjuECSVvp1EZUrpFOjIFKmWq5l6h6m86wV6rzxlUmlv0dObGD1+Pkpecosyh1fkTx9VsLjcOeZz/srOopj2Zk6LkYW79zGQn0MvZu5+pzamHZvDK9LrMPGHjZX0Osw0+gNUDTm56dF36SjN46VltWN2aKdu7pxUvj4RwQ94Z3cWLkt8BDVxQDyxvN1XW0zXj9dQedcLY2Xns4lU219mPIKAAFiWr8D+8osHezRTw574mSRabTT8/iHMDfOS9hYCSau2IjHPbdDVE+vctDHNPukHWn7SXJQoJNmfUXRSbviQbt/nAPCphfT7j6Ha+CqSkPrCrJZSZtWlTwV99PXXcH60aSyzGquUFXMA9fQdqLW7cQc/hgPas0ObHsf9Qx/KHn3PLcFoxPqZz2Kqqo7K/IX1dv7UvJveA3Zrrrp5GLdu0rV/PeixmYp1bdRAAMeH7xPYsyfu+8Tc3LSVjE8cbyp6ApGk04njcFDrTifpsijMkn6ygfkhSCoP4UQ3XjoFOmYilpZeDH3DeGuLkSNKey07+zHt3o97cXKLsl6HiX/2FPDPHm0ZSEmFy1/czH1nraTXYebnrzdQk+/mlIb9MQP7iYJucwdGo+zQIH6gouYKqPUHLMZqshZjhyoWZRtedS6qEL/9IigWMmQ8G6O/hQLlLXy1xXSsuwjTjj6Kn94UEm3zBzHuHcEwMDqjg3VvTRGmPUMIGfCHPqioKu6PP0K02pJvO1uRDVT990+pvOa7Yy8l6y1sPuUEzUE5gKdzG7uePgPz4moK5lyNJTdxWW36f+fS/71U0FbmaBBGMQpD+NRQNtIo7McgjiZ5V2K0TM6FnBxd+/R1dtD6xdMm9bGHKxq8rm10t64m4G2HCRVp7tvtKPHj0bioPh+mquqY57HX6WGfZ7ySp+X6W1h641Xk9MRfsAlKMorJjMGlr7851QzvROuxeOJd4UUtubQsygItVWKNNxU9gYloUeNGlhOK1B0uat3pJJ0WhVnSSzYwPwTRaz0SJt6Nl26BjpmGqKhU3fkC3d8/C/n+v2PqHR77X+VdL9D14zX4K+OXW4VLzfVg9gc4dmc/L/QN01ZZBMDuEUtcn/JYgm6RqJUygSvyEd/3QF8AoS8IcyTUMjlrMXaYYFQHkdVh/EJ50m2tSnPUIo53fjk9154RtU04WLe9uwN5ND1euukiaDbgrS5i8MwjqfzTewiumTW+dDCbWoN0E/Az/OxTUYE5xPc7TqVqSx31MfzHl7FcB/b9T2G0LKSi4beYcmL3Sc/03zkV7b2HsuinQN5Bv/8YAArknSnZp00k2eRcPv/L8MY/dC1wJMqs9raHrAYnEtgOSmLzl8THjHMeG/uG8QbHq8pcdfP5eO19LLz9JnI6d2J0jC9uRFokij4v1RvWI7ldFG3+p6be9HRleJMJZjk3bcSh8zPRMl4992SiagstatwV136P3jtvO+zVutNJOi0Ks6SXbGB+CJKqvUa8Gy/VQH86mWpZq+z2Ufro+2OlvZbWvYhBBfPu/dTevCHUj1tTFFXW7vQK9DjMY6XmKCqIyUcRmf3+5kufsO6co5MKun3zpdhKxKpNQK07kA2vNxI8OfvwPJyx+V9j2HAmipgf9bp1+1aqnwxNHFVTEPvZc/DNTxzAe+eXj6m3a2E6S8slj5/8d3Zg++cuJFsexoWL8Hd3ExwYSHvpcJbMYP/nRvZueIE5a05Pum2q2ezgR+D6CeAbQuUdhs3HYZ1zKhVX/3CSMNWM/51LItA2EVkYFxWVjZAO64Nkk3OpaRFyiqXJEzOrbsdGfO7YgZ//aWAKCbx456Fu2czChx5AcrvGbA8djYvZeM96Sl96hoY/3ovk9RI0mWi/7GoGTjl77L0t3/sZAAVd7Rxz87cJdmTej3mv08PGvmH8ioohr4KVd9w95n8eJh3l4rHGm85SaC1q3IVnffGwV+tOJ+m2KMySPrKB+SFIKg/iRDdeunw0M0oaHLxMXfsRfAE61l1Ezc0byHsvZP1m3r2fhu8+gruhlP3nrESxGBDdfoR/9LI17ygaxACNPjO7yvLZXZaf5CjR2e+qAyrqD5x6JHsKrbgs46XmuW4flUMOvvnSJ5ME3VQRlE+bUS4pSFs23ChZCCg+FDUzlkETEVq9iE/awaVCjoByrg11QTazPxUMOCn2b2BU+jQ+qRZL1+6Y2Z6St0x4a4vHXAniUfzMJs3l7AIQlEWkwPTpGIiBIMrQEJ6hoZDllSRp8uXNcvARgx62X/5tzAtepWBRdcJtU81mq3shuDdiPzgZ4klG//aPqPJp56aNBAYHQTZAYGZ5XgMEDUYkvz6xxBzTMHUnz0WqnEvBqIr9uY4pjUHr5FxTaXIcIjOrw333oQRjzznU5EYmcYl1HuFy8JLmZkT7uEhfyRsv4ysoxDgyjORyIgXHny0L7vopNRseoeX6W3DVzR97fbi2gYG7HqDm1hszluHd5/by/K5+9nl8URn+7cNOSsxGzqgvo8Qy/luq5TMRTCYEo3HMJivZeDNRCh2vYkbr/7NoJ10WhVnSTzYwP0TR++OY6MZLp0BHJggaJRBFJM/UJlSyw0Px05voufYM+r+2ipyt3VFBiaV9gKq7Xhj7uwpYxMc4TWX0+D7LHlMu6845GvNckc9F9oq3F7F7JJRpn5j93lWax8vL6ii0e7C5fKCqyIqaXNBNhuA3C6E+cc+4nuBXIUi+pYwhV6/GKzbhWAhIgkwgQoTMKFkIKn6CakSwtMuHfMd+hE4fgn18NUV80Rka4zIzytfzs0F6iogEKQi+jrjLw9ybH8PS2zdpG9nhRT7gStD14zVxg3MxicL6RFSTDIGDpLau0YPaW1SCcf++Q1M4bpZh9HTywSVr+fwH9yXcLt3Z7HD5dOu5ZyIXleDr6pyRC88+Wz6esjlYevfoDsyFgJdC31ss+t9bcW46hta3X5nSOWqdnIdLk5tPOh7FoS+tHZlZVYKTA7/A9lC2XGmN8WaNGKpros4jUsBsYquA0TEataA56X9bN7H0xqv4eO19UcG5Z+78jPkx73N7eXx7L8O+yc9mb1Bhj9PD4229nN9YMRacaykXr7/nfhSPR/N4UymFTsVSLUvm0BInZPv3p59sYH6IEn4Qb73oS6ht25N6lCa78Sq++312XPSlGZeNUkQB18JKbB+nR01XPBDcexvLJ4nBTcQTLGA4OA+/yYZqFKnI83LL8W0E6o1YzOPXe0XlKP3DRl5+ycqap1uoGnKypzA3ZpY8x+2jKk6WPBLBB/Id+wncG8dmKF7w+4YrqvQ9kkDQhyCAzVyE3bM/4XWKRamtlmPnncO2nncIKD5k0UhT5fF8sOtv9I7sGBuX4cYBhJ7J3yMhAIyqSG+4ET/0oDbEHmcWbdTe9UTMoDySsCtBx7qLYv5/oo1gMoSAgq/EinHfDBCKmVj6azTiM+cg+HzZoHyGIAlBTK1Psn/T9yhaMTfudpmq2vJ3d+Pv7k7rPqeCUFHFwPxFBCWJoCWH3WsupmbDw+TtTC0SdW39JJSBnuLiut7JueJ2I8j6nh1hwplVURoP/IKd4Fl3oK98io8Wc/28qL+1CJglIqdnNwvvuImNd68faxkqUvy0lxVT/q2r057hfX5Xf8ygPJJhr5/nd/XztUU1Y69pKRcHNI9Xzz0p5uXh2PQBQ2efHrX98DNPTRL+yzJ9aF2wyX4200s2MD+EsSxswvLQo/heeQnW3UZgeDiqTE/Pjdd7520zLigHcC+sQMnXpwSbCMU8PpnYt+YoTLv2IU/wDPcGbfT7j8an2lAwwTCodSKBW8swVBkwTKiptxoVrGUervisHfkFL3vIZd3qo+kvmLzi7LIYabMUse6coxN6kgOhoHu7d3Ipe6Lg164ibPFiuHEA/9rSSUGvwzPMqsY1vLX9CfyKdkEtARFZNLKt5x2aKo+n2DouYieL4+OT79gfc1yT9ueKGOcdZVCV2iTvcMXU1oepK7kAEYRaOEw7+vDG6DkP95hrLWeXvAFUYwBXfQnGAfvBVXVXVaTCIhAEFIcd1efD6Mt6p8805OAQ23/yvxz3xE/jbjPTq7amSuRv8eOKlT3O8Wev5NZnQRaJarePZaBTKTFPdXI+FYX7cP93QflV2Pc/hb99CPePQE2tkGsSgjw+7U2XFWxO+3aOufxcTH29Yxn2QdIfeE5UjU/EoMfHXqdncs95msrB9dyTqteLZ8tknRwtlmqzkdlUGaB1wSbL9JENzA8DjKecyuL/uCblG2+m+ph7KwoYuPBTVP3yheQbayBgNTN4zgqMXYPj3s4xgvJe32fwEy0eE7y+OHnwWG0geH0xD7xeHzMoj6T/QEb9pkffjbuNYFcRN9gJfj86MNcS/Ao9gZgZd1/QTff+7Zy+9HL+tvk30SXoCVBR6BkJiYR1DW6hIKecVY3nUZBTjsMXChCFVi9Cp85yzJ4A8trB+JUBWWKipzc8soVjIloqRybtz+5BCCr4yvMZXtZA0FAIgQD5rZ9gHkicwU83wSH9lR9ZphdZ9BPY9mrS7abSuzxjEQQKvriayht+NPZbfIbby+NtvQx7Q4voQcvUFp69e0LVZJaFTdT8fB07v/5lVG/8Z4NotZF73PGYKqpSnpynqgkgFIz3f1usKzFaFmJf907agnKIFn5Ll0We0eXEGKOqId2B50TV+ER4ggob+0c4q96cfOMU0dq7nuj7BiHhv5YzP4fthJNmfCCbiHjWdQejMkDv4kC2f3/mkA3MDyNSvfFmmo+5ArgXVYaC8rtfwjAyBSWYCLy1RahGmbqbn8DYOxJzm37/0ZOCcqXRgFqnLaMbmGuEbhk0JKN7Cq10lNoS2qThjs7O6wl+42XcA4qPEms1xdYq+u36PWl8QQ/99k5eaf4DK+vOYNg5AID4pD2qrF4rQqcPdvmyJe060NsbLibQZ+i55nQa/vNPSDr2Kbl8WHYNgFti889/hKtuPjmdO1h4+03k7mrT7fmbZeaQCfV9kegFwHiTynhll7MWVcW99WNE0/gzuMRi4vzGijFxr+5zL6LkjZfj9jonw9c5/gzvvfO2pEGS4rCjOBwJ5wqxPh8M48/nVDUB7DX1uI9oIvzufPt/MtD1LunyhFfy8qOE36bLIi+Zl7dW/Iq+6+DXGMSnSrJSaGNVDZ6OXZDkOwcQGBhg6InHgNlZ4h6pVTCR6awMmEmLA1lSQ6stZpbDmBnn7yoKKLJEzdpnMAymZ2zeigJ6rjmdyrteiBuUe4IF+FTbpNeVNTbIkzQdR7KJfLpJmz+x02LkpWV1CbcRtnmRbtuH0Br64dMT/IYz7hORxdAEa1XjedjMRbHf2xo6rnTzQNTxI7F79vN22xOoHBDlcqU2uRLsKtKjqU1KD1f09oZHtnBMxFdbjGtRVdz/J8Kydy8L77gJCHkCb7xnPe45qe0ry8xgdOGR+KeYxZ1I/tIGIDSpbD7lBFrPPp3Bhx5k6InHGHzoQVq/eBrNp5wAwKJX3mDBsy9S8vVvUHjeBcilZWkdy3QTDtoiKbGY+NqiGr6yoIr6VcejzmtMef/GurlAar7TE0n0+Xj+9VKC7SEnk/IrrkKwTv6tTIS7pIz2877Opn+5jB2XfJX2Ky9n4K6HIYXF3HgEGhqjKgCm0yIvfE2dmzbSfuXlY+fo/GiT5n0YNNixRm0vZX6KHy6FjrwnS77+DRY8+xI5K1aiOrTNdyKJDGTdLdsyMOr0o0WrINa9nk7CiwPO996ZtHA5G6/p4Uo2Y54lKTPN31VU1LSJvQWsZry1RfRcczqCN5CwL3c4OC/UUz4B1aLvx88ka1/F9hgS36Li3iA85xwTdVMtOnNZEzLuRslCU+XxY3/LogkBATWcsdApKhfVp54zhTybWx1TmFfyRFhlQa03al4QOdwYPHsFtrfakJ0aMhWykcFzEpcNBooT+xcnIqdjJ7ltzTgbF2HdvhVzfxrrUrNMK1JhIUM/vJVtQTWmDV8qKJKZmhtv0JVxCld/OTdtZPTVl6d0fF1Ikmb1fz1E2oRFMifXzFn1ZtwPPEjr6jPx79EvVGeqClnRTdV3Otnnw/AQvuv/A3djI7krViKZzQR0BGWS18vCO2/G6BhlbJQpCsjFwl1Zw9z/+U3Ua9NpBRscGmL76jNRA4GUM5krywvYPuzUVM5ulkRWarBvTRexKjKnmtRJV6VBpkll0SsT/dt6Fgdm+jU9nMlmzLMkpfyKq5AKCjVt6xNmx1dKMUgMnbaEjp9fQMe6i/DVFifty1XV2EGy4NZXLuYNaL9GZr+2Hm/BriJu8SJu0Sm2NSGQzzUXUGytYtjVx8tb/8CQqzcqKDfcOIC4xTspKx8+vuHGgVDZOZOz6soKE94VlQzeuJp9P72AwRtX4z2iQtMwxU0e5O/2IT3nxPBnO4b/6Mdw0R7kq/eOHS/LON7GcrylGu/ZgA2fUpBwm8GzVxCwpmZfZ3SMUrPhYQCqn1w/5UAui05kGcGUHutB84ImTj7jZIxHNLHxnvW0/ucPUaYYPOUsXkzusuUpZZymvc0qGES0Wsk79XQKzj4Xy5Klmn8bE+52aIidt9zEc+17eWpHL8+172VvhACcZWETC576G6JV3wKZmJc3Vro9Vd9pLZ+P2t099vnkLF+p63hG+8jkZ4NOT3lvQRE+a17Uaz5bPsNLVtC77gFqV0YHQ2EBs+kisG9gSpnMOblmSszaWrqKzcZJwm/TTdAz9TbDeNUbM4lUFr1SZa/TE/M5kY6KmCwzg2zGPEtS9KhvekQDxuBBVGLWiGKQGDxnRZQSdbK+XEGIHSSLG+woJ+Royt4G7QpvbdNW4pfr9nHqZn093oJbRRVB0LBWoNqEUBl+BHbXPp7b/GsCig+HN1o4S7Oo3E/3gVmMyqr75pYydN5q/LeVoOaNl8G6T2rCsGsfhbc+hbFjIPY4AWF48gklU5g/rNkfoG9kJdXKPzCK8SfkPiWXft9RMUUEI0lFBC4SeXAY6/atFGx6L6X3Z0kd24knU/eLdez8l6/j/mRzQuvMRMiVlRjKyhj+1mWcaDKz5cwLsWx6H1Fn8BSJobqO+b9/MOWMk683te/jVFAcDoJ2Ows2/B9AlKiq4vWCqiKazTg//Ce+zg7N+3W/8iKGr57NzutvwVU3n+3DTkrMRs6oL6PEYgqVDP/9HbaddQrB/n5N+7QsWjKWmUvFdzrM4BN/xfnB+5reF/58DBXaFl3Thc+Wz0e/+B0CKtUb1iO5XWOWc4Ylyzi/MfZ4ZoqooNZM5hn1ZVHigLEoMBk4o/7gtXiE+5zdzVumvK9Y1RsHm4kaCz6dlosTF720sM/tHdOdiKyYCD8njrrv7ilVxGSZOWQD8yya0PLjtTuvjELX8DSOKnVkl4/SR96l+79Wj72WrC+3QNqJM1g1qZxdbPMjdPpRj0wemMsdPmgPQGXyMVYOORILv00Rtc44WfhN9ccUfNMlKrfTjxAx9/fNLWXfHRcTrJ7cr67m5eBbVsu+2y+i5Pr1MYPzZAXw8RTmD2eEh0cJ9uTSI3yacsOHGMRRZGF8IhdQDPjVPPr8R+FX8ye1NMSi55rTqb15A6Ze/fd40T/fpvCT9zG4s6Jv0406pwLLwiZEiyXloBxJQrHbGX76ybGX5v3tWRRBSE2Wy2gmd+XKMRuu9isv1z2pnPOf1+J89+1Ujj5lIhcHcpevwHLH3WzsG8avqBhEgbo8CyPXXIVFR2AuBgIUbN3E0d+6AL81DwwGHA1H8Ny/XsNZX/w8JZbQs1o0GtFSTD/Re1xP2bZqyMF00rlAKMjquOpyzSX84c9nOsvEAQL18wksXII3qNDyvZ8BoXLu4ojFjVgkEjBLiChiaJhPsK8XxZ6e32ktZc4TxQEjgzQt55tpErU8pEoqgWwmiCesJhj1JQUiF720sM/t5fHtvTH9671BhT1OD6V9g8RWBIrNTLmmWSaTDcyzJCRyZdCyZClCTi7+7u6oh9KIMYeOwkoeWXIqP3vlNwn2NrOwfrgL6xut5P1zF6Lbj+ALEMwxIrliB6BmaRijYMejTv7Bk24fJLC2DKoTBPfdfqTbB/nmqIN15xxNf2H8DEbZkJNvvjTZ91MLggJqjoCQQGxNrZRD/eAa0SUqN2GzoR+sjhmURxKsKWboB+dQ/q0HNI8p6pjxPN1nEeEeelwq5Ago59pQF6R2PqIrNFnzq/l0+z6HURiiQN6BSAAFmeHAfHxqRAmuBm0CX20xXT9eE7ISbO9H9mi00lNBxgPpMU/IogOfLZ8tZ15I7VQtL4PBScHHVAKu/NNO44g/PzH2t94y69HXX2Po/55GcRycyWU4+LStuydmgPTJoB3rmRew/OW/6W7dkL0eZG96DrcIAAAgAElEQVSoPNWydw/F777OtvkLOHr9X9h19RX4NWTnRKttkvqzrso3j4W3rt5A/j3vUxF8Xvd1Djod0+o9b2poYMnvH2RBTRUb+0fwBxUMB3qstZRzx/JyVv1+vLva8XXvjv6uGwzIBYXU/vIeis89j+ZTTkjbOcbKZMZSwC9ZvoKvLaphr9OT0vlmEi0tD3rRG8hmgkQLDqpPezudVFgY5Qyghed39ccMyiPxmPR97jPhmmaJTTYwzxKTeCuDUkEhxuoaTCd8lmG/wgtdI/xp4cm0ldZx498fQEqTrcl0IHkC1Nz6LGKEBYmSRPW0zPBBTB9zsTOAfGM/weuLQ9ZpkWXto0GEzlBQLnYGqCLAtU9/wAOnHsmeQisuy/hqa67bR+WQg2++9AlVQ6kLpyiLjQhuJom0qTYhpkhbUlJUVPcuqMBfX6JpW//cUryNczC17dV9nHie7rMCnYJ6WlDOtSG+4RpvJVAL6fcfE3PbWC0N8fDVFtOx7iJMO/qY+8O/ImuwKhTS7a2VRTOuugZ66hrpuO+nM8peTDROqDrSWWatp0Q8U7hGR3kxThYLwHHEYlx18zBu1a66HQtRCWLe3kzzmaegurWtbgkGOVRWPwEtlW8+JTdUSTPkZPSdd8m3fKJbjCg86c90mbhUWIh5QdNY5YUFpuTbnbt8BWVXXDkWCOesWMmc71yP/e+vEnQ6kHKtk7zd032O4UymFturOQubUjpfvR7XevY7pQXAGKQSyGaCdC04mBc06RJ+2+v0sM+TPPDvPvciSt98GYM9+ULgTLmmWWKTDcyzTCKZ+qp7eAjF5eAv37iZX9aNZwlKcE3nMNOCOMEXdOLfEzFJdoqrP2av5TOoe9XoQKozgPjvfSiNhlC2M0dEcCmIG+yIO6Inb1VDTm569F06SvN4aVktHoOM2R/g1M2d6SlfL5UJfL9kPAvrVsESCsAis8qmtj6Kn9mE6PajWAyT+u7HSFFR3XH+p6J6yhOh5ufguOBYTGufSulYWsqxZxwHBPVi9e5PpYdeXWBCrTMiaBADjNXSkAzv/HJ23f6VpKXtqjC5giLL9OCqrKHlulvwBBX27x/m4ObRopmYrZnusud00KOISbNYLdffwtIbryKnZ+ouIsqAtr5yiN9Dmqhse1J7C1Ag70RU9YlrRk76I4/natmGOjL+rPDZ8lElCdPw/ni7iolpXiM5y5bHDJIh9aAzVf/nlEvh4yDlWjPmiZ1pj+tMiDHqDWQzQboWHCa2l2hhY9+wJhV+xxGLcdbOo0DDQuBMuKZZ4pMNzLNMQqs67mf+3+388tTvjr1WWqJCa6ZHN30oohAVqIet1fZecxp+txXxwRHED90IE2Ifsc2PeLu2ycbcgVH+9eWpC6REEpkBVReYYmaRjV2DoZLkrsEoJXrb2214a4vpueZ0fLXFY69PzMBqHkuOvkyvapmCgJteq7gZgGZBvRR66APXFcUN+sPobWmIJKq0fcL3KGA1o0oCBg0Z9ah92kIBgdE+ktKYZiJSYSGK06mr3HEq+Gz5uOoaaLkuJCIGEDRbpuXYWoiVrZnOsud0MVhVl3QbV918Pl57HwtvvwlbyydIQW3tH+kgXg9puGy755FnaPm368Hrid3eAojoH+/ESX9kmXjXfXfT0z+I22im49yLEFSVo676iq7rkrNsOfP/+Mik16cSdE41EI48xx0XX5ByRUf43siE7VWmgv1IpmqPNhFDdbXuQDYT6F1wEIzGqOf9xMoOPfiTJIsiabn+Fo7+0b8jd8cXDU5lcSDL9JINzLNEoWdlsHhvJ40DnbSV1lFh9eD/0hICm5sTWo7NJhSTjH15LRhkFPOBbLJUiHzbfgzte5mpBQLJMqDGrkHqbn4CY+/k4Ed2eJGbe6i9eQNtt36L0arjUQUDwiI/ts+8jvlv+jI/Qpx+/bjbu1MLXvSUY88UdAnqpdJDX2/EeWcT3u5G1KCEMOrD+tf3MW3vTb2lYQKRpe3FT29C9PjH7pXSv7xP/hvaV+rcc6r4+Jb/Ye7631H+9+dTHtOMwmBgwbMv4d7WTMdVl2csOFeBocUr8NTWs3vNxTgbF0X9f+SCS7C8+gLiDFjwiJetmSnq2Fqp/+0vKX7jFVquH18AiYWrbj4b71nPkT+8itK3X5u28SXrIe16ZQ97HckyyTo923Ny4k76c5evoOm3v6eJUHmueKA3mvx82D+o+RA9isjWHb0YRIGV5QXMyTVPOehMVyCcu3wFthNPYvChBzWfTyTmBU2gKBnxxJ4Oj2u9LSnJMBSXTCmDny70LjhYP30ipuqauO0PejAkaa+MxFU3n9F7HqTm1hsnt6FOYXEgy/SSDcyzRKFnZdDssvO1lte4ufQyLl3Zg3E/qNLs8DHXguz2o9gs9Fx7RuiFXT6M39sL/fFXMJVGQ6hc3CIiuA+UsbelbiekFy0Z0Mq7XogZlIdx1DbQct1PcJbMJyiPe8J6f1iH4cJ+Cn8c39oMFIjoSLQ+/j7uk5o0lbMLIy6sj6Vmp5VKOfbBRpegns4eer+Qj10+gcDcAtT68fe4P78Ied8gee7XkeemT43NO798/D45QDKXg4kMrTgWZ+MighZtrQ+zAbmggNxly+n7zT0ZzZgLgCgwpkY98X/tNfOxls4h7yAH5omyNekuCc40ohKkYOsmlt54FR+vvS9hcA6w69Kryf/4Q91icKmgpYc0kGAB3SCMUG74EKOkfayKKNF7w0+pqaknWX3GnFzzWG/0/l/dy85LvqrJMcBvy+fjsy7EORSqBghbRS2+7KsEUgw6U7Xqi0eqbRnhe6P3V3em3fYq3ecYj3S3pHi7OlMeSzrRu+Bgqq5JmxXZyvICtg87NZWzmyWRZccfw5wJQoZTXRzIMr0cOlFUlrSgd2WwTApyvL+dU37yAHN/8Kju0tWZjugZD6qNP+uLG5QrdTL+e8oJrCtH+YIN9XO5KF+wEVhXjv+ecpS6zK6BqTYBZYkpaS+yqa0PU1f87ISjtoGP1/6a0SNXEszNi/qfKpvxNdWy71cX411QqmlcptZeDLv2adrW0DmQkvDbVMqxDyp6BfU09tD7hXyG5dPwi+WoQnQgr+ZY8NdWM9T4BfxCvr7j62Tw7BUErNoWEhSDAVP/Xhb+4ocMrjwWnzUv+ZtmOoJA3S/vBdJf4hmLnM52ctuaJ72uAj5FxVNVo3+naVLukwoLyT1uVdIy2XBJ8IJnX6Tk69+g8LwLMNbNTcsYMkVOz24W3nFT0u3CYnDTgZYeUjnOvWkQRqg0voVFGkRC+6Ly6KKltJ5wJn9u3cOfmnezz62tcq5ozZewHLlM07bOuoaoahCpfTuVXzkDv0a/7HDQGYmeZEQ4EE5EuC1DKxPvDb3PCi22V+k+x3joPfdMjiWdlF9xFVJBYfINSb+w2pxcMyVmbVVtxWbjmCp/7vIV1P/6d8z/4yPU//p32aB8FpENzLNEoXdlcEW5mbX/dze2lp5DpoQ9EsUcyvoJrV6E9tjnp9TJBG4tQz3SHK3GDpAnoR5pJrC2LK3BuSqCWiASPMZE8KxchO/IlM37iOr1L1C57nlMO/pivq/4mU0JP6eW636Cp6o24bGD5UUMf391nP9OfqQU3voU0u7EpYpSz34K1z6dcJuJJFqMEFq9SLftQ7p5AOm2fQitKXw3fRnuB9UpqCe0+TSdh10+AUVMHNgqYj52+TO6jq8Xb2M53gidgkSIfj/FH75N5d+eYNFtP0L0T08/dibJWbqMonPPA6ZQ4qkjMDbaR6jZ8HDc/6uSvuePkJevOWBKhKu6juLHnmXRy69rLqGMnFTaTjxpymPQjEFflUeYeIsiE2m5/hbclSkskBxAyLUiV1Ul3EZrD2njVadhiGHZWW74EKOoLzgMCw3CuK/y4229moPzeb9/CFNDg+ZjAOR07mDpjVdha29F610SK9DLRCBcf+9vk56PkJtLwTlrWPDsS1H3ht5nhRbbq0ycYzy0nHu6xrLX6eG59r08taOX59r3stfpSdtxI9Gz4JAJYbUz6ssoMCV+NhWYDJxRX5bW42Y5OGQD8yxR6FkZVGw5eHZ+jKUvvirzwSRolJJvlICA1czgOaEePMMfBlCDsR+MweuLoSrJhK7aENouDag5AoGbi/E/VYP0HwZq+l6k/tePU/jiFvLfaKXwxS3MveFR5l67HuOE7Ljojp8BGZ2/CFedth9Uf00Z/T//Cvt+egGDN67Ge0RFjK1CpVfGjgFKrl+PcXMnwmh0Y74w4sK4uZOSax9OUB4fY88VEoF15SFBtMigfJcP+eq9yN/tQ3rOifR3F9JzTuTv9iFfvRd26wj4jDKm9v5J1zBdKOfaUG3aAy+xOzB+Hrtin4dPKCYgFGjaX0AowC9kttKg55rT8VZoG08YKeBH9npmkfHiZASzBTE/n+1fXsOOS75KYHAQwapdA0Gw2cg9bhW5x63SdVzJHV/4Qm+LgCCJmgKmRAQlGUftPFoGU3eaKL/iKpCnp+tOLtD3XQ2TbFEkjKtuPr3rHiD32ONRbPorVnKOXMrCp54n99jjJ/1OS4WFmJcsxbJkKXvW3kL7lZfj/Ci+QnPxygbym6KDfKOwH4OovXzdb8lleMmKmKX8w14/z+/SpiQfbmOIdV5+W37MYyy8/aaU1O4nBnqZCIQtC5so+eNjuJYehd8WvUjqt+XjWnoUlS+8TuP6xyYFcZnIzmbiHOOR6LOUCguRS7VV2yUayz63lz817+bPrXv4ZNBOy5CDTwbtuqs19KBlwSFTwmolFhPnN1ZQlWvGNKFd1CyJVOWaOb+xghLL7GrnyxKbbI95lij0qON6S3IxDBx8MaF4OI5pQB5yTlKMViHpCrsnWMA+ZSmBh0SknH3IrSMEmPwDoTQaQr7lGlDrDCjzDZOs07QyUbBLq4hb14/XjCmsJ+r73bPmIgJ52iamqs2M96TxkkL3SU0Ydu2j8NbI/vMAOWI/IgquTg/l33oA7xEVOL70KVSLEcHtw/rYe6mVr68wT+4p12A9prd83F9io/KOv9F/+WejVOrTgR5LszDJLNTcYtOk8vW4xxfMuMRF5Aff1DVuPSRSbk+GAKgIBHJyMbjGJ9Na7t/pQCUUgOOZ3L6jetw4Xv9H9Isas99yaRlHPPkcucuWh4Krd97SPKZEwXf3uRdR+trzGDzaVCuVkVEUr3dKfd9SMEDZ26+ifPIhzYsW6bZjcrdso/O6/4RA5tXMAzV1zFt7Gx3fvjKlHtlEiyIA1u1baXjmz9RKCuYjFmC89HJann0OaaCPgo8/QPYmzvaJldVjwk2LJvSQqn4/3l3t+Lp349ny8dh7kimSf+r+f+X11bfjaA8F0AXyTmRB++/T0Mpj2fLT+KXGgx4fe52esfLaRMQ6rx5FDPWUTxAztG7fSk7nTs3jjGQqVn1aA+F9bi/PCPkM/+pPWNu2Ur1hPZLbRdCSMybO2CIaON/tnRRM6ZmDac3OZuIcExHrswz3OaMotJ59espj2ef28vj23phWhZHVGukOVBNpYEyHsFqJxcTXFtWw1+lh4wHhRIMksrIsX9P9dSgQtkL0de/G19WJsXYuxupqzZaIswVBVTUobsxSgsEgH30U6idavnw5kjS1DOpsZOvWrQAsXrxY83vcLduSquN6KwrwzC0h/50dUx6jIgmIwfR+DQM5Rjp+8WW888sx7eij9JF3yd3UgeTyJ5zUe4M2+v1H4yUPVY0IegQlVD8+8TjfK0L5gvZMmPisHVmjlRpEiMlZRdRGA1SOj2nutevJbe5Jug/noko61l0EhHrM5/7g0ZgB0pab1tF/8pmaxxYLafdgKDt+IDjPk9rJl3bSHTwpbsWBXlQRAvfPmRSYy1fvRUwQ5CqNBgLryie3GySh4PlPsGztpve7U7s2MUmwmJAMZYlpkoXasHwyXkl7htMUbKcgMD1K0WHldnnATs4nu5ECycVsAJxVdYwsPQrJ7aBw05sYR2aOHYIqywhpDBpFq43c447HWFFJ+beuBlXVPIn12fLZdOfvx4IY6/atVD85HhB0r7mI5dd+A6NDe/Y6/6yzOeLRDQBRk+zeEQfq5g+x7NPurQ2hjJJWO6ZEStupoogSitmM7Bov7fXZ8vHUzaPxvt9Su3I5zaeckJJt2/9n783j46rr/f/nWWbNTPY0aZMmTZuuFMomlB1BBLkqFMQFr3L1qggochH0CyqbCj8FEWS51+WKKy4IpchVNhUoslRogbZp0rRJk6Zpsy+zL+ec3x/TmcxyZuacyaQtZZ6PB48HnTlz5iyTmc97e70GPnDRtPieqsXU+Ii1XK+46yacvd3ISeJ7qruCwIJFbP7qrQCs+Pb1uHq6ENVUJXRVlAi3LeX4h/+ge92MXKdc132ivZ8Nl/+UyW17qPE+h1vuN3zOg2eex9abf5hzmyNryzm/td7wPpNZt2MvHeOZrczLvv8N5v31MdP7k6qqWPrksxnBrNF7Xrb6ZFruvCevT/pv2nezx0BbdWOZnX9fkTnaYGQNFm5qpvX3a5l3tLFxEzPnWKgqu1FmciwzvbZGybV2LgmrHVjiVoj+rVvQdH6/RLcbx4qVphO/B4JC4tBSxbxEBrkyg0JlBf5GN/1fOYc5v37Z1H7TA/C4L/jwR0+g7o8bTFfUciFoGqG22GJAs8o4OwaQ/bkrASHFzd7wqUR0KuN6QTmA5jA3DaI5jW2vtsgo19fEqvHJgaSigSRg2TWSU8QtGVvfGLYdg4Ta6hNzv7JOQJ+v4mMEZX4N4zd8mPrL/zd2HprMiHwUWrg4QXk2jFiPqWvcpoNyiHUZ+I7O71lcEK1WIrfXxfzMe8OmfOL1LNQEzVw3htntzWLrGqTmz5sQAxFUR8xGreaJTYaDcgDH0ABb1tyNoGlUv35o+VwXGpSnV/1Vcf/n0uvB89wzwHS109rcQsBAYC5Go2hWK87eHbE2396dKQrgteufQ9Kp7ucisHVz4v/jc98ALl+Qx596gUXf/2bG++TCjB2TEXsns0ytOIrtV38jo4JZefSxnL1/Ee+68z4mL704pxdwOmF3BbvXfDLxb/mNbqx7J3BbfCx9+HbdfYmeSco2b0your/+s7W4uray4BcP4OrejgB4Fi1l9HNf4fwPvg9HlurfTG2wKlc08f71tzK2qYeuT3dCj/HA3Mh4RMSAmnQ2sllFFfpbNROrPktTE6rfn5EoS+9K2OcLMhI0NjKVraMg3grf+cXPY921I+XvK+yuwN+ykI7rbmOLWKFbddfDyDkeKI/rQo+lGNe2GCR/F5aYXYwkHlWPJ68l4juJUmBeQpdsrUgDH1jKntGt1P7pX9g795rapyYITJ7SBpI47Qu+P3j2rW7DtmOQ+bf/GdvAzGfWNWIVOs0qs/Arv0HKMVsdZyhyvH5QngMhoJqahRX8+RcpcTE53bl1KbZQUdxOolVlhhIZsjdIzRObEnZWA9ecS/PNa7HtTb3OjWsfZvjUsw23s2cjsqCO0OIGbF37CLudhIO1M9pfOoIK0q0jaG1WcAqoF7oNWY+ZTaLEiQeVs0arlegDDTHButtGEPuNBXt6FmoOdRshbYGhdnZBC+JU8wtWFYK1b1S3fd39cpdppW8xEknM71pMVHsPZQQg7HIztXwVFVs2YtEJNOL+y5amJixN84n0556nlQM+Vn3t86BpOIYzxR+LadPVUGbHtXwFG+9/OBZMPvQAtRvWIyr5P7tG7JjM2DsZJS4e5m9pS7GVi4smjQRCPNUzxAhupO/cz7I7b6J829sZFWzdfaephVsm/NTcvo75zheQtdxdBXFV9833/w7v4iPY8t0HgdjsaI3dyvmtc6h12BJtnMmVWjStaDZY1ce0svJX95rq0EhORmTDMgML1WxWUYVYKuaz6qv8xR/pv/qLSDu7EJM6G6SqKizzW1DGRgi8/WbGa5N90it/8Uf+KlcYsrYCCCoqG4cmE9ZxyfzdWs2e+36btRUewL9/jt9IZfhgt2IX41g2Dk4U5dqWeOdgJkFrJvF7KFMKzEvkJDkzGOjYxuBn17Cge3dBlW0pqmLtHaH7Z/+p+3yorZ7govqiBOZyIELdb19B3OJnePIoNE1GEKJUSjuxS5n7DyqVhDXjLelxxLUe1NOcxiqxUwri2vyBhRExObXGya6rP0rrtb/FJuXfZ7LtW7a53/Id7Th7u5k68ti8+8uFVuHEe8mJ2O5ZR7B2LuLO4ldlxf4o7A9gxfV+Q8Ge2SQKgDgVoPqJjYxdMLNrYgRtqS2WbDAYmAMZFmpWbRRZmyAi5G8dlbUJLJrxsQqj5NM+KIRCKmQqoFQ4DlkLR9nnpbzjbd2gPJlIfz/2o45GmRhH9eZWS3YMmddryLm/I4/K+tx5rXN4tGsvE4uPIFpZZSgoB2Pey2bsnfKhCQKeRUtp/+adKeJh8cA3rmScMrfa0sbG+x+m9oWnWf69G3Peo3S1cADVImEVxpDVcUOCCM7ebmzbt7LgPe9BEoSU2dFAxzbadQKYiT+vQ5Dlonpem5lvTk9G6GHffx6FEreKSm9d7r/wUmrXP2c42WQ/8ijaHvqtbtCZnJAJ/fDXiUBYDviRXS5WXnstkzd8lWB/7k6CUHc326/8AhP35RcBTEavoyC5MuxdfERKIimd9MrwPl+QjYMTRFQNiyhwbH1l4rlcs98HuhW7kGOJqCY1YmbQrVHi4FNIgtZI4vdQpxSYlzDE2No/0XPF55DyLAzzYe8fx7W+E+9pS3WfL1ZlMqS4mXx+PhHVjcp09dCnNGIVPMyxvJ4S0E4oi1K2y48CSIhdEYTeCNqR+QNzoTeSV/jNjJic0uKgv/lsmvr+ljc4j9u+xQk317Dr7ksTc79iMIIQirLk/tvY+q17CTTNrHVbc1hR58oIQ7Mv2hSrlOf/wTaVRNmPbfcoju5hqp/YxOTpS9EcxvxEC8YpTOsKOESEgIq41oPYleVz48hc9buj65mQz0EVsy+IRXUSd+T5Ih10KvPueVo3KJ8JhVTIxk45kd7P/geLf3AvZZ3bkQ6xRZqoaVg9BlvAe3YiFMlT3DCCQPVFl2Q8nFy5Pd1mZ8sHPorFZIt8Pjsms/ZOGqCJUkp1W5UtRFxuOq65idEzzk3Zvtwqs6ZtbiJg+U37bl0xqZEzzuWNBYt0RwOSW4rTFcnDxy/EdoaE/JqxpKTVM0nT2t8ydtTRfGbl9HdvrjbOQhIXRq2+8rUZ6yUj9Ej2VS6URAIoNH0t457w1q3ZVefjOI5cxcpX3tB9Tk9ILD0Q7t6+leM7thk6VkfvTsq62vMmLJJRdGSeCqkMn9AgxBIMwXDKa7dP+Kjdn4CKt7wfSq3YZo4l22hD1u1n0K1R4uBTSILWSALyUKcUmJfISVx0wff6BlDyt/TlQwAa732GziyB+eiHjsH9cteMZs1zzYqr2AhqNvaGT2Wu9aVEQKtpZv8Upr/wpTtHid4+B5pyBNT9EaQ788+Em5qDLpcIr6ln6K7jmS9lF/BKtn1LJ9RWn2hxh5ig3JHfuJKO676Nv2VhwW3tghBBm2dB3Dn7gblRzCRRACwD48y7JzbvaxksXhtwLpQvV8d0BNyxY9QA9TQnQm/s8yP2Tl9PzS2grnEjPONB+uUUhFSwiQiXeag891k88mlEhcqUtnZBCyJrE7gjz2PBXPBjBFvXoGHtA6PEW2YFTTNcJVMkGVUrQ1HqeP2Btay67jPUvPFqUY/rQKJ5PAfePk7T6Lv2aoZ+/CCtD/wEQLf1dNFfn0STJMykPfLZMZm1d4q43HRc921qX3tRt+U3nZZyZ0qFMdfcqn9/9TxXS3E6msuOYHJ0Rgr4M6qfxZ6zN2r1tfiP69h+xecIdnSktHXnSkakUyxf5bhVVHrQ2XH9bay68UocOSzTbAsXsuih36Q8llxR7vME8Edzr2vmPf4wTBrr4ovb5uWqcKczofPZM1sZ9oYjB0Wp/ECTbbRBj5l2a5Q4+JhN0MYxkoA8lCkF5iWyMhuquACSL5QQI0snlziZUYzMikdwMRSZDmgFwWwAOZ25FXujyDcO6Yu1TSm6QVU2ChGTC2tugkoFdkm/Shlqrta91nrE58+Pv/qTTLUtZ8+Fl+K1NRGxVBA8bgG4HHn3IUz5sS/akZiHP5QwlERRVKzdQ8z//l+w7461eoeaq4tTLQ+oCL+YQJxSYz7mS9MWSXrigOUS2pES0dvnIN84lPgcaZUi8tWDENCSPo0qwnfHkO8ex/LNASKnzccvrkATLAhaBKfaPivt6xAT4Ku945WiCTjGSW6ZNVoli9t0Vb79Ov6WRYSqimt1924hPj/beeH5aJpGdE9mO28iSBcEMGDyYsSOyYy9E4DV66HtJz/Q9dNOJ33BbrQ6ma+lOB2zXR6Kw4mikZiLLfacvRmrr6dUFyM/+BWWjs2JZITmLGNgzSfxLV5OJMdtTh4RKFYQqGsVVXssC36/Fu/1X845pzw5v5V/dO/DG44y6A8R1TTCJgJfs2M0Zrf3RJQMkTKzleFBfzhvgmEixzy6nn7BoWg/lW20QY9idGuUOLiYTdDGMZKAPJQpBeYlsjIbqrgAgkaKGFk62cTJjGBmVjw5oK2UduJTGk22s08j9kYRvzQYa0O+0I3mFBH8+9uQTfiWFyImp2JjUmnDLmW264XmVjJwzbk6r9Qnef7c2dfN8ru+RVCpZE/4dPb++CrCq5rz7kOWJrHM84Dz0AvMcyZRwiqiN8i8+5+m4uVpj1yz1zAnDhFhvgXpzjHE9f4UX/q8NFlQrq9B/NIgWhUIexQEnXhCAAhoWG4agdug4tTZCcQT9IQTqvJSMFjUX5X0ltmO62/jqBuvwDlgTDna6p3CunUToapq1LRW55miIiAe+Dr2QSGf8BxgKCiHaWXsXMGAmVnnOHERtY33PZxzu/QFu5nqpGv7VlrW/Q48HhSXi/41l+JdrG9FamYOOllILT4XW8w5ezqrwdcAACAASURBVDDmeZ3e2h3SSUa4ZIkFZfbELHyL206vJ8jI2DiyAGctnT9rAVFDmT1VzKu1HrLMKQeWLOfRniFGOvcYbgtPx9m7g8o3N5h6jdmEjJ5ImZnKsFUUCBvsZtznD7J1ZJIjamOJqXhHpJ5+QbLS/KGE3mhDOsXq1ihxcDGboAXjCchDmVJgXkKX2VDFTSZZjCydcHMN+z57GvPveBLRZEuXmVnx5IDWLk1gFTwEtZll+MWuCKIJn/KM1xcoJheVUo87bkU3cM25hJtj1UJRkBERiO63yAoLNQTE5RnVVL35c/FfClV3rGPkzktR5mevPkqDY7ir/gka2C5pRHmpB21qdi25jKCJJILYXEkU5869VNhjQbneNSzKseyvigseDWFLCOkn4yjfmWOow0BrsRA9twzpeZ9uUJ6MoIDlu6NE/lpY1tkQaT7sqqU4PynZWmb9LW20f+c7LL/rRlP2irbx4iYnVEFkzxkfoOmFvyAYDEhn9H4ICGhGdMQOLnmq5raFC5l77ddoP/u0vMGAkVnndMrb36b2xacZOV0/kTa3p5Pjnn2UHaFgIhlgKZ+bd7+5LOj8LYvouD71cxr3kEc01gGV3BUSn4sttI1TD6M2WE/1DOm2QyfjjSj4I0pK5fWI2gq2+kcADkqVMn1OWW923CzO3h0cdeOV2CaMf3cYVapPJ12kzExlWBYF/FFj30GKBn/ZNcSmoSnOCo8x/KlLsuoXHAj7qUIq9dlGG2B2ujVKHDwKSdAaSUAe6pQC8xK6FDtbn066GFmcuO+x880+00E5mJ8V9yqNVCrbsUoeyhd1E9xVCwdxLLpQMTn/Cc2M10whBiMZVnQAVWVzOWPpx1HUKE9tW8egelTG/HFIWxCbP46ux6JNEmqrZ9dXPxkL3v0SbIsi7Z1AddnRyqxgnb6HwqQfy8AILus/sVT6AYGzL/oCr/7PfUy+ZtwPWI90z2ezqFUghATwp36e9JIoIUslI0evQpqjZFzDYpFumaed6jTe9l8uoX66HOlpg4t2v4bwnAftfeYdB4wg3zWWCMoBJqKLKJP2IAvmF8SqRWL8qOMIzWnKOr/rtgiUt04lEkdzfv0yrtd7EA+wsJuoqTS+8Fc0QUTQileFz/p+75TKvKYhVVWDpum2Fs+99mv0ff1aw8HA4j+uo+O8s4iODBt6e1FVOOJ73+DNBYuZbF6YeLyyr5tlP7iJst6deJPmhSf+vI7GxUvo+9JNKdsnEw/QnDqzzPGOjLgXOaAbwOciuSskuc3ebBtnqLIai6JkWH0ZtcE6VDyi08mlMp4NIwmGfCy78ybde54LI0r1euiJlBmtDFdZZXo8xsUXVQ32+IJ0Xv15XHk6ImfLfmqmlXrd0YYkJ4MShw9mErRGE5CHOqXAvIQuxczWp6MnRpbN99gsZmfFVWwMRE6FL1oIrGxBvmYQwWD2ebYwKyanuQWil9UxsER/NMBtreaCY74CxCoJw8LpRMTMbLIm2IgI9UzI5+CKvkpAPno6eC8HTkx7QTiK4Ath3dxD+d9fQfx4FJpiLdkOi5vXdj7B5L+F0d4WEAKFX9OZVgmFKRAUY++vRWRGqo5Buba43usJdCzzTPur744aviYCID00RXQGgbmCFYnMBbvQGULoTX08rFUTUcuRJfMCcGJEQahV2Hnd1USFVNFBQQthZYpGoZeo4CNCTLhQqXAc8KA8cbyaasQM4IASmNOQ1cf8gCEILP3z0ymtxe4zz2Lq+b/R88XPoozlrkAmBwOOZctxn34m4489YvjtJb+Pk+7/Nnt+/igRRcW+awd1N30Jpbcn43YpE+Mo/3qNI79xBRu/84DufLqRAM05sJsV37ke2e8zHMzpdYUkt9nXf+FKhh9fmxJo59rXm9//Ka1uByv+8khBNliHmkd0wsbMgMp4MmYSDNlwbd+Ks3dn/g2TMKpUn042kTKjleENe80XUFzbt2Lt2WFo22LbT+VzGjBTqc8YbTBBIQmfEgeeZM97/9YtaN5MByKxvBzHipWGEpDvBEqBeQldChVdMEK6GFku32OzFDIrHtVcqH+3Ie7wIPgP/krbrJic1mJFW6J/vqIgcfbKyxL/fqpniFCedn1VrGDKcjYIeb4erDKaVSZ6YhPK6ipEbfr+qT1Bxu54DaE3PKOgvBgIJgua0lCA2aqB6lnmFaIrYIpQ4YGripUJ4SyEfRqVj/wFi288IVonPu7Zb1WXymDkOOYJ/8Qqmk/uSQEv1ZEniQjVuqJ142nrbTFw8MckZgvB7Ub1eg21ymuAd9Eytn7rTgCOv+LjyIHZS67mQvV6QBBo/e+fJipj439+3FQHVnIwUMhvUbBzG0cM7qJl9Ym0X/5RfL09Obe39vex8gc3s+FHqR7UZgI0V3eXIQ2DcHklI6ecldEVkj4XW3bMsSiLFiO++XrefcYrtUJtOa0fer+h440Tbyd2DY6wTLLmnJtPZjY9onO1oudTGTeTYMhG0+MPG+54gFi3ghHhQT1yiZQZqQybmUePY+b8im0/ZUS7aLYq9VB4wqfEwSPd8z7Uv5twXy/WlgXYGptMJSDfCZQC88OQ5LmdUCSC/JGPwxH5f2iTKUR0IVzpRPYGEaPZfyBCDalCWrauQVq++Scsk+Z8cLNR6Ky40BumQN23WcGomJw2T46Jh+ntQ5A5c9mlVDpjSRBTlYR8QXkSiq0Sj3pqrMouLkcM2vD0jOMKe7F59hrez6GCa3MP5deuL/pseTbLPLP+6sJz5gIutUqCvgjUSWCyOh8VKolaG6EZxj56MY1fuYe6559HcKqoFguTQithrSrlNRGtgoHwKdRb3sAqjiEJxtMO8REXizZGhfJS/u0dObpK3sEIViuiLKMZnF8XAM+SFfhb2nBt34oqGbRcnAW0cJih/3mAhq9cW7CrR3IwUMhvkTg1yea772bDxy6j1aAHtXt3Dwv7d7KnZXFiwW4mgDEqLCh7PYysPn16plyAOU67bkDQ9KP/YdfH1+S0BItXas3aQ6W3EzsAB9nn5tOZTY9oI63o2VTGzVqN6WFWWd137OqCgnKjImW5KsNm5tHjmD2/YtlPmdEuKnalHswlfEocepjxvH8nUwrMDyOyze0oz/+N9gfvNaWwaUp0QZIoe8+JNH3/NroH30S68V7oGUBKsu+IuOyEk4S04q3r9l0jSP6ZtZ2lM8fyelYf82wIHg2hv7jHUQyyiclpTvA2Odh3VQM1jeBKchEWBYkK5xzOWPpxKp31jG7spuvBZ9h28hJCR2ZapRSDiDCHccv5IFjBBbxvAYETlmLpGaHqjnVYd+WfEQ0tnYv34hPQnFYEfxjXnzZg235gA3uREFVaJ/b2SZpvXkvfrWtmHpznscwz66+uvdeJ9nLQUDu70iKj3lIHjeYD2ChupuRTgWnxq7JgFxbNS9wC3WXrI6KWMxg5jog2HRREtAr6w2dRJu6iwfo6ooHgPOq0ZYy4ZBMojONZ1UzlM1sOfVE0k2jhMErY3PeRbWgfYL7aNxsoPu+MXT3iwUAhAkAA+H1Yf/8LNIMe1NrEOMc/8yin3XVfojpZrRa/I0NUFZb/fzfyRssi/C1tCEL2T2/zsUfzyt3/S/W3v54xt57eCt+oU3nN1q6bq504fW5eL+CcTY/omc66m7Ua08OssnpzQy3DZfaMKqxFIHF/ky3aii1SZmQePRmz51cs+ykz2kXFrtSDuYTPoWcWV+LdQikwP0zI6Tnu8RSksNn6wE/YetGH0Pp2Zd+ozMXCH/+cmgsvAmAuZ8IHruHr33+Iysce4sjycawuKUVIq5it63rYJA9zrS/RHz4TFeMzQ9bJYcLOWjCXTD5gaBJQJqKusqJ+upIN1np+samRI3xRvn2uhQq7iCxaWT7vJGpcjUy09/PM5TczuW0PkXEfnkVzYJYCcwQRSLX80sqdhFc1M3LnpdRe/3DW4Dy8oI7xGy4g0lqLVj69YAicudxUYF8MrIIn4Qdv2zvBvHueZtfdlxa2sykF4dUA0h+m8lrmiQ+MofyoAaw5qlBjUZhQ0d7vhrvHwcCIgHp9jemgXMVKVKhkSj4VRazKKX4lCxFkaZR5wj8ZCJ+SEpwD+NQFhNRuHAZmzsN+F8oPNbguTGRhHR75tLwChe63+g67oLxQ7IN7APPVMCMITiea3/h+1WBwxq4eA6qIa3/Q1frAT2g/8+RYm7xBFIfT9LXoHxphbO84FlHgxLlV+OfUYF4tIT+WgD9h7RZWtZyt2WeffQqPNj9CdMubCU9xxeFMaYVPr7zma9c96qrP502apNvPxZXmpYAfm9uN++tfg1nwup7prHshrd3pmLG6k6qqaL7qapbnaDmfbZGy5Hn0AV8w72iU2fMrlv2UWe2iYlXqwXzCZ1IWqJAO/mhjiXcfpcD8MGE25nZ6Kufy1fOu5lPrHqR1fIDy8PQiZ9LqZFfVPH59wZX89+qzSK8pfuwTH2bd8n5GqjK/iOfd8/SsBeVxbJKHMmkAj6KvtKuHPTKFZrcSoXwWj6ww1CYZ5ebaxCy5NyTyt5diLewVzrm8T5vD4L2x8YXJsqcIn/MxNnz9SXzdQ4l9CEXuTDCKMr+G8Rs+TP3l/5vxXHhBHcP3fhq1PrP6YjSwLxYWvMyxpM5z2vrGECf9qBXmKgwAlEtI67yGfOyFMAi/nEA7153Zcp5UcReGomg2EbVJQtwRJVchWl1siWkUGEBFJEIDilhGQFxBVJoWvzMifmUVfdRb3qA/fFbGc0ZmzsNqGUPh4xC3hNAeUJn4wTmoos5nIk2gMBqauUifZpFxnHwS9vIafBtfJ7LHmEf6oUawvhEwXw3LheIsQ7PbUZtasG7bDJH8n2WpqgoEYUauHmF3BW+f/1E2du6h1m7l+IZGxm65k4qvXYVgZI57v23V/LW/zbttMmOihY7xWDCwfcJH4/suovWJxw1X3c3g7O2mrKs9EVxna81OBF2yRM+yI3PaQ/k2baTvwfvoGxzFbbMzueZSQknz4iFFZXLTG/g62g0t/so7trDqvy7D6pnENrg3JZDrXP/crHhdm21Fn4nVWDKVNgtnNFXTPRkgUnUiQtsSMDDfn2zPlN5yvs8X5C/d+xIdCyfOrZo1gbH4PPqP3+phIpxbBNe75Aj8LYuwbt2Ud7/FtJ8yqxdRrEo9mE/47EJklTT7jhslSqRTCswPA2ZrbufyR17lZaGKly78BkuGd/GRrX/HEQkSsNh55IizEdG4+IXHeOmVx7Af3ZbiQdlcFWCeO/OH0dY1iK1vNmoQmZgRghMJUSHtwG3tZa9yEmrw0FHn1MqElKAcYK/Xxu4pB6dq49z9yH/T+b2ulIXw7of2EIykKlu7Ht1A4MzlKVXpA0VkQR2hxQ3YuvYlHgsvqGPoZ59Hc+W+1rkC+2IhEWCu9SVsUmpFTvYGqX7iTUY+dXJB+41eV53i862HZgFhbwTLbyLwGw/qYgvKGjc49HUFhIAKE7EFRnwJm1w1jtvLqWvchufWRVQUsQyP5fSUx82IX1mEKazCePaZc/sbWIQpZG36XKKqhYiW2go/8bkPoVpzt8nGBQojzpmLAzmWr+TI//sHEOs82vnZTxHY/FZOP+6ZoEoyolJ8T8bQnAbAXDUs4ihj/NgT0SxWFIeTyeNOouKNV7AOD+LesQ0pHEIeG4Ux49/Z9qXLEW0za89N2E7tn/vcszMIx53BscuPotJAMBF/ff+FlzLnhaeR/fkrdeke1CFFpbt5MbXNC3Ft3pj/oPN4uKdj9Uwyf+1v6fjadxOPZbMhyycCFujYRnvSGFtcdURvXrzp8YeRPQbn5qMRat7coPtcuoJ2sTDbil6o1Vic9OTGsupYYj7ws4fy2jRls2c6WAJj+3xBAgaDz47rb+OYb1yFbU9f1m2KbT9lRi+imJV6MJ/wOcjmPCXexcyeekeJA0Yhczv52Lh7lG2D01Xt7XULuP3Mz/Ktc67k4aPO5bp//ob7nryTD3e+xDGbX2L017+g84Pvp/3s0wh0bKNj4FVscma2sebPm2Zkh2aGuBCcEeItzM7gCJUrd2ITRxA5MMeZF42UoFzVwC5r/HvFKD/4649QN25Iuf9BpZJwxJGxG1vnXiw9IwfkkNPRKpx4L5n2WwsvqGPo3k/nDcrjxAP72cIhDmcE5XHsu2eQSGq1Erm9DnWlDc2duuDUyoRYUB4BIanjVuyKYPn+GJZbR5DvHMtZcRf2/6dJMb921SkkgnSzNmyilhksmplXlsUIlbK+BU9Eq6A/cBb94TOYjC7AE21iMrqAPeEz6A+flQjKQ0vnEmk1WAUXZPovvJSwa2YdLsrYKIH9AmGOZctZ+fLrLPrV75Fr62a0X933kmXCruJ7ykfKXImgMl4NM4Jv0RK2fOcBtt78Qzq+9l32nv1B+j72GZwDfdgmxgwFtMnEF/IzcfXIZTvVcf1t+OflHseJv97Zu4MlP/ouYtBY5TSbB/WWr95KuKk594tNBuVx0lvt463Z2YhVZOu5oG0u57fWp8yL+157JWMdYPVOUbl/XtzZu0P3PWdKvBOvWBxbX4nNoLBcPquxxjJ7xr4sAjhlidZyB0fWlvOxpY38+4r5GYFy3Kap7MSTkCpTk41SVRVlq0/WHQ2MC4zt8QUzKrTJAmMjgeKvL8xUhf0tbYzd+3PT5zcT4noRRihmpR7MJ3zk0oxUiYNEqWJ+GDAbczsPvtzJeCCz9XnB2B7ueupemjyZbcXxDHr7GasRj1+G7ZIVKbZocODtjYwIwaW3MMs1CnXLtiDsiDCpLMKnzEExISRXdCIawvZQIjgXBZhfEeTMv/wIbXdmtntCWZS1S8D1yxcZu+NjYDvwataaY3oGffyGC9B02tezvnZ/YG+7vXiVmWREIXsFM64UXjCtVqIPNCB0hhAf98Rmwx1C7N87s7+vGTE8QQGt0UboqLn4F6xCc1qxt+7ASm7P6GRUHSV+s4t4kdyV4Ei0iiHek/V578UnmOroMNOSmfWY+ndnjPhUr7mY6jUXM7b2Ubqv+E80b3FmHQVVwz5ZeIt3Nnyti1OCyo7rb8uqCxAnWwBsZHQhHamqCvvS5Qkf2YJcPXR8vTOOuaWNt29/MHaMOcTQgLznn7LfHMkAf0sbW77736y+/zaUru2p5ySKoKoFd1fojR2YtSEzMsaWPC9ezFGHOMHObcid25CWzjyIM9OKPlOrsXyk2zQZ8YefiaL8TDFbFdbalpo+v5nS+sBPCu5EmAlmtAfsksgC+fC14ixxaFMKzA8DZmNuxxvSX2Df8OIvdIPyZFSfD8sLb7DgjS2EmmtSbKcOtL1RXAhuKHI8Yc2dErCKhLAKHuZYXk9US4NKJZPbmgk1HINb20ml1IWqyXjVgxeYCxEQfzWB8p3pJIetaxB516Du9pqm/2cdXlDH5LXnZwTlsjKCQ21H1KKogpwxY1wshP2JHlNV0SSSA3tD24MhYbD4GIMeUZc9oRQepgIRFZFA3gBU93iW2lC+Hvv8CZ0h5K/qB72FiOGFF9Qxfs0FRFrr0Mpi3RIRZS5Vkb8gCvkXGCoWAmJmtdDsIl41+ZOSnnyI1puvfhsJQvMRH/FBVRNWk2JZGfWXX8URz7/Chs/+B3J314zVzrUcCtyFIrS00pkWVBoNYNMDYDOjC4psIXL8arSGebR86WpaVk93xJhRUs/m650Nf0sbG+9/GFfX1qxiaMd+6VJDnwdVlJhacVTOZADARPNC9vz8Mc6YHEgEMJ71LxAdHsr6mnykt87HMWNDZmaMLT7TbmbUwSjK+Dg88nukb95alP0ZaUUvhtWYHrpK9gZtmvb5ggwbnG3PNrYwEwodAziQNlTxTgQ9B6H0BF8xMZvwqdDMaRSUKFEsSoH5YcBszO24bJkfjaXDu2gdHzB8XLI3hNw+kGI7NfqhYw64vZFN8jBf+kcs6FYWoWoyohClQtqRUOAOKW6GIscTohytzwp9Ch4W4GUeIgdfAER8K5xyFLlGAoQs1d/xGy5AaZr2PJfUccqjLyFrE4js747QwK72ElWmVbmLgTDpx/XIa4D5qmhiHzodHOloMmhH29DmyAidYYSd+YPSZCX2dELN1XgXL0lRCJ9OZIQBFUkbw4K5rhXxcQ+CJ7O6EV5Qx8hdn0y5T4lzyyKGl+01UamWqFKFVTMSPKioQmbSzMwiPqpamIhmD27ibfvxY9ZLPpBHtEiPXEGoUZTxcTovOBeiasr36MSf1yEtXsK2r96GEgrQtPZhrMODVL79L2STdmYaIM1gtjw90RQPsPu+/l2C81tJl2I2EsCmY2Z0QYpGGKyqo+Mrt7BREqlt350yO2ukMuafNz+rJVc2ktXBFYeT3ks/hzdJ4MxMckETBPouuNTQ+0cUNRHA+DZtZPLZpwwfsx56rfNmbcjMjLElz7TPtMtED62ILfLJKuPpc9rFthqLM9O58In2fv78982ETzT2WdZTlJ8pZqvCs2V5l49COhHiZLMANIKZhM9g98G1nJxtZnIdS8wupcD8MMBMdcLo3M6VJy9l83Mv8v6NT+GMhPBbbJQHvSnK7EZJtp2y7C2+uq1R7NIEdumNjMdDijtru7uGdX9ArHJQJRkCamo7e46RAD3Ru/QqtaSOUxl5FpnMuWqRMFZtiMrIs0xYzilKcG7ZNQyiwOiNFxA8wdj8azLJgX0utGU2oj/YP4veE84rvKanxB4nNLeSXdd/ggn5/ajidCU3KtXikaZF0kR1ksros1g0E04Dfv2Ww/TkiR7pYni5XjMln5r1PicjolAZfTbDosy75AgCTa1YO97Kd0ZEtPKE8FtyJVyzyGiahmDXEMeD2J7fztSXz9U/ZmthP0l6Qai7YzPOfXsM70MZydQSUCbGUf71Gstv+CJv3/5gQqjLtX0rx/7XZaZnsGeCAPiaWvC2Lc8MsHN0sHoXH5EiMJYLs6ML8e2TZ2fjll+5KmNG2tbTcfbu0E2+pAucmUouKFFWfu9Gph5/OEUgTY94dTHQsY3ta/4N1WPcui2dbK3zuVqz9TA7xha/Xx3X38aqG6/EMYMuk3SEIrfIR1WNarsFWRSYCkeosFpw2yxFtxqD6blwvRZ0vc92OhPt/bxwwZ0EPnuGqfc1O7aQj2KNARwozFTqiyGoZybho9+P+M7nYAkTljBOKTA/TCjm3E6gYxv2q77A997aTFlwerYyLBhTeNZ9774xXC910vTDpw453+GhyPE5Z9BjHFydRCEC4lpPohU610hAXPQuqE1/uaZXqcujL+UN1mQ8lEdfYtz6oZkdvD+EarUwfN9lBSvCW3YNpyi666FZIPqJJGGt/cJr8l1jCL3hlAq15hYQGgQqLZ1Iw2FIGiGOuuyEmqsZuOZcxub8W0pQrocqVuCRT6U68n/GT8iZ+VdgpsU/IYYnCjlfo4hVTFjOid1vdTy1rX1Kgf4I4p88qJ+qwNI6SXXkSSJCNX5xBbweRRwKMji2Eoe6I7fdmehiMHhc9kp4Ev5zjga58O+SXCQHocu+/w2cf32sKPtN93T2LjkCb+sSQwrhcYrxvedtW87Wm39YhD3pY3Z0IX379NnZ5MrYrgd+RO++ESJ2h+G29TjO3h1ZxxWs3imsWzex6sYreev2B83rIkQjCYG0bNX7eHUxLrQWHSnMujFXQsJoa3bKsZscY4vfL39LG3vv/l+O/OHNGUmTQpCqqpAv+fiM9hEnW+Dgj6pEVA3ZZLu2EWY6F77h8p/i6x4ybUlqZmzBKMUcAzhUmGniJJliaA+8UynmdSwxe5QC88OEXNUJ3OWUHbHS0NxOfOER7ukm/SffqhXe0i17g8y77zmkAyz+lo+gUknoEPQt12V4uvI7+qFjsL4whMczH02TEYQoldJO7FKsIyFd9E5zTs9ny8oIsmasc0HWJpCVkcJnzqMq+ENEl88r7PWAODhB1R1P5N1OiIDlgQkijRZo3X++WYTX1DVutCU29jAf245Bap7YhBiMoNotjH74GEJt9YQHyokqlbnfNH6aQiURoRqLZkxsTb3Qjbjen5IsMNPin6xyn+81iljFuPVDyMoI7l3rsW3fnWHDpm0LE7m9DlqtWLQxKpSXoDKM5fuxjoMB4RTqLW9gEaeQk4L7KFZCC2sY+ORZhP5ey+gVH0VpzF3xL0pQrkVBR6wumf4LL6Vu/TNYiiTclu473XH9bRz/xY8iBwOG96FI8oza2WdDuCsZM6ML2Wak9WZny44+hq4rv0VnNPtvSHqLev+aSxMt6kYE6RwDuzn2nluJtCzMe+x6pCdfkolXF9sNCK3pEWhoZPyYE9m95pMEFq8guU6q15qdrc3Ut2ljigZC+RlnGR5jS75flTYLZ599CrUfjCVN9txxG5NPPwXRwn6f7UuXoxVB+M1M4BBVtaK04u7zBRkJGguo9T7boxu7mdwW68wxY0k6W63kB2MMYLaZDUE9s9oDhwMHU5iwhHFKgflhhN7czlQkgnzJx1lx0UcM7cOIwmuhSN5DT0xjzLYCLWxOVOxgIW/yIPVZCCtulHs09npORlOmK+c+pTFFzC4uehcSK1Iy+Q61fXqmPA8iYRxqe0rrthmEYBittvDEh+ALUveVX2eInWXdfiCKfNcY0QdSrdWShddStu8MEX1cYtB/HDgF1H9zo7XFtgv1L0ZrzbSd00MT7PjFFbGA1sj2S21oLVaELdM6AcnJE0P7cFhNlWGjUi3B7jZct2ZWeXWvW1LHQbi3kn7PWViFcSrlHQiyguq2MvLl9xA6vQmA8TM/iCLmCcrNEo6AdfozLmhBZG0CR/QtvPJqVDH7wtbf1kSouQpLe3EC83TfaX9LG6PHn0L9S88Z3ofiLkeaMK6Un0y2QNgIgieAZpEhj8OAGZX7bPZierOzE+39DKzvgJMWZ2yfr0W975JPG54Zd/TuZOmXv0LfC88WVAVOT77AdHXRjNBaMmF3BW/f9qPEPtsqnDgsckalbp8vZcpecQAAIABJREFUyGNdA+z2BAirKskC232b3mL5D26irHcn2uR0UnVs7aNoBscp/C0LUZatpDEtMCs7+hiW/GEt7WefZmgcLp14J153EdqyjQYOv27fjSAIRWnFNWMxpvfZ7nrwGSLjsXsQtyQNr8pjr8fstpIfTlXhmSZOSsQoXcd3DqXA/DAkeW5n69athl9X6MLDKKJSmKVMPoyqb+sRdZaRp6P7kEGLypRf/S+mLCtgSEMjdZGtYiOo2dgbPpW51pewSR7mNG2i7zMfxtnzNgH/CjSnQ9evOhdmt48jTPjQ5MJb9YR9E8y5xnhQnnhdbzhlHl+XnrBui7u43o/WYkX5iAvNbq6yq+mIp+Uiel11ygy82TZII2J4Zl6je93SOg4CAScBR1Oi4yBOWKghKhjrLjCDbeMupKGpWBKiRsWxsjvRlSDrzMRDTGVfUsdxR19i7zXvo/nmtdiKpG2R3ibd+6kvUvXmBmPieO4KGu76Eb7bb8o5cpSNbIFwPsSBcWq//juEiKI7ZiADmgDxr+eZWK3FSZ+d3XD5T1HOzKyoGmlRL+vuxGKwPV0ZH8fz/N8Na65kvGdS8iW9uthtQmgtmeT7ZpdETmmsSVnwjgRC/KZ9N8OBEGEduytn7w6W779G6c9qXmM/XtGmFtTv3M3HljZmXWwbGYdLJkNB28RaQw8zgUPsOqVejXhF/Q+de5jrtCGJoqFKulmLsfTPdjRNhLXqjnWM3HkpyvyarPs4UK3kh0NV2Gzi5J97Rrl4SeMsH9U7j5kmoEocOEqBeYkEZhRezaIKIM5OXI4AKA4LmiRmVSrP+lrx4CuuG0dkanwpOZWegAguBtX3UHNkR8KqTjpdRbZMEcER86s2cS/0/K2NoEkiuIxVnJMRJv1Ydg1TdccTpoNyAMGjpczjZ5BDFE7waAhbQgjdYYRrTAbKmsk20LQZeDNtkAkxPFEw/5psz+e4btk6DuIExOUpwXGxkIamqLl9HZpbIHp3PVqSboJFS52JF0Q786sWsrKmiq7+9Uz4Q4Sba+i7dQ3z7nkaW99oyvdD1GVHkwQskyZa0dNayc1UmO0tLSz6+McJHL2Kris+j3dbOxaDImX5AuFcqHPKmfx/H6by22upv/xnhJbMJfDJk5HmVFD/nkWsXjIPWRR4YsdehoORgq3WkkmenY23+rpGPRmfVSMt6kaD8jiKz2s6yEym+s0NHD3Uy6ozT00J6MwKrUHmfUuvkuZq3Y5TiK98MqLLzdGPP5l3jC2fjZWlaT721kUIsjwrXtdmAodceCMKXZPTn5l8lfRCLcbiyK7UfVp3DVN7/cO6STBh0o/bH+bic456R7WSH0zMJk52Tvr5TZpDRImZJ6BKHDhKgXmJBKYXHrLF8EzabAXlcTRJYuCqs6h4oRP3v7qzVueDSiUTyqLEXLYz2EfQWQPFc3qZZYxVoEPWGnq/eDFa8/QPkzu6njH5XALiCuxqr6F2dhWrrr+1IZwF/CiGo0iDkwUH5QkC2T9w8l1jOZXaAQS/Zi5Q9gVwWtpNH2ZyRVp+fAp5bIyIgfeTBsYTYnhGWyeNCOjlum65MNstYITkRILWYs3aAZGYiVegjuNZXPMRFtdcwah3D9sGXqFf3sauuy/V1RJAgwU3/NFQQi9bK3nH9bex6vrP4RjOreMrTIwT6NiGY9lyjvrHS7zyyJ8YeeSPaIEAaiSCc+9ubIN7UwLhqLsCr0n1ctCf1x7/2ecp2zOOLInMXdzAScubUoLEhjI7w8HY93khVmtx7JJIi9vOX7r3EVE1Jrb2odaVZ7T5mrE1M4NU5koEmdvefwbKmLnRAfvefsou/wRjS5dR8cBPEgGtWaG1UGV1ipicXpU0X+t2Ma6RYJFRQ8YS1oXaWO3zBXkrJBHVoLd7X0Hz3mYDB6PkE7UyYzEGsLA8Ndm8+Mr3s/vx1xPt7BALzuNJMO9HTkBzWBECYaqefpvzf/wFqksBo2HMJk40KImY6TDTBFSJA0cpMC+RwOzCo+LcDyBIEpN/ewatgGpCMZG9Qdyb+ui/ZQ0Lrn2YsvZUv/W4T3lYc6fYiInjIRCjHHZ/Cn4yqp8WbRKJ0H5/60pD/tZRobJw4bdCvtitMtElczO8uk3j0P8REjpDCL3GKuFm5gVdkwFcc4KECmzAiFek3cKrjKnngujOub1aVUZ4QR3WXcOGWiel3aOGBPSyXbd8mO0WyCX0FSeeSNDmyUSvMza7HlWn722Nq5FTl3yEl7b/iR1DrxNqq2fg2vNSj7szRFisQCb/30K2VnJ/SxuRiqq8gXmkfzc9X7qcFc+9CED5iuWU33wzNQsWsXFoEo+iEuncStPjv8UWCiKVubB+5vM8aZ+DX0dhWe8aqlZbXkux8ZY2hjWN3s49KZVEvcDIjNVaHFXTeLZvZDrQWdaIcP9lWHpGcP3yRSb/6wMo82tM2ZoZfu/yCsTLPhdLCsiVVJ1+Do7H/2B6P8rEOL7XXqHroxew+I/rcCxbTv0XrjQstBZxlPHm93+Kv6Utq+CWkdbtYlwjZXycof95wLAtFRi3sUpVUI+N/uwd9RQ07202cDBLNlErMxZjAK8PTrKsZlo3pebYhVQsb2Tk5e0Z29q278V2+7rEv2tPXkL1MQsKO4ECOBy8qs0mTuKk3+/D4VrMhHeKx32Jwy4aKTETzCw8pKoqGm+8ibJVRxPo2KavBn+AkUdjIk8D15xLyw2PYN3/71w+5Sq2aYvyw61zJ636GRZqUIVYwGfE3zqKmyn51Jkdg6IWFKCne3WbQXPHVNf1EB/3pMyU58NI0CsPjHFuUx173SvYMaTviW6UePJEIU9g3lCZuD75WieNjgXkum75cKjbCGkL8razG/WilnaPMuf+Z7AeU433K7Zplf08yGLmdsvmraZ3dDMRJalqmKQxMOQ9mnnWf+a0g8vVSu7avhX7vgHd59IJdm7D99abKdXHlDnQtrnwb+9Lec3FafZR2a5h3QvPIEbCSJHMYC8+r51sCZZeSSxGYCSgP/+rlTsJr2pm8r8+QMUP/4r3stORpooblAN4mxex1lpLaDT2veb6wCUc+8yTBfvNh7q7E8mUsmOONTy7ri1dzvwTTsgpuGWkddus9Vs2FF9xBBCTKbb1UqEBmBmyiVod31DBnp3GAnO9fZzw48/z4gV34u3OnuBzLZzDCT/+fGEHrkOuQPNw8qo2mzhJZjQYpmN0itcHJw+LazET3mke9+9mSr0KJRLEFx5GsC9dnlhcxtvflj75DLWf+gzu955NVDrwOR/Xxl2UvbqDcHMNgaVzE48b8ilXQXMKaO5DzWV9BqRVP5PngOP+1mFhDiqpwYyKlbAwhwnLOShi1cyOYQbtUHGvbs1kFTdX2zN+c+2S8aDX+lYfwlTqIlmY9GN9q5e2X73EouMW0lC5EEGYmRVYcvIkHwkvc6ZbJ+u+9EucT7yB49nNOJ94g7ov/YI5V/yvoc6DnNctD1ZtNK8FX1zoq3LrpowqoNU7ReXWTay64QpqN7zBMS938YGHruTM52/A2harToWFGialU5mQ38ukdCoRIbWKbpUcLJ93Usb71rqaqHImqc3v1xgQt4QQPBoRrYKB8CkElBqiWmpLfthdwcTKY7L6W4O5qma8emmGqKpRbbfQ4LRRt6eHVVmuocXv1Q3Kk4lbgiUTrywdW1+JrcC/V6soIJBfukKZX4P3stOov/xnWDbtMfUeUWfuji7/vPm0X3dryuLbu+QIFOvMFt2e9q30vhobqWh94CfYFua2Y7MtXMixP3uIC9rmcn5rfdYFrpHW7WLZ40lleX7/CsCM9ZIR4oHDbBIXtUqne8J4AkRvH5Urmjh93fXUnrwES1Xq59RaVUbtyUs4fd31VK5oKuzAk4iLBf6+cw+bRz10jHvZPOrh9517+E37brrGPTy6fS97fMGMJEdywmQkYE6P52ByXuscKm3mx6WCispfdg0dVtdiJhi5ju80j/vDEemWW2655WAfxGyhaRr79sVmKhsaGhDFd18eYng4tiCfM8fYH5rrxJOYfO5plPHslW/bwoUseui3WGrrUh63Nsyl6oMfZmr9C4Te3Fj4QReIAJT/s4upU5dQtrkfe9/o/pnyJWhGmkNUYitLtXCV90MGt4Tw1XrU6ukzCUqLUgJtTXAQlJYSFhoBFYUKwmIdHulk/JZj0ATzwm1FxW5Bc4hYThtGGFHBqyDk6ZjW5slEv1ULVfoBsvg3H2KfcZV5zSEgj/hwPbkR22s7YwKDfaNYt/ZTddf/0bi+k2N/dDH/HFrLzqGNKGphPsBxvNJxRKV6YxvbLWiyiHN9Z+IhedSLc30nzn+041zfiTzmRdBiSadc1y7fdTOCrA0SEhrRBP1A5Mhvfgl3d6fuc3Es3ikWevdx4m/uwTG3Eqe1nK6RXvayGr90JFGpHkWsIirWEhQXEhKbkbVBJELUuBpZ1XyW7n7rypvZM76dcDSA/M1hxJ2pF0PFzpTSil+pR0Al5Khh/LRT6LzuFvr+/YtEKrO30tc/9ySuXTvyXJ1pbG2LqV7zkbzfzSOBEI917WXD4AQDvhCT4SjLbrwq7zXMhxgIMHr8yURqpr+/I6rKytpydnsC+HJ4jSfOQRRoLXcyx2mjym7BG44QMZjzUh1WbK/tgD1BXFI/opC/Qhp2V9B+/bexDw8iBvxI4VDKc54lK9j6rbt0kydVb7wyI/E0IRSie2SSDUespmVBEw3vPw/fW2+i+nxowenqk1RVhfPoY1n00G/zCq0BdE/4GMrjrBCsa6Du+adSztcsUlUVLXffh7WhIf/GBtnnC7JhcAJFy3/TI6rKgnInLmv+3+B5Ljs9k36Cs1g1r7ZZWFadmvxsH/UYVoTPtg97XTmLPvte5p5zJGpEwb24gZoT2zj+vs+y8sY12OsKtw2NE+9SGA6GM669oml4IlG2j3sJ5Ll+QUVlyBfiqLqZtyvv8wV5sX+E9lEP3RM+3FbZ0L02g9Mis6DcwZAvhC8SNaNdS778V7ZrYXbt/E4g+TqGVTXlM2SXROqdNj68qOFd0UFwoCgkDi21spdIIZ8ya4o9ShYKUa8tFmJEoemOJwkujgU3E8qilJnyXAgK8E4Sac+Bta2C9158NdsGXsEXmsAbGiciOnRnoKNSbcE+5bONWmNHW+UieqYrZtn16wnEt8IQUFMCTc0toLVYY7PIOdqehQHjgbPmFoheV430iBehN5wyLyhXORAXOJC/tZQXgo+mzDbPBLMiaprDWIVJPcKKECDDHs7odTOCRZukMouFmRkRq+R275FAiH3CKUR01CM1wUZEqGdCPodGcQMnL74o6z4rnfWcveIyXlz3S7y92YO0sFbFUOQ9MAGh3jrC86pAi0IOZwKzVU0j1Uu9NuFiiaWl+7FDbHH68sAY/kj+L0C3ReajS+clFm+/ad9NYL/YphHtAK3CifeSE7Hdvo+IWo4sjeZ9T3/LQkbPOJfRM841LUgXrjOY6Mp5AL6k1uyFBQmkxfFt2sjgTx6keXIKNSrQe+EnMq5RHDOq/9lI7m4zSr553NmyXqp12Lh48VzdNmy7JKJqmq6lnBn0RK2KKYxVfUwrC+69LHH9xkSBY4vkCW2kS8GoK+1MvaoPdLt83Jv90c5+dkwZd9IwwrvJt/tw8rg/XCkF5iUyKFSZFaB93wR/7x3nxAN0rHrYdo8yfMl7cL/chTb67vuIa/Nker7QyFP/18tVp7yXU5fE5qP3+YL8rmM34XfQLL2gRZBuHgangHqhG+U79aidIcRfTCJ0x4JhbZEF9T8q87ZhC50hhCHjmRdtjox2ZlJS4HEPBDSkMgvRiyoJLwIvAzPWJrBJTjRUwkrQtIha6NjWhAhcTupkol+vTTkPHEKGH3k6smjNmXQICzV4xaNRxFhFWdbGcEdfBsAvrkATLGiIND/2Y9Pt3q3//VOe6hnCk6cUq4oVhB3nUenMHYBVOuuZ87dyvB6V0NK5eC8+Ac1pRfCHcf1pA7bte1O2t7UPU/eDXzH0jU8SlbK3oPZfeCm1658zdH5SVRVzvnhV3u30FuDFFEvTm13e7QkYqlQ6JCGx4I4LmBnVDogTTygNRo6jUXoFSw6ti/T5frOCdGbuTzbiyZeJUITfdezhkiXzaDAokBZHT4ulHqh68VndaxTHiK98NmwLF9J6/48Nb58v2Dq+voLuST+7pszNvpuxXsoVOMiiwKNde5nQEUM0QjZRq2IJY81msGrG590IM/GqLra+gBlOaapld+eeomoRvBt9uw8Hj/vDlXdf1FLCMEaVWeO075vggp//A0vLKSzf/DLl4YPjQSZGVdxv9hFqrkEYM962/E5CcwogkbX62SGI/GLDTh7fvJvl9RX8+JLVzCsPIaijQHYhs0MJYcqP+/6XkbpinyPxeR9oAggxO7M4mk9FuHc8b9XXrPCbNm+6rTvZx7vYTRVWiwOXrYph727DImpx1BpXXgX7ZFG3fH7kiWOSHFQ657Cs8RRe7XqMsJIqGBMRKpiUz0QRqkGYrh6FKWdMbEbSxqiIPo9Fm0TVwOHvM3Q+cRSf19RCdCQQoGt0D4trGnNuN2WRGfzx5zJE8gJnLsfSM0LVHetSr2NAQ9Z85PoWMeVlbqB6me28iyUEBvpV/rBqbKE7FVES1aWNgxNI3duzBo56onMAFfNraL5kNaGmanpWf5mGu27Cvsu8Z7pdEhEgZ+vuTKvO6TZ5/qjC7zr6qXPYDAdagY5tbL/kAsI9mb7q2a5R4v1a2mi//UFW3H0LZb070SantRwEtxtBAwRQPdPJDaPdbckYCbb2dJsX4ILCrJeyBQ7ZKupGyCZqVQxhrNkOVovl855MoV7VZvQF0lXwZ8pMxOByUfLtLnGoUJoxfwfh27SR/tu+xegff8fEM09hbZqPtWFuztfMdE7GzHte9NDzvL13gtGySk7tfZMGnzn/2GISbqxi3xfeS9Urmwl46ozNmB9kNLtA9PIKxDdD5Bq71ObJRO6uR3tfGSgaWpMFbYUV5Zpq1E9XEimX+OWmeUyFLASjCrsn/DzdOcBC9yso4e0554ALP3glJUArBtaOASp+uT7xbyECQpSMWWkhDMKQgrghiHqcPft8+bM+xF0mWtkXWdHONGchWAjhaABvaAxVU5AIEBKbUQXjYk1ahZPI4gZcT+oHHtoSG+qnKw3tSxQkmqpWcOqSi1nVfBZVznp2j23DF54WO4oIFYzJ56GJlSDotIAKAprgJCQ2Y1X72TOhIb/aR93uvZnbZjuncISB55/H/s/nCc5pIFyT+/tLQ6J/vIvFVS7sFv1rNxII8XeXjVBLLaQL4NgsKA0VBE9sw/avbqT9YlDaCiucohESW3O2s08esYrqDS9h8WSvyqZrc2T7bn6xf4QBX+ZMcc2G9bh3bMu6f6OE3RV0fuVbKTPmkpB/FjNOVNNQNVhc5aJ91MPcr34hv3aAZwrXjg72nn8xAGef0EbzJav5Z1M1Q+5KBs6/mLH3nIwQjeJvamFq+VF0fuVbOef7q2wWLl48j5Ci5p3VNnJ/suFZsoK+f/9iymOKBp5IlJ5JPwvKHTgtuX9fuj52EcEtm3Nuk36NJCGWeGitcPL+Y1ew8oorqDj7HLRIFFvbYlzHn8iCex6g5a57qHjfuSmPt9x9H41fuyFDByYXj3XFZpeLjV0SOaelrmhzx06LzFF1FSwod6JqsXnvKruFcFTN2eZeabPw4UUNWe+Vkfn2XPv4fUc/Y3kq+TOZ7TY7B2+EuS47i6vMCQPOlr6AGYzcK6soGG7rh8xrcTjOmJc48JRmzA9TstmRTfx5Hfaly2h94CeGs+Kz9Z6vP/V3zv31nZwf9OO32Hj4yPdTHZhi/pQxRdZiE7JaCTfXMPi992H54gCq7x0gZhHREDeEUFc7ELrDCENKzjlqDXSrn/6IxO6pVOG2aHSYUd8+bLKSdQ54RsxQjTwdw77byYcwEEW+a4zoA1lEjpwmJf0K9PSeKe7oeibkc1BF44u3uEK7rWtfyuOO1hoCX3eTXy87hqopTAT2IonTPw0nL76Iv7X/Ek8wlmjzyKeBmH8xpwouxoTT+Om/tlHe8CHut3XiDhnTnwjt7MK+s4t5ZG+HTiesqLzc9Rjnr7pC9/mneoYIVuSeB0+26Yt3GsQV5yNC9lZ5f0sbb9/+IEfdfQvuvu6CtDniZFPrLkZLduxYM/3YLaKIYqJiFK8u2Ts2G557d/Z2U9bVjm/xCl4fjCV6kqtuZlvU6502GsrshtqQ4/dnxV03UbG7J6XqnItcNnlgrCro27SRYGeHofcr7+tm5eAuhCOO0p35zNbFZra7LZ1it0knM1vWS+kV9Wxt5Nl85NPJN9+ebR8jgRBP7NzHcNBY0rfQeeZi+7wX6lU9W/oCZjByr45vqOCpXcMl3+4S7zhKgfkhTq4WOGViHN9rr9D10QtY/Md1RQvOzbwnQM9VXyCweQvn+qdb6c7r/CciWsIi/EAyaXVyZ+MHWbSrDJtcjvSNRlZ+bwfuyUNb2U1QQPpXrD1LcwtozRbC9TK9PifNc0NIF7vyzlGrKvx6U2ZgetbCMWxy7Pwt2iTVkSeJCNWJOWBVE4lI80CYgQCYpulXUE0gTPmx9AxT9ruX8Vx6cs4ZYN3X94YRtod0r5N6oRtxvd9QO/tMPL1nSlxEbVw+H000Jiw2LagV+5vU3ALCAjvH/OwztFs2MOTpNfz+nuAYL2z7HRccdw0wLZz2ctdjDPpDGTZluQhpNWhyNZ11dvwti3Bvf9vwa+Pka/WNI2gRJvxDjHr3UONKbWk3E3jEkxwW23jic2QkWWJdspwj/vYijs72gkTB4mRbgBdDCEwv0Ky0WahzWOmaMC7aGW9Nblr3O/wGEwXJonP7fEFTysq5jsFoa6u/pY29P3+M1eGRxP3RIhFCPd34ensRPdNdIUba6OPkC7QGf/JgSqImF+LUJCv+74+0fvAcQ9sXi9lok4YDa71UDFErs/vI1b6ejUKD1WL7vBeaMDFi85ey/Sy1iBu5V6/vmyz5dpd4x1EKzA9xeq76gm6AnEyou5ueL13OiudeLPh9Nu4e5cGXO/GGonzy7qtpMPCe3f/5KaJTU4R7ukn/SrPOeNlVOLuq5rHevoT1SevXuR+ew+ee20zTuBdn8NCfOxc8GoInAl742ftXcNmaYRbX5Fci3T1pY+wt+Nxbb2OLRAlZZJ49ugWbnPnjaNHGqFBeSvx7TPxgzqpg/oMuPChXVQ3/pl00//FVvJeewsSNFxibAU4/BI+GuNaj20mgLbWhtVgRtuS3HpqJp3cxsGiTWLV9hMjtmZyMutCJ8l5niqhbf3kPy6pPYWz7XlPK8eOBfazbdA9nLP0Elc56Kp31nLDks/xiy3bAuHK8zSpz0uIGXtuxj23X3Yr7lqsLtq6Ke3BvvO/hzCc1jajgwqc42DbwCqcu+UjK02YCD63Cifey1bibXks8ZtEmaRQ3EHacx0RYy11Nm2H1MtcC3IgQmGqxIlqt4PMmHou6K/C1LGLbdbcmAs3k446qGn2egKFrZBGFRHXJFgpiZvI9Pic/0xRpeoXrvNY5eUXB4kFimWN+xv3pfeVVNv/wh+D3GVJ6TyZfoGXWpURJum8HCrPBVj6MVqlng2KIWhndh5FZaz0KCVbNzFZLQm519pkkTIqpYF8Mct0rM98LJUocKpQC80OAuH2K6vMhlpVRf/lVlB19jKkWuGSLITO075vg8kdeZdvgJOOBMEuHd/H5vtxBeRz/ls2gHFpV6MGyKu44/T8yHt9b4+bbHzuZlqFJLtzWzdHiGNJbIYRDPEa3DUb43HOb+VnLsXz5pD7qXdl/YEbbVeTv7uP/DffgSvohOm7nINENFvhmRU5xtEJaqDPQ1IJmzfdN+pD+8AqTV5+H0pRZkdXKnYRXNecVOgNiiuNZiF5XjeXGYYSB7DdemyfHxgUOMmYV2lkmotySOlO6e7SdvtEtBdm5jfv28bf2X3LUgo+zeVyme9KHkpGCy8+8CgenL5uH2lLL27c/qKvevV+/Ki/J7dApCAJRqZFx8Xze8oRZFgilBARmAw/lBDfYYn8rcSG8kxdfRKWzftZtZtIX4OkWZDu+cC3Nj/wq4xpG3BVEWttY/OBPqEDNqNp72pYRznHcRhf9EVXDE47QUGZHLDOnwWDWWi4b6RWuXK2tkgDzejo55plHmQgFmUr6jY3TctJq1lfcVbCgVK5Ay+w1MmKnV2yK1SZtR2VxbeW7wnppJu3/hQarRgPNs+bX8NreiYLb+nNRLAX7A0Gh4wklShxMBE0zoODw/7N35gFSlNfaf6r3bWa6Z2cGmIVlFkQWjSIqLqgYbxQ3Yj5NojFGEonez5uQfKg3V3MTyY0xuTFCgls0McYEF9CEuOASkEWjgOKswCwMszFL90zva31/DD30UlX9vt3VM90z7+8fpae6qrqru/p9znnOOVlKMBjEoUOHAACLFy+GUilvHWyqiNVxK80W6GpqoSouwcjr24j3V/i1b8RlAhoaGgAACxbEz0kNd1FvGzodob/v/adxTcsHcdtmAw61Fndc+5/oyB+zsdYMdOCGhndg8HvhUmvx0oKVaC2qBAD88ovNKPheNxQE2dPJxq5V42c3nAN/tRa3Lu3BjBwvTJrTPzAOrwJDTYDlwV4UWsUXlsEZKgQ3FkmKcz+XB5viQrhDFmg1Sdja+SCUvA0hzkRcv+4PBPH4m4fxnfml0M0TqQ+PQPNpJ0rWPi369+BVRgR/WCi+g3YfVL8YTutMbzE4TgmeJwtm+bgC2NRfJHofOd4Di/8fUPPyN1wMKEowpP5S0s9fWJiLkw43+iNqMCNnUZuONMHYTW617/ni9Qlrkc1adVT34x1tfTg8FD2SS2rmdrF6CFW6NqgUGtSVnRdnjZcDqXvzoNuLv721C+UP3xcnwH2mXLgq5uDkV76Bso/3QOl2Akb3jEq5AAAgAElEQVQTKtbdjYpl8YMqY2dSL+hrR/CPT8cFggfdXjz9OVn3fI2Cw71nzYXz4AG0XL2KyKrty8nDwUefEcxEk8w/DxN7bSMJ1/sOeXwI8Rgf42Y8fiyq8Vv4NzayV8qg25v0KK6Fhbm4qkrYbUTzHiktFtT87W3qAHuq9Dk9eFGGEVSzlEHcvLRWprPKbITuKSTolArcVFMu+/xwIaGZriDi841dREGscqNO9q7syUL7XkjdnxkMUpLRoSxjPkmQ1HFTZyMoLXBrt+6PEuUAYPBnvlAVos9gwf/9t++hI78clcPd2LDrWVRZe6JGtl3cfgDtljJsXHEbnj9Uiru+74YmQfY0E8jx+nH5oU48XXwmfrarGrPy3FhZPYzyPDXOmlmCX37gx/WPfyQpygFA2RsAJ9UcDWOWXdvJd+DQX4OyZIQ5p4Q6OAhDaBccysXwKcol69b9gSD+tKcVapUCEMiUCz5HpNEZQFgbXqVBYFMp9UxvWjRKPbRKPUIIgUcISoUaenUOTto7yJ5P0HQsjIq3UYlyP4xQwgcFEosQRcgKVXAQAaVEsEMEzSnb8wGejxLmkY2+Fjx0L5UwJxkbFtuUKzLLk2jmdtsPfoIvXnkRSo3LiM9JboydbVh0/10IdLTH/S1cc1/49AhqXxLvLRK7gA+/7u4YkRpu6On/yaOAykJ0fr4Qj4bBESxYshS6mlo4P9yX8DlCTedo5p8nynDF1vsaOo+K2v6F+rNEZtf6XR4ECFMWibKCRor3iGScXjqQYwSVGjwqBUqmpirJ2v9TrWemqYNP16zqbLSIs7ndjGwhu+eHZTEkteO0tWk0FrgDXUNo6h+Je9ylzi5Lz4jGgE9L5kaJ8l+88Wss6j8aN0c91+fCov6jeOTNxzDc4MRxcw78DxchNFcNfnIacBNTa7JjVt5YjXnXiB4vN1bgK1/4JlYv+SrmDKtRNkz2WVF0BsC1igdf+h1q/P3ofJgNyX8OeE4NNT8MS+Bd5PtfgzrUD46POWYoAK9nGC/t/RitvSNYNrcUOj1ZICDc6EzwbzS14TU6BH9YiOCDRWMZ9vl6cCneElUKDcrM8zHLsgBGXR68QRecPhtcvlHYPUOwunrAEZm2x8gJ7IYiFP89jUQRGkFOgNzl4ufyEOCKiEQ5ACjggz7USLz/SFQKDh/2WuHyB6ARscvS2ptJtw835Qqj5LhxsWZuOBjX3VzjGIW54SDOuP87yOuKF8QTSfu6OwVFeSSBjrHeIsBYNmhHWx+2H+3FjrY+NA+P4uXWXnQ7PeOiPPy6Y0eGhUXq6G1fgaHzKPE57ukZywBXbXoC2mrpXghCTedIrsWZ990Fy/E2LCzMxU015fhq/SwU6rVxr7fP6Ymr96195EcJ+xmE+7OECYueW+pmwaAic9iRCC2S90hbXY2qx7cQHTMdXFlVDHPsGEEKTAoeecopa8CMIxn7v5xidUxolmD13Bm4qqpkQksHwkGscqMO2hhbvk6pQLlRl/S8dgZjusMy5pMATe04KUqLBcXfXke8/ea9LbAKzH59ecFKXNx+IE7UZhpWrRG7K5di64KVOFJUAWDMuv7LHb9EgUfaXjZr9CQ27HoWD87+Hu49vxMFT5eBe88B1f9agZEQuAxcWxQVBvD9CzrQa9fiuQNlWFhehfrSsdnUa08MJ5yfOo49COPfePjW6+ALnhYtDq8CvY6xfZ9XNxuGFBZokbXRsR3gQ5waCt4PQ6gRam4YdyxRoHeuFn0UTc4AgBcQ8bS14UpOjRmWOVAq1OOWZaVCFTUaTAgFp4RSoYI/eDrYEFmHDAA7G56Dwxu/D39w7Ds3nq138YCBQ+jaHPA18YuYcId2ofF2HO+BirchJ/AB1Ly0eI/ErroQhkAD8fYAoOCTc5W4AiE0W8dcOWLLWJoxYL6cPHRddwvRsT3BEPb2DMPlD45njZcSiDXNieMpN9NMBZrfB1dzE7a++ga6K+ZF2Vo/H7JHtd8kEam67uPizfUECITGjqevrcO8v25H+7o74WpuihpFJtXdnOScDD1dWLbpv3Hmu2OBJzEbb9OwParZlam1gXiMm1B/llKjDv+ntly2rGDkexRXukY5Tk+K2LKFpSVmqo7kYvW4iTBr1VgIukRCtkPbJb1Ip8Y1c6eOWJWjCz6DwYiHCfNJgGZ8Cim0FjiHV3ih3VJUiXZLGRb1E2ROlMpJaf7WlVuM9avuGa8lD1vX5wx1wRQgs+JXWntgau/Hr1CBb519AuUXAfwlJnB/skL1xChFTjP9hO3ZJk0I8wrcuPu84+hynq7bMoV40FQWl2qqULfwRjT17EMg5MMJmxe/fDeAzpGxH1ONKvmsMcd7YYjJrurVOQh4bcjj47O64deUy48AIM8kcBFBpWRrwwO8D1qVMa6Dd3g0mM3VHxW8iBTfwVBg/P2LrUPe8elvBUU5ANH6dsVul+hrEBpvx4WDG5Q15T6uAAHOjBCnIh1tDgBj25MiMjZP7HA0Y8CE7NBSdIy6xi2nqYq1iYLm94G3WaF54Rl4Y2ruI99rmtct2lxPAJXi9H1CX1uH+nd2w3noII5v/g16Tg7BrdGh49qbRWvKSc8pcKQFzk8PwT2/TnQ0VaztfOa2F4jnvQetVpz83aa4/ixyN46KfI9SGacnhFjAotXmRCHFeYbF1ueDI9jTY0UwFIJSocCiwhwctbkk34f+NnK3RbYgFeigsf8X6zX4xhkV6T7dSWGyLeKpBKMYjEyECfNJgNaizhmN4CWek4wFzqQVv/QbV9yGR958DLNGT0oe06sxAM2fUx03FYIAbLocPH7ODejIL4dOxaH05An84o1fY6Zdoku3AHk+F9Y0vIOHi27Hj9+fi1l5bnzdegTz/2jPKFEOxNuzS0x+VBW0ArgSAKAy0UXgVSYdCkzlUYJ0y7/eQOfI2HvoCyRfJ6jirVFiUaPUQ6cywu0/7WLwcQVwK+qiBKaFa8BQaDYUCoJGZwEPDL2fxY0GSwahbuVmQwmuWvQdDDm6RcU3gDhBDwCDjhOwufqFD9buE+0Iz9l5cJ97ob5vAP6HhRv0xY63SwancjF4Tgu3oh66UCcUSNxVOAQN3ApCMUzYlZ9DtHhs+8FPcMb934HmhHjzMSE7dCIi60DlEGsTAXUJU4Kae5rXHTlrPBHnl8XXoxsXL0HdE8+gDmMLZsWpTJo/FEKX3Q3fqeuRzLXYc/ePiEdTkfQhiDqGSH+WdGQFjSmO04tFapa2NxhCt9ODl4/0ElmLhQV+EPv7bGMCv6IIbaNuwfdB5K6XlZAGOkhrra+ek7ipKYMOuYJRDEamkVZh7vP58Ktf/Qp///vfMTw8jFmzZuGOO+7ADTfckPC5XV1duPfee3H48GHs2LEDc+bMSeepTii0Td3yVl4Bf3+frBa4u5bXYNvhLkE7e0d+OdavukewgZrSYgFfNQ8PrbgNx4bs+FHPo5ICXgyXSosgxyHHT95sRgmgwGPHxp2/g333H/DYyttxzSf/oBblYfSnjj1jyI7b/nIY1X02KCbAxh4C4FEpYQgkdhuI2bMDASuGHN0oMJVj3l1XoGvbx/BbEy/oNRYj5q9bFff4ljXLxjv0N/cOY0lVIZQKusy5gnfE1TobdXlwesasrX4uT9CS7eUroeJtUIYc4AmEuUphg/K2EIIoSrht4n2JZ9hjgxckNPfsj8qyRx3rF8MJGw1yPQGoEjToO7UlaFLe4ffez401cAsoCxEImqHhE393A5w5qcZvUqg4oCLXAJVCMbbAr78IeQv+jo+/+XUojsV0IZewQ9Mgl1iTk2BTI9oe/1VUh3S5R5DRvm6S7TUKDgsKpccgxWbSIjs5056Tc2SEajQVbd+CRP1Z0pUVlCPbRzJLO7YZohAkAt/ZHZzytcO0gQ42jmvikTMYxWBkGmkV5v/1X/+F9957Dw8//DDmzJmD999/Hw888AD0ej2uuuoq0ee98cYbeOCBB1BcnDkdHeWk5M67YHt9O/H4lLIf3g/josWyWuCWzipAXUke9orMg+7IL8faa+/H/IEOfL/pHzjbNbaAD86tww8rLsZ7bj1g0GP9qnvw0M7fYZ71BFHbLB6AW6nCb8+6Ft86+HpS564AjzyvEw/s+A1SMdK71TrMGLLje699gpKRiaupd2pV+J8bzsVlhzphdrhRNWCHOhCEwX/61SSyZ/uCbjT17MMF829EwdJq5NWVY3Bva8Jj59aVI39JZdzj9aVmbL/9Enzv9U+waG4JnSjnQ1Dyw8gLvB9V65yjy4dJUwCrs29sDJvqCoQUufFP57SnOo/b4fe5oNaIL6p1CCAv9C/yc5NAo9Sjruw8WfYVJhAULqXgWrzgOsmEBdfpA9fqTeAC4KHglAhJjF7zcQXwOGoQGNTAP3smEBP0GFVdALP/bagg3pMhgByMqi4gOm+EvHHHEMPPA3q1anzElM3Vj/e87+PoLx+G8phzfJRaUG9A13W3UNnXxZBbrKWCu7kJnm/dilD7MXjtp99/2+vboZk5C5wpB7wj8Sgmkpp7uZvrcQC+VJ14UkAskdlF2nMaVqipap5p+hbQ9mehRUh8qxScLNk+mlna4WaIYsJfLoGf7dC+D9lUaz1VbN/ss8qYyqRNmHd3d+PVV1/FQw89hEsvvRQAcOutt+LTTz/Fr3/9a0lh/rOf/QwPPPAAQqEQNmzYkK5TnDSSHZ8itwUuMksqROVwN+7/8EXU2PvgGz0luDo7sEHzT3zl1NixjvxytBRXosZ6guiYHABDMIC1B7bDRJEtF9tXsh/gEY0BWxesxB07D0+oKAeAjsIcdBbn4ekrzhx/rOLkCL7b3YgihZfYnh1pwz5ny7ewa/UjcLSJZ0BN1cU4Z8u3RP9eX2rGLefPJx6Zw/M8FMEBWEL7oOYHxx+PrMU+1LkTwFjDMSFRHoUiB0aNHUVGnWD2Qc8HsFAdglWjx0n68bFxmA3Fss+nVimFr5limz2qplwKzs5D8aodwR9KX3+1QgtvMP6z6+fyYA+cj0DIDD5fD4j0wwsqLLCpL0du4AOoeFuUrT0EDQKcGaOqCxBUEIzQ4v1Q8yfhB/kiyH/q+tpc/ePN8njlrKhRasmi4jgE+Oj3m0as+XPyoLj1jpTOQYzwqMyQyKhMt80KTksW4CCpuZezuZ5GweFL1SWYZ0kwklCAqHFk199CJZztX7mN6lg0fQvE+rOkKmLErLYtVgeCPB/VrC4MbbbvQL+NOGDhCYZw4OSIYOZfToGfTtItLFN5Hya71lqKqWT7zpbPKoORLGkT5nv27AHP87j44oujHl+xYgX+/ve/o6urC7NmCS/innvuOVRUVOCVV15J1+lNOlWbnsCRL6+Gt018ZFq6x6eEs6Rrt+5HU/9IlK3937oOYP3Op6DzueOeFzl2bP2qe5KafZ6qKE+VDksZfKE8lA0nzjLLjVNgFFlncR4aVs3GhZU2gWcIE2nDNtfPxIrt6/HR2icx0tQdZWvXWIzIrSvHOVu+BXP9TNH90fzgAQDHceAUWiDkh4JTQq3QoiSvCotmXzoueFVK7XjDMRKC0OOyijGLemz2YahjrFlUXdX1CTunJ0Kl1KCu/Pykny9GbdkyHB/6PN7O7qKskXAn3r4krwpWV2/U++Dn8mDD5QgZpG3GYYIKC6yaq6EKDkIfaoSCDyDEqeBW1FPZ1zkEAYnsvRDqU2N29h55ZbxZnj7UBC9fGVXqQEuxTo08nQZHbNGlHTRizVlRjYaSSqSjXRPJqEze6wWn1YL3it9bSWvuk22uV6rXwBviEQiFoFIocH6ZJaF9PRHj2cWKIrRtmg8c+jjhc3Q1deDqFwJDdNG45vU/Fp1jHkboN1YOESNltfURzL+2ef14b8c7OGvnK1FlDsbFS6K2o52l7Y8R8c6DB9D/xGZ09w+iSqnBietuhmPeAsl9SAn8dDFRwlKuQEcmMdVs31PxGjEYkaRNmLe3t0Oj0aCkJNryNnv2bABAW1ubqDCvqJia3SsjmajxKYmoLzVj991X4uCJIWza0wJ1xzFc9edHUdrelLDjenjsWKc5uxqbdOUWY+OK23D5x8dhIh0zJiMe9djXrmagAzc0vAOD3wuXWosPPBdgSZkCJk3iHx0hG7a5fiau2P0Qhg+2o3XTWwg4PFCZdJi/bpWgfT0Wmh+8MCFFHuyqC6D2/x3eoAtWVy+UitO3ldqyZTg4bCQWWkGoTv2QlsT9mA6d+q/ZUDLeOd3q6osaW0ZKIOjDviOvoKl7D5bPux5mA701V4hC00yYDSU4ae+M/oOBsqWgXnp7jVKPRbMvhVKhiuogP+ZMoBdPAWUh7MoV1M8Lw3M6cNxYV36Sa607FWwZdJyA1dUL4HRTQKp28QKolUosL8vHcbs77vNMItbCgnc25XeBBJpRaJxWC+28+fCfOBH3+6CcW4NPvvufcM0mGzNI87rDFJ2ak5wOSo065D31e+LgdD7laCoAcFXMxWcPbx4by9YZ3bdA7DdWLhHz+rG+8X2YWhswc9vp0oxE4tfQeRS1j/wIxuPHMBQxc972+nboampRtemJ8XOmnaUdDoa5m5ui1h46AGUACnfvhKtiDprXS/dziBX46WQihWWqgY5MZKrZvqfiNWIwIuF4nqdeBXm9Xpw4IW5dVqvVePLJJ/H2229j//79UX9rbW3F1VdfjUcffRRf+tKXJI/zyiuvYMOGDUk3fwsGgzh06BAAQKvVghMY4ZMJBJubEHjpRfBuFzi9Aao1X4GyRh5B7j2VcdESWCODbcfg/f49QDeZLR0A7God/ueCr+EHe/6U8bPP7Wod2vJnjlvw1/39AJYd6ZvQcwgB2HrBLFx94rW4xnqjGgP8FfkYXn85fLMLJPdjVBahPvdKWc/tE48SvSEl9fM43gOL/x/j3dhjz+09xwCcCnLL+AxFEGfp4oNCQp9lZ2AIPe7DsAf6EUIAPE7/CCuhgRIa+OEGL9GNQKswYZ7xEuhVZFn9RLgDNhxxvgdv6HSJCNfihep7/UR2dj6HQ+CXJZKlDLHvsTMwhE5vNzqCZyKkIh8ZJyfaYBv8vBEhVWIxpw0GcIF+GM2Ot+CGTrApYLKowWOZNoDP/UpYQ/G9EsLCJ1asxTaZm6UMYpGW3AVgC3LoDCgQ4E81t1OFYFZGX2/vT/4Lwde3Ee9TefW1UN34FXi2PgePox8hvQbuay9FwRmX4VCgRPD1xcMD4IhfN3D6PcxTprcbZrDtGPwbf4xQ+zEgotYeOblQVFVDveFHUFaP/fbv8agIX288piMNqNn2J1h8TsnfWNJjWBQhnK8TbuTY7eNwMKCCofOY8PttyhUVv4bOowkDKNzMmdA88hiU1XNgC3L40KuCn2CWSPiamjqPJvydd5XNwmcPbxYV50LfDZq1Bg1yXBNSPvUq0RUk/w2kvUdMNMl8PtL9nU+VibpG6fo8M6YXPM+Pf5YWL14MpTLxZzepjHlraytuvFG8W3F5eTnOP19+m+hURVlbB+UDD8m+32BTI0J/fQG82wWvKQeqG78CpUQG3r/xx1SiHABy/B5c2v4J+ezzSWJIl4P/e9X3cKTotBvDq574aYEKADd//CGqufj3KtfnAo64kPNf29D50LWi4lyrMKHKsEz0GK7GXgy++DFCLh8UBg0Kv/IFGOoTuxpUScateE4Hl6J+fJSXJzgCZ2AIRlUBPMcGoDg2ClxALsxpzsOoKsC8nIsBjInTk94WBPkAlJwKxdoadLr+BV9Quru2N+RAu2u/bIEOvcqMecZL0O7aD09wBEH4wNdowVdowH2eOLvPVegkRbnQ9TeqCuAPFiPE0QdW5ILj/Rgd+he8hpUoyNGLbjdkd8Pa04Hi6s/ghk60KWCy+MGhI6DAQnUAH/vUcPHRHyhXxVwcePwFmI40iDaZU4NHpYos0zIaBA77VXCEuKgFcF9QAZOCx0J1ALmnLgvvou0MP4JjZZ3wfHcJguM9AHwYtO9ErjIPPsUFcCpEmggAMHA8alUBDIQUCFRV4fPHn4fmSFPC5nomBT8hC3Rl9Rwon3yOKDgtdj1J8M6rh+GBh6CTeE22IAdHiGzfjhCHkSAn+B41BJQwdB4TFdgaxyg0DQdx5n13xYnf2kd+JCnKAYA/cQL+jT+G8snnYFbyMCl4WAnOO3xNPQS/84aeLtT+4kc48JsX4v5G891IFbmuCSkVqhD6ggpiITtR70OydAbIXgtw+r65SJm5gQZg6l0jBiOWpJTJwoUL0dLSIrnNz3/+czgF5rHaT0XFc3PlW4iRUFdXRxSpmAqEbWqBlmbwpyyQQQDY/U+oYqxwYZwHD6DleGf8zghY0tuC71yzIeHscyFcKg0MAfK65mToyi3G+lX3oCM/Why+vWg2zjrWP+F2dr0vAEgEYTW9VlT85n10/vKWqFrlyKZqQtZrW+MJwRpzxz+PIo+gxrzA6cGLLd3UdnYA4Dn1+P8H4YNPfxLzA9X45/eegF6thOPMCvC5iTsxKzlg0ewZgrWsDQ0NAIAFC6RqIE/bsQcdJ3D08LtE5++HA6UVZlmbwZ2N86NmoYc2zsPIPQfhbh8SfY6puhhLfn87Div3jtvTwyS6/keP9gLW9I/4EoLjPfA4WvH7f+UgwLXgunOqUZyrh0F7+nPh9PoxMOrGqx+14YcXHIMv5IBd/SUyUc4HAYqggzE3D+fNnYF5IrWpACSbzBUb9VhOYOscdHvxQWsvbKH4e4gfHKwhDp/BiBuqx2y2bWVlEL/68di1o3AG4ydnBOFDMDiAYuX78GivxHDARDSqadDtxctaLZolrNRmrRrXT3S96YIFwA2JRxNKXU8pSK7njrY++L1kdex+cLDlFGB5jNW/z+mBv7ELZxAI7Fjxa2ptgKHzGNHxua5OVAb8MC5ajBK3l2iW9vXzZkDf3ED8O2/obIPxSGNc0EbsvSS7P9MhxzWhpT1irJ8UpPeIyYT2N8GYm4cFc2ek8YzkYSKuUeTneap0s2dMPJHObVLSljKsrq6Gz+dDb28vZsw4/UXv6OgAAMydm/w8WoY44Y6/Qs2FgjYrnB/uw5Evr8a8v26PEuf9T2wmGt8mhMHvgToYwPpV9+D5l34EFU++YDpqKQevUMbZugMcBxVFlUWA4+BRamAKnM5IjmgM6IjoHh9LZ4kZPflGzO8lb7gmBwousd1Of8KGi3Ee2ortCIR8UCk0qCs7T1Q42hpP4J+rH4FToCu73+rE4N5W7Fr9CFZsXy8qzkuNOhTqNMRd2SPxcaXwc3nj49ICIR8+WvsknG0noQWgbh+Eb9HshPsJ8sDbxwdx8ORoyg19pGaKx51/xPg5OYmahV4L2CqFgyexDfpmYVGUqE90/QH6elNZCTrxmw9y0OvQAfDgiXcaMcNswLJ5pdCoFPAFQth3pA99Nhdm57lh0jipmgLS1p2Ha2ljRxk5fH50OzySDbjMWjWurCIb1Ulbv0kzKjOUY0D/v0l3XHf5rCjW7sUVNd/Anu4hnHR7wYFDkU6N82cWxn1/sn3uctz19PpxwumRrDslvZ5y1K4e6LfBSCGwI8XvzG0vEHWpB4Cg1YqTv9uEqt8+SXVN2yh+5zX2Ecx69U9RwSua74YcTEY9ceRYPzEm+n1IlmR7EGQ6E3WNRoPA841dU6KbPSN7SJswv/DCC6FQKPDuu+/illtOj1/ZuXMnampqUFZWlq5DT2tIOv5629rQ/t21qN+5a/yxkIC7gRRtKIg7PtmOZ866hrpt01xrD26/7j+hCfpxY8O70Ps9cKt12DNrIX787hPQhshqxhqK5+DR82+J2sfWBSujrOtCPHXZwgmdY66AF3nKxJb/oNUK7x9ewgWE4/HCIlgKR9tJfLT2SVyxW7xsguQHTwheYYBNdTnMgbeh5kcQbHJipKl7/O+Wjdsx+MjNCM6Srp0H5GvoIzZTXHT7UHqdGwBdg74oUU/A0hIzWobskP1VBIKASjxbre6z4UxTDjzBXCDi6L02F179V/y96Mp5NqgVfowo6shryjkVxnw/ibPm4cZykUSOMhLr8EwrTJMa20MxKtM7Ox/euYmzf1ZXP9462ojhYN746xnxBdDV0i24eCSduyxXligd2aZ0XE85RIw/xFMJ7Ejxq3TTljmczoSSXlPa3/nwOU1W0GYyhGW2B68iWUrRNFHovpmpTMQ1Gg0CH3vVcHnjg/vZ2M2ekT2kTZiXlJTg5ptvxmOPPYYZM2agpqYGO3bswHvvvYff/va349s9//zzeP755/Haa69Bo9HA5/NhZGQs6xa2vVutVgwMDECpVCI/X7yebrpD0/HX09IE56eHxue3KozGlI69/PinOKP/KNQU2XIAMAS82LDrWay99n48fPHtUX/boFBi487N0Iaka576jPnjWfHYfSSityAHj15zFu7YeRjVfTao0lxWqeHs0ClHiLaNXHhJMXSgLUoESzHa1I3hgx2iXdojf/BoM+fhDu2loXeh2maPzgh3DKBw/QuwblgNf1Uhka091U6xYjPFRbdXTFzTtPwlVVj21FpZ91lq1KHIqEvK8SCETqmA8kgftI+/BcetK+KuGzfigrpjAJaNryFUZkHdl8/D3o5423UsRaYxcR1Z/kCCVqGEl+D2UqDTSAo/UhGTiGTH9pCMygzNLMGJf7+caN/+oAcu50F41dFd9RMtHsXmLss1mopkP4EQn7Jol+t6yiFi1AoOIUqBHRa/QX3ie2LU84ymuMfErmk4OGIIcqD5pTeZ87CwMJf6vZSLyRKWcn2mJhsaF1yi+2amkY5rFBlEbPOq4UtQx55N3ewZ2UNau19t2LABJpMJDz74IIaHh1FVVYVf/epXuOSSS8a3sVqtaG9vR7g5/MGDB/H1r389aj/hjHt5eTnefZesZnQ6QmNHj7TCAaCyWAqh5kMo8NDNmQ1Tae3BvIHOuOz23qqluPWGh/DwG4+hwn4yLlcW4BQ4mj8TD156p6BVXaFdFaoAACAASURBVIyKfhsu//Q4tP4AvGoV3l5cgT9cXI/7tn4IVSB9jU98mgBmI/Hc3jB2BZlwObL5rSgRLHkOVidaN70pKQrDP3jNw6P4W1s/ghTBigBnhlZXDaU3fsa4pmMAJWufguPyhbD+53WAJvHtZzzTmMQPrehMcQGExs9lI1dWFWNrw3GMphBgytWoUJFrwJwhOz5b93v4rU4Y97bCO38GHDeeA16vAef2wbT1Q2hPTTUYHXHhV3Xl+D92N9qGxANKX6gsRHnZHNj8dgRAF2SdnWvEgNsnm31RTMSQkqzNNjwqs/H2r8V1Iw+P8Rq490vw5cV/h8RQ8OLOIprFo1yjqUj282zDcSgA+CPexlQsoqleTzlEzNISMz420AW5w4L8xLU3o3D3TqJsu9JiQfG31yXcLjY4Yrrqy1j8zhvEx/jC+vUwpmlkHgmTLSxT/UxlAlPJmi+EHNdIOIhI5tZIZY3CYAiRVmGuUqlw77334t577xXd5u6778bdd989/u9zzz03YWM5hjC0NrXIjKyRwmIpN3k+F9Y0vCOY7e7IL8fNN/8P5g904PZPXsPcoS5wAI4UzMLTZ61OaFWPZMaQHXfsPIyyYWdUw7ezjvUjqOBgSEGU8xzAz1IBGg5cfyBqLJZdq0ZvvhHvLM3Hgx+8CS2B+3VEY8DG3EX4TZ8N9aXSdbgBB6Vl20GWUa3Nz0WhXos/N3fDRfje8JwOStOFUJneEN3G+4VqIlEORGcaaRGdKS6A2VAsa+O3yaJQr8WaBbPxt8YuDNo9CBrpLXZlp+ZX7//pq1EBH21rL7QPbxd8js/qRODFvdj+k5uwdut+NPWPwOo+/UGfU5SD675QjZI8A2whHlAWjf2B5wGCMZY6pQLLy/KhUnAZYzFNxWarr62D7lQ38pydbyLodEBpNKH42+tgXLQYH7S+BJwkF+YhTvr7RLp4lGvmMcl+gjzihhhOtkVUDhHTf90tsOx6m0j8+nLy0HXdWOLBMX8BXBVzoGk4mPB5upq6cbebGELBEbmPMRFMdWGZbqaSNT8dSAURSUhljcJgCDHx86IYaYPWjh5rhSOxWKYLvV9aLLYWVeL/XXlP0vufMWQXrSVPpSs7rwT4HAWC91rAXzz2fnItXii22eGwKXDQloe3F1fg+CmLXXsD2Vi5DksZ3lcXY+3W/dh9t/QYL5WJ0rJtIv8BKdRrMTtHj2aKzq4cp8W8u65A17aP4SjOheOGc8AbNOBcPphe+gi8gc4ynkpDn+Xzrsc7jc/B7hEXOTm6fCyfd33Sx8g0CvVa3HbWXPQ5PdjXdAKdNie8eeQ22bCATCbgU19qxu67r8TBE0PYtKcFDm8AFpMWdZWFcAdD8Mc2dCQQ5UB0NixTLKZy2GyVtXWoEuhGTuP2CEEDt0K6SZwnGMKe7iHcMF88+JRUzbzAe06zHzEmyyKarIiJyrjNrSMWv66K6qiu583rf5xwjrm2uhpVj29JuG+x4Iicx5gImLBMnalizU8HJEHERMjRdJDBCMOE+RSCxo4uZIULWyzb190J58cfAcGJm2fpVqf3x+GOnYdlbfDmL1FCcZYOoety4mZO8zVa9Kwz4Tf7Zp/qUn2ajStuSzhWriu3GBtX3AYAaOofwcETQ1gyU7xpWlgEk9jZNRYj5q9blXC7SJLJDPJ15ejf9A24Ck1Rdcnui+vA+el+xFJp6GM2lGBl/a3Ye+QV6vFj2U6pUYfrzh4T6KRj8CIFZCoBnyUzC/DUTcsBjHW1TaXuXSgblgkW03TabGncHgHOjICyMOF2bSMuPN/YJSpikq2ZT2U/UkyWRZRWxAhl3EjEr6tsFpq//+Poxyrm4rOHN4/NM+88FpV1D5c5VD2+JW7caSxSwRG5jjGRMGEpD5lw38wk5AgiAtnTzZ6RHTBhPoWgsaOL2dT0tXWof2c3hl99Ge3f+SZCjvTPRR7RGLB1wcq07b+i34ay4eS7zscSAvCX82qw5OshzMjxwoTTi1CHV4FehxbPHSiLE+XAmDV//ap7sGHXs3Ej4oTGu1ndPmza0zIucoQoWFqNvLpyDO5tTXjuuXXloo3fxKDNDFbn6fFyay+c1fHWQj7XMNa5PxgCCH7M5GjoYzaU4KpF36EePzZVSFZAyhHwoVr4xNjaNQqgSK+TLRuWju7g6bTZkrg9AsjBqOoCov2FAEmbuFyjqWj3I8ZkW0RJRYxQxk1K/HJmC2wzq9D0/YfgqogfG+uqmIsDj78A05EGVGz7MypVPIx5eeNlDiQkCo5EHmPmqy8gP+THzOJCqmNMBkxYMuREjiBiNnWzZ2QHTJhPMUjs6CQ2NW1lFULLVsC97wOoPS6ogmRjy5Khw1JGVStOy+WfHk/Jrh6LAsDM1lH8bNeZmJXnxsrqYWhVIXgDCrxzLB9do3rJ53fkl2Pttfdj/kAH0Xg3hzfxe3/Olm9h1+pH4JAYmWaqLsY5W76VcF+x0Aq7j/tGElvDCCPMcjb0oR0/NpVIRkDSBnx880uxo60vSvhSLXw4DjrOgxkmA0xak2zZMLm6jAuRTpttIreHQVeI44FzEQTdolDMJi7XaCra/UiR6RbRRJnpSPGrdLugMJqw6Hv/gWbTDLgS3E8d8xbA9uAvcEYSdn7S4Ihj3gI0/+CnqLWYcOHcGdTHYTCyGTmCiNnWzZ6R+TBhPsWItKN7WpqjbO0kNjV3cxMa7/wm7I2NMHocCEvMEMYEqdz0GSzjtu10ofXLH1TQndpn14gezx5MLuvaWlRJNN7NpE38NTXXz8SK7evx0donMdLUHT2qzGJEbl05ztnyLZjrZyZ1rqTC7uySPLzRmXhkFgmsoY98JCsgSQI+6gvmo+eXX0NjjF2+YchOWkI+TqW5EKtlFAhydRmXIp0220Ruj2TLBIRs4nKNpqLZTyIy3SJKEngKi98ww0Zd2huaTcb8byHS4VJhMOQi1SAiW6Mw0gET5lOQsB3deeggWv7np+DdLuTPKE9oU3M3N6HhuqvBd3XEzTpN1/KosbiKatRZMnjV8n/MPQn2KTSSrTMJu5NFr8G682uItjXXz8QVux/C8MF2tG56CwGHByqTDvPXraK2r8dCKuw+6rWmvCDnABQZNLi6upQ19JGRZARkooCP+qI6dG+4BvYQDyA6+xBC3EMJkVsgyNVlnIR02mzF3B4kAk8IIZu4XDXzNPuRIhssoslk3IY8PgRCfFobmk3W/O8wEzXDnsFIhWSDiKzpICOdMGE+hTEuXgLtAw8BAKoWLJDc1nnwAFqv+zfwg/JkO0kJKmKnk8vPocpCXNh4Qrbggl2rxtuLha33UiPZevKNeOqyhegtyCE+Vl1JnmTjNyHyl1RJzilPFhJhJ4c1jAfgoxmeniEMHWjDkc1vIeDwQmXSngqIVE32acVBKyClAj47tErYUxRgYTgA1bnCZSDJZN7k6jKeyUQGzHqcHqo4iJBNXK5MbrIBg0iywSKaTMbtdFCkJG1Oi8mc/006w17JcfBF/F7IUVoy3WEOBTpovicGlRKzc/Ss6SAj7TBhPs1xNzehfd2dcDd+jpDdPvHHT3M3dgD44sEOWTP+vfnG8fFnkSQayTa/14bvvfYJHr3mLCJxXl1gwpY1y6jP70DXEDbvHRtVZdKqsO78GmpxL0VY2A06TqC5Zw+aj3txVKlFXdl5UMsUaJmscUkkxC5+5jm9aL/rmbiMcte2j5GXYglBJhEb8OlzejDY0i3b/nkA73QNonHIDqVCAbWCQ3WeAR/3jyRVHy5Xl/FMJxwwe7m1G0cpJk/EuhPCn2uLRgVfIIgAz0cJJ5oskZTDRqPgEOR5SMXessUimmzGLTIoki6nxWTN/yaeYR8zOnGyZ9hnM+nsozHVIf2esM8kY6Jgwnwa425uQuua1fC1T/zcckC6G3tlvhEv3XoR7nn1X9jbkXwWX+6O7P15Bjx12ULBv5GMZCsZceGOnYfx3xJd1i16DepK8rBlzTLUl5qJz62xz4a1W/ejqX8EVvfpTOG2w12oK8nDv19YizdaelIW7DZXv2BDquNDn0OjmwuN4lz4ZOjZlGlZTLHFT4PdA9WtK2DZuB2aCGHutzoxuLcVu1Y/ghXb108JcR6JXGOxInH4gzgS8R06PCQcLCRZxMvVZTxbOL+8AF0OD7V9WexzreLGskQlBg1MGnXCLJFQtk4sI6xScFNiLnWytv2JqJ2fjPnftiCHwUB2zrDPViaij8ZURup7ogaPYqM+a+5HjKkBE+bTmPZ1d06aKAeku7FfMrcUS2YWYMuaZVj9zHtoG0pubJtcHdn9Cg7tJXmiVnSaAMCMYSdmnxwRzLrPK8zBn792IbVgbuyzib5PVrcPezsGsL9jAJFL9rBgpwkA2Fz92NnwHBze+BFOvqAHPufn4LRzAaSeoc+kLKbU4ieUo4Nv0WwMPnIzCte/AE1MIMnRdhIfrX0SV+x+aKJOd0KQayxWKti8frze1odvLIi+j/Q5PehzZZ5YSifJ2JelPtcBHggEgrB6A7h0dpHowpQkW3dVVUnc8zJhLrUc1t8rq4rxl5ZuOPxBou3TWTtPExxJx/vcGVBk9Qz7bGQi+2hMVYTK9JyjI6hUhbCcvWeMCYYJ82mK8+ABeFqaJ+34DrVOtBt7ZMOz+lIztt9+iWAmmAS5OrIfqijCY6vPFv07TQAgx+vH5Yc68fQVZ0Y9btFrkhLlALB26/6EwYvY5VJYsK9+5j1sv/0SInG+98grgqI8EqPvPYQ0V8EPQ8L9JSJTsphE9sxZBbBuuAYla5+O+9toUzeGD3ak3IQvk5BzLFYqnHT50Dw8itr8XFGRmIhsaDRGAq19OdVFfarZusmaSy2n9bdQr8VNNeX4Y2NXlPVfDLlquiNFeDAUgs0XwKgvQBQc6XN64kYbynFOAZlidZkUlM1kpkMfjYkk8n7U0CC9zmEw0kV2pwgYSdP/xOaoUWoTSYBT4L8vul20G3tsw7P6UjN2330l3v72ZfjGOXOwqmYG9GqyWmY5OrLbtWpsO29e3OMWvQaGU+dBGwDQCWyfTKM3YKymvKl/hPp5YdqGHFi7dX/C7QYdJ2Bz9SfcTs2PID/wLor1CmhjspBKSi2XCVlMmsWPv7II3nmlcY/7rE60bnpT7lObVJaWmOOu72TxdufguEjsdpLZuSOJFUth4bL9aC92tPWhT6YGd+kmbMssN+riro1OqUC5UTcukpNZ1MdCI+wzBanPSWQwYdDtJd5noV6Lr9XPgkkl/bskR033oNuL5xu78GJLNw4P2dFsdeDIiAsD7vhgVOzrEXru4SE7XmzpxvONXVSvWQiVjLG6TAnKZjLJ9NFgMBiZDcuYT1NCTvnqrmlpKK7GP+d8QfBvYg3PIhuaHegehpvQNvj2otk461h/SnZ2oWZvxSYtHr3mbNzz6r/g8gehCpKdTxhVzI9pso3eAGDz3hZqJ0EsTf0jOHhiSDIw0NyzP6qmXJJgP+ZpDmJu1ZeiLJSzc3TYeXxw0sb4JAPN4ofPM8Cx5lxoH94e97eAIzvEHSlyjcWSA08giNeOCmduExEplqZCEyXSsXipNsejEfYDbi9ebjkBlVI56d2i02X9LdRrcVNteVpruqUcClLYvH68frQXvhDSWotcoQrhJNRZPcM+mzqbT7c+GgzGdIAJ82mKwhg7qXxi6MotFrSwizU8E2toRkpniRk9+UbM77Uldb5izd48gRD++mnH6XPi6VIF4Ya0yTZ6i8ThTd2ub3X7sGlPC56SaEoXCNJlUwIhn6BV9dDJ0UkZ45MstIsfXq8RfFxlmvzXEkauxaccY7HkIARgiPIcYsXSVGuilMgmnuqinkbY+0I8jo66x/89WYGOdFt/SYMiyUISVBBjwONPOE4v1Vpks5JHoSo7Z9hnY1COtpwoExxoDAZDGibMpykld94F2+vbJ8zOPqIxoMNSho0rbouysBcYNLjmjFmCHcKlGprR8NRlC0XHmIUJIbquw65Vo1di7viox48DXadrkAIquh+8ssIcfOOcObKMMjNpk/8al1kMWDa3FBqVAvl5BsmFqEpJtyhRKYQF6mSN8UkW2sUPJxBA0liMmL9ulVynlDRyLz7D1unXj/XhZILAmZKD5IisVKHRmRatGtfMKY36rGd7EyXaYEuqi/pUmv9NVqBjokbopaN2niaoIATp1Uq1FjkbZ9hna1COZlxfpjjQGAyGNEyYT1OMS5ZCV1ML54f7Em7LA0ildKwztwQPXPYdwQ7sIR6i4pSkoRkJvQU5ePSas3DHzsMoG3ZG2drDAnzHkios7hiAzh+AR63C24srBLumRzIQkRWgrWVfOKcE6yWy0zTctbwG2w53UTkKinJ0uO6cahTn6mHQqscff7GlW1Sg1ZYtw/Ghz4ns7BqlHnVl5wn+bTLG+KQCzeKHG3HBtPXDuMdz68onvfFbuhafhXotvnFGBZqHR/F25yDcgWCUCAhf03NnmPG3tn6iBlnppsSgjaspz9YmSskGW1Jd1MvR/G+iAx3ZbP1Nx3hCIVJtvCY5foobC4Jn2gz7bA3KJTOJYaqQTSUHDAYNTJhPY4IP/gIDt9yAouE+ye1SWX6NaAyiohwQt1Cn2tAslt6CHPz3TctRcXIElx3qFBTgn8yfQbXPYIhHjlYNu9dPVctu16rx15n5uDKpVyKMiqKrWlGODl9fUYuCnPgfMSmBVmiaCbOhBCftnQmPYTYUo8Ak3NwPSL/lU05oFj/qjgFoj0R/n0zVxThny7fSdXrEpHvxWZufi9r8XMlr+sUqHq8d6yfO3pFCm40PZ3/Di7vjdveEZFLlJpVgS6qLehphL8VEBjqy2fo7keMJUw1ISN3fM22GfTYH5YDsc6ClSjaWHDAYNDBhPk1p7LPh+t09CK38LjbsehZV1h7k+k5bvQOcAio+9ei81KzyMEI10nI0NBOiszgvbkxZsgR5QK9WwO6lq2XvzTfiA7UqYbO1RCRbf3/dOdWCojwSMYG2fN71eKfxOdg94qNEcnT5WD7veqJzmaxxSbSQLH5UPcOwbHxt/N8aixG5deU4Z8u3YK6fORGnKcpELj6lrmltfi4+7huRvWFcnkYNZyBInP2tztOPdaGmHKsWJlMyqTTBlssqiuIyTLSL+tgsVa5GhYEU79MTGejIZuvvRI4nlApI0GQqxe4FmRSUnajyhnSRbQ60VMjWkgMGgwYmzKcp4zbx/HKsvfZ+zB/owI0N70Lv90ATDOCs7kaYAqmNThFr9BaLUI20HA3NJoLqfBNMWjXahhxEtezhZnIkzdakoKm/57jTzebKLAYU5+qJjiEk0MyGEqysvxV7j7wCm6s/ytauUephNhRj+bzrYTaUCO0yayFZ/Jw3sxADlyxAwOGByqTD/HWrJt2+HiaTFp/paBjnC4WQp1ElrHMHgFytCv/sGk66iRaQGZlUmmBLj9ODPzefiCojCGeYLp1VgA97bZKLegCCgQw1J0/vgIkKdGSK9TcZG65cDoVEiAUkEmUq5wSBXLIppgAyJyibzeUNYbLJgZYKcri+mAWekekwYT4NEbKJtxZV4uGLbwcA3Pf+0ymJch6AU63Fr5bdJDqrPIxGyWHd+TVxj6fS0GwiGXL5sP32S7B26378S8klrGWPbCaXSvCBtP6+2KTF49efi//d1YSm/hEsm1saVVMuhZhAMxtKcNWi72DI0Y2mnn0IhHxQKTSoKztP0r6e7ZAsfuY8NWeSz1KYTFp8SgU5NAouqRp0hz8Ig1IBs1adMPuLEJ+SKM+UTCrVGD8g7n0NZ5je7RrCDfNmIBDiBT/XUlkq/6ldKjlAySV37YCJDXRMpvU3FRtuKuMJaYInQgEJkkyllVPjbI0/64RPNpc3xJIpwY50kKrri1ngGdlCdqgfhqwksokb/KllyjkAJr8X9+7/C3rySiTFeY5WI2jnTqah2WRQmW9EfakZu+++Etc+8y5eD/IJa9nDJBt8oKm/9wd5VBeYsPvuK3HwxBBePtJDdSwpgVZgKscF82+k2t9UYDIXPwe6hrB5bwsc3gBMWhVxV/9MW3yKBTlm5+jwj46TVB3Ww4z6g1hVUYSP+0dEs79nl+Thjc6BlM49U5ooyVVzHJlhEvpck2SpgjyQr1Wh1KRH56gTo74g8fGVHCY00DFZ1l85bLi0bhOdUoFcjQpWjw+kV+TskvhrQfIZcPEc9njV+LClO6uETzaXN0wnUnF9MQs8I5tgwnwakihT61LLc2OaNXoSG3Y9i7XX3i+6zYVzigQfrxnsxIO7fw+7dQQutRYvLViJ1qJKWc5LTmaaT8+D/9Hli/BB2wCsbl/CWnaLXiPoFCCBpv4+0jK/ZGYBen1+HB6yEx8rk7MD0wmxfgLbDnehriQPW9YsQ32pWfT5mbr4jA1y7GjrS0qUA2OLsbZRt6SrYUdbX0pW4ExqoiRnzbFYXwGaLJXdH8RVxXnwB0MY9ZFP09AoFBMe6JgM668cNtxEQYUctRJmnQZKjht/PQf6bUQlHmHaRt2oLcgd/zfNZyAIDsGY71emC59MKW9gSJOK6ytbu+4zpidMmE9DEmVqX16wEhe3H4hqBpcsldYezBvoFGwAl6NR4YHLosWru7kJ7evuhKelGedGzFi/uP0A2gXmoE8muTp1lLheOqsAdSV52NuROCNXV5KXdOM3Wgt85PaZKtAY4kj1E7C6fdjbMYDVz7yH7bdfIirOs2XxmWoWOLwYE3M1JLv/dDdRmuyaY7GylWSyVLQBg5k5ZD0v0sFEuV9o+wE0D41GieNIaIMKqZaxyDWmLZOFz3TrbJ6NJOv6yvau+4zpB0uHTUPuWl4Di14j+veWokq0W8pkOVaez4U1De8I/m1hmSVKnLqbm9C6ZjWcH+5DMEKUA0Cuz4VF/UfxyJuPoXK4W5ZzS5UzSs1x4nrLmmWoLjBJPs+oVqLYpMPBE0NJHZfWAh+5fVigkcCyA5kBST+BtiEH1m7dL7nNlVXFYzXWEkz24jPVLHAihwft/nM1KiwszMVNNeX4av0s2UX5aHCsqdqLLd04PGRHs9WBw0N2vNjSPdZszS1eVlRq1KG8vQW1P78fCx66F7U/vx+mIw1Jn4tQ2Uoyom5piRlaQqeNmgOWl+VTHSMboe0HsKPjpOS1B8JBhRKsnjsDV1WViN6rUy1jkXNMW1j4ZBphJ0K5URf32dUpFSg36jIy2z+doLmvRCYVkgkuMhiTCRPm05BwZjdMzUAH7nv/afzk7c247/2nMX+gAxtX3IauXHkW6Hp//A9xdYEJW9Ysi3qsfd2d8LW3Se4rbI+fbITOHwDqS83YfvslWF5ZJBr8cPqD2PZ5Fy7/3U5c+Js30NiXeMRaJIkCK5EIWeazQaAxxqDpJ9DUPyIZ7MmGxSfN4isWEocH7eLuugSiJxVGg8DHXjW6nZ64hWOk/VdIoLmbm9C48kJU3fN1lP3jFZS8/wbK/vEKFv/H7Vj63Zth6DxKfT6RgqzP6cGOtj70UoootVJBFfwrNuimRfCPOsAR4vFG+0ni7cPXa/vRXuxo64sSv8kKmjBylkxksvAJOxG+UlOOhYW5qLWY0hqUY9CRbFIhkxqfMhgkMCv7NGXLmmX4zs//gK9t3xw3wzxsG//zqtvw/469D3tjI4ye0xk7PzioQX6zc6ujF145WlWc7fbwzn9i6NPDMMY+WQApe7wcqBUc6kvy0GN3w+MLwu47bQW36DUJa3rDzeAOnhjCT3Z+hrdb+uD0xdvPSW3IsaRqmZ9Oc0+znWT7CYiR6WN1Uuk8TeLwyCRL/2G/Ci5Iix4h+2/YWSQUxNQ4RqFpOIgz77sLjQ9vhr1iLtGdOizIxDoXkxAp6pg1OJpkxC2JrZak03Sqn3m5x7RluvCZyp3Ns51k7iuZ1viUwUgEE+bTlCpbLx79x2Pg+zvi/ha2jS/+8K/gN/0BP/jzLqz65E3o/R641Tp8VF6HH3zwPFEN+ojGgK0LVkY9plIo4A2c7hHb2GfDP370E1ziIWsYFLbHh8e7yYlRrcSfvnoBrj5jNgDg4IkhbNpD3wUbAJbMLMBJu1dQlEcStiHvvvtK4vP8wSX1uPG5XQhIRINVCg4/uKRe8G+Fei3qcwx4qqUHRqMOWrUCNUW5uDxN2UFGcqTST0CKTF58JjPnnEbkZYJo7HN64AiRLRhjBRqJs8jQ04Xlm36Kw5v+TCzIVApOtHMxCZGijgX/oklG3IrV/Yeh6TSdymc+lWCZEEz4RJNt4+Umk2TuK6yvDiPbYMJ8mtK+7k7wXR2S2/DHO9B77134ZOX38EmMCF7T8C4W9Se2S3ZYyuIy27GZvbVb9+MqB3kXX0DYHi8HTn8Q//HaJ5hTmIv6UzXkUhlIKZKxIZOK/p+/1ygpygEgEOLx8/cax4MM4XP66TufYfexAdi9PvgihtuSuAEYE0sq/QSylcjFV7/Lg4DExzwZkZcJovFAvw3+BNnyMJECzXnwADwtzUTPCx5twSWOXvxNV0wkyEg6F4uh4jgY1MqoAEKmuzMmkmTFrVR2mbbTdCqf+WSCZUIw4XMaNlc7OWjvK5nkkmIwSMj+VRyDGprFnbmnU9A2vnHFbXjkzccwa1S8Dq4rtxgbV9wm+LdwZi8sXi+mHNEWa4+Xk2Qy2ELIbUMOk4zg16qUWLt1Pw73WKOs+bHnkIy1npE+7lpeg22Hu4g+R6mM4MtUFBwH8KeVufrUGKgSvQYmrTppkTfZojHZusf+JzbHNcYUI2i1wvf7J3HDLx9PKMgCIZ64c7EQAZ7HEZsTx+3uOFGRye6MieTKqmL8sbELPoprH9lZOjKrOjtXn1Sn6WQ/84mCWSGeJ3pdTPiMweZqpw7NfSUTXFIMBilMmE9DaBZ3epdd0DbekV+O9avuwYZdz8bVqI9oDOhIMNosnNkLi1eaEW1C9ni5oc1gC5EuGzKt4P/p24fxaa81YWfvMHIFJhipM1EjejPvkQAAIABJREFU+CYaKfum1KLVz/PwB4Kw+gK4tKIo5UXrZInGZOseQ04n1fOCTgdREIJ2vjsHCNauM1EhTqFeiy9WFeO1Y/3Edf/Vefqx7vwxYrhh2A5SfR9riU/2My/1OVIpOPy5oRMuXvxzzYTPadhc7YklE1xSDAYpTJhPQ2gXd8aAsAWoI78ca6+9H/MHOnBjw7vjNehbF6yUbMwWmdkLi9HwiLZk7fFyQ5PBFiMdNuTGPhte+7yLar+72vox5KLLhskRmGDIw5Y1y0TnmIcRmxKQaZDYN6fDonVpiRnNQ6NEdvZI+6/CSNIe8zRK4+nRjVKCjDaDn2jrbL8+6aI2Pxcf940Q2WpztSr8s2tY8LtAO8FMzoZrYp+jszX+sYaGnIoJHwnYXO3JYbJdUgwGKUyYT0NoF3dOlfRNq7WoEg9ffDtytCrYRbK+NQMduKHhHRj8XuRY8jD/xvnAzIIoMZqqPV5uXvu8C40X2ZK2dMttQ27ss2H1M+9Ri2yxayKFHIEJhjyER/Ct3bofTf0jUZ+nbOoLQGLf/EtzN3whMhGRzYvWUqMOJgUPK0EDuEj7b8mdd8H2+nYix5PSYkHxt9cRnY+cI7HCZPP1SSektlqE+KRr/mOZiIZruUrgfGUABZUVTPhIkMxcbVYKIh+stIaR6TBhPg2hWdyR2sarC0z45TVn4T9e+yQqs1c53C1od2/50ifQ1dTi2w/8D7bpNbC6fSnZ47UqBbwBecewDLl8KdVby21DXrt1P7EdPYxGycGXZLaE1orPSB+RI/iSnRIw2ZBkwh0R0xoSke2L1oXqAD72qansv8YlS6GrqYXzw30J96+rqYNx0WKic5F7JBaQ/dcnXZDYas8uycMbnYl/N0iY6IZrU1X4yNU9nc3VZjAYUjBhPg2hWdwlso3HZuzmFOaOZ/byutvxizd+jZn2+AVG0GaF88N90P77bbjomu9jG/Rjx5Owx/fNnAOVQgEIZAx/cEl9XFBADlKtt5bLhkzT8C2SHK0GQy4v9fOA7OzwPdVHz6QyJWAyobFv0pDNi9Zc5Zj995gql6rusWrTEzjy5dXwtomPTNNWV6Pq8S3E5yL3SKww2Xx90kkiWy1tzb8UYg3Xpvq9Ui7k7p7O5mozGAwpsm/lzZAFksWdmG1co1TgojnFmGk2xmXsIjN7J760EqUCojwSb1sb7tv1LD67cn2UeA3b48NUF5iw9/ZL4A0ERTOGkUEB0uZoJKRSby2XDZmm4VuY6gITziwzY9vhE9TnnW0dvtnoGTImazFOY9+kIdsXrblKUNc96mvrMO+v29G+7k54WpqjnE9KiwW6mjpUPb4F+to6qnMhsVhrFFxSXcUZwohll2mzqmIINVxj90py0tE9nc3VZjAYUjBhPk2RWtwlso37giHMNBslM3fzBzrBD3aDxJjKtR/BK+cW4K5GvaB4nWU2oLogBz9+6zNJ+66Y3feTriF81msjOBNhUq23lsOGTGsrLzBosf32S+DxB/HPoyepRX02dfhmo2cSM1GLcTHhL5fQiGQqLVpp7b/62jrUv7MbzkMHcXLLZgSdDiiNJhR/ex2xfT0WIot1aR7e6BhgoiLN0GZVFVx0QzgxxwW7V9KRjkaUbK42g8GQggnzaUzk4u4v63+Evv5Boq7qQGKhSDtv1/LSH7H7t09GiVd/KIi2QQe6bK4oYb3tcJdkpjnW7htumpaKzV2OeutUbMi0tvIbl1agw+WBP8TjpvPmYvuBDvTaEo+iA7Knw3eY6dDFOxUmYjGeSPgb1Mqkz1+MTFq0TpYTwbh4Cap++6Rs+yPpXEzaVTyTrk+2sbTEjM+H7ERj1TgAV1UWo9PuSei4YPdKctLZPZ3N1WYwGGIwYc6AcfES7L1jA37/0THRbSK7qrvUWvhKbgWwQnT7ZObtAqfFq5SYtrp92NsxQNyYLdJO/mHnIII8ffZusuutSTu8F+XosGbZXFQWmnB4yA4AmF2cizsvrUfviAuvftSGAbvwojpXp8YZpeas6PAdho2eSUy6F+Mkwt+kUlLboKXIlEXrRNuCJyoAIJXBZ6Ii8yjQa7GgUNqdwO6VdKSzezqbq81gMMRgwpwBQFz4iXVVx/8eRuObz6Bq0xOCtYypzNsFyDqQ0zRmC9vJX/60A9/8yz6qEWKZUG9N0uG9KEeHr6+oRUGODoEY/aPVqFBZlIvbLqrFs/9sHhfnGqUCOVoVVlSX4P7LF2aNfT0MGz0jzUQsxkm7rWtkGMnFASgz6jJi0TqRtuBMqgtmoiL9HOi3EWXLgbGZ8iT3NXavpCPd3dPZXG0GgyEEE+YMAMLCr3K4W7SrOkZH4PxwH458eTXm/XV7nDhPZd4uTQdy2sZsNyyqhEapwNde2EMszissxowQrIk6vF93TjUKcqR/0C0mHb69sh7N7UNZN25LCDZ6Rpp0L8ZphD/P8zCplXD4yUeixaLigMsqiiZM9EllqCfKFpyJdcFMVKSXdNzX2L2Sjonqnj5Vx8sxGIzkYMKcMc6WNcvw7z99Gsv2vg6D34slPc0o8Ngln+Nta0P7d9eifueuqMdTmbdL04GctjFbY58N//HaJ1QZ80GnB419tkm3d0t1eK8pzUOZmcylYDHq8L83nBO1gM7W0Tls9Iw06V6M0wh/Pw9UGnVw+YNxmVbi8+PJsoOpkihDfXZJ3oTZgjO5LpiJivSQjvsau1fSwbqnMxiMyYAJcwYAwN3cBKy7Ew83NQKjdPOyPS1NcH56KK4bcLLzdmkbrXWPkDU1A8gs8rGcGHGnNMtcTsQ6vF+0oBw9hMGMyMxoJllkk4EtnqRJ92KcVvgrOS4u09rr9GDER/6dT3cmjyRDfbLDS/zaU7EFs7rg6Uk67mvsXkkH657OYDAmg+kdEmUAGBPlrWtWj2W3KUU5MNZV/eTvNsU9Hh7JZjz3PCjNlqi/KS0WGJctF7TB0zZaO9Q9TLQdjUU+lrBlPlMIN8l78esr8NRNy5Gr01A93x8MjQuQbqcnbrEWaZEddHvlPHVZCS+eSJiOi6elJWZoCcV2MovxZIX/WKa1BKvnzsDsHH1S+0gXJBnqibIFJ1OKwMg8+pwe7Gjrw/ajvdjR1oe+BGIvHfc1dq+k58qqYpi1asltWKNDBoMhJ0yYM9C+7k742sWz2iRYh4RrycMj2Wr+9hYKv/YNWK5fg8KvfQM1f3sb9Tt3CTaOu2t5DXI05OLc6vLhz58kPn8ai3zcMdw+/PTtw0k9dyJIRiDRWGQzGbZ4Eifdi3E5hP/SEjPUhB9fNYe0ZvJoMtQ0JBtMYHXB2c2g24vnG7vwYks3Dg/Z0Wx14PCQHS+2dOP5xi7JoGc67mtnl+YlbMI4Xe+VQoQbHZYbdXH3OZ1SgXKjjs18ZzAYssKs7NMc58ED8LQ0p7yfnSdGoJOow6aZt7t0VgF0GiXshPZWf4jH7X/Zh817WyVHfaU6i/yt1p6MqDUXgtamWJGjQ6uVzNKf6RZZ1iVamnSOt5LD7llq1IHjOIBgjCHHcWn9HNJkqElJxRY8GXXB2dpvItNItWmfnPe1yJIlsZGF7F4pDGt0yGAwJhImzKc5/U9sJuqcLsWIxoBn5l6E12Wsw15ano83W3qJt/cFQwlnm6c6i9zpC2ZMrXkstAKpc9Q9pUbnsMWTOOkOXKQq/BPZeoW2T9c1pc1Qk5CKLXgi64Kzvd9EpiFH0z457mtSAYIwagWHVRVFqC3IJdrndIQ1OmQwGBMBs7JPc0JOZ8r76LCU4UhRhax12GV5hqSeF55tLsRdy2tg0dPVYseSabXmkdBYH6eqRTaydvmqqpJpL8rDhBf4X6kpx8LCXNRaTFhYmIubasrx1fpZKQmuVO2eB/ptolm8WHwhPq111LQZ6nTbgieqLngq9JvIJJJp2idFKvc10p4JHyfZf4XBYDAY8sGE+TRHYSQbsSVGV24xNq64DcDp0WVykIqIFhPP4VntqSDna5QbGoHERudMT9IVuEhF+GdSkIi2Zv6LVcVprz+diB4KU6XfRKaQKU375A4QMBgMBiO9MCv7NKfkzrtge307tZ19RGNAh6UMG1fcho788vHHU63jDhMW0Xs7BqifKzXbfMuaZVj9zHvUI9Mikes1pgNS6yMbncNIB8nYPTMpSERbElKbn4va/Ny0llCkuxSBjWSTn0wJNiUTIGB2bQaDwZg8mDCf5hiXLIWupnZsVFoChnQ5OFBWC7dah60LVuJIUUXcNqnWcUdyz4W12Nc5QNITKg4x8Vxfasb22y/B2q370dQ/klSXdjlfY7pIJJDYjFZGppBpQaJkaubTXX+azh4KTLzJT6YEmzIlQMBgMBgMMjJfYTDSTtWmJ3Dky6vhbRMfOdaVW4z1q+6Jyo7HYtFrsO78GtnO682WnqREOSAtnutLzdh995V44ZNj+OZf9sEXJD+I3K9xMklnt24Gg5RMCxJlcpf/dAQAmHiTn0wJNmVKgIDBYDAYZDBhzoC+tg7z/rod7evuhKelOcrWrrRYcCS3FPedc4ukKAeAupI8LJlZINt5JWsZJxXP7x7tpxLlgPyvcTLJZAHCmF5kWpBoOnX5l0u8sTFrp8mUYFOmBAgYDAaDQQYT5gwAY+K8/p3dcB46iJNbNiPodEBpNKH42+ugK6mE4pn3gIi67JqBDtzQ8A4Mfi9cai32nX81HltztaznlKxlnFQ80wp/o0aJLWuWJXVOmcp0EiCMzCVTg0TTYURSquKNjVkTJhOCTZkSIGAwGAwGGUyYM6IwLl6Cqt8+GfVYPTBel21vbMB333oSVdYe5Ppc49tc03sYaNgG96YnoK+tk+Vc7lpeg22Hu6jqwKsLTMTimVb4XzG/THA++lQgUoCwzBdjMmBBoskhFfEmNSM7csyaHN3ps41MCTZlQoCAwWAwGGQwYc4gor7UjLcur8Dnm9cB/Z3xG4yOwPnhPhz58mrM++t2WcQ5TWd2Jcfh3IpCbFmzjFg8r6opwx/+dQwkbnaLXoP7L19ItN9shWW+GJnAdMhSZxrJijeaMWtfrZ8ly7lmE5kQbMqUAAGDwWAwEsOEOYOY9nV3Al0CojwCb1sb2r+7FvU7d8lyTJLxZjlaFZ6+6TzcsKiSeL+vf34ct76wh0iUA1OrtlyIQbcXLzSdgFvAzjrdM18MxlQnGfHGxqyRM9nBpkwIEDAYDAYjMUyYM4hwHjwAT0sz0baeliY4Pz0E46LFKR9XaryZRa9BXUkeVZYcABr7bLjpj7uJRwTR2OOzkcY+G55rOI78XL3kdtM588VgTHVoxRsbs5Z9THaAgMFgMBjSMGHOIKL/ic1R3dqlCFqtOPm7TXG16skSHm928MQQNu1pgcMbgEmrwrrza5LKYt/y/G54A2QLSiXH4Wf/tmTK1pY39tlw+9Z9WLUkfia9ENM988VgTHVIxRsbs8ZgMBgMhrwwYc4gIuR0Um0fdIpbz5NlycwCPHXT8pT2caBrCM0nR4i3D/I8/tHcQ2WTzybWbt2PWUW5MGjVRNuzzBeDwQDYjGwGg8FgMOSG/VIyiFAYjVTbK42mNJ1Jamze20I9uzzZeeqZzoGuITT1j0CjorsNsMwXg8FYWmKGllBssxnZDAaDwWAkhglzBhEld94FpdlCtK3SYkHxt9el+YySIxmRnew89Uxn894WWN3/v737D46qvPc4/snmx+52U0gmIT8IUDcKSRBKSR1/gETUmRroTO0dQ+s4XO102lrhYgtMlVqsxbE6MGWYqnjFtKW1uaXqpAi37YQOEK+Ayr1MFGyFAE3ihJiwCSS5ZJPdTXbP/eOayJJfm2RPTrJ5v2aY0Wefs37X+bru55znnCegQITL+ntx5QtA7zZrkWCPbAAAhscvbETEtbhQjrz8iOY68gqi8uA3M4w0ZCfF27R2aZ5J1Vir9yTFe+eb1DnENklX48oXgF7F7gylDHMbDHtkAwAQGYI5Iube+YrsublDzrHn5sr94q5xqmjk1izJU6ozsqs8kpSfMS1mt0nrPUnxSWunPP/bFdExXPkC0Kt3m7Ucl6PfsnZHvE05LgdbLAIAECGCOSLmzC/Q3Nf3yXXLbf2Wtcenpsp16xLNfX2fnPkFFlU4vMLZaSrIjOyKrz3Bpv9Yvczkiqxz9UmKvf9do0tXhg7nzngbV74AhOndZu3+vBwtTJ+m/NRkLUyfpm/m5Wj1/NmEcgAAIhSbN8/CNM78As0/dETeD96XZ9dLCno7FO9KVsb3107Y5evX2rXqVt37m0rVXBr8yfH2BJte+9dlMbtNmvTZSYp36prVfMWnV9+u1r/cnKuMac6wp7R7/d3y+Xv02JI8fmQDGBB7ZAMAMDYEc4yK60uLo7ZP+Xibn5Wifd++Uw+/8Z5OX2xXa1eg77Wk+DgVZExX2erYDuW9rj5J0XzFp1cOfaTslM/p1rlZSkqwKdATUr2nXbu/sYRQDgAAAJiEYI4paX5Wio6sK9b7Fy5p57Fqdfh7lGxP0NqleTF7T/lABjpJ0djWqb3/U6NUZ5IKMqdr9zeWTImTFAAAAIBVCOaY0hbPStOvvrnE6jIsxUkKAAAAwFoEc0BSVf0lvfRObIfSJq9PVRfb1B0ylGiLU2FmStgT1jlJAQAAAFiDYI4p7aOmtgHvNX/zw3oVZE7XrlW3Tvpl3C1dflXUetTiC8gfDPWNn23zKt2RpGJ3BvePAwAAABZiuzRMWR81tene31TqnbrmsFAuSa1dAb1T16x7f1Opj5raLKpw7Fq6/Co/26gGry8slEuSPxhSg9en8nONaunyW1QhAAAAAII5pqyH33hvyC3TJKnmUocefuO9caoo+ipqPWoLdA85p83frYpazzhVBAAAAOBaBHNMSVX1l3T6YntEc09fbNf7Fy6ZXFH0NXl9avEFhp8o6ZIvoCavz+SKAAAAAAyEYI4p6aV3qvstXx9Ma1dAO49Vm1xR9FVdbOu3fH0wvmBIVZ7ITlQAAAAAiC6COaakDn+PqfMngu6QMbL5EYZ4AAAAANFFMMeUlGwf2YYEI50/ESTa4kY2P56vAwAAAMAK/BLHlLRmSZ5SnUkRzU11Jmnt0jyTK4q+wswU2SMM2454mwozpptcEQAAAICBEMwxJRXOTlNBZmRBtCBzuhbPSjO5oujLcjmU7ojs5EOaI0lZLofJFQEAAAAYCMEcU9auVbcqNy15yDm5acnaterWcaoo+ordGUqxJw45J8WeqGJ3xjhVBAAAAOBaBHNMWfOzUrTv23dqyXUz+i1rT3Umacl1M7Tv23dqflaKRRWOXbrTrvvmZivH5ei3rN0Rb1OOy6H75mYr3Wm3qEIAAAAAk++JVkAUzc9K0ZF1xXr/wiXtPFatDn+Pku0JWrs0b1IuXx9IutOu1fNnq8nrU5WnXd3BkBI/vaec5esAAACA9QjmgKTFs9L0q28usboMU2W5HFrpJogDAAAAEw1L2QEAAAAAsBDBHAAAAAAACxHMAQAAAACwEMEcAAAAAAALEcwBAAAAALAQwRwAAAAAAAsRzAEAAAAAsJCpwTwQCGjr1q0qKirSggULtGLFCpWXlw97XENDgzZu3KiioiIVFhaqpKREBw4cMLNUAAAAAAAskWDmmz/11FOqrKzUs88+q+uvv15vvfWWNm/eLKfTqZUrVw54THt7u1avXq20tDTt2LFDqampKisr06OPPqpf//rXuv32280sGQAwjCavT1UX29QdMpRoi1NhZoqyXA6rywIAAJi0TAvmDQ0N2rt3r7Zs2aK77rpLkvTQQw/p5MmT+uUvfzloMP/LX/6iTz75RL///e81a9YsSdLmzZt16NAh7dmzh2AOABZp6fKrotajFl9A/mCob/xsm1fpjiQVuzOU7rRbWCEAAMDkZNpS9mPHjskwDC1fvjxsvKioSHV1daqvrx/wuJKSEr399tt9oVySbDabZsyYoc7OTrPKBQAMoaXLr/KzjWrw+sJCuST5gyE1eH0qP9eoli6/RRUCAABMXqYF89raWiUlJSkzMzNsfM6cOZKkmpqaAY8b6JhPPvlEZ86c0aJFi8wpFgAwpIpaj9oC3UPOafN3q6LWM04VAQAAxI5RLWX3+/26cOHCoK8nJiaqo6NDLper32vJycmSpCtXrkT8z9q4caNSUlL00EMPjaZcSdLp06cVFxc36uMnK7///69e/eMf/7C4EmBs6GXrtAXj5PEnSBr+O9Tj7dI7pz7S9HjD/MImMfoZsYR+RiyhnxENhjHy30GjCuZnz55VSUnJoK/n5ORo6dKlo3nrMB0dHXrkkUd07tw57d69W6mpqWN+TwwtePoj9ZS/JqOzU3Gf+5wSSu5XfH6B1WUBsNDHPTZ1RxDKJalbcarrsWlRfNDkqgAAAGLHqIL5woULVV1dPeScbdu2yev19hvvvVI+bdq0IY/3eDz67ne/q8uXL6usrEz5+fmjKbVPQUGB4uPjx/Qek1Hv2b4bb7xxyHldZ06rdu331FN9RsG21s9eOPJfSsjLl3vnK3IS0GGhSHsZ0Xf+fKPU2hHxfNe06brxhmwTK5r86GfEEvoZsYR+RjQEg0F98MEHIzrGtHvMc3NzFQgE1NjYGDZeV1cnSbrhhhsGPbatrU3f+ta3FAgE9Nprr405lGNoXWdO6+yqe+U9/m54KJcUbGuV9/i7OveNe9V15rRFFQKwUqJtZLcBJcab9r8WAACAmGTar6dly5bJZrPp8OHDYeMHDx5UXl6eZs6cOeBxhmHo0UcfVU9Pj8rKygadh+ipXfs9BWoHfhhfL39NjWr/7eFxqgjARFKYmSJ7hGHbEW9TYcZ0kysCAACILaYF88zMTD3wwAN6/vnndfjwYTU0NKi0tFSVlZVav35937yysjIVFxcrEAhIkv7617/q+PHjeuyxxxQKhdTc3Bz2B9Hlfb9KvuozEc31VZ+W9+TIlmQAmPyyXA6lO5IimpvmSFKWy2FyRQAAALFlVPeYR+rHP/6xkpOT9bOf/UyXL1+W2+3Wjh07dOedd/bNaW1tVW1tbd+T644ePSpJWrt27YDvOdy97RiZi6+81G/5+mCCra3yvLxT7n8vNbkqABNNsTtD5eca1eYffMu0FHuiit0Z41gVAABAbDA1mCckJGj9+vVhV8ivtW7dOq1bt67v75977jk999xzZpaFq4QGeEDfUILeyB8ABSB2pDvtum9utipqPWrxBeQPhvpec8TblOZIUrE7Q+lOu4VVAgAATE6mBnNMfLYB9pofSrwr2aRKAEx06U67Vs+frSavT1WednUHQ0r89J5ylq8DAACMHsF8isv83hq1/ee+iJazx6emKuP7A99iAGDqyHI5tNJNEAcAAIgW9rSZ4lyLC+XIi2w7OkdegVyLvmRyRQAAAAAwtRDMIffOV2TPzR1yjj03V+4Xd41TRQAAAAAwdRDMIWd+gea+vk+uW25TfEpq2Gvxqaly3bpEc1/fJ2d+gUUVAgAAAEDs4h5zSPr/cD7/0BF5P3hfnl0vKejtULwrWRnfX8vydQAAAAAwEcEcYVxfWsw+5QAAAAAwjljKDgAAAACAhQjmAAAAAABYiGAOAAAAAICFCOYAAAAAAFiIh78BAABMQk1en6outqk7ZCjRFqfCzBRluRxWlwUAGAWCOQAAwCTS0uVXRa1HLb6A/MFQ3/jZNq/SHUkqdmco3Wm3sEIAwEixlB0AAGCSaOnyq/xsoxq8vrBQLkn+YEgNXp/KzzWqpctvUYUAgNEgmAMAAEwSFbUetQW6h5zT5u9WRa1nnCoCAEQDwRwAAGASaPL61OILRDT3ki+gJq/P5IoAANFCMAcAAJgEqi629Vu+PhhfMKQqT7vJFQEAooVgDgAAMAl0h4yRzY8wxAMArEcwBwAAmAQSbXEjmx/PzzwAmCz4xgYAAJgECjNTZI8wbDvibSrMmG5yRQCAaCGYAwAATAJZLofSHUkRzU1zJCnL5TC5IgBAtBDMAQAAJolid4ZS7IlDzkmxJ6rYnTFOFQEAooFgDgAAMEmkO+26b262clyOfsvaHfE25bgcum9uttKddosqBACMRoLVBQAAACBy6U67Vs+frSavT1WednUHQ0r89J5ylq8DwOREMAcAAJiEslwOrXQTxAEgFrCUHQAAAAAACxHMAQAAAACwEMEcAAAAAAALcY85AADAFNLk9anqYpu6Q4YSbXEqzEzhoXEAYDGCOQAAwBTQ0uVXRa1HLb6A/MFQ3/jZNq/SHUkqdmewzRoAWISl7AAAADGupcuv8rONavD6wkK5JPmDITV4fSo/16iWLr9FFQLA1EYwBwAAiHEVtR61BbqHnNPm71ZFrWecKgIAXI1gDgAAEMOavD61+AIRzb3kC6jJ6zO5IgDAtQjmAAAAMazqYlu/5euD8QVDqvK0m1wRAOBaBHMAAIAY1h0yRjY/whAPAIgegjkAAEAMS7TFjWx+PD8PAWC88c0LAAAQwwozU2SPMGw74m0qzJhuckUAgGsRzAEAAGJYlsuhdEdSRHPTHEnKcjlMrggAcC2COQAAQIwrdmcoxZ445JwUe6KK3RnjVBEA4GoEcwAAgBiX7rTrvrnZynE5+i1rd8TblONy6L652Up32i2qEACmtgSrCwAAAID50p12rZ4/W01en6o87eoOhpT46T3lLF8HAGsRzAEAAKaQLJdDK90EcQCYSFjKDgAAAACAhQjmAAAAAABYiGAOAAAAAICFCOYAAAAAAFiIYA4AAAAAgIUI5gAAAAAAWIhgDgAAAACAhQjmAAAAAABYiGAOAAAAAICFCOYAAAAAAFiIYA4AAAAAgIUI5gAAAAAAWIhgDgAAAACAhQjmAAAAAABYKMHqAsxkGEbfXweDQQsrsU7vv4Op+vkRO+hlxBL6GbGEfkYsoZ8RDVf3z9WZdChxRqQzJ6FAIKAPP/zQ6jIAAAAAAFPQwoULlZSUNOw8lrIDAAAAAGChmL5iHgqF1NPTI0m2baKYAAAHqElEQVSy2WyKi4uzuCIAAAAAQCwzDEOhUEiSlJCQIJtt+OvhMR3MAQAAAACY6FjKDgAAAACAhQjmAAAAAABYiGAOAAAAAICFCOYAAAAAAFiIYA4AAAAAgIUI5gAAAAAAWIhgDgAAAACAhQjmAAAAAABYiGAOAAAAAICFCOYxJBAIaOvWrSoqKtKCBQu0YsUKlZeXR3RsfX29SkpKlJeXp3/+858mVwoM7I033tDKlSu1YMECLVu2TFu3blV3d/eg88fS84CZRtrLktTZ2anHH39ceXl52rNnzzhVCgxvpP3c2dmp7du365577tGiRYtUXFysl19+edj/BoDxMNJ+bm1t1TPPPKO77rpLCxYs0PLly7V161b5fL5xrBpTQYLVBSB6nnrqKVVWVurZZ5/V9ddfr7feekubN2+W0+nUypUrBz2uoqJCmzdvVkZGxjhWC4R788039eSTT2rTpk26++67VV1drSeffFKdnZ3asmXLgMeMtucBM42ml6urq/XDH/5QcXFx41wtMLTR9POGDRt08uRJbdmyRfn5+Xr33Xf19NNPq6urS+vXrx/nTwB8ZqT9HAqF9J3vfEednZ36+c9/rlmzZunEiRP66U9/qubmZv3iF7+w4FMgZhmICRcuXDDy8vKMP/7xj2Hj69evN77yla8Meewdd9xh7N271ygvLzfmzZtnnD9/3sxSgQHdfffdxoYNG8LG9uzZY+Tn5xtNTU395o+l5wEzjbSXDcMw1q1bZzzzzDNGbW2tMW/ePOMPf/jDeJQKDGuk/Xz+/Hlj3rx5xp/+9Kew8Q0bNhg33XSTqbUCwxlpP//97383vvzlLxvHjx8PG3/iiSeMxYsXG6FQyNR6MbWwlD1GHDt2TIZhaPny5WHjRUVFqqurU319/aDH/u53v9PXv/51kysEBtfbo3fccUfYeFFRkUKhkI4cOdLvmLH0PGCW0fSyJG3cuFE/+clPlJDAQjZMHKPpZ7fbraNHj+qrX/1q2HhmZqa6uroUCoVMrRkYzGj6+cYbb9SJEyd08803h43bbDbFx8ezyglRRTCPEbW1tUpKSlJmZmbY+Jw5cyRJNTU1gx77hS98wdTagOHU1tZK+qxfe2VnZysxMXHA/h1LzwNmGU0vS3wPY2IaTT/bbDbNmDFDSUlJfWM9PT16++239cUvflE2Gz89YY3Rfj9fraenR3/729/05z//WY888ogpdWLq4tT8JOD3+3XhwoVBX09MTFRHR4dcLle/15KTkyVJV65cMa0+YKw6OjokqV8Px8XFyeVy9b1+7TH0PCaa0fQyMFFFq5+3b9+umpoavfrqq1GvEYjUWPv5/vvv18mTJ+VyufTEE09o1apVptWKqYlgPgmcPXtWJSUlg76ek5OjpUuXjmNFAAAAQzMMQ1u3btVvf/tbbdmyRTfddJPVJQGjtmPHDrW3t+vo0aN6+umn5fF4tHbtWqvLQgwhmE8CCxcuVHV19ZBztm3bJq/X22+896rhtGnTTKkNiIbe/rz2bLVhGPJ6vQP27+c//3l6HhPOaHoZmKjG0s/d3d3atGmTDhw4oG3btulrX/uaqbUCwxnr93N2drays7OVn5+vuLg4bd++XatWrWJXI0QNN/rEiNzcXAUCATU2NoaN19XVSZJuuOEGC6oCIpObmytJ+vjjj8PGL1y4oO7u7gH7l57HRDSaXgYmqtH2s2EYevzxx1VZWanS0lJCOSaE0fRzTU2N9u/f32987ty5CgaDffetA9FAMI8Ry5Ytk81m0+HDh8PGDx48qLy8PM2cOdOiyoDhzZ49W7m5uaqsrAwbP3TokBISErRs2bJ+x9DzmIhG08vARDXaft65c6cOHTqk0tJS3XbbbeNRKjCs0fTzqVOn9KMf/UinTp0KGz9z5owk9XsALTAWBPMYkZmZqQceeEDPP/+8Dh8+rIaGBpWWlqqyslLr16/vm1dWVqbi4mIFAgFJUiAQUHNzs5qbm/uWALe2tqq5uVmXL1+25LNgavrBD36gAwcOaPfu3WpoaNDBgwe1c+dOPfjgg0pLS9OpU6dUXFysEydOSIq854HxNtJeltT3Pdz7vdvR0dE3FgwGrfoowIj7ubGxUS+//LJWr16tOXPm9PVx75/e3x+AFUbazytWrFBubq4ee+wxHTlyRPX19dq/f79KS0t1++2367rrrrP2AyGmxBmGYVhdBKKjp6dHL7zwgvbu3avLly/L7XZrzZo1WrFiRd+cF154QS+++KJOnTolu92u48eP68EHHxzw/XJycvpdjQTMtH//fu3atUsff/yx0tPTVVJSojVr1shms/X1amlpqYqKiiRF1vOAFUbay3l5eYO+16FDhzRr1qzxKh3oZyT9vHfvXm3atGnQ93r11Vd1yy23jGP1QLiRfj9fvHhR27dv15EjR9TR0aGZM2fqnnvu0cMPPzzg7jDAaBHMAQAAAACwEEvZAQAAAACwEMEcAAAAAAALEcwBAAAAALAQwRwAAAAAAAsRzAEAAAAAsBDBHAAAAAAACxHMAQAAAACwEMEcAAAAAAALEcwBAAAAALAQwRwAAAAAAAsRzAEAAAAAsBDBHAAAAAAACxHMAQAAAACwEMEcAAAAAAAL/R/KClniGE9IZ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sp>
        <p:nvSpPr>
          <p:cNvPr id="5" name="TextBox 4"/>
          <p:cNvSpPr txBox="1"/>
          <p:nvPr/>
        </p:nvSpPr>
        <p:spPr>
          <a:xfrm>
            <a:off x="485553" y="4394790"/>
            <a:ext cx="8172893"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numbers 0 to 9 represent 10-distinct clusters formed by K-means clustering. </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cluster contains data points similar to those in the same groups but varies from other groups</a:t>
            </a:r>
            <a:endParaRPr lang="en-IN" dirty="0">
              <a:latin typeface="Times New Roman" panose="02020603050405020304" pitchFamily="18" charset="0"/>
              <a:cs typeface="Times New Roman" panose="02020603050405020304" pitchFamily="18" charset="0"/>
            </a:endParaRPr>
          </a:p>
        </p:txBody>
      </p:sp>
      <p:sp>
        <p:nvSpPr>
          <p:cNvPr id="6" name="AutoShape 4" descr="data:image/png;base64,iVBORw0KGgoAAAANSUhEUgAAA+YAAAJSCAYAAABOTN/wAAAABHNCSVQICAgIfAhkiAAAAAlwSFlzAAASdAAAEnQB3mYfeAAAADh0RVh0U29mdHdhcmUAbWF0cGxvdGxpYiB2ZXJzaW9uMy4yLjIsIGh0dHA6Ly9tYXRwbG90bGliLm9yZy+WH4yJAAAgAElEQVR4nOzde3zT9b0/8FcuTS8J0HJpqW2BFqG0oLOoeBngFAWm0043pm5n3gZ0o3Pehkd3ZIpH3ZSjO9uks+DxuqvofnDmjpPJmKAFEVsc0rRFUqAthdJLSpPmnvz+KKlJm8v3m+Sbb5q8no/HHnuYfPPNuxD6zfv7eb/fH4XH4/GAiIiIiIiIiGShlDsAIiIiIiIiolTGxJyIiIiIiIhIRkzMiYiIiIiIiGTExJyIiIiIiIhIRkzMiYiIiIiIiGTExJyIiIiIiIhIRkzMiYiIiIiIiGTExJyIiIiIiIhIRkzMiYiIiIiIiGSkljsAKbndbjidTgCAUqmEQqGQOSIiIiIiIiJKZh6PB263GwCgVquhVIZfD0/qxNzpdOLgwYNyh0FEREREREQp6LzzzoNGowl7HEvZiYiIiIiIiGSU1CvmviUD5513HlQqlYzRyEOv1wMAysrKZI6EKDr8LFMy4eeZkgk/z5RM+HmmWHC5XMOV20LK2IEkT8x9e8pVKlVKJubeP4NU/NkpufCzTMmEn2dKJvw8UzLh55liTeicM5ayExEREREREcmIiTkRERERERGRjJiYExEREREREcmIiTkRERERERGRjJiYExEREREREcmIiTkRERERERGRjJiYExEREREREcmIiTkRERERERGRjJiYExEREREREcmIiTkRERERERGRjJiYExEREREREcmIiTkRERERERGRjJiYExERERERUcrasmULrr32WsybNw+LFi3C008/DYfDEdcY1HF9NyIiIiIiIkp59W09qKlrhsnmhC5djeovl6KicFLc49i6dSvWrVuHhx56CEuWLEFzczPWrVuHwcFBrF+/Pm5xMDEnIiIiIiKiuGg8aUTVlr3Qn+pHn8U+/PjWg20oy5uA2hWXonxqdtzief7553HdddfhjjvuAAAUFRWhu7sb69evx5o1a5CXlxeXOFjKTuSjp96AvStfwAe3/BJ7V76A3oZWuUMiIiIiIkoKjSeNqHxpJ+qOnvZLygGgz2JH3dHTqHxpJxpPGuMSz9GjR9HW1oYrrrjC7/HFixfD7XZj9+7dcYkD4Io5EQDA2NiOfVWb0a/vgKPPPPx429b9mFBWgAW1q5BdXihjhEREREREY1vVlr0w9JhCHmPoMaFqy17svnu55PG0tg4twk2bNs3v8fz8fKSlpcFgMEgegxdXzCnlGRvb8X7lBnTXtfgl5QDg6DOju64Fuyo3wNjYLlOERERERERjW31bD/Sn+gUdqz/Vj4b2HokjAkymoZsEWq3W73GFQgGtVjv8fDwwMaeUt69qM8yGrpDHmAxd2Fe1OU4REREREREll5q65lHl68H0WezY+GGzxBElFibmlNJ66g3o13cIOvaMvgO9DUelDYiIiIiIKAmZbE5Jj4/E+PHjh95rxMq4x+OB2Wwefj4emJhTSjtcs31U+Xow9j4zWja+K3FERERERETJR5cubryZ2OMjUVJSAgA4duyY3+Pt7e1wOBw499xzJY/Bi4k5pTSnySbyeKtEkRARERERJa81l5ciJ1Mj6NicTA2qv1wqcURDW6OVlJRg586dfo/v2LEDarUaixYtkjwGLybmlNLUunSRx2dIFAkRERERUfKaXzQJZXkTBB1bljcBFYWTJI5oyD333IN3330XL7/8Mjo6OvDee+9h48aNuO222zBpUnxiAJiYU4qbtWYp0nK04Q8EoMnRYnb1MokjIiIiIiJKTrUrLkXJJF3IY0om6VC74tI4RQQsX74czzzzDN58800sW7YMTzzxBG6//XasXbs2bjEA3MecUtyk+SWYUFaA7rqWsMeOLyvAxIoZ0gdFRERERJSEyqdmY9tdV6Jqy17oT/X7TWnPydSgLG8CaldcivKp2XGN64YbbsANN9wQ1/cciYk5pbwFtauwq3IDTCG2TNOV5GJB7ao4RkVERERElHzKp2Zj993L0dDeg40fNsNkc0KXrkb1l0vjVr6eiJiYU8rLLi/E4m1rsa9qM/r1HX5T2jU5WowvK8CC2lXILi+UMUoiIiIiouRRUTgJL958udxhJAwm5kQYSs6X7l6P3oZWtGzcDqfJCrUuA7Orl7F8nYiIiIiIJMXEnMjHxIpiXPpildxhEBERERFRCuFUdiIiIiIiIiIZMTEnIiIiIiIikhETcyIiIiIiIiIZMTEnIiIiIiIikhETcyIiIiIiIiIZMTEnIiIiIiIikhETcyIiIiIiIkpZr7zyCubNm4f77rtPthi4jzkRERERERGlHKPRiIceegiHDh1Cenq6rLEwMSciIiIiIqK46ja1o+nEXjhdNqhV6Sg75zJM0hXENYa3334bg4OD2Lp1K1asWBHX9x6JiTkRERERERHFhXHwFOoO/xnGwVOwu6zDjx/v+QzZWXm4fNZNyM7Ki0ssV1xxBW699VaoVKq4vF8o7DEnIiIiIiIiyRkHT+G9Q6+ia+CYX1IOAHaXFV0Dx7Cj8VUYB0/FJZ6ioqKESMoBJuZEREREREQUB3WH/wyTrTfkMQPWXtQd/nOcIkocTMyJiIiIiIhIUt2mdsEr4cbBLvSYOiSOKLEwMSciIiIiIiJJNZ3YO6p8PRi7ywL9iT0SR5RYmJgTERERERGRpJwum7jj3XaJIklMTMyJiIiIiIhIUmqVuH3C1UqNRJEkJm6XRkRERERERJKac86lON7zmaBydo0qE2XnXCZ5TEajEQ6HAwDgcrlgs9lw+vRpAMC4ceOQkZEheQxeTMyJiIiIiIhIUpN1hcjOykPXwLGwx2Zn5WKSrkDymO6++27s27dv+L9PnjyJHTt2AAB+9rOf4aabbpI8Bi8m5kRERERERCS5y2fdhB2Nr2LAGnzLtHEZE3H5rPgkxK+//npc3kcI9pgTERERERGR5LKz8rCk/HbkjpsOjcq/TFyjykTuuOlYUn47srPyZIpQPlwxJyIiIiIiorjIzsrDtV/6AXpMHdCf2AOn2w61UoOycy6LS/l6omJiTkRERERERHE1SVeAhbO/KXcYCYOl7EREREREREQyYmJOREREREREJCMm5kREREREREQyYo85jQk99QYcrtkOp8kGtS4ds6uXYWJFsdxhERERERERRY2JOSU0Y2M79lVtRr++A44+8/DjbVv3Y0JZARbUrkJ2eaGMERIREREREUWHiTkljJGr4vnLL8CBh/8As6Fr1LGOPjO661qwq3IDFm9by+SciIiIiIjGLCbmJLtgq+Ktr+2Gx+UO+VqToQv7qjZj6e71UodJREREREQkCQ5/I1kZG9vxfuUGdNe1+CXlAMIm5V5n9B3obTgqQXRERERERETSY2JOstpXtTlgqboY9j4zWja+G6OIiIiIiIgolbz55puorKxERUUFrrzySjzyyCPo6emJawwsZSfZ9NQb0K/viMm5nCZrTM5DRERERETSMzfU49SmGrjNZii1WuRVVUN7QUXc43j55ZfxzDPPYO3atViyZAmOHTuGdevWwWAw4He/+x0UCkVc4pB8xXzLli249tprMW/ePCxatAhPP/00HA5H0OMHBwfx7LPPYtmyZfjSl76E5cuX44UXXgj5GhqbDtdsH1W+Hqmej49g78oX0NvQGpPzERERERFR7Fma9GhcsgjN1y9Dz+uvoO/PW9Dz+ito/tpSNC5ZBEuTPm6xeDwe/M///A++/vWv46677sL06dOxePFiVFdX45NPPkFzc3PcYpF0xXzr1q1Yt24dHnroISxZsgTNzc1Yt24dBgcHsX594GFd999/Pz799FOsX78ec+bMwZ49e/D444/DYrHgvvvukzJcijOnyRazc5mPnobh5fe5jRoRERERUYKyNOnRsqIS9lbDqOdcxj6YP9qDw9+qxKw3tiFzTpnk8SgUCrz99ttQqVR+j+fl5QEAzObYLCIKIemK+fPPP4/rrrsOd9xxB4qKinD11VfjnnvuwRtvvIFTp06NOv7IkSPYuXMnHnzwQSxduhTTpk3DzTffjOXLl+P3v/+9lKGSDNS69Jif03cbNWNje8zPT0REREREkWmtXh0wKfdlMxjQ+sOqOEUEZGdnY9y4cX6P7dixA1lZWZg9e3bc4pAsMT969Cja2tpwxRVX+D2+ePFiuN1u7N69e9RriouL8cEHH+C6667zezwvLw8WiwVut7Ap3TQ2zFqzFGk5WknO7d1GjYiIiIiI5GduqIe1uUnQsdZmPcyfHpA4osD+8Y9/4I033kBVVdWohF1KkpWyt7YO9fpOmzbN7/H8/HykpaXBYBh9p0SpVGLKlCl+jzmdTuzatQvnn38+lMrI7yPo9fq4Ne4nEpttqFz80KFDMkcSQDqQNj0nZn3mI/V9dhwfv7kDWWVTJTk/xVdCf5aJROLnmZIJP8+UTPh5lo7tmafgMvYJOtbV14fmnz+B9EcCtz9Lpa6uDv/93/+NxYsXY+HChRF/Djwej+jXSLZibjKZAABarf+KqEKhgFarHX4+nGeffRYGgwH3339/zGMk+RU9eh00hTmSnNt1xoruP3wsybmJiIiIiEg4z+CguOMt4o6P1l//+lc899xzuOaaa3D33XfHfVE3YbdL83g8ePrpp/HKK69g/fr1uOiii6I6X1lZ2aim/lTgvcszd+5cmSMJYi4w89xzsa9qM/r1HTFfPR+Xlpm4PzuJkvCfZSIR+HmmZMLPMyUTfp6lYzjnHIjZGXxifgGK4/T38Ic//AEvvfQSHnjgAaxatSrq87lcLhw4IK4UX7IV8/HjxwPAqJVxj8cDs9k8/HwgDocDP/7xj/Hb3/4WzzzzDG6++WapwqQEkF1eiKW712PJ3/8DBTdcCEVa7G6gqHUZMTsXERERERFFJm/1GqiyhVXKqnJykPv9aokjGuLdBeyhhx6KSVIeKckS85KSEgDAsWPH/B5vb2+Hw+HAueeeG/B1Ho8H//7v/46dO3di8+bNuOGGG6QKkRLMxIpipE/SweNwxeR8mhwtZlcvi8m5iIiIiIgoctqK+cgonSPo2IzSMmi/dIHEEQ3lnv/5n/+JiooKXHfddTh9+rTf/+K5XZpkpexFRUUoKSnBzp078fWvf3348R07dkCtVmPRokUBX7dx40bs2LEDL730Ei688EKpwiMJ9NQbcLhmO5wmG9S6dMyuXoaJFcWizhHLvc3HlxVgYsWMmJ2PiIiIiIgiV7xxEw5/qxK2AIPAvdJLSlD8fG1c4jlx4gSOHDkCAFi4cOGo53/4wx/i7rvvjksskvaY33PPPbj33nvx8ssvY+nSpdDr9di4cSNuu+02TJo0Cf/617/w4IMP4oknnsBFF12Ezs5OvPDCC7j99tsxbdo0nD592u98EyZMgEajkTJkioCxsT1gj3jb1v2YUFaABbWrkF1eKOhcsdrbXFeSiwW18pWiEBERERGRv8w5ZZj1xja0Vq+GtbnJb0q7KicHGaVlKH6+FplzyuIST0FBAZqbm+PyXuFImpgvX74czzzzDGpra/Hss89i8uTJuP3227FmzRoAgMViQWtrKwbPTujbu3cvHA4HXnzxRbz44oujzvfaa6/hkksukTJkEsnY2I73KzfAbOga9Zyjz4zuuhbsqtyAxdvWCkrOZ61Zirat+yMeAqcel4Hs86aJuhlARERERETxkTmnDOU7dsN8oAFdtTVwmU1QaXXI/X51XMrXE5XkU9lvuOGGoH3il1xyid8dihtvvBE33nij1CFRDO2r2hwwKfdlMnRhX9VmLN0dfh/CSfNLMKGsAN11LRHFk3flPFzx/x6I6LVERERERBQf2gsqUPybzXKHkTAkG/5Gya+n3oB+fYegY8/oO9DbcFTQsQtqV0FXkhtRTKp09XBse1e+gA9u+SX2rnwBvQ2tEZ2PiIiIiIhIagm7jzklvsM12wWXnNv7zGjZ+C4ufbEq7LHZ5YVYvG0t6r77PIyfHgM8wmNyO13YvujRmPS7ExERERERxQMTc4qY2AnqTpNV1PGOMxZRSXna+Ex07/sc1o6+Uc95+93/sewpTF5wLpRpqognxxMREREREcUSE3OKmNgJ6mpdhuBjhfSuj+TxeAIm5b6sJ/rQvvXj4f/mSjoREREREcmNPeYUsVlrliItRyvoWE2OFrOrlwk6Vkzvuldm4UQxi+vDfCfHGxvbIzgDERERERFRdJiYU8QmzS+BdvpkQcdmTZ+MiRUzBB0rpncdANKnjMeki0rgGhBXKu/LOzmeiIiIiIgo3piYU5woBB85eCJ0OfpIeV8phzIt+q4MMZPjiYiIiIiIYoWJOUWsp94A87FuQccOHjstOOntqxd2nJfL5hDd7x6Id3I8ERERERFRPDExp4hFsl1aOD31BjitdlFxnNx5CF27m0S9Jhixk+OJiIiIiGjscrvdeOmll/C1r30N559/Pi655BLcc8896OgQN/MqWpzKThGTYru0wzXbRfeKuwasMEXRX+5LzOR4IiIiIiKKTE+9AYdrtsNpssm6jfHTTz+NN954A4899hjmz5+P48eP49FHH8Vtt92Gd955BxqNJi5xMDGniEmxXZrYZD+WxEyOJyIiIiIi8YyN7dhXtRn9+g6/6ls5tjF2Op3Yvn07Vq5cicrKSgBAUVER7r77bjz44INobm7GeeedF5dYWMpOEZNiu7RY9IpHanxZgeDJ8UREREREJI6xsR3vV25Ad13LqJZYObYxVqvV2LlzJ6qrq/0eVyqH0uS0tLS4xAEwMacoTJpfggllBYKOFZr0ikn2Y0lXkosFtavi/r5ERERERKliX9VmmA1dIY+RexvjxsZG1NTU4Morr8ScOXPi9r5MzCkqC2pXQVeSG/IYoUmvt8/E43bHKjzBvvTzbw+XzPTUG7B35Qv44JZfYu/KF9Db0Br3eIiIiIiIkklPvQH9emED1eTYxnjDhg2YN28evvGNb+DLX/4yfv3rX8f1/dljTlHJLi/E4m1rA/aJaHK0GC+gTyRYn0k8Hf3tB5hQVpAw/S5ERERERMkkkh2dLn2xSuKovvC9730PN954IxobG/Hcc8+htbUVmzZtgkqlisv7MzGnqGWXF2Lp7vXobWhFy8btcJqsUOsyzk5WnBHytd4+k3AlLVLr3X8kaBy+/S6Lt61lck5EREREJJIUOzrF0sSJEzFx4kSce+65KC4uxje/+U28++67uPbaa+Py/kzMKWYmVhSLvqslpM8kHmw9A3DbnCGP8fa7LN29Pk5RERERERElByl2dIpWb28v9u7di4svvhhTpkwZfnz27NkAgCNHjkgegxd7zEk2YvpMpOZ2uQQdJ0e/CxERERHRWCfFjk7RstlsuO+++7B161a/x5uamgAAeXl5ksfgxcScZCOmz0RyTo+gw7z9LkREREREJJwUOzpFKz8/HzfddBN+85vf4K233sLx48exZ88ePPLII5gyZQqWL18ueQxeLGUn2YjtM0kU8e53ISIiIiJKBgtqV2FX5QaYQrSyxnsb4/Xr1yM3Nxc1NTU4deoUJk+ejAsvvBD33Xcfxo8fH7c4mJiTbMT2mSSKePS7EBERERElm1js6BRrGo0G9913H+677764vWcgTMxJNrPWLEXb1v2JU84uQNr4zLj0uxARERERJaNodnRKZkzMSTbePpPuuha5QxHMYbJiwHAypX9pEBERERFFK5IdnZIZh7+RrBbUroKuJFfuMIRze/Dhrb/G9kWPwtjYLnc0RERERESUBJiYk6yyywtx/s9uAZQKuUMRzuVGd10LdlVuYHJORERERERRY2JOkjA31MPwg5X4/LZbYfjBSpgPNAQ99vBv/g64hW1XlkhMhi7Uffd5ucMgIiIiIqIxjj3mFFOWJj1aq1fD2twEl7Fv+HHjX7Yho3QOijduQuacMgDA0S178Mndr8B2+oxc4UbN+K/jOPbWR5j+jUvkDoWIiIiIiMYoJuYUM5YmPZpvWA7HiY5Rz7mMfTB/tAeHv1WJvKdexCeP/h+Mnx4HPGNvpdyP24P9P3yJiTkREREREUWMiTnFhKVJj8avXAa3yRTyuDOHT6N5xa/hsCfPR8/eZ0Zvw1FOaiciIiIiooiwx5yiZmnSo+mGZWGTcptrHNrsS5IqKQcAj8OFlo3vyh0GERERERGNUUzMKWqt1avhPHEi5DE21zh02BfDg7Q4RRVfTpNV7hCIiIiIiGiMYmJOUTE31MPa3BT2uC7HRXAhKw4RyUOty5A7BCIiIiIiitJdd92F0tJStLfHd1vk5Kopprg7tanGb/p6IFZXNuyecXGKKP40OVrMrl4mdxiC9NQbcLhmO5wmG9S6dMyuXoaJFcVyh0VEREREJLs333wTH330kSzvzcScomJvbwt7jNE1E26kxyEaeYwvK0j4wW/Gxnbsq9qMfn0HHH3m4cfbtu7HhLICLKhdhezyQhkjJCIiIqJUYjHVw3iqBm6XGUqVFtlTq5GprZAtnq6uLjz99NO4+eab8bvf/S7u78/EnCLi3a98sOGTsMd6PMn7MeufpMO1tavkDiMkY2M73q/cALOha9Rzjj4zuutasKtyAxZvWxt1cs4VeSIiIiIKxTaoR6dhNeyWJrhdX1TeDvRugyZzDvJLNiE9qyzucT3++OOoqKjAsmXLmJjT2GBp0qNlRSXsrYZRz1ld2TC6ZsLjUUOhcCJbdQQKhVOGKKVnVSuxZdEcTPvPtzDBg1GJaKIkqfuqNgdMyn2ZDF3YV7UZS3evj+g9uCJPREREROHYBvVob66EwzY6j3C7+mA17UF7cyUKS7fFNTl/55138OGHH+L//u//cPz48bi9ry8m5iRaa/XqUUm5zTUOXY6LYPeM8ytbN7sKoMIgFLDDA028Q5WUxunGt99uQL/Thf6zj7Vt3Q/t9MkAAPOxbtmT1J56A/r1HYKOPaPviGg/9niuyBMRERHR2NVpWB0wKfflsBlw0lCF6fN2xSUmo9GIJ554Ag888ADy8/NlS8w5lZ1ECTSF3eYah077Qlg9k0f1kruRDgdy4EnCj5oSQJbT5feYo88M44FjMB445peUe5/zJqnGxvhMeTxcs31UHMHY+8wR7ccuZkWeiIiIiFKTxVQPuyX8bk4AYLPoYTEfkDiiIU899RSKiorw7W9/Oy7vF0zyZUskqUBT2LscF8EBXZhXqgEkZ0m7WPFMUp0mm8jjxe3HHsmKPBERERGlnqFBb6F3c/Jyu/pgPLlR4oiAXbt2Yfv27XjyySehVMqbGrOUnURxm/1XX8VthaYE4Mbo+0FuqDEAN1RwQwtAEX2gCS7SsnGx1Dpx0/DF7sceyYr8pS9WiXoPIiIiIhr73C5h3xm/ON4kUSRfeOedd2C1WnH99dcPP+bxeAAAS5cuxcUXX4xXX31V8jgAJuYkklKr9ftvcVuhBbsLpYQT2rPPJ39SDsQvSZ21Zinatu4XlDxHsh+71CvyRERERJQclCpt+IP8jg9XkRu9e++9F3feeaffYwcPHsRPfvITbNq0CdOnT5c8Bi8m5iRK3uo1MP5l23A5e+y2Qku9j2I8ktRJ80swoawA3XUtYY+NZD92qVfkiYiIiCg5ZOetwUDvNkHl7EpVDrKnVkseU15eHvLy8vwe6+sbim/GjBkoLIzf4GL2mJMo2or5yCidM/zfyboVWjzEK0ldULsKupLckMfoSnKxIIL92GetWYq0HGF3PyNZkSciIiKi5JCpmw9N5pzwBwJIzyxDpvYCiSNKLEzMSbTijZuQXlICAMhWHYES4sqZKb5JanZ5IRZvW4vJl88elURrcrSYfPnsiLcy867ICxHJijwRERERJY/8kk1ISy8JeUxaegmmltTGKaLRLrnkEjQ3N8d1tRxIxfphilrmnDLMemMbWqtXQ9XcBM3JAVg94kqaU128k9Ts8kIs3b0evQ2taNm4HU6TFWpdBmZXL4s6jgW1q7CrcgNMIbZMi3RFnoiIiIiSR3pWGQpLt6HTsBp2S5NfWbtSlYP0zDJMLalFelaZjFHKg4k5RSRzThnKd+yG+UAD0n/+azS9Y4FN+sGJyUGpQOm918ry1hMrimM+cM67Ir+vajP69R1+g+Y0OVqMLyvAgtpVEa3IExEREVFySc8qw4x5u2ExN8B4sgZulwlKlQ7ZU6tTrnzdFxNzior2ggrM/eNLKGhsD5iYqbLS4Bq0gV0TPtwedL5zANO/cYnckcSMlCvyRERERJR8MrUVyJy5We4wEgYTc4qJkYmZrbMLlgP7oB2sx2lFOayeyXKHmFASYduwnnoDDtdsh9Nkg1qXfjaJLo7qnFKsyBMRERERJTsm5hQz5oZ6GDfVIKe7E6ZPPkSWaai2PTdtEJ32hXBA+r0Ixwo5tw0zBqluaNu6HxNYdk5EREQJyGKqh/FUDdwuM5Qq7dmy5wq5wyKKGSbmFDVLkx6t1athbW4a3t/cV7pqAPmaD9DluAh2zzi44Tsozo6hMvfU+SjKuW2YsbEd71dugDnAoDZHnxnddS3YVbkh4intRERERLFkG9QHHBQ20LsNmsw5yC/ZlJKDwij5sPGXomJp0qNlRSXMH+0JmJR7pasGUJSxEwWaXRivMkCnPI7xKgOKNP9Ennrf2S3XPHGLW05ybhu2r2pzwKTcl8nQhX1V7PchIiIiedkG9WhvroTVtMcvKQcAt6sPVtMetDdXwjaolylCothJnWVKkkRr9WrYWw2Cj89QGZGh+gQAYHONC7KKnrzU4zJk2zasp96Afn2HoGPP6DvQ23CUg9uIiFKYuaEepzbVwG02Q6nVIq+qGtoLWDpM8dNpWA2HLfT3TIfNgJOGKkyftytOURFJg4k5RczcUA9rc1NEr7W5xqVc37lCpcQl//N92UrED9ds9+spD8XeZ0bLxnc5yI2IKAUFa1Ez/mUbMkrnoHjjJmTOYekwSctiqofdIux7ps2ih8V8IKW32ooG+/cTAxNzioi5oR5H7vh2yPL1ULocF6VUUg4Aky45V/It0kJNWneabHWWaccAACAASURBVKLOlQiT44mIKL68LWqBquFcxj6YP9qDw9+qxKw3tjE5J0kNJYrCvme6XX0wntzIrbdEYv9+YmFiTqKEG/QmhNWVDbtnXIwjS2yKdJWkJexCJq2rdeLaBeScHE9ERPIQ0qJmMxjQ+sMqlL/H0mGSjtslrMrvi+NNEkWSnLz9+4FaBXz79wtLtzE5jxMm5iRYqLvoYhhdM1Omp3yYyyNJCXtPvQGHntyKzr//Cy7z6BVx30nr5z91C9q27hdUzi7n5HgiIpKHmBY1a7Me5k8PQPsllg6TNJQqrcjjU6sSM1rs3//CVVddhY6O0XOYZs2ahbfffjtucTAxJ8HEDnoLxuNJvY+dx+nG0T/UYcatl/s9Xt/Wg5q6ZphsTujS1aj+cikqCieFPV+wFfJgTIYutPzqb5hQVoDuupawx8s5OZ6IiORxalON4Go4V18ful7YiOLfsHSYpJGdtwYDvdsElbMrVTnInlodh6iSQ6L07580W1F/ygiH24M0pQLz87IxVStPxeZdd92Fu+66y+8xtTq+OUvqZUgUkWgGvY2kUDhjcp6x5l/rtwwn5o0njajashf6U/0Yf7QL13x6HOkOJ17K1KDtmvPx1P3XoXxqdsDzhNqLPJQz+g5cXLsK1pNGmEK8VleSK9vkePLHYSxEFE9us7jSYZeZpcMknUzdfGgy58Bq2hP22PTMMg5+E0Hu/v1uiw1/a+1Ct9UOm8s9/HiL0YzJGRosL87F5Mz4VtdmZWVhypQpcX3PkZiYkyBi7qKHk606ArOrIOXK2R39gwCGkvLKl3bC0tKJH753EOf0mqGzOYaPO6+5E//7xh5YX1uD+YvLR51HyF7kgdj7zOh85wAWb1sbcLVdk6PF+LP96HJNjqchHMZCRHJQasWVDqu08Skd5rZtqSu/ZFPQPmivtPQSTC2pjWNUY5+c/fvdFhveaumE0e4Y9ZzN5UaH2Yq3DnfiG7Py456cy42JOQki9i56KBkqI9SKQdg9qfWPzWUd+gVUtWUvLC2deOB/P0He2WTdl87mgK6tBx998xco+eejfkmymL3IA3GarMguL8TS3evR29CKlo3b4TRZodZlnJ3gPiPic1NscBgLEcklb/UaGP+yTdCNeFVODnK/L23pMLdtS12+FWOarPOhVOngsLX53axWqnKQnlmGqSW1vB6KJGf//t9auwIm5b6MNgf+1tqFfysvitn7jgVMzEkQsXfRw1HDBDtyYnrORDe+rAD1bT3Qn+rHD987GDAp9zWhx4Sdd9Tgxn1PDT8mZi/yQHwnrU+sKOY+5QmIw1jGhlBbExKNVdqK+cgonQPzR+FLhzNKyyQd/MZt21JTsIoxpSoHKk0hsjK+AoVCDaVKd7a9i+XrkZCrf/+k2Ypuq13QsT1WO06arXHrOT906BBWrlyJpqYmqFQqXHHFFbjnnnswaVL42U+xwsScBBFzF10IpcIDeGJyqjEju7wQNXXNGH+0C+f0CkuuzQ1Hceytj4b3Pxe7F7kvTlpPfIkyjIWCE7I1IVtBaCwr3rgJh79VCZsh+A3C9JISFD8vbekwt21LXsHmp4SrGHNb+gC3OaErxsbKbBi5+vfrTxn9espDsbrcqO/qx7XF0ifmOTk5MJlMuOuuu1BYWAi9Xo9nn30Wn3zyCf785z8jPT0+Vb5MzEkQMXfRhUi1AXAKtRKzq5fBdPA4rvn0uF9PeShKtwcffe8FTCgrQHZ5oei9yH1FOmmdK4PxI/cwFgot1OBF360JF29by+ScxqzMOWWY9ca2gCXkqpwcZJSWofj5WklXqbltW3IKNz/F5RqUrGJM6oR5LM6GkaN/3+EWtyrnEJjER+utt97y++/Zs2djypQpuPPOO/HOO+/g61//elziYGJOggm5i65Iz4DHZg17rpQbAKdUovHpbbioqx/dJouolzoHrNhXtRlLd6/HrDVLBe9F7iuSSetcGYw/OYexUHhCBi+aDF3D/16JxqrMOWUo37Eb5gMN6KqtgctsgkqrQ+73q+OSAHPbtuQjZH4KoBR2LhEVY/FImMfqbJj0rDIUlm4L2jogRf9+mlIh7niVsM+EFObMmQMAOHXqVNzek4k5CRbqLjqUSsDjEZSUA0MD4DSKAVhTZACcx+7E8S17cQ6AKSpxv5SAoa3OehuOYtL8EsF7kQORT1rnyqA85BzGQkOCVYiIGbzo/ffKYYo01mkvqJAl4eW2bclHyPwUQNjqqNCKsXglzGN5Nkx6VhlmzNsNi7kBxpM1cLtMkvbvz8/LRovRLKicPUOlxPzcCTGPYaQjR46gtrYWVVVVmDlz5vDjBw8eBADMmDFD8hi8mJiTKCPvog8c+AS2g/8C3OJLTXLT9qPNfhU80EgQaeJKc4lvrrf3mdGy8V1c+mIVFtSuwq7KDSH3Ildr0zH1mvMw75FvRJQccGVQHnINY6HwFSIZueMFV6r4/nslIvESdds2ioyY+SlCCakYi0fCnCyzYTK1FXFpjZuqzcDkDA06zOEX8iZlaOIy+G3q1Kn4+OOPodfr8dBDD2HatGlobm7Gk08+iVmzZuGqq66SPAYv+eoDaExTZmTA/GnDUFIeoXTVAHLV+yH0Dmmqc5qGfolllxdi8ba1mHz5bKTl+H950eRoMfny2Vi69wksfuuBiHvKxa4MUmx4h7EIEcthLKnOWyHSXdcyKvn2Voic/PtBUef0/nslIvHyVq+BKlvYzi3x2LaNArOY6tF5ZCU6Wm5F55GVsJgbAh4nZn6KUOEqxiJJmCMRyWyYVLe8OBfZ6Wkhj8lOT8Py4ty4xKPVavH6669jzpw5ePjhh/HVr34Vjz32GBYuXIjXXnsNaWmhY40lrphTWCNLO6ddOxunH/1+2GmpQoxP60C/qxdWz+QYRJrcfLc6k3IvcjFbsnFlMPbkGMaS6oRUiDjN4nZE8P33SkTiJNK2bTSa2L5tsfNTwhFSMRavYaqcDSPe5Mx0fGNWPv7W2oVuq92vrD1DpcSkDA2WF+dicmb82l0LCwuxYcOGuL1fMEzMKahgpZ3HXvsH0tzTkZt2GumqgajfZ6ik/Qp4kBn1uZKVQqUMuNWZFHuRi92SjSuDsSXHMBY5JMqWMmIqRITi1oRE0UuUbdvIXyR922Lnp4QjpGJMqoR55LXL7Rb3HSgRZsMkwvV3cmY6/q28CCfNVtR39cPhciPtbE95vPYtT0RMzCmgUMO/XC4VXJiMTvtC5Gs+iElyzo9i4hC7JRtXBmMv3sNY4inRtpQRUyEiVKRbExIlK3NDPU5tqoHbbIZSq0VeVTW0F4ROBBJh2zYaLZK+bTHzU8IRWjEW62Gqwa5dCuU4ACoALgHvIe9smES7/gJDPefx2Kd8rGA2RAEJKe10QIcux0UoUu2M6r26HBfBg/j1b0jJA8CuTUe6yLLXsOd1ueNWMi5mSzauDEorXsNY4iURt5QRWyGi0qbDFeLfdyRbExIlK0uTPmBibfzLNmSUzkHxxk0hE2u5t20jf5EOOvPOTxnaEi1ymszzUTDrd4KuD7Ecphrq2uVxC1+cknM2TCJef2k0Dn+jUcSUdto942B1Rb6VgdWVDZtnfMSvTzQKAIMuNxwi92kUIl4l494t2YTgyiCJIWalJV7EVojkLz0/5OBFbiFINMTSpEfLikqYP9ozak9yl7EP5o/24PC3KmFp0oc9l3fbtnNf+wOKf7OZSblMohl0ll+yCWnpJVG9v9t1Br2dzwYdMucrlsNUhW31Fprcs2ES8fpLo3HFnEYRU9rpRjr6XeciQ/WJ6PexucbhhH1h0m2XlmN1wCnBeb0l48H2WY4lIVuycWVQGonQ+yWFRN1SRmyFyLz/uAkTK2ZIMniRKJm0Vq8OOyTWZjCg9YdVKH8vsfZ2psCi6dsONT9FKKf9KPpPvyK49DoWw1TFbfWmAhRZgOeLVfREmA2TqNdfGo2JOY0itrTT7RH/MbK5xqHTvhCuJB34FutSFE2OFvlfvQDbFz0adJ/lBbWrYrZS592SLdDwP02OFuNj/H6UmL1fsRSvCblieStEuutawh7rWyEixeBFomRhbqiHtVlYImBt1sP86QGugieAcDeGo+3bHjk/xdy/E077UdFxCi29jsUwVXFbvbmgzb4S8HhgGzx4NobzMblonazX70S9/tJoTMxpFLGlnUqF+PXhLsdFcED+yZRSUWKo3zxWBe1Z06fgwEO/D9j3791neVflhpiW0Uq5JRv5S4Xer0TeUoYVIkSxdWpTzajy9WBcfX3oemEjin/DREAuQm8Mx6pv2zs/xWKqR5t+WcRD4UYOmQsk2mGqDlubqJgsZz4E4B7+mZz2o7AM7Jb1BnsiX3/JHxNzGuadmprZaYZKA7js4V+jhA0TVJ8HflJxNi31ePwetrqyYfeMizLaxBerpFxXkgvAE3YYn8nQhX1Vm7F09/oYvfMQrgxKL5Ipt2NNrCfkxhIrRIhiy20Wlwi4zEwE5CLmxrCYIW5CBp3FYiic0NJr0cNUXUdw9LPvw2oW16rpdvUEeEzeG+yJfP0lf0zMKeDU1DTHlXBhctjXahQDyFD1B35yRELuZXTNhBviVuVTkRtAzzk5mP7vN+DEQ38Q9Joz+g70NhyNeEW7vq0HNXXNMNmc0KWrUf3lUlQUToroXCRMqvR+xXJCrhRYIUIUO0qtuERApWUiIBexN4Zj0bftS8j5QpGk9Np1BErLj2D1tMfunJDvBnuiX3/pC0zMU5x3aurIAS25afvRaV8Ystw8DSbkpu0X/Z6eCHrSU9HxSTqs+9ZluLf2PVwocBifvc8c0bZqjSeNqNqyF/pT/eizfFEqsfVgG8ryJqB2xaUon5ot6pwkTKr0fsV6pUUqrBAhil7e6jUw/mWboHJ2VU4Ocr/PREAOkd4YjrZv21cshsKFK70WO1RVaX0cihgn5V6xusEu5mcaK9dfYmKe8oJNTU1XDSBf8wG6HBfB7hnnt8KthA0axQBy0/YjXSV8/0YvRQQ96anGrlKg5tqhX7COAXHbpIXbVm3kVHf1zZfj1o+PwNAz+sLWZ7Gj7uhpVL60E9vuujJuyXmgCw6SbHq/Vyr1fsV6pYUC87Yluc1mKLVa5FVVQ3vB2J/sT2OHtmI+MkrnwPxR+EQgo7SMg99kEumN4Wj7tkfyns94+vc4few/4HKeAOAS/PpgpdfheucnTr0H5v6/+X/X8HgA9xHRP4NQ0d5gFzMo1ve7lDotDyp1AVzO4Nshp/r1t729HT//+c9RV1cHlUqFiy++GI888gjOOeecuMXAxDyFhZuamq4aQJFqJ6yubJxRlUO7cAnUmWooPnwRmkFxwzB8ZauOwOwqYDl7CHalEmkuN/J7BlDW3ivqtd5t1UYyNrYH7KG1/nEPvpOdhRevPg+dkwL3/ht6TKjashe7714uKhaxgl1w9n6+H787vBxm95dQ8Fl/UpXYuz0OUceP5d6vWEzIHSvkSI4DtSUBgPEv25BROgfFGzchc87Y/7MVgzcp5FO8cRMOf6sSNkPwG3HpJSUofj51E4FYiXSbzWhvDIvu2w7CNqhH++F/g8PyGcQk5EDw0mshvfMnPt+LoVG9QwZ6t0GhSIMCIhadFBooleMC9pYHE+kNdqHzAHKnP4eeE0+Pus4qVOOgUOrg8SgSZku3RGmhPHPmDG677TaUlpbiT3/6EywWCx577DF873vfw1//+lcolbHebykwJuYpTOjU1AyVERmow+TiUhT/ZjMal/wN5o8iT8wzVEZoFAOwepiYB6NzuFC59zCm95gwwSJgCt9ZyglZmF29bNTjxsZ2vF+5IeAAuQyLHbMtdjzwv5/g2RsuDJqc60/1o6G9R7JfmIEuOJ/35+PRT+6E4Uw+zjh0AJzAsSNJU2JvG9TDZvpY8PHJ0PsV65WWRCNXchysLQkAXMY+mD/ag8PfqsSsN7alRHLOmxTyy5xThllvbAv496DKyUFGaRmKn6/l30MUot1mMxGGgvV3v4nOz+8EYIno9cFKr4X0zvsm5QAiKqPP1C2GJqMQ/adfEfyaSP8chc4D6Dh8M+AZvfWxxzWUjKvTCpGuWwKlIk2262+itVC+/vrrsNvt+MUvfoGMjKEFrueeew5NTU1wOBxIT49PzhKf9J8SUqRTU4s3bkJ6SUlU752bth9pGLslufEw50Qf8voHRb2mN29CwEFV+6o2h53qntc/iJXvHQz6fJ/Fjo0fNouKR4yRF5zP+/NR/eE9ONAz62xS7h+Lt8S+8aQxpnH01Buwd+UL+OCWX2LvyhfQ29Aa0/P76jSshtMRvKxspGTq/crUViB/5mYUzP4D8mduToqfy5scmz/aM+qmp29ybGnSx/y9g7Ul+bIZDGj9YfL3z8v590D+MueUoXzHbpS+vR2Tv3sncm5agcnfvROlb/8d5e/tYlIeBe/NbKtpz6iE0nf11DYY/HOenbcGSlWOoPeL9Y1h26AeRz9bhM7Pv4NIk/JgpddieuejpckoEvXnqFCNj+jPUdTPFCAp9+V0tMPt6JLt+tt40ojKl3ai7uhpv6QckPb7XSjbt2/H1VdfPZyUA8CMGTOwfPnyuCXlABPzlBbp1FTvXXDtJZdBlS3sF9FI3h72DEU3lBj5CyTwNPdUo7OKK3E+NSEL9bctHvV4T70B/XphyV9+rxnTuoJM2QdgskkzHyDQBefRT+5Euzkv5Ou8JfaxYGxsx/ZFj+IfS5+C4eX3cXzLXhhefh87rnkS2xc9CmNjbAfBiP3ioFIXpHTv11ggV3Icri3Jl7VZD/OnB2L6/omGNykSj/aCChT/ZjPy71sLDzzofPZpGH6wEuYDDXKHFnMWUz06j6xER8ut6DyyEhazND+j8NXT7wR93jsUTIhY3hj2vakgtnQdGLpJkKm7POjWY2J656PhvVkh5s/R47ZBqRCf6MX6Z7KY9+PYoeWSfkaDqdqyN+BcI1+x/H4XjsPhwOeff46ioiI899xzuOqqq3DZZZfhgQceQG+vuHbSaDExT2F5q9cITqxHTk0NdBd8wnXXQ6ETvj95umoARRk7UaDZBa2yDQp4E9FY7QA+ton5x9mfqcGzN1wIlOSOeu5wzXa/nvJQxtkcuObAsaDP69Kl6X4ZecE51DsNhjP5gl7rLbGP6v3Plvp317WM+rNy9JnRXdeCXZUbYpqci73IZo5bkBS918lKbHLsao7daq3QtiQAcPX1oeuFjTF770Qj1U0Kc0M9DD9Yic9vuzVpE0opWZr0aFyyCM3XL0PP66+g789b0PP6K2j+2lI0LlmUFNUL3hXgNv0y9J9+BQO9W9B/+hW0NS7F0c8WhVy5FkvMjV275V/4vGEO2pu/GfBmQX7JJqSlh66CDLQyLeQGRLBjhJWZB4tlForK/47p83YFvSaK7Z2PlO/NivySTYCQhNtjw0mD+JuCMf+ZPHZYBt6T7DMaTH1bD/Sngi8A+YrF9zsh+vv74XQ68eqrr8Jms+H555/H+vXr8fHHH+OOO+6A2+2WPAYv9pinsFhMTfXeBfdqXLJI0Pn8zq0ywuXIhAdpol5HX9AXToS1cBKqv1w66jmnKXRJ00gZjsCr4jmZmoDnj4WRF5w/HFkyqnw9GG+J/Ys3Xx7x+wsp9TcZurCvajOW7l4f8fv4EnuRVSj46zqRiU2OseWPUD0i/rMUaJhZpG1JySiSmxS+17CR2KsevVSYfxBqKJdd3wfz/+6B0XYpdFOvQX71f0Q9gFDsjV2n7XOYbJ8P//fIHnQxQzmF9LUDCHqMKq0QTsfRSH90ZGgvCLtyL7Z3PhIjb1a43RYM7R4T/jtXJFumSfkz+bY+BKtCiJWauuZR5evBxOL7nRBO59D33qKiIjz88MMAgPLycqjVavzgBz/Ajh07cM0110gagxe/6aW4WE9NFXK+kayubNg9wlfaaTRrmhrTc7QBB7OpdeJKpqxpgX8tlOVNkGzw28gLzqAz8GT5YKIpsRdT6n9G34HehqMB+/jFSoShOxQ7YpNjj0Xc/IhQCSLSxN3U9LYlJaNY3qRIhYQyHsS0FpS/tytOUX0hFpP7A60Au44B1ucA9zFgaKSOGX3YijPvvB/1TZ1oV08DJWJChnIKmQrepr8WHnjgcoyuMHO7+qIux3aH6Z8GhnrnB3q3RV/6rUgH4AE8XySSwSaYG0/V+E06DyWSLdNi9jOF4LAZcNJQhenzpPt3KPb7mlQtlL50uqFr4rx58/wev/jiiwEATU1NcUvMWcqe4kL1i6tycqC99HJRXzq858s8/wJAIawk3eiaya3TojCQnoa/XzA96POz1ixFWo6wJDDYuUom6VC74tKIYwxn5OCULLW4vdtDldiHK7cTU+pv7zOjZeO7omILRs6hOxR7Ymd2KDKzBB8bbpiZ63QXoBB2OR/ZlpRsIp2dEgh71aOXyPMPYlVeH6is3HUMsDwCuA8BI+fcxmIAYaxWT72JmFe4oZxCStCdjraASXnMeMLPIRLT8x36vWxDSblCA6VqEnQ5NwYto49267lwYvYzheFdzZeK2JZIqVoo/d5Dp8OUKVPQ3+9fYu8tYfcm7vHAxJxiPjU1c04Z5tXtx8zX/gj15CmAShXyeI+HhRvR6JyoxfHcCTjWZw7YizNpfgkmlBUIOtfpyeNwPHfC8H/nZGpw+Ywp2HbXlZJuWzHygnPrzB0YnybsohWsxF5ov5/YUn+nSdxNg2DkGroDxG84USoRO7NDveIWwecWkiDCI6wHLlhbUizJ2Y8dzewUX4mcUI4liTr/QMjk/savXI6e//dW2HMFKiu3Pgd4OkO/LpqbOmJu7IYjNBGL56TzUJRKYRV1QnrnBfPY4Xb1wDb4adDBbfGoghP0M0UwWM6XdzVfKmsuL0VOpkbQsVK2UI60ePFi7Nq1CzbbF98J9+/fDwAoLY1PDAATc/Lh7Rc/97U/oPg3m6P+8jbxxm+g4mgnimtfRlphEaDRBFxFVyikL1NJVqcmZOHFq88DEHo7swW1q6ALMBjOl64kF1e/+gPcuWAmVnxpOu5cMBN///7V2H338oBJeX1bD1b+qQ63vLYLK/9UF/WADt8LztyJx1EyPsy3mrMCldiL2UZGbKm/WieuzD4UsUN3RibUxtO/F5Vgx3M4UarxzuwQIqO0DKpSYTc8xSSI4aqUxLQlRSIRBnyJ/XsIdp1L1IRyrIn3/AOhN4WE3OxymwZguOPbYT+7I1dKnS1ny9cFCHdTJ9hN1FiungpNxOI16TwcoQmtt3c+Q3dZgJsYkaU/IysMfMWjCi7Uz+SdVF8w609R35AQu5ovxvyiSSjLmxD+QEjbQjnS6tWrYbVace+998JgMODDDz/Ek08+iYqKClx+ubQ97r4kX6rcsmULXn75ZRw/fhw5OTn42te+hvvvvx9pIXriBgcHsX79emzduhWPPfYYbr31VqnDJAkE64mEWg04v0jGs1VHMOAqxNDQDBJiID0NnRO1ePHq89A56Yv+/BNB9j3PLi/E4m1rsa9qM/r1HX6l25ocLcaXFWBB7SpklxciXMF640kjqrbshf5Uv98Aj60H21CWNwG1Ky6NaHV95ACa9Re+jB9+eA/aQmyZFqzEXug2MicNVZi15hW0bd0vqJxdk6PF7Opl4X8YgYQO3QGAo58tGnVM/+lX/M43cqCPLyG9gfEY/JLMxMzsMLiErXCLSRDh8UA9eQo8Tqffa1Q5OcgoLUPx87WS9UInUj92LGancKBebMSytSAUMUP6RN3scrnCfnZHrpQ6/hejyteDnj7IAELvgDXb4GfwuL/oWz7T8xbSs+Yhv2QT8ks2Bf2dLla4RMxiqoe5/59Rv0+0QiW0FlP92ZsHZrjdQ5VtSmUG0jNLkT11DSz9/xjunc/K/ir6On8x6poqRLDBbd6bJUNbwIUWTRWckHkAmoyZAb9XCCX1TJvaFZei8qWdIbdMk7qFcqQZM2bgtddew9NPP40bb7wRGo0G11xzDX7yk5/ELQZA4sR869atWLduHR566CEsWbIEzc3NWLdu3XDiHUhzczPuvfdeKAT2J1NiCvUlzTcpBwAFXABCl7snKxcAm1qBLGf4nim7UoGmwono1WXi7xdM9ys59/rw6Gk0njQGTIyzywuxdPd69Da0omXjdjhNVqh1GZhdvUzwMLPGk8agv0z7LHbUHT2Nypd2Rlz67nvBGXeyBi9PaMJDuzPwuTEHRusXiUxOpiboTQAx5XY2ix655WcwoawA3XUtYY8fX1YQk8FvgP+XiEBfHLwX2VAJ9UihEmyhNyuOHfoKxk28/uz7Rzc5ONV4Z2wEShBGJceHDgk6p9gEcdziryD//gfRVVsDl9kElVaH3O9XS16+nkgDvkT9PQQRr4Qy2eWtXgPjX7YJurkU6fwDsTeFRN3sOstmMKDpq1dh3KKvjBoQN3Iol8ciLv6RN3Vsg3q06b8KZ4A+bY97AFbTHhxvvBoZ4y5DWvq5cDr64HFHt5IdLBELNoFdLoESWm+MVvNnQYevBbppPWHSTcPJrbl/J5z2o4JiCDW4TcjNkkBbz0UiU1sRdHjcyOTdYWvD4MAuvyF2wcRjpk351Gxsu+vKgIs8ob7fSW3evHl4/fXX4/qeI0mamD///PO47rrrcMcddwAYGkPf3d2N9evXY82aNcjLG70StnHjRixcuBDf+c53sGxZ7FamSFo99QYcrtkOp8kGtS4d6k/fgCdcT+RZXY6LkKqJ+ZH8oV86szuNYY91qZT47RXlfivkI5lsTlRt2Yvddy8PeszEimJc+mJkfW1VW/aGvMMJAIYeU9gYwvFecPJnAh9dCjS09+CJt/fC4nTjnClD28IFK28SU27nvcAuqH0Uuyo3wBRiyzRdSS4W1K6K6OfxJWSrGbEJ9UgjJ6uKuVnhdvWcLXMPvvpOwXlndpgPNMQkOY4kQRy5jaXUIunHluJGwcjp2tOf/RUARPT3EI+EMhXEYlvWvQ3QwwAAIABJREFUcMTeFBJ7s8vLefo0+v68BcDIlXj/lVJFprjzjrypc+Lz7wZMyn25nKdg7tvq84gSQGR7LQdLxMTcFI6UQpkFj0claJp5oITWNqjHcf1Xww6bC3bTOlNbAeT9AKa+v4mKO1iFQXpWGaYUPYVTR++Gy2kE4Bh+Ltg0dyn5Ju9HP1sk+Wq+GOVTs7H77uVoaO/Bxg+bYbI5oUtXh/x+lwokS8yPHj2KtrY2/OhHP/J7fPHixXC73di9eze++c1vjnrdAw88gOnTp6O9XcKJjhQzxsb2gOXRSkUONLgSuWn7ka4K/gs3lbdK69am48Wrz0NBzwAKuw8iy+EKeXymw4UH/9/HeObGi0Mm5/pT/Who74nJL7b6th7U1A39wrQ6XDh4QljCG8sYAKCicBIeXzQDADB37tyQx0YyGVVMqX80xJaTRzNsx7fcLpLeQJa3RydWyfFYSBBjvXe4WFLsNR6PhDJVxHJbVt9KI6VKi/RTV4m+KST2ZlcgI1fifVdK024AnB9AUDn7yH+zFlM9bIMHI4gosqQcCJ6IRXJTWCyPexDqtEKk65bA47bAZq6Hy2X1S9RDJbTth/9N1AR435vWtkE9Tnz+3bN/3qG/f43krTDwK5/3OOC0GeCwtY243ioAhQY55/w7phT8WNT7xFI8V/PFqCicJPk+5WOJZIl5a2srAGDatGl+j+fn5yMtLQ2GIL+gp08Pvu1TNPR6fUqWx3unCx4SWDYphvXIabTe/Qbs7aO/kLk9GlgxGZ32hcjXfBA0Oe9xlqfkVmlOAH+dX4yV7x3EOb3msEm512STFT/426f46XcWBj2mz2LHE2/vHU5kQ2nsNuOP+tMYdLiRlabELWW5KJ+chSN9Fqz/8DiOGK0YsIu7YImNQSihn2WFxSFqrEv/GQeMZ89Z8MK3kNN4Et1//BhuiwPKzDRMvvViZJVNRYenHx2H+sOcLTSl+XYo3OHLyQ3/WgiP+krAY4QywvJBt6sPrfon4MlcD8XgiYgnfTpsBhg++y7c2lcjPAMFIvh3syYdnmnTAQGJr2tKHo6q0wSXyceK9cQJUcf3dnZgMEYxugxHYPvxj4CO0V/OvcnToa9/FZoNv4KqZKa4c9+7Foq1P4InxEKBorAQznt+HLNrrEvfCOdbf4JncBCKrCyov3kLVBH05EdznkheG/bz/OR/Qfmzx+FuPQIM+HwfGDceyuIS4OGfDs1d8Hm9XxyZTmiub4dqZicU+OL1lud+C5dR2ABZV18fmn/+BNTfuBnY+pZ/HBGyGQxovOu7yNj8KqD6LyiVj0M1+wiU0weGtkoLw1M03e/frGJwLZQik8RoeBSFMLkDfH6djVBaPkM8vjU7He1w9E8eusZkAnDqoXD8EfAMAoosuNJugUNRhs9b3QB84nQ2Qmk5KDrGQdNnOFT/31DaN0CBU6Lj9WA8evvnwrjvIsB9xO/zGOwV8NjQ3fYwuttegTvrKUAl7ndRzJz9jI6M24PxgLIEVtVPR/85U8Q8Arb2G0myxNxkGrpVqB1xZ1KhUECr1Q4/T2NX2/q/BkzKfTmgQ5fjIhSpdvo9bnONQ5fjIlg9sdnuY6xRA1ix97DghNxXUfcZTOvqD9hj7mVxhr57Hizx3nGsHwXaNPTZXThldoQ4Q3jhYpCKJ+1meJw7BFwshy5GnjT/bauyyqdi2uPXxz4wZyPgPiLoUAX6oXBuhSfaFg/P2WGACuF7ZgfkNgBOPaDmqrkc0h7+KWz3fB/oCt5qAQAw9sFlOCI6AY2WIkvc50vMHu7hOH72eMCk3JenvR2Onz0O1WZxN5dUJTOh2fArOEIklGkP/zQmf94uw5GA7+P65w4oi2cKfp9oziPmtSOTd/cNN0EZYhq+qmQmVJtfhatJD+ebf4THMghFZhbUK24ZtUNBsDgs/wSU04GM+wHV2TUcj0Xcri4eyyBUZeVQFs+E+1+x2eLO3WqAq1kPVWnZUHLp1EOzdhNsP/kQnhPBt+NUFBYi7eGf+j/mOhyTmMLxIA1QzoVb/R0o7K8NJ8GetFsAdRkUjj8JuobGjPsgYP87oLkGUJfBow48h8qXwvYCFBFUCihwBkr7U1CgN5JIAZwDpeO/ofCIq+xVwAOgCUrLj+DO/JU8yblq5vBn1Pfmh/fvneSXMhtIl5WVQRVmP+1k5L0LGq78V6yeegMajwlbybN7xsHqmoAM1dBqo801Dp32hXAgtYflRJKUA4DaA9y49zB+ecNFQY85Z8qkoH/njSeNeGDbThh6Rpd8D9hdaIpghVxsDJEQ/lmei6Of/UpQL1WWbh6mzxvdUiOFziO/QL9F3BcdRZQrJzkTC5A/cy4spp+gTf9+xMN7FDiDibp3kT8zPn9WqUDU7+a5c/HZzx6HJVxi3nUK6l/+l+TD1UYyP/gTNO9+X3C5felDj0Abg98N5oZ6NB8Xti+Vou0YZjgd4kvO584Frr8hZjMDArE06dHykx/DHahPemBgKIH8jx+jJMhUcG9vvaOzE9a9H8IdaOEjzHmExnDOz59D57NPwzlyt5V/7oCneCZKXno9dNvA3LnAN4L/HgkZhwlwHwIs64DM/xxKzsX2c0/ML0Dx3LmwvPR62PJ6wQbOYNzf30XxTUM/l21QiU6VBaqnNLBssA1tnebzV6LKHo+MOfMCDiD8vF4DZ/j5XFHLyLoQCqUCdstT/ruBeN6HCtPg8hwTlfKq1PlwuUyCesUDUcAFteMxzChdFrZtyls+fsb0McSvR3rf70yEL0yHRgM4bJG32yo87dAp/wvT5/r/nh7ZpiHtANa5AHg9l5rL5cKBA+JuAEqWmI8fPx4ARq2MezwemM3m4edpbDpcs13Q9lIA4EY6+l3nIkP1CYChYW+pnpRHa9rp4Be/nEwNqr9cGvR5IQPcohUuBqklYi+V2N73aPkO9BGzjUswUu5rGisjh3/5Tk4ey8wN9bALTEClHK4WjFz92PHsbZdyoF6kE+2Dbkkq8jxiYjjy3ZvhsQVYBT6bvEe7JZ6QODwnAOtzgPaXiLif23dyv3n/PsAV3U1Q72R13zkiysKhGJ2HAce2oWntikwgc8U4FF8feABYetY8wdPBvZwtQ1u0ec+fVgmoZ4V+jd16yG8bNi+3qw9ui/gbuLqc5bBZmqK6xnjcJr+hpSPFdkK8uEqLYR4bHLbmKN/bfwaM2IGwlNwibTsMq6RkaHP7Y8f8v0y0t7fD4XDg3HPPleqtKQ6cpuDlWYG4PUP3gFJ52FtMhWiqKsubEHToWn1bD/SnouuTFiJUDFKxmOrReWQlOlpuRW/ns5g87WfI0F0Gpcq/XUKpykGm7vK4DzQbudet1EYO9Mkv2YS09JKIzyf1vqbRsDTp0bhkEZqvX4ae119B35+3oOf1V9D8taVoXLIIlia93CFGJZIENN6KN25Ceknoz5fQAV9CJcNe45FMtAe+2CLM/NEe0Vt/+Z5HbAwBk3If3sQ/EmLicB8fSnjVs4fK24VQqNWAT8+ndweFma/8HkpddL/fvJPVAw1MU88CMn8MZK0b+n9M78BJQ+A/o8mFP4XQXWpcxwDzPYDlQcD5N8D1/tD/W9YOPe4Kei9PFTApj5T3JnC01xjgi4R11ONnb3hYTXtikJSnRfn6SNfpv+DdESbUz+U7gNU2OLavYSScZIl5UVERSkpKsHOnf2/xjh07oFarsWjRIqnemuJArRM3sE2pGLo7aXTNTMlhb7F2LMhU9pJJOtSuuDTo62rqmv32i5RCuBhizTaox9v//Dpue+UlfO9/M3HP/2fvzMOjKs/3f5/ZV7KSELKRsIQEUBYXRHFDBTewWmu1Wr9YhApSKy61tWqVVm1VXCpUEBG06s/iAtS6AG6ggAsJQkgIS8i+L5PMvp7fH5MZZjsz73vOmUmA+VxXL8vMWd6ZOTnved7nee77Mx12H/4C7bW/BQCMKHoFKcPnQ59+I1KGz0d+2TYUTtyR8BXo1OzFYYsE8cJXDUC6WBGLRPia8iVagBKonHwyB+cnQwDqy0Bqzz0P0tTg60ualgbt9BmCMqmROBW8xvkuupBklkmOQzsGEkIDf1KoxmH0ZqEBb885MzL2Lq7OzoiLdek/uwFlX+2OeO2S4MvE07hocAWgat1UyNUTY+7vrgesf/aW9odVCwSU/EcOzsXVf/EtAis1pcgr2cxrjvGPzN2LpkNz0XpsAazmCv/rYirES2WJ9cbmwuM2EX0un5J8ktODuAXmAHDPPffgs88+w+uvv47m5mZs374dK1euxK9//WtkZGRg//79mDNnDn788Uf/Pp2dnejs7ERPj1eUwWQy+V9zCyw1SiIeYxdfAXka2UORBHakSI8CAFj2tJE1iBsuBthy3rig19LUCswYNRyb77gEZSO4Jx2TnWf5FgGkYxCTfcfLcf5LH+C2T2fjg+Pn4rOmc/Bh3YX4zdcP4OZtd6GyuQ6djX9Ees4y5I57BzmjX02IP2ckfOXkwoi+0u+rBsgqXIHW2oVorJ494Em+EX2d68MWKyRSsqqGRPma8oGmDPhk5WQJQH0ZyJKPtiLztvlIu/5GZN42HyUfbUPZ9h2iBuWA10qONJAaql7jfBZdaDLL0Y7Ddwwxj82zaoN2HKzV+19pobfnXDIBYPSK6GPjWKyLdO3KhmcRjcPXnkFjS+nLmEYib+y/IZVHt+a0rQDY1ujn8JX8R3iHaIwkhLaEKTWlGDVxJ/LLtlLNMYG4nS3o61yPhqpLUVc5E31d7/G2DY003uxR/8RQkNjyeGy8F3ICF91DFzGSnNzE9cqcM2cO/vGPf2D16tV47rnnkJmZidtvvx2LFy8GAFitVhw/fhwWi8W/zwUXBNtAPfvss3j22WcBeLPteXnCfISTiEPG1GKklOaia9fhmNsqGKNf+I1h4hcYni40ZujQMTINc0tyoJRJoVPKsOT8EqLScZ1SvD/5YUo5LhqTBZVMRjUGsahqM+BnG3ahwVgQ9l6/U4d93WNx97f34OXzX4RMzt23lkhIet+joU2dA5k8Ex63CRKpDuqUS2Ht+8L/79QRSyBhlDG90jsb25FXshnpOcuGXC8+DXzKgE9Gv+mTwcs8kHj2Ywed5xTwGuez6CJGhjtw8UYMX+9Q+FRt0I4jUPhNWgjoX05Dpusl1N9yH1yd0YUSuXrtA69d66FqKv91Wh0RLt0OpaYUBaWfoLV2IWzmyjBBNddheAXlSM7hK/mP0XPOB4k0g7MlTK2dAmTfBZerF+bej8Cnp5t1G2Ez7Ubr0R947R8Eo4daO8nvhd52fDE8br6q7MLxVhQw1As5kpxlQ6ofPbGCdacHcV8ymjt3LubOnRvxvXPPPRc1NcEiCqH/TjJ0OWf1ndgx7xmYarknQDlMyJKfqIhIlR6D2ZMHDxt9VTtJZLq0SvzryimwuNzI0Cqx9qYZVPsvnlGCTQcaRSlnn5iTik13XCr4OHxZ8P+2o8HIbRkHAI3mbPxl73y8nf4vv9BKIPGaVLiO6yv14ydgI8Gw4bchJeP6oFdTM28O+ndd5Uzi0rjCiTs4xyORpkGpLvU/yAxFEin+NZicCgFovChauYYqeBpq8Fl0aX3u74LOGbp4QzMG4nPwqNqgGofeK3IWiFJdCqWzBKyTzOoz0mJd0L1brkX++qfQ+sALYQJ70rQ0qEpKg5TVaXVEoul2+DLPVnMFDG2r/Iuv2pQrUffCEsDUSXaSgZJ/2f1UQyNCnz434twgrkgbIDgohwQ5Y17zz512SzU8HvGqBvigVJdCIqFr63Q6WmIuujfVzEuIfs6pJljX1NSEWbNmcb7/1FNP4frrr+d8X0wGv5YjyUlLalkeLtz8AL5f9Cr6qpuDVNolsEPBGJEl/xFK6YnVXpXUALWKhZnIqcKDOHdbnDSYZVI0D9dj7WWT0DrQX86nLH1qfgZKs1Owq45wUucg0X3koZQ3duNQez9IRFxq+3NwsEsHfdtKqEd7g7J4TSqkxw184DL2bIHH3U1wdA8MrS+EBeaB8OlxVGsnR3wA9C4mDO0A72TovRaLkz0AjReB6tokwdNQg8+ii9AMd+jiDc0YSOBbtUEzDklBcBbYV9nTfN9zvBbrOO/d0s3QvDgeOaZXYNjwaVS7vNTsxTD2bCYKRkl1O9TaKf55y4dGsRF2bCT6jMCJkn9RYRQRxx+oSj908KCzbhlU6lIoNaVorV0IsOItQtHiu1Z7Wp+j2s9uLofbFf3ZLXDRPV5E+40TvUAgFjk5Ofjmm2/CXt+9ezcefvhhnHUWtz2x2CQD8ySCSC3LwxU7H0dPxXFUP/kf9G7/AjAbkCI96i9fD0RZXIzpT/4e3937fsxMO8M44WATI5Y11DAqZajOTYdHKoFNLsO2yYVoyArODvMtS19943TMW/dlVMu0vBQ1MrUq1Peag7LraWoFSrNTsPrG6QnrI4/Eql016HOQKav2OXV4++hlOGd0uJ1NKEImFdrj+h64tCmz0XL0ZpD0/QUG05Hg0+Poe+iL9ABIymCVs50svddioB5fivynV6D2jlsj+lRLdHrkP71iyAag8cTXHxxPr/F4QrvoIiTDzbV4QzIGRqmMqcoOhAf+PhtDR1MjHA31UBSMgjRbDcV1gGycKuieQTSOkV7BNyC8sofPYh3JvdutbEfec9HnBBpbSiG6HUJK/kWD9UDChGd8xRRpExOXswlttYuQNeoFb3vAIBB6rdIs5ABquN02ovPEek4QCo1gHckCQZepCYda9sDltkMmVaJ05HnI0OWKNVwipFIphg8fHvSa0+nEv/71L9x+++0oKAhvmYwXycA8SURo/YDTpxTh/I1/gPXQ3IHMhQRuQ8AGcjlkqWnIffwpZFxzIS4sLo6YaZfr5JCaW/3l762OC05Lz/ODBZlYefXUqNvsbexGVZshLEAub+zGql01MNldEXu/y0akYvMdl2DRxj2obu+LGnhXNHVj5bfcxxosaKsFLC4lJAMONGJPKj74Htfc9ylIxXhCg+nw98XpcSQlkeVskYL/k633WgjWQ9Vo+MOyiEE5AHhMRjQ+tAyq4tGnZXAOJK63XWxIsv7Zi3+H1hef88/Jirx8WCkC81jVAyRjyFn2IBofWka8gODzWbdWVcJjPFE5Zz/mFYPFuwBSAMVSwHjpiXtGtHEox+RD98diyEbJI1b20Aat5r0/oOaOSyG5ujNqHzbpnECiIyJUt0Noyb84uFBXeR5yil/DsMwbANBVbA0Gdms1upqWh/Xs0yKT54MFC7eziXMbubIYmQVPwWL4lLMKjWYhB7AFWf1FI9ZzghD4VuVFwmBpx64jH8BgaYcjYNGhobsSqZpszBh7PVI12aKMmw8bNmxAf38/fvvb3yb0vMnAPEkQvok0dEI0/HczVCXjUbRyTdSHPl/moufD91F/791wGQyAywk4nXB1dqB+6W/R/vILKFq5xp9pP7xyK1wmG2Q6FQqvHoumO64BnA7Y3XoADkQqaWcR1cr7pMcm9/5pFrYbcPlPDVA6XbAPZM7rBzLn+1sNmLfuS78KelWbIWKwvelAY1iWu2xEKnYunRMz8J6Sl0Hdx54IaKsFNHIPXM5uNFTNhs28l2gfmlVnIZOVmMG0mD2OsUhUOVus4F85thCWH2I/oJ7svdc06vOhglZJhj5cWf+U2Vei7Z/Po/53dwXNyYxOHzODLdHpoZ1+HpQ5uUTVA7EqD6yHqsFo9YBUCoS65EilYEaPxdi3N0I9vhTWQ9WouWEOnPXN3CdkARgAx18Bx9u90PxpN5qc3ntG6Dg8NhvAMJAolXB/qEXmQLLAXFGO2jUL/AsWwy66lKqawFFfB9QD+Mrrh65a5hWSiwTJnBBNR4RUtyNWBZKQkn8xYT0mtBy9BT1t5yCneA1VxdZg4HH3wm45wHv/wN8PANFvnJJxQ9RjkgvC0vXEC11050JIVV7QcSzt2H5wA0z2cAE+h9uGDmM9Pq/agFlltw9KcG6xWLB27Vrceeed0OkSmxxkWJZwCeYkxO12Y98+r73A5MmTIZVKB3lEiefgwYMAgAkTJsTc1ucHHO3hT1lcHNOLVshxqmbNhPm73bC79TGz5R54g/NTLUA3KuVYO2sirq44jpE9ZujsJ4RsTEo5WtK1Qb3mM0YNJypPL87QJdTKTGwCr+Xyxm5csXo7kYhdityE1y56FqVphDK2gfsOn48cglXn1mML0Ne5ntdxhewbitVUjsbq2cQ9jvll23iXu9VVziRa6VfrZvDudyPpV2Ra8mB9lIGzrpFzG5L7VqKhuTebK8pRc+1s4sqAko+2ndSLEEm8kMyljFIJRqEIykjHo7eeaCx5eZiw6RNICoCqWefBdYAuOGBGem3PdBNO3DO4kgWMTg8GLMAwwZ89NQ2sy8lZWUI6Bq7gnHROAECt28G1CCmRpoVVIJEoxsf6LGIiVxZDrhwDS/9Wou1dhwHnFm//O6P2ZvXjtYAQiEwxCi5HHfU+2pRLIv5+Ymiz+H53m+l7AOLYQtNcpzQ0H74Zxh5yfQN9+o3IHfdO2Osf//QvdBhjP5Nl6Qtx1Zl3UY1RDNavX49Vq1bhiy++EBSY84lDkxnzJH7EysjwPU7XO2/BUuHNZnY4z4pZwn6qysJ1DVPjlm9rkN1nCXtPZ3diXKsB923Zi+fmTkNrhh7V7X341b93Rg3KAaC224RFG/dg59I58Rp6wqARsSse1sorKAfIV52FZL3FFAxKVI+jmOVs0SBpD2BHNkH35GQ4Xsw7KcW/SKBVn2/+2+MY958P4zyqUwPatq1EQjKXsnY7lONKoJs8La699URjaWpC7eLbIL2zA67j9IGxz3db/vKAZ3OjknMxgDUZI+YQ/X8nMhng4mHRNTAG7YuR36fJRNLodlBrlIwvRf76J3H8rl/BXe8GAoel92bKo2X/xcZpryX6btz13u/XU4+gMbu+iV2xIEYwr9RMgsvZTVzOzkiHIbfkPc75S4g2y4kxlSJ71ItoqJoF1iOszB4gFxbkd2zhVXldpiYYLO1E+xssHeg2NSe85/yNN97ADTfckPBsOZAMzJMMIJYfMJ/jSJRKHF+yEJaKvWAdDtjcqXCweqrxnyq0p2gA1hMxKA8ku8+CBdsPYPlNM9BrdcDsILOHqW7vQ0VTt2h94rH62eOF3VKNRyevxJ2dl6DRPJxzu3xtO/4y7XXe5yEt9RYyWYkdTCeix1GscrZo0AT/npx6FG3ZBs8R9qQU/4oFraBV37ZPUTVrZszWo0QxFINfoW1b8YZmLnU2NSLrlXVxu9ZpxmKtPgDJupBAkQJPA+A41AtD+kp0zS+PuRjAicsFiU4PRiajFsmL5v0tpP0nGqQaJQ1Vs6AZdhEkUi1cmm5oXnTDdcRriZbo7HMoHo8VYPScQa+7HrD+GWBbI7xpAjwHAesj4Vl+IcF8EIwCHrcVUqkabhdZAKxST4yrO4mvbcHc95UoQTkgbNE9FmIkEg617AnqKY+Gw21FdctuXDDu59Rj5cuBAwfQ3Nwc1T4tniQD8yQAxPMDpj1Oy9//BsuBn4ImX4N7NDyg83c82XFKGBzPTsEnU0bhN58fJNonp8eMgo4+NGSlwOEm60jptTqw8tsawX3jNP3sYuPLLOTLa/Hy+fvw2N75qO3PQb/zxANTityM4mFt+Mu01zAmJdJTQGxoVp2FTlZiBtNi9DjGIhEic3yC/5zJr56U4l+xoLbHcjph/m43jvxi3qCW8HOJf/Vueh/qsomDFvxGK8t2G3qHxHcn1pyc6LGwRjfcxwWcbMB329RfBVsl/35gAGDkMhQ89xKMX36Bvq8+g7OxhWoMod7fjHSYaJnIwMUqVmGD89JKSIpj7+d2dQSUEnudSWRj4+NTTgvrMYJhlJzd0LYVHEF54DFCKhb4BvORD+6A1bg9xkYBmzPZghawoyG+17sXoYvusRAjkeByx3Z2CNreE7tlUUy2b9+OlJQUTJkyOIvHycA8CQDx/IBpj2P8ZgfcPcEezix7+l2W1XnpeOb6c7Fg6/6gnvJo6O1OXL6vHq9dcQbVufj4nwdS1Wbg7GfvtTqwq64zSJRObAIzC2NSWvHWpU+iqrcA7xydBYtLCY3MjlvGbEdpGnfPMQk0q85CJyuxg+lQr3SxvckTITKXaIX5oQxfe6zBFIOzHqpGzXVXwtkUrlzsMRph/m43aq67CiWbPo4Z/IqdcT86/1aidquj//craKdMHZRMv1hzcih8vkvasaA79ibRYK1A/99/AliPoOO4e3th/PILFP3rVVRePwZOiikhovc3ywq+f3JVauAjsuxvcDm3U5zsOKMAWHGCH5aNHHS5Dg9kvAkIrFggDebtz0ugeUHY9XICKVjJWHhUT8bFh1sUr/eQ30ysRXcShCYSZFK6xJtMoqDaXih79uzBGWecMWi6ZKdfBJQkImL5AdMex2MKL91hGGGB48lIj85rNKp00n12ldMFBnR6nXz9z30s2rhn8PrZXVVwOMJLKsvSGrD8bP4l66FwTSrR1HKFTlbxCKbF6H+LhJh98dz7JU5hfqhDo8IcSrTWo3hy7I7bIgblgTibGlH7m9sw4dsfI74fj3Lz1n++ANuBn4i2tVXuh61yP9V5u955Cy1PL4fHZoNEpcLIPz2GzJtuBkAXFIs1J/uI9l0q8vKhKCqGRC6POC76ig26zcNwyOAxivMc4FuwYJV0WbpI3t8sC0H+0FEF9GJkf0Ur5x5AphgFte5sSKQ6OO2NsPSTZ5L54NwC8vaGgYoFzCUP5tlGDaTNRWALmqgz0IwkFVKZN4mg1J6BzLxHUVsnpzoGDUK93iXSNGQVvQRr3xeiL7qTIDSRMH7kdDR0VxKVsyukapSOPE+0sZNQW1uLa6+9NqHnDCQZmCcBQJeRieYHTHMcRqEA6whfpU2VHoPZnXvalLMblXJsm+ydUe1yuj9Jm1zmtY5jyCwu09QKLDm/hMcovZQ3dqPa1UkpAAAgAElEQVS6vY9oW7H72QGAcb4bVzsW1iyFatgkjCx5M2hSIfHr9nisUGjOgNvVB4/HSLyaHSnYj4eaqpgkQmQuEcF/KEOxF9pH0co1MVWYI0FT5izW5zdXlMN6kKwM2VJ5IOLCAUm5ec28K1Gy+ZOowXlQybDLCcOWTXQfJsJ5I5W59378EWrvuDVMDfz4b25D3dJFkOcVwN3RTrzAINacDMT+Lq2GXlijLEAMu/AS9Lz7dsT5WnT0gFSmh9spzn3et2AhOcsN/A9eO5dYMIDk7Aivs0ZOvYxYFmcAoYBeBPE5Ucu5B9CmXBLkDBJ3bHLQrNiwVrpg3tNngmz7WRjx7DoY2lZ5FxuMO4gqARiG8Qu8WU3lMLS9DMbSAjAaWM0Ph/2OQhDD612pLkVq5s1IzbxZpFHxGIOAREKmLg+pmmwiVfZUTVZChd88Hg/6+/uh1w+ezlUyME8CgC4jE80PmMpfU6cPK2MHAJXUAAVjhI09PQLz1nQtGga8ybedWYBpx9qJytkDA3pS00MPy2LltzW8RdpW7aohsigDxOtnD4KNLorH65BugDV4D23f4IazoR+e/wDWPO+DltPRCqvxW7Ce8CcEn1ru8QNngZEowLoDKkAYBSQSPTTDLkRG3sNhkxVJsB/vkjQhxFtkLlEK88DQFwIDvB7TY/+zGceXLIR574+Ai/whN1aZs9ifv/mp5eE+15yDc6P5qScw7v99EPQySRDjbG5C1cUzUPbVrrDxcZYMi0Boi0Dvxx/h6C0/51QBZy0WOA6HP4xHC/TFmpMBsu8y0rhqrrsSsvRMOBrqExOUA5AWKiFnSuDAHuHHGliwsB6qhm2NkSwoBwAWcL4FKC8Kfyu0ZYb0Pk4joBcqPsenNzsaob3yNIugfGHUdMa2jJqjnSAKbrPJXyXWemwB0E92zXrcvehq+ivcznb/7+hz/Wms+lrU+Vio13ukOdVqKkdX0xOwWyoBeJXnM/MfFXVBgQu+VXkzxl6Pz6s2wGgL9zH3oVelY8bY64UMjxqJRIKampqEnjNsDIN69iRDiqKVa6Asjq4+oiwuRtHL0R+0SY+jO38m5/tZ8h8h5yvrehLRnqLB2ssm+f9dn52KlnSyssHAgJ6UPpsTr39/DDNe+gRTnv0vqtoMVPvT9qcL7WcPg9GIezwAjBSQZADSfED1O0Byfy3qqqajsXo2+jrXw9L3WcSgPAjWHhyUAwDrgMfdDbvlJ0iY4EUmX4+ZzbQ7bJIOtMaxW6rF+IhxwVfOptKdB4k0Leg9iTQNat0Mv7UPX3KK10CuPHEvcR0GrM8CluXe/7qOCBe78WUTzd/tDgvgAgMn66HB/y3U40tR9vlOpMymaxGJVuYcj89vIcyW+8dwYH/Qv6mCGJMRh+bNCRpftM8kFr4WAQCoveNWXtZcPnyBfihizMnminJYqyp5jcvZ1ATr/n1x+w7DyJJDjiJY9pSLcjjfgsXxJQvhaaaL8thawHgdYP86+PXAlhma+ziNgJ6/lBv8erNjEtIr71sEjSeyax1g9GTl4ZIUHdL/71ooUkdRnSPwPkerUWLp25aQ+Zh2XD4izal2SzWO/TQN9ZXnwWz4CC5HHVyOOpgN/0X9gek4vv+sIfsMkarJxqyy25GlL4RCqgp6TyFVI0tfiFlltyNVkz1IIxw8koF5Ej++jIz23PMgTQ1+0JampUE7fQaRSi3pcXIf/BMYXeRyEaXUiBzFN1AxXZCArjfsZIAF0Jyq9XuRB7L2skle27QohAb0tDjcLPa3GnDW8//DfysbOLcrb+zGgnd34Zdv7MCCd3fB7iLMgg0gtJ89FFZ+U1gQyAkjB6CKuVkgkmGAbBzAjDSLlj1w2mvRVhv80E1qjRO631DDV86WX7YVKcPnQ59+I1KGz0d+2TYUTtwhOMPgC/5lHWfCco8U1gcB16eA+2vvf20PSmFbNgwe7ks4JiTZRK7AabDIfeiRsHsrF7HKnOPx+elyY+FQBTEAXM3NQeOjzRDzwdci0PXOW2Hl63wIDPR9+OZS1cRJYBTBAkikc3LLM08GKeLHA2laGkDbhx4AM0wB5cQSyBXZsFUeEiU771uwoFnkCcMEOP4KGBd5y8lDW2Zo7uO0Anq+bDGv3uxYx/ZY0HjoeljNFf7XQhdBxUY2DpAVDyPaVl16Bgqv+RC5dz8NRk8mwBV6n6PVKGE90X8fseZj2nHJFKMizql2SzUaqq+E0/oTgEjPZW7YLfvQWH3VkA7OrzrzLsyedCfGZJ2FUZlnYEzWWZg9aQGuOvOu0zIoB5Kl7ElC8GVkzPsqBPkBkx5HqlLBFUEADvAG5/nSL9HnzEeH6xycSutIDIA0c2Thi9YMPZ6bOw0Lth/AyB5zUFm7USlHa7oWay+bFBbQ88Hu8uCmN3fix3uvDlJQ57JD0ytkkDIM3AS180L72SMiK4NCSlbeDNYJ4SpE4mC3VvtFg2h6zKzmA2g8dD0kEiVn3+JQIF4ic4A3C2R+2Aj38fCHD9bohuWHfbytrWge2oWIqEXq3Yacv9KsWGXO8fr8qgkT4aivIzouAKgnBC8yUquAIyCw9Xj4B2KUuM0mtDy9XJxjBWgB+K4XR2sLLD/tA2uzBgWrjEIBRW4+il5eHfOaN34TZ0V+KcCk6YFGOltK5eix0Jw52f9cUL9sKcyVPEpIQ9VP9YCsSI+x67z3g9q7FgjL+LMAjnl7uJXPFkJ9tvf6p7mP263VYJSZVKf1ic/RlnOTbe+G2bAFVuPOoDJtn6CX3VIpmqd2IGmPzUTf/fuj6mT4FlTslmr0qP4EpsANlsBBNvQ+F4/yfKv5RzRUzYFcmcd7LqbVTvH1vofSWrsQbmd0cU0AcDkb0Va7CIUTE+/MQUqGLjehPuVDnWRgniQi2slTRPFEjXUczeSp6N/+WdRjWNksnEpBuQ+N040F2w9geYQe7NYMPZbfNAOFHX24bF89VE4XbHIZtk0ujFm+XthuwOU/NUDpdME+sE99lH3sLg9+9e+dqLjfq0IZzQ7N6CAv1yzNTgnrYy9v7MaqXTUw2V3QKWW8et1Jepu5YG0AJF6nkUTi89lWj36VrseMNcJs2OL/58nSfy4mNBldWluweHtFR+vdZgsKIf/jo8CECVRj9kEiBherzDlenz/vj4+i6rNPyPrMpVLkPvxY0EvUKuAB42PBJqz0WqrVwWOLrSxMiqOtBVWzZsbsi2cdDlgr98dckDJXlIuSzY+KG3DV0pWsSNPSMPqNdwCPB+1rVqHxz3+ApWIv9amZkYBiAeD+3mcfBsjnAYrxMiDfW2nnaBJmm+mDbQHsLwCY6/03zX3c4+6Fei4L6SdpZNem3vs5gMjq8NGg2T6wTNtXIu0T9GqqvgpuVyfdyaMgkaYh6/w/I+s/yoj3RGlaGlQlpf7FprrKmXDaa6Fa5l0UYaNY0Ee6z9FolBDDOvzq9XznYjG0U6ymctjM5O0pNmulIDeBJIklGZgnGVTkOTkxtzmVfc1zeswo6OjjDLbrs1KIfcpzuo0Rs+zTjrWjJUaWvbLNgLf31uKWacVEdmixKM7QYfWN0/3/5srAbzrQiNLsFKy+cTqx53k0q45YMHSV7aLiEw3i22Pm3Tf8QepUJt4Z7Xh5RQOxlbBh6IXjgd/BOnYsL2G5QDG4WA+5XMTr82unTIWqbCKRLZlqwiTA40HtXQv8FQXDLrqUl287ze8jFF/prHHXTtGOadr9LVUgHWtBqvmp5QkTbaNBlpeN+mVL+QvzSQHJ+ACLsAuD33ZU9+LI8uvh2meGu5dbXIoW+5F6/z2G9j4uK1GRC+MWnBB+k8/1WqIRlbMHBPQ0+Mq0fVlVtXYKCsq+EO61HYA/yByPmNWUgdUI0kKv2nwkqzjoAWmhFPmrno54nyNbxFcBoF9cEzIXCxVONbSvAljyigbW3c/pJpBk6HHqpSGTnFRkL1wcs1fyVPY119uduHwfobJLFHK6jbhvy16MazWEKbrr7E6MazXgvi17kdMd+WbuYYHfvLsLU579Lw60kD0oSRkGemWwmEuaWoEZo4Zj8x2X+ANtXwZ+V11nmKJ7r9WBXXWdmLfuSyohutDeZrV+VuLT4JT4RINoe8wicTL0n4sBn4wuDWJ7RQdCZI3U1ETUu22uKEftXQtw9Nc3o/auBTDv8/aG+lqGSj7aiszb5iPt+huRedt8lHy0DWXbd8QM+OP5+ce8/m/I8/KiHy8rCwyA6itnofvN9ej9YCO631yPut8vAUuhOh84Pj7Zdj74SmdHPvSIOAeUSnllt80/fIfuTcGK9tZD1aiaNRN9Wz8VZ2xiMhxwNB0TJszHoa7urgfM9wDW+wD7Fw1e1xdSyxICAu8xtPdxiVRHJObHjPQuOPiQjfP6lBOdIyCgp8XXbuUjmrgnLZGCTF815Zg33kHRv14NWlANrUaQFnrV5tXPALI5gPQi73/V/wA0L7hhS/kk4nmVmlJkFa4AI4l23xK2cMVnLhYqnMpncT/UTSDJ0OXUTUUmOSkg6ZU81X3NVU7hCw8Lth9Adl90K7HsPgsWf/UTHrnhgojv+wThCtsNuImgFN7Nsrh4TBYytaqopekkGfjabhMWbdyDnUvp1KYDrVGsxqGXGfIRKBokVu9bYN/6qUo8M9qAuF7RgYiV6Se1MePbepS9cDF6N71PJA5G8/kB76JByaZPcHzJQlgOVoIN0BJh9Hooi0bD2dYC6/59YfuyJqO3bZhhiAMr//g8Hl7Zdj9yOWTpGXC1t3FuElg6m3nzr1B/75L4l4xz4Xaj7re/gWZ8KdTjS6NWagwqMgCFAJoAlsAONCpsuHd3VK9vEfHdY2h7hb09ySeqXKyHKuHpC/i703sDa38VQAAk5dySXAVUy/jPgYHtVj5CvapNhm1Efc0nkEOtOxsjildTZZS5Ak/ZWEB2f6TtTRF1PGTjVOioXxbDVYXUQ48bPnOxEB9wPov7gW4CSYY2ycA8yaBTtHINKs85E/BEvkGe6r7mpU09yOk28hZzK2w3YGQPWQBTYDDisbyDWGMYjVZTcF03n1L4Xce78NWSKzjL0Msbu1Hd3kc0tur2PlQ0dfPyVxdSHp4IlOpSVPfkY9VHu2Cyu8BaFuKmwndQlsZfTjzSg9SpRjwzuoC4XtGBiNG7HasUnsv/mhTroWrU338PPJboC3o+aD6/j2gioLW//Q3cHR3RD0CR7QwcH+lvGgijUEBZMh5jXn8LAKhaBIrX/Tuqj3ksJDo9PBwiqCR4TEZ/SXsiFOl5kQ/AAIhpshLo3U3i9S0GvnsM315h399E/Uc/Q8/6/wb1xnNlu6OVczPDFFCPL4Ps7i6wI2mC5nA4s6osC4AFw9CFDNq0K5Ff8kHsDUOgCTzd9UDX/V+jvW572OIlk++E4vemsIUOsREyF/MRTk3NXoy+rveJy9lDfeuTDG2SgXmSQcdjtQJSKWdgDnh9zVsdF8CJU2/VL8XqwH1b9ka0TiPh8p8awsrXuZAYWRR90YWlS+T45+4Cf3DuK4WPlHUPLIUPHWO3xY55674MKl0PZNWumrDydS56rQ6s/LYGayOI4cX8XCKUh/OC0QNwACz302a99Ww8sef3qOnaHvBdjMfW+odQrG/C49Nex5gUfk+Up3p5Wrwy2oGIIaIWihiZ/niK3lFnVWUy5Cx7kOocgYRm9M0V5bCRemtLpZCkp8PTyS1EFfj7mCvKIcvKhkSrjfo7yHPzoJ16Fhi5PKJjCI07SdpV12DM2++h9o5bI2bOGY0W8rx8uDvaIwb6Ep0Oxu1bib4OLmw11Wj++5O8RNQSwvH4HNbTANi3A55j8Tl+IKH3GCG9wrJxKqgjZH85zz1Qzu064rVEY62ARKNAwX3r0K9bCZtJWFAOhGdV7ZZqXlou3mOlITPvUV7jIK1GcNcD1kckYFvCF/i8Oh6AO6CqIp4kci5W66ZCpZ1ILGynUk88pSvrTjWSPeZJ4k53eS32LHgF3/zyRexZ8Ap6KoJn6PY1qwBn9MAy0NcczNCwwBKT7D4LFmw/wGtfJW0pvJVFts6J26eeqIsjLYWPNEZfGXokTHa6sdFu7yM1ezFxHxwjHQapLJfXeQCAkeihGXYFUobPR+HEL1E06UfOXrEm55VY8u3vsafRHLZA0e9QY1/3WNz97b042hdbBDESp3p5mi+jTQKfjC5wQkRNe+55YXoXpF7RoQjN9He98xZxgBXJ/zoW1FlVlwutK/5BdY5oND31BJliOwC43dCUTYz5+wBA1ayZqLl2Nvr+u4kzKPftU7L5E4x95z2MeeMdZC28C+2vvBzWww+WBTvgxcWCjZrBT7vqGkxrM2DkI09AoteDUakh0esx8rHlOKujD2NeewPaGRdAUTgKisJRSLl6rl8LQJEzkuy7iPY19fai5a+PDUmxt7hiBBwrwEe/ywuFNAkjk6H1ub/7rxFXjRXsqjNgfyodtucUcB05sW2sXmG+i8mysYD6fkDzCDDsz2VQTxxHbNsWjVCPdrulGk0182Az7ebVdsWlKE6CrxohFrYVANsSvRTdV1VBDE+tmkTPxTnFayCVR9fwAACZPJ9TRC7J0CSZMU8SNwxVTfh+0avoq26Gs/fEQ1Ljph+RUpqLc1bfidSyPOLsks/X/OGZyzCqiUW6yYrShm7IY+96UhBLoZ0Lu5zyz1jNeM+nsyN/mBWSI3biUniuMXKVoeuUdGOj3d4HTVmhSj0RI4pXR8wESKRpkCkKwTCA014f9p5SXRqxX46rV+w369pwvDe65UyjeTiW7/8DPpj3LTweGyz9XxF5yIY+SAXSXV6LI6u2wmWyQ6ZTYtyS2UifUhTzmEOReGS0Q4lWck0a7Af2OLptVkj0eurebV9PuaViL3GARWvjRtP/HogQH/fAc7evWQXjV19Q7eeoO44zDx7l/H1IKgAYrRYps67AyD88fEL9maOHv+fD98GABRgm6DcM7e0PJPBYvn1YG9C24h9oe+7vYMEE9dm7+/pQv2wpcp65B9KruoC3GcAtUKhMRKGzkwoBaxHScwC2bSDjHu3rYxi4OjvR+8FGAED32296Xw9YYHJ9o4CsWI+0x2Yi6/w/Rw1MxdAa8bi60V53vyhe3aGBdGvtQgGK7BKk5vxe0HhiVSO4DgOehlAT+8h4GryVBiTCeGrdhVCo8tHbVQWGLQeD2ImgaHNxvFBqSlFQ+gmajtwKp7USQOhCpxRKzSSMHPPmKe/ecqqRDMyTxAVDVRO+nvcMzLXhJUbOXjO6dh3GjnnP4MLND1Bll6ozCvB9cRE+L/OuTr68ejtSCEulhzo+hXZSezQf284swLRj7UTl7Kyegedn3lJ0ndKDWaN7IHuvm7gUnmuMXGXoi2eUYNOBRqJy9jS1AkvOLyEaRyRoygpJhFdoRVlCe8W8/fU1RGM/1jccHZqXMSUvA3WVM3l7nJIuhp1MiGELRgofETWu4A5SKdH+vky/ENEuGtE7mv73oHP09uLoLT+H/sKLkb1oCbSTpxDvy/kdUcL1+xAp4JvNcHa0BwXlXN+3X3wuBK7e/mjH4lqc8R3r2C+/g3q5B9DD24OdJHFoANYDMLkAtACOAbAiPMYBwhc9IlR8sEYHnD91o2fpD8jarASiJH3F8Nl2ORvhckb3aXcdBpxbELWXPbTcPtCujB8eWAyfICXjet5HiGaLKpGmgf1YBhgJfdaN3vL/SMJxoShU+cgZ/Sp6bAfBmG8HPLGrkYRUBwhBqSnF6DP3wmquQFfjE7BbvBWNSu0ZyMx7NFm+TonL5cKGDRvw4YcfoqGhARqNBpdeeinuvfdeDB8+PGHjSAbmSeLC94tejRiUB2Kq7cD3i17F+S+R95G+P3EWjKoTJUMtqZpTJjAH+Cm012enoiVdi3GtsZ/q2EIF2HEnRPSUMg9klOfkGmOkMvSp+RkozU7BrrrYE2hpdgpYFljw7q6oKu9cxJrIfdluj8eK1mML4HGbIZFqBwLu8CCDjyhLIHz76/n2LdIshp2MwbnQjLZYBGbGPU4nLHt/gLOlOXxDglJtJi/Pn+kXItpFI3pH2/8eiKO+Dt1vro+aOQ5FDJVw9STuxUpzRTmshP3qgVl/Id93aG+/kGOxLR7YVgDKpYD9ryBJACYRCxvg2RXwbx2AQkA6EvDYALYCkYP0GLiam1F18XSUfbUn6t8Hmc82P9z1kcXiXN947ddUywB5ceQqsFC7Mj6I0XPNtYCuHnYpmhyPACAMzOFdmIhFaObbo3oUKvf9vP3GE4VaOwX54z8c1DEIIZKiPs3Cr1i8+OKL2LBhA5YvX46pU6eipaUFjz/+OO6880689957kMkSEzInA/MkotNdXou+6ggPqhHor26GHenEKrpW2Qkl8ZxuI0Z18VeyHYrYaMvSB1h72SRO8TYf7EgZXPenB71md0ngpjwn1xi5ytBX3zgd89Z9GdUyLT9VA4vDhStWbw8KZjcdaERpdgpW3zidaGzRMuESRhkxaDf2bIZCPR45xWtELfni219PusAQOlaaxbArdj5ONbahAl9bMDEQlPWVSoMCdWlaGtj8Qsj/+CjU40upesrDDk0peieGzzeNKrxglXCpFLl/jCwiZT1UjcM/u5qoZQA4UfaftfAuXuX8gfh7+z0ewcfyNACSkYBkNOA5KuhQSWgIbU82ef/nNgJwgldQ7j+0yYxDcy/D+C3bOf8+ot3rhRDVOs7ktZqzP6bHyLdXI21ieFZbDJcTMXuufYvkPjE6Y88mOCV03xWjjr1NWOZbOhp5Y+jn4iRkkNqBJooPPvgAV199NebNmwcAyM/Px9133417770Xhw8fRllZWULGkQzMk4jOkVVbg8poo+HoNePwys9w5so1OHj+WWDt3OrW1RkFOJyZ7//3gu0HoHYKmDmHGEalHNsm85MObc3Q47m507Dkq5+Q32uExHQi7cLqGbCFCm9QXnRC2MRkl+DzY+mQnKklLoXnGqNCynCWoZeNSMXmOy7Boo17UN3eFxR4p6kVKEzTostsw76W8Im21+rArrpOzFv3JZ67MB+j0whmV4Rnu31CNpFWvj3uXthMu9FUM49TqIcPQvrraT1OaRfDeirqkD5lFNX4TmeEZn0ZjQbDLroEEoXSn+mvk8nhrj2GqlkzqXrKQ6EVvaNRuo9FLFV4vv3sgWgmTuL0eD984zy4usizZoC37J9vOX/QcQaCfBas8O9yoNRW9cfYftVJBELSlkx3SXHiammP6ZoQ6V5vNf0Al6OO93lJrOPcTUa0PvgC0raHB+ZCXU4CM89WU/lABj56hVosQudw+Vxv9h8kiXm9t4Q/GlyZbyF+40m4ibcdKF+kIS1oCgU/MUAhJAPzJKLjMtEZlbpMNq9lmlwBRAjMa1Nz8NRF81GXmuMvY6fx7j5ZaE3XUgu/Be2focefb7gAj+UdRNEXXYCVBdTenvLA8nX/9iYlGvvVQLaauBSea4ylWSlRS87LRqRi59I5qGjqxspva4JK1e/4f7vQ1Be9zqy224THv23AG9fw60EnEbJx2mvRVrsIhRPprKe4EKO/nrScns9i2PS1i4i25+JUEpiLhdCsL2s0Qp6WEZTtd/93C+z3/w72ZgE2RwwDj8UC66Fq4ocXGu92EqxVlZyicEIDYHlePopfezPie3x/E6lWR9WTHw2xjgN4S219ftWWJwHUInYAKZfHdDRJMoAcYIoBlkz2QzSsh7j/PgIJvNe3HluAvs71vM7nOjxQvk4Al6CjUGE6pboUEkaJusqZolWohc7hsnHeknzPwdj7yor0kI8HWHeEyhpGD7V2UszMt9DWtiTBxNMOlC8333wzXn/9dcydOxfnnHMOurq6sG7dOkyePBmlpYlbHEjapSURHZkuPAiMvr0K7WtWBSnW+qhNzcEDc+7BgRFjg3rLaby7SXBIGNGOxYf2FA3WXjZJlGOtMYxGy5IcuP8yHO4/ZEYMyttNcmwoP2HRs/aySWhP0fAao1Imwb9vnUk0tkD9nF6rHTe/uRP7CRYEAKDWYEN1V3RLt0jQCNnYrdWwmumsp7goTavH6BSy1EtpdvSFjVjwWQzji6GqCVtnPoYvrngSta9/jYaNe1D7+tf4/PK/YevMx2CoEu6nO1iYK8pRe9eCINssMbK+QHgQ53zqCUBIUA4ALAvr/n048ot5sB6qJt6taOUaKIuLhZ17AE9/PzpeWRn5PQH97OpJZ6Jk08cRFxz4/ia+sn8xyvkBb5Av1rF8pbasfUCcazy8Vl7S4LmJUSggTc9A6tyfoeiVdWEWcicFiX7y1ADqlwC0J/6R12Pg/vvggsb+MxTnFpBlkXGi6iMUUruySMiVxUgf+SCn1VpghZrdQnbP4prDVcsAJobToHxUHtL/Mgtq7bmQK8dCqTkHcuVYqPWX+S1PCyfuOOXL0a2mcrQeW4Dmwzej9dgCWM0VgzYWmvs3HztQvtx999345S9/idtuuw0TJ07E+eefD5Zl8corr4BhEhcjJDPmSURn7OIr0LjpR6IMniJNi3FLZqPn+a8ivv/URfPRnJKNwnYDLv+pAUqnC3a5DGkmAiWPGHTo1agdkQKbXIZ0owVnNPYIPiYtRqUcrelarL1sEloz9KIcs9Wkwj93F+D2qS3I0duhU5xopDPZJWg1KbGhfCRaTSf69X2l8Au2H8DIHnPQoke0MSplErx720yUjUiNOqaqNkPEUnYa+h1uvFPdgZ9fRLcfjZCNx90LQ9tKQSvjvj44h/UQHjlDhbuN96DRnM25fXGGjriHngs+i2F8OFUF5qL1ukEuF6XsO1CgzVxRDs/xY4KP6YM2sxCodC+kjN5/fo4FBiFBq3byVM4qAL6ZeF/Zvxjl/P7efo8HPR++H3FhmRg14G4FjNcDsAAIlKeQspCmpkF79jlQjBgZJnjYsWYVWfUDwwwJOzVlcTE0i/Nh3P413B0Aux/BnzcOSIoAsAxYY3TP63hBW6GzHT4AACAASURBVFkhRLGdROQsEHtr5BYoWmG6wJ5rsSvUuOZwX4VJJJE76BnIRmmguK8P1mGbgP4T41Sox2NE0fOnfDAOBD+PiKmtI6RFgeb+TWsHKoR169bh7bffxiOPPIJp06ahubkZL7zwApYuXYr169cnxd+SnLxkTC1GSmkuunYdjrntsNJcpE8ZBUOEB7jqjALYPMPwyLu7woJFMTLcVfkZftuvBVv3A0hMYO6QMKjKz4BBq8K2yYWCyte5aDWp8PSOYuSnWDGruAdKmQd2l7envLE/cp92a4Yey2+agcKOPly2rx4qpws2uSziGBVSCcZnDcNbt5IF5bHE30j5qqEPVW2GmOcMhFbIRoiabGgf3JgU4OXzX8Rje+ejtj8H/c4TwVmaWuEXtqP5PJHgsxjGh1NRYC5Wr5sYhAq0ta9ZBRAKlpFC6zPuU7o/dO0cGL/cLujcjvq6iK8LCYCjBTN8MvGhXveMwIeswN5+BqwwMXUrwP7E8Z7bex0ad3yF0W++6z+nT8lYotdDotPDE2VhQFlcDEarh+0A10l4olIBNvLqG0aphKJ4DNgflVBer4f9AyNccQ7KmZHezKpjIytIzE0INK4JPnKK1+D45tmwvt8S1eosFBKRs0DMe3ZHbIWJJUIqV+ZDpiyGhJEH9VzzqVCL1asdbQ6XFgLaF70+5c7NgbZwLGRjw/eLl6bMUCQe2jpiBPq0928xW4a4MBgMWLFiBRYvXoxbb70VAFBaWoq8vDzMmzcPn332Ga6++uq4jwNIBuZJ4sQ5q+/EjnnPwBTlIV5XnIVzVt8JwPsA1735Q6C/z//+1sKLseiz6ohK4wqPsJX/UBGzbWcW4OwjrdAkQExO4WGRY7Dg7QtLRcuSc9HYp8b6ilyqfeqzUqJ6qWfplPj4zlnEpdeLNu4RJSgHAIPdjXnrvsTmOy4hDmZphWyEqMlGyhSMSWnFW5c+iareArxzdBYsLiX06hT84ZplgsrXA+GzGEbLqSowJ1g1nIBQgTYhJd5c8MksmCvK4WioE3xuRWFk0Uoh/ezRghnaTLxseBbG/mczAKBq1kzBfuqBQb65otybjY4zrN2OY7fdhNFvvovW5/4e/hl8okUh6v+qklLkLHsQTcsfAxiJ17hbIIxeD82ESd4xUATmrN0O4/at3mP8Two2nl+bHpAUeINyaSF9JlksJKnDqFwTgIAKnkNGuE88EgVYnTGQFkZ+BqISRQPgMRk5q234CJ/Fo0KNZA6XjSXzKfchtqbMUETsygWxAn3a+zefhS1aGhoa4HQ6MW7cuKDXi4q8ujl1dXVxH4OPZI95kriQWpaHCzc/gMwZ4yBPC/4jVKRpkTljnL/ctarNgDnfdOCgNitou2lVzqj2X0IIFTGrz05FZ4weazHJ7rNgwfYDKEix4v+mNGPR2Y34vynNyE8ZpKcHCpxu8kWR8sZuVLf3xd6QgtpuExZt3EO8PU2/XqiPKQ2xMgVlaQ1YfvbreO68V/DEtDUYn9bI6zxcnLP6TuiKs6JuE7gYRgsfgbmhjlj949EIzdQC4liWRYI0s2A9VI2qWTNRc+1s2I8J9+dS5uZzvsennz2WBVz2wsXEvdWMXo9xmz4GABy+cR7M3+2OHZTLZGA0Gkj0wQun0rQ0aKfPCFIKbl+zitiuTSis3Y6jt/w88mdwuwG3GxKdDsMun43M2+aj5KNtKHp5NRr+sMybLRchKAcA1ahiFD7zAlgXf50X1uj2lxeLyghANgdQ/8ObSZUOrBnRZpLFQj1+IpVrgq+Cx/zdbrj7Qq6rAasz5xNZYFoitwr5RNFoiNXHq9ZOQc7oV5E77h3kjH41aoY7HhVqQnruoyGmpsxQIx7aOjSBfjRo7t+0dqB8yc31JrCOHg2eD48dOxb0fiJIZsyTxI3UsjxcsfNx9FQcx+GVW+Ey2SDTqQbUm0cBCC5zbrngdjzz2UvI7++AzZ2KVGN8atxCRcxyuo1YsP0AMgkXAXpUcjjlUgw32gStbBUb+/Fgdg3Uo+T+16aM7EerMbwHfCjRa3Vg5bc1WHvTjJjbrtpVw7unPBrV7X2oaOomyjjT9OuF+ZhSkOhe9lB8i2HfL3oVfdXNQUG0Ik2LYaW5OGf1nbx7vxMpMJcoxLDN4sKXrSx6ebU/iPOVHzuaGuOiqC3V6vzn8JjNkGi1yF60BNrJJ3r/hFq/hcLo9dBffClq71oQ8Zzq8aXIf3oFjt12U1Q7zEBiWcDRZOI1E7x2a1WzZpJ/ZpcLEp0e8rw8qIrHgJHJ/DZ3oeOKR/VDrLFFw2MywW00ouhD772F6nMT4mhqQNNTyxO2IEGDtARQR8ic0maSY5I20LMfRbtUPio/bFEuFiQVPM76dshfngztS/kRy8xTHi6EYeFhsCayZxox+3jjUaEmpOc+GvGYh4cKYj+PiNmiQHP/prUD5UtGRgauuuoqrF27Fjk5OZg6dSra29vx5JNPYvjw4bjkkkviPgYfycA8SdxJn1LEac0UWOZcl56LB2b/Dn/csR7pzRlQxiEu71fJ8dzcaf4S8pxuI+7bspcoM+8G0JCpw7+unILWDD0KO/pw3Z4jKOg0QupxQ2t3QeUiz0jITB7oPuqDe0ImAICpsSNlkxEpFhaPypuxtrAEe3XRM6CDhclO9uOQbkcLzeIAQCZkw+VjSkoie9m5IFkM40uiBOYSiZhBlSw3F7pp50QM4rjE5cSm+7130bPpvaCAyfDfzVCVjEfRyjVQjy8VvXSfYYGG+34XJpqnKhmPEXffA8PWT2H43xbioDxShUEkilauwZFfzIO9lvuz+I7FpzLCbeiF29AL1mKO6qUbr+oHIfgzoB5PXCpC3L296N/6iejHFQOuzDiNvVZU5HJop52N3GceRGfjY+j/WyXc9e6ggJ/RS6EunYTiVW9SeTDTXKf2I/UY5d4GSRkbXmZ+9mTUrLsa/dvJq5bE6uOlsVqjqVCjFaMjJR7z8FBA7OcRsQN9mvt3ovjb3/6Gl156Cc8//zw6Ozuh0+lw9tlnY8WKFUhJEV8LiotkYJ5k0IhU5lyXnotF1z2Mhz7YiQkN4q/GlxdnB/V1L9h+gLhc3i6Xwik/8SdTn5WCF+ee5f93TrcRf964B8NsFFkwKwscd0D2bA+YegcYo7dMXAfgbm05aocNE1WxXSx0SrJbB+l2fKAJ+mMJ2fjUZIUIwSSylz0W0RbD+JIogblEIlZQJRs+HOM3fxqcGX/lZXjMZnicTlj2/gBnC1l/vhBYqyVMhMxt6IX5u9048ot5yHv8SXEDNZksouiY75zHvt9DpwQulSL3iaeJgplAZfnQBY/QaoXauxbwXhCJpXgvhsK72PgyoCzY+I0r3qptfNB4BdK4UC0DrI8AbAv/U6RcPgfj/vOh9/9PuQbWWRXo+PIJGN85AFgBZcYZGHn3o7yyfHzVqiMFQPKcHKpzi9XHG68KNd8c3nLkV7Bb9wsdpp94zsODidjPI2IH+jT370Sh0Wjw0EMP4aGHHkrYOSORDMyTDBrRypy7dCkAxA3MQwXfCtsNGNlDfrPRON0Y12rAfVv2BmXdfbRm6FFRnI2LaHycXSzkf+oE0xL+kCMzezDOzH2+wSJNrcCS80uItl08owSbDjTGpZx9X3MPcTk7wE/IhoZ4ZQqGCokQmOOizWxDebsBTg8LuYTB1OxUjNAKz8iLFVTpZ14M9fjShGXG+WCvrUX9sqVU41LkF0CakgpHU2PQfoxCAdbtjh2c0dpzud3o/+wTZFx3PdHmPmV5874KdKxeBbfZFLHkXGhlRDTFeyECd/EkEUrGCUECgKI1Pppquc9ey75CCrZJA09oD3cstDLkPvxY0Etq7RQUXvMhcA3doSIhplo1zb1N7D7eeFWoKTWlKDqzHMd+mgKn9YDQYZ6U8zApYj+PxKVFgfD+fbqRDMyTDBrRMp7bzizAtGPtQRZpQmlN14JhWSzYuh9KpwuFHf28ju8Tbnvj4rIgb/Vtkwupxs3qGTAtzohBeaTzLSco2y5IseLSQHu02nQ09omrelOanUIcDE/Nz0Bpdgp21XWKOgYAONJlxOWvbKe2HFNrp8SlpyxRveyDCa3bglC6rHZ8erwDXTYH7O4TT+eHDWZkqhSYU5SFTDVdiX0gYgVVUq1OcO82o1BAd8FFcNTXwX7siKDxcOEyRGmIjQDr8UAzZSpG3PsAeje9D+O3O+ExGQX7nkeDT0CpnTwlan+s0MqI0B7csD7+u3+P5s72qGWZiUaq1Qk1cRsa0OjVMVK4jrhjBucZr52LTNeLOP7MjXAY6uD+BmRWaiziGjCIqVY9mH288a5Qyxv7tihl7SfrPEyC2M8j8Uw8xLp/n24kA/Mkg0a0Muf67FS0pGsxrpXuQZKLLq0ScpcbD33wgyjBfnGbAX9677sge7UZh5rRkq5Dp15JFphnycB0kJUD5vSYUdDRx+l5nqOz4fapLcjR26FTnHiSEVtMrjhDh9U3TqfaZ/WN00XzMQ+l1+rArrpOagu1eJGIXvbBJN4Cc4F0We14/3ArDI7wvyW724Nmsw3vH2nFDWNzeAfn1kPV8FitXrsr2uzuAL5sk9DebdbhgDI3D/mP/w01186OT8adUmzO2dyE7jfXo3fT+2AdDuI+cSHEwxpHjMqI3v9tQerH89D63N9hOVgJNqCEv+fD96EsKob6jMmwHaqK68IFCf4MqMeDng/fDxor905SryAhhf3ZkMPshvsjHWT3cs81vvuvUlOKjCcuRve362H9AQBBRxsjYTgrJ6iGySHQKHaWm6SPV6LVQjY8C+Z9FUEikUKJZ4VarMBfpiiEx9UNl5Pb+eRknodJ4fs8Evn6PPUTD0MFhmV5Po2cBLjdbuzb57UAmDx5MqQ+n8/TiIMHvUonEyZMGOSRhFPe2I0rVm/nLHM+u/YY7v54PyQu/hkxo1KOLr0SepsLmQlSiXZIGJiUMqRbuR+C2ZEyeEbLIN1JPqavyvIi+ovn6GxYel4DsnXc52s3yfHP3QVRg/M0tQKFA9Z29b3moN8lTa2gzkwD3t941a4aNPdZsK+5B1anB8aARYs0tQL5qRqMztBDJpXA6XHjx4YeNPGwyZsxajh2Lp1DvZ/Y2C3Vce1lHyrEQ2AukH9XNaLZHPvvI1erwq1l3HZdXIilTq6dPgPZi3+H2vm/CvKQ5kPa9TdizBvvoGrWzPiVRsdBDV4spGlpKPloG3XgE0uJHoA436lUGvU3ZjQaKIqKYa86yHuhRwy002eg6OXVOL5kIcw/fi/4ujyZSJk3G4o/9hPdf62mctTMvwDOT8gXUjJvm887u8fV6iJNTfMLNB5fspDoOtVOn8Gpe0ByzlACx5DIvl6hcAX+QufhofzsTAPN9xDr+sx99g/owrKYgX4sH/PTCT5xaDJjnmTQiFbmPKqnGX/YsxrDJTZ0MGfBwerhAXmA7pQw2Fc4HJvOG4vbvzyIzK7E9dspPCz0dheOD9djeL8tKHtuVsmgGC0F+0A6pOvp/L1VzsjZ9duntkQNygEgW+fE7VNb8PSOyH7CMgmDC4qH47ErzsSUvAxUNHVj5bc1MNld0CllWHJ+CXH5OuC1wVu0cQ+q2/uCAny9QobhOiWm5qZjZIom4nG59o0FjYVaPIl3L/tQIR4Cc74Ay9LXj1QXg77rboZpbPQHo26bA21mG3XPuRjq5MriYuQsexC1d9wqSvDDDgTMJJkuvshS0+Dq5G5FGExoS2q5HiRDlegB73daM+9KOJspNEBCifEbsxYL7Acr+R9fBOS5echZ9iBq5s5JiODgUIPRKKBUl4BhtHA56iBXjoJcmR/x/qvWTQXj0AHoIT4+3979aAuBgQKN+U+vQONDy0RTqw7s4235x5Po274VrCW8lz1wDNFcCIYaXK1pp8s8HAvS74Hk+qy/fRkKN6xAr+7vp3ziYTBJBuZJEkqXqQmHWvbA5bZDJlVixbUTccvb1rAy5z/uWI88YycgBfKlX8LmTkWb81w42WFE55F7WBR2G/Gz3UeQ15V4r1W5h0WWwYzqvEyAAVxSCWwDfei3/LwbYzOsgIahOqZNHv7nWpBiRY6erLw0R2dH/jArGvvDe85dHhb/PdiMb2o7/ZlxUiuyUAK96UMxOlwwOlw40mXEs3PPiph9LxuRip1L56CiqRs3v7kTRwh/P1oLtXgTr172U5FIAVY2gLQd22ApHI1DDzwBS+GYiPva3B6Ud/ThqiLywJyPfVYoqklnYMzrb+H4koXwmMRZ+DN+swNHf30zJFotch9/Cu0vvyCqkJw0LQ0Fz7+M5kcfGlL90AC9NQ5poOMLMtTjS6GZehb6hATmJwHO1hYc/cV1gz2MQYHRS+G85Cv0dZ6YM9yubng8ZkiYyAv72qwL4cAm4nPwbbUgWQi019aidcU/4qJWrZ08Bc72tohBeegYorkQnGwk52Evsb4H0uuz+YF/oGx7csEjniQD8yRxxVfKzHp6cUZWJdJVFrjZE4GkQlqJpy7PwPqKHOxpcKPX6kBJZx2KesP9TFhWQnXurH4rsvqtgj8DX7ROD8463gGTUo6WdK3f9mxDuRJLz2vAiOv0kOy0+C3SohGqKO/j0uKeoJ7yaOiUHswa3YP1Fbmc24jRsx3oTc9FbbcJizbuiVp6PiUvA5Nz04kDcyB+vumAt+zR6+VphkSqHZiIxOvJO12JFmApTP1QHKzAGX9ajP1PruIMzp1uGoUoOlsiLnSTp8FjtYpqP+bu7UHvBxsBnMj6jvrnK+jb+imajxyFtPw7yAT0Lyvy8pFx3fXQDPiZDxX1eNnw4dRZOtIHycAgQyKXCxqnqEgkgIfuuiUiHsc8SWAK3JAUB88XjupemLfshsE+HboRlyNnycNBbQ45i/+E/o8/h5tAod3X103SOhEIzUKgraYaHrvdn+VufuoJWCu9CuSqCZOQ96dHeWWzaccgRi89Lck5dnDgd20kFzziRTIwTxIXAsuRVdJ+LD2vASlKJ9whMajDbYPD3Yz5U614+LJ5eO2HbsxY+x8Mc3h7jO1uPTqc9KXsQwmd3RlsswY9/rm7ALdPbcG4/F7Iq2JnvFvTtRGF31LVdA/pShnZQxtJ4ByJSN70XJCUntP6oMfDN52rR8vYsxkK9XjkFK9Jlm4JgCTA0rQ0Yvyzj6L8n29HfF8upVu0E2qfBXhLWsUI8DmPP5D1bWhuhCw9E6r6OsGiYrbjx1E1ayaKVq4Jsqnp+2KbsBJvgfjs5nzECnz4Bhmsa5B66+VyaCZPgbunF4rCQihz82FvboTxi+2DM56hDg8xRmak16fch7sesK0APPUATABgRi82of+Tr4PaHLRTpkI1fiKh/gCD2kXz4Wxqitk6EQgff/IR9yxD/X2/C1o8c9TXoWbXN7x6wfl6pCeC5Bw7uAzla+N0hO5pJkkSAnylzLvqOtFrdRD1QBttPeg1foG1N83AhTneUjG7W49WxwWwsZkJC8o79SrYZPH5s/DZngFAq0mFp3cU4+WLz4AlSxF1v/YUDdZeNinotRydDQ9dWIvxmXQiaXYX+WfzBc40RPOmD8VXeh6NxTNKkKaO/v34oPFXJ8VuqUZTzTzYTLvDbEI87l7YTLvRVDMPdku1qOc9XaAJsDT1tdAeqQp7XSWVYCqHWwEXQu2zAG9Jq7O1VfBxYuFsaoJ1/z6wfdEdKhwaLVxqLVwqDec2rMnoL/G2Hqr229QMu/QysYdNha+33nqoGlWzZqLm2tleNfgPNqL7zfWoueYKVM2aiZ4P30PtXQtw5NZfUD9IWg9Vo3/3rnh+DG6cTihycnHGT9UYv+VTFP3rVShyhTsXnLJQBOWMTgvpRCnUy71WaIA3KLf+GfAcxEBQfoLANgfrIe99u2jlGiiLI+uvBO3b2wNb5YGway/SMQOhXQi0tzbj8I3zYP5uN+e5Dl40HUdu+TnM+yqIjimmR7qYJOfYwWeoXhunK8nAPInoBJYy0/RAGywd6DY1+x+aO5xnwQnxrXO4MCrleOHaaXj05vNxOCcVJmVw2aNZJqWyVI2Ez/bMR7liOP4y+9yI5zMq5Tick+rNsmfoTxxjQIV9bIYVcgqjAZNdgs+PpRNvTxI4h5+DrpQ81vY+gUASaPzVSWmtXRjTK9Vpr0VbrbgiaKcLNCv1CmMf8j98K+z1DJWCWvgte+FiSFPTqPYJRJqWhpTZV8K051vexxATe2o6Kl54Azs+/hGOvILY2w+UePtIvWKON0spAorCURi5/Gmvgjkh5vIf0fvxRzGDkWO/vhndb66Hs76OakxuswlH598KzyCK3vV9+bn//1sPVcNcsXfQxnIqwbrtYNlgUT7bCoCNsWYW+DegHl+Ksf/ZDO255wm6L4T+XfmgXQi0/rQvZhURazbDsGWTf9Eq0oKAkDHEw7YwEg3/uwX9f6uFZTlgfRZwHQnfJjnHxpehem2criQD8ySiElrKTNMD7XBbUd2yG9kLF8OhKYCD1cfeSUR85eKtGXosv2kGnr7hHPxYlIUOvRodejWqCzLQlhIunEaD3u7E5fvqg88bcL6vyvKwZ+wIfFWWh6dvOAfLb5oRFJQDZCrsET+fSRlR+C0aWyobUdVmQHljNxa8uwu/fGMHrlv3BX627kv88o0dWPDurqCsejxKz1ffOB3FGdEnAj7+6rGwmsrhsJJlc+3WaljN+0Q9/+kA7Uq91BpcIZKqlGNOURb1ebVTpkJVMp56Px+qklK0/fN50UTfhMK43VBKJChuOAJtZxvRPr4SbwBoe/lF0ey91BMmIfXiSyFNJ18kczY3ofaO22Kr5PMco8dug61qcNXSWWM/KqdP9S9A2Ab6hpMIxOqC5yBgfcSbKXcdHihfJyDwb8BjtUI1rgSaKdPAKOkW+riO6YNmIZDR6+GxkWvjxMrW+0i5fA7AkD3yk3ikC8V6qBqVl0yFYekBuD4F3F8Drk8B6wOA+R7vbxm0vflHGLreieuYTldors9EXBuDBcuyeO2113DFFVdg4sSJuOyyy7Bhw4aEjyPZY55EVEJLmUl7mn24PA5op0yFUT4hoT3lVrkUBrUChR19qM9KQU63Eb/+8iBG9pj9dmdZRivMCm/WXMiKFpftWX1Wit+nvCDFikuLe6CU9cPukuDz2nQ09qmpKhACaTfJsaF8JPV+3RYHzlrxPyhk0iD/8UA2HWj0K7kvnlGCTQcaicrZSUvPy0akYvMdl+C2DV/gmMEGo+NEdiTQX93mdGPBu7t4W7yF4hWhIcvmety9MLStPO3EUGhFkEKhXal3q71l2iqpBBkqBeYUZSFTze8+wdeSTFlcjOzFv0P97+7idd54oDD24dyNr0KXlYXuGCXvPnwl3lkL7xJVwM606xvUXDubuvfeY4qTe4ZcDtP33w0JL29r5X4cu+0msHb6e3iS6LAt3ky5JB9h5etcuHt7cfima8BanPCYjII1HHzHDO3B9S0EkvSxS1UquDrDLWRjEUtNvX3liwBL9jxGa1tISzTBT5jgX2gJbE8A60Dbsd/A0LYq2XMuMjTXZzyuje7yWhxZtRUukx0ynRLjlsxG+pQiUc9BwvPPP4916/4/e2ceGFV9ruFn9pnMTDJZyEYSyECABBABaxGrVrFKbSsVpbbWlmqtVr0udWnV1lpsXVqXumIRq7Xetlqrgl6tCu4VqQuLQMKakJ2ELBNm3+8fccJMZjtnliSQ8/zFzJxz5kyY5by/7/ve90luvPFGTj31VD766CNuv/12FAoFF1544YidhyTMJTLK8NZkMTPNAEr54Dyxbs7xcCB6njTThES2zuvn+MZu6tr7OWjUYHT5KLK5orbXfyEKg0CqjZ+xYs9ClBlcLJ/XQZnRHdFpMLf8EJ1WDQNOheAOBACPD5oHdDy9qZxOW2pVALc/gDuB6/VwJ/d42fTDEdN6Xldq4q/fnE59j4M3DngjxLdGqYiZex6+YJCKu3zAL66aG/CPjerpSCAmPzoRJZdegeWVtYJEXCA3D+XynzC7KJd5xXmi29eHE2pfbbryUhw7thNMIgzDo4o6H7xvTLiZh+N+ex0+o7A4yRDZMLAba38XvF78Yyi3XRLl2SPQIt6U3tcmrMNEDLFmcIUsBGrMZjTmGg6tfyOl543npi4qHlImo/R/rk3p+YUixPAztNCifzD8Ts/QzHnF9LWSOM8gQt+fYiItk2Gpb+Pjy1Yz0NCOt//w9Vbrmk/Jq53I8at+gqluZLw4HA4Hf/nLX1i6dCnLly8HoKqqin379rFy5UouuOAC5PKRaTKXWtmPQMLbioe3Eo82w1uT324swOYR9jZTK3TUlp8AgEwX38AoFh65MJlsVyrYXlEwZPA2/MwMbi/VPbaYojwcGeBSygU/b4h4sWcQOTs+XHwb1AFqCp3MKhEnFnf36Ln7fXPKolwMISf3VFrPhb6n64pyeOL8hTz7w5N54vyFaJSKCKPBcMIXDOoPCKsihiNXiKvmyhXjY+4qVO1INAucrK0yhJiWcmPdTL7xza9xVnVJ2qI8hG5GLdWPPo4yN7GglRsMTH54FXXr30c3ozYjru4Zx+vF3yfut0ChN4zN1yIhkQpWYN9on0TsGdxEc+wyUz6eY4+j5Z7VdBnELyKHCFXrhyNq8S0YZOCNf6d8DskQs0gQaJFmzkeKRO9PRX4++gULRUdaJsJS38Z7S+6hZ8PuCFEO4O2307NhN+8vuQdL/cikhezduxe3283xxx8fcf+iRYvo7e1l587MdZUlQ6qYH0GER5BlsjKYSa5YOJ1/bWnG6hmsnLcM6Oi0aqgpTD4zZcopptAwEUt9G72fCP91tWpU9Bo0TE6SnQ3QPsGI2h9A60s/69WrUPD06XXMaullXmMXua7kc9/xYs9A2Oy4ViVuxrLfNbK5vQ1dA7h9ftZefGrM92p463ldqSnt93SmMtNjYSq5AmvfWkHt7HJFPqbSo3Puajip5EcnYjRWtJAxUQAAIABJREFU6sNpuvJSvB3tCbcJ2GwceOQBCr69FMiMq/uoo1JhPPU0DoWZkklIHPGI8x/NPCoV3r5e7Fs2R4316GbURsQUOg4doiMgp2nJBfRPGVygNHx9GXPf+jcq66GUnj5WtX4suW6LWiSwgnctKG+Ifijk66LTj2zW+tHM8Pen325DoTdQ/NMrM96+/vFlq7E3Ju5ksjV28/FlqznjgxUZfe5YqFSD18qKYaalhYWDXZ379++nrq4u6+cBUsX8iGF4BFk46VYGM8m8ysKoHu+nN5XTZUssEI3aAhbWDF70fnzZapztwtshOwv0rDxrLl15iavsXXk5bJxaijlDfyOj28uCXZ38+Yxj+N2yBYKef3jsWYiqPCcTjYmr9CGE+h+JdWHPBCEn97pSEx9ctZh1Pz2di46fwrI5k7jo+Cms++npfHDV4iFRns57elNrL9s6hL1PUol+0xnmodYJq+ZqdLXj4gIhlfzoZIz0Sn04qb6edF3dxwReL02XXozllTWgS8/UUkJizJD+mnt6eL0MvPpyQrd0/bFzMd7/CP/5+e/ZdN3tQ6IcwDZtJvaqKSk/faha77RtonPfJbTv/h7ugLBIteHHyAZiFwmCcWo6IV8XicwTitGc+td/UP3Y6qzMlA80JF4MD3GooZ2+zfsz+vyxqKqqQqFQ8Pnnn0fcH6qU20ews0wS5kcIYiqDo8mm1l6GK/NOm5aHP6piT68uqq1dIdNSbJzEorrlmHJK+PTNrbSJ+BD26jU8cfpsOguN3Hf2/ISxY8+cXMuyjXtQZsZ8GIA5zQe59bkNTOy10lxkwKpVRrW3x4s9C+c0cx85amEnJjTVqNehEu3CngnCfQbmVhRGtJ6Hz5Sn856uP2DhG0+8NdSZkYxUot8AysyPo9IkzrdVacyUmrNTzR1riKl2xGurjEVopX76/71J0Q8uIn/pMop+cBHT/2/dUPt4Nkj19aTr6j5m8HnxWyzgFO4CLSExZlGNbIdYIpKN9bze1I3FE7tDbueNt+MorxT9nIr8fEw/+jr7t59Ea8OZDBz8C9a+5wmesRehybNyozGrrttiu41kCS5hxpOvy9HEnpVvRrWvx8PTb2f3o6l5LohBr9ezdOlSnn32Wd5++218Ph9btmxh9epBE0fVCH63SK3sRwDDI8gSEaoMZjrPWSgrN+yK6d7dadNy9/tmKvOcLDL3oVEGcPvk6HVzeOjcrwODYusfv3yW+QIcvUPsKzUNid1Q7Nik7gFO39KM1uvDpVKy7thJtBTncetzG9B5M+vMqwoEmdZpYWrnlohVLq9chlOtZGd5PmsX1MRtXw+RrxMXfxYMJhfoerWPMoNrRObLw9nS3sd3//p+Qmf0VN7T6i9uhyrt3TZxJkpiM9YBNDm1VExfS2fjpXicOyPa2uWKfDS6WkrNq8a0Cc2m1l5WbtiVEbf6bLdEhlbqR4p0Xk+qru4SEhLZQWnKxzeGjP4g9ljPAbuLHlf86xzHpKl8fudKZtzza/Qt+wS3tWtqJtGnvgmvLfI7STkN5JMG3c6TEXA4aL7uKsEGnmIRY/iJEVRL4j88XnxdjjZ8Iq/dfEk8nzLFzTffjNPp5IorrkAmk1FVVcUtt9zCpZdeSn7+yHXIScL8CGB4BFkiQpXBJ85fmOWzik0y8dM6oOMvmycO3V425/Dq6WXPb2SuVdwHMBDDfC08dizEpC4L5X3Za0UZ3nqiCgRRubxM6rXhVSRvTCnKESfMhVTNi/R+ls/r4O73E1d8M82eHit7egYdruPNiqfynv7ZrMHFDSGV9liIzVgPocmpZfKsD3DaN2M5sJKA34ZcYcBUeuWYbl/PhieF2GpHtloi04lpC9/XsTX1Fs9QC37D1xeNKddvCYnxiEyjofT6n9NxxwoC1ixF7wEYQV4sB1MOgS0OSJBYEsKxY1uEW/qmLkvCpBMYFOebHvk7hj07OOa5P5Oz8f2EC4kasxnNtUG87tgLhdrrBiPIgh1JTtbvH6r0Z2OESEw0l7wKlDVxHhtHvi5HG0qDuIhTpWFkikt6vZ777ruP2267DbfbzYQJE9i6dSsAM2aMXIecJMyPAMRW+lKpDGYKseIntH2oglqXIEosFomix8L52taWoTzykaRkwMEv//VfGioKcH9RvW+OUT0/6FBSakw/Q3U4ZQY3lbnOUWlph8Oz4meuWsfxVRNQKeQYNEpaLeIWSULv6foeu+BKezhCMtOTVZZ1+rljJqe8x9bGzo6N+PxulAoNteUnUGg4vOAV6iqItYAxPN5OjDgvufQK+te8IOjCV56bm/GWyHRi2uLtK5S4LZ5jIB9b4shBYzYTUKjw7hE/WiMRn6DbTftvb8tOHJ0JFHMG26pVS0BZE8B5r42AwI9+0GqNyDb3BoTP09lqZtJ33+Mc57PE/P4KxTiW/eFqDvovhzjnpJg0mAvuuh8CDSSdxRdj4CkWId1GsvLBxYR4jBdfl6ORmivOoHXNp4La2dX5eqZdeeYInBWsX78ek8nEcccdN3TfK6+8wrHHHktJScmInANIwvyIIFWxOxpcsXA6a7a1CqqGhoulUAV13Zwq5u/rEiSiE0WPDUfjHb3FijynhwV7BrNS5+/roqNAPzQXH8LiVAOOjD+3QRNg0ZS+iC6F0aDjkIs121uHbqsFdBFE4HgD/F/m2QaF4Ep7OJPy9XHbt8dq2kHvpkb2rHwTn82N0qBh2pVnIp+ew4Y9L2JxdOHxH+4uaendjimnhIU1SzHllGTNrV4/d55w98FAcKhClE6FO0Qopi2WI3z4PGesKk+ifYUSsFrZ9e2zmHT/wxSec+7QMcVGlEmMX5QTiqn551oAdn3763jbRiYKaLwQzIJBk6x8UNAqhl1q+EU2yfS//irByy+h5LIrUeWWidpXpZCjm5rYMbtz3yUEDiZecFRMAs2V4LweEGArES8XPV1C3UYxFxpMuVDhRvMzd9TfPMR48nU5GimcZyavdiI9G3Yn3Ta3diIFcydn/6QYFOEff/wxv//97zGbzaxfv57nnnuOp556akSeP4QkzI8AUhW7o8G8ykJqS/LYsP9g0m1rS/KGxFKoItpcYqKjQM+0zuTO6XGjxwIBkEcKP7fISrxTIeNAgYGKHhsqoUJEAAa3l2mdFq5/+bMIM7j67hwWVFpQKZIcIAU0ytG2qY3GI6D9L0Seysb5k/6O3Pk3HJ67Mnoe2aosp4Olvo2PL1vNQEN7xIpy60sf46uU474+F6rVEft4/C66rc28Vf80ZflLsuZJYd+8ieDw2IU4BGXQu+ZFuh7+Y0oV7uGkE9MmZF8h+A920/jD79ExazYymSwjxxw3qFSD383juMPAeNIpQ+/36Wv+za7vnSdVzgHUGvBkodKdLjpQXx4tygHoEnco/8Fuep/5C71/+ysT9AaOOfbLNP7gMmw1MxPup1XImRd2nRPPhyPgF7Yo4X0ZQaIcDhteZsP3I1E0l7JGc0T7ukgk5/hVP+H9JfdgSxCZZjAXc/yqn4zYOd1xxx3ccccd/OIXv8BmszFjxgxWrVoVUUEfCSRX9iOAkNgVQrjYHS1WLVuAuTDxbKm50MCqZQuGbodX+Z84fXZa0WPI5VFVvXVzqqLc2uPhk8GfzjyWX3//JLZWTxC0j1hKBhxcsn4bZQYXN53cyPePPZAVUQ7g9h3ZH3Nzbie1+a3Igm3o5VtTOkZzvz1mXNpYSzuw1Lfx3pJ76NmwO6rNy2txEtxmR3XLQWiKvUhndfXxyf61ouf3hdL1+EqCNmHzm0Grlf0//TH2/34U1TqezLF4OGJizeyffcLu85di37JZ9L6CCAZwbduKc1tq78Vxi9c7rkU5RHsuyHxZHK9SHkF1l7EoygGc4HkM/M3RD8lS7WwNBMB6iKIP1jHv6h8y738uIKd5b9zNC7VqSvXJZ2zlCmH+H/Hix+KRzUxziB3NFfJ1qax7k7wJF2EsWEbehIuorFvHpFnvS6L8KMBUV8HJa2+kaOE0VPmR7111vp6ihdM4ee2NmOoqRuycDAYDd911Fx999BHbtm3j+eefZ+HCkffrOrKv2McRqYjd0aKu1MTai09l4eQJ5OsiK3v5OjULJ0+IqkBesXD60LZCos8SRY8BUe5ooUq8EBpLTWyaNthqtubLUwULerFM7Ldx3YTd1BQ6MaizU9UejSzzTJKjdJCjdPKrTy6ivr+K75pfw6QV/7UVS4Cm4gyfbT6+bDX2BCvIALIOH8p7++I+rlNaqcwVfvUlxpNCrIt5IImIdzc2su9H36fx8kvY+8Pv0Xj5JUOCOhwxsWbDc4Tb/3BnSjPlSclgJ43E0Y9MrcZ46mlDtzPVxREPZVF2FpXHG8GOwbns4ciL0z+20uXAtGMzx954SUxxbtKoWFxdjH3zpqTfkaaSK5ArkjtHJ4ofi0U2M82TodPPpWzKaiZO+wdlU1ZLM+VHGaa6Cs74YAWL1v0S80VfpWrZAswXfZXT1v2KMz5YMaKifCxxBC2pjm9CYjfWLGy+Tj2qs7CxqCs18cFVi9nc1sujHyaPahreAp8s+iwVnjh9Nte//BklA/FnuYdX4sW01otF7/KhfaMf/7FFGT92CH9QxlnTe3D75LzVWEDrwOiYwCVDJfPiDR5eAFHgAxk4fDl82DXosP9W+zzMuZ1M1A9gcSVYlInDcAE61tIOejc1MtDQLmhbWbMH2W43wWnR7qZqhVeUr4AYTwqxruxCcG7/HOf2z4du96x5nkB1Gf5bf8qMk5ZRaJgoekEADlfls3HOEhJiCXo8tFx3NZ33/wFlQQH2TZ9m9fnkGnHOxxLxCbSAb0+kQ7jqbPC9T0asYbQHuzju8u/y6WPP4pg0Fa1CTqFWzWmePrq/+QNBo0A6wzzUuhm4bIndzlVng/9DBUFr8u4VRX5+VjPNR4pMeJxIZI+CudUseOKy0T6NMYMkzI8gxIrdscDcikLBYmbVsgVR876xos9SJVSJv2T9Nsr77BEGc1aNis4YpmwgTNCnjDN7VbdAAPK0fo6vGMxAnVt+iE6rhqc3lWcs27w8R4nVB1ZPeuZ6x01ooCzHQpcjjy1907D7dDDsT3PIa2BLbw3legcVeTraBsT15A0XoGMt7WDPyjcFuZQCyKxB5C9Z8f8i9sW30DQSsZ4UojJoU0RmtaP4fC++q3/H27/dg752FmZN6s1dqYh6CYls4Lf0Z/WzE0KmVqOsqMLTvD/rzzUusIJ3LShvOHyXchrIq4VlgwtB6bRz3M9/wqHH/8GcE75EXmsTu3+wLKHZZf1XFzL5sScoPOdcAMrMj9O2a0ncyDQA3Wwzshm5OD7ZkvSctNNrM278NpKkk+IhITFaSK3sRyAhsfvsD0/mifMXjllRLpbwFnhljHzyTBCqxN997vG8W1fBxppS3q2r4O5zj+e35y+M2R4f3lqf8YZzXeZfZ+CLkxzmf4dBHaCm0MlVJ7RQZhCXFz8co8vGMZ17uOrNx1HZDqV1LICyHAu//dJT2P05g6I8AR32HIr0Wo4pE94dEkuAjrW0A59N5JxlgkWdHJWwhRexnhShDNqRQNNpYcL9r9BtbWb3VwuRGcR3SUhIjEeCHg+uzzdH/whIpEys2WztdYOu7ZlC2X2Ayrt/SaleK2jUIWCz0vijC6hfdBLOnQ1ocmqpmL4WreGEqLZ2uSIfnWEhFdPXYn7sGTRmc8Jja8xmqh85cp3PQ6kZmfA4kZAYSaRvbYkxRagr4KnvniDQ+zk1QpX4R78xjz+fcUzS9viQoO8fNjOfDkGjjMA5mRUbPn/ya7ESg5fl8zpEHVfp9/Kllu0s2vtfvrXzfW5+70mCMrjzuO/Qp05s1CeEHf1TeKNlHo2HhMXINPfbefK7CwWL81gCNNzXIBkjkXagFFrmDhFnUUet0LH02MVZ86SofvTxpBd1ckNm5hI1LX1o9nbRNykH28TRm3WUkDjSCFith1dpJdIm1mx2KBtcPhPI0NeTa1cDPc/9Q7hhpd8fITKFGKeF4sr0Xz4BhSlSwCvy89EvWEjFijvpfPC+hHPtYxkxKR4SEmMJqZVdYkxywfwp3LF+Ozu7B6uxk7osfG1rCxqvD/cXs+bNKc6ap0NTqYnCJpEBpnEITlLHnBFOB6EFkjKDm8pcJ62HElen1QoZ1daD3PbK/ZgtnQA0msq4cfE1tOelaksbza6Bidz62SVJq+UhQjPff7vwpLhxZyHiCdBUo/2yRc0VZ9C65lNB7eyJFnVMOcV8afIM1l5cmhVPioQZtPn5aKfXUnrl1ey/6vK023aVNheFL2+m91tzCagVBBQy5P4Uxz+0WnCl1ykiISExDjGCaknshxSTQP/g4Ay6dy3IOifg3Zr8NyUe/v5+Ou68XfR35/CoSJ1+Lrop8WPO4sWV5Z75dboe/mPU9/dotX+nMh8uJokjW1ntEhKpIglziTFJ/QELfXY3Zb3WmDPh8/d10RFnJjybrFkwlblN3aSbbNabr0VxbSHp15ojEToBYNAEkhqETS7Q88yXS9D+6GcRP9B3nXKRIFFekKMmR6WkTeBsvlBRHsLm9qVtihjL12A4I5V2UDjPTF7tRHo27E66bbxFHaO2gNryE/nP7n/h87u560wNMsVsnvrUklFPikQZtKELnPaH7sX/SfoGV8YPd5G3fgfyQJp+DG73YISUSgVOkZlBWSYA+PNzUPVnwcdCQuJoRUaUF0nEwxO+eDh1nQyAvGrweZz3Dra0y3SDQj3cDE5ZMziD7ro+/S6FgCu176dURGZ4Lnqo/TvRXPue7yyh5p9rsy7O05kPF5Pikc2sdgmJVJCEucSY5LLnN6Jo6YlrumZwe5nWaeH6lz9LHp2WQZpLTLQUGajuEZbt6ZOBMuzCIdxkbnnBQWoYPYGgUSa+gDh1aimlLzxJb9gPXENhFftNwtrNg0G4f8lx/G7d53yeBVf70Mx3OqaIYyntoP6AhYdPruX0+nYmWOJXzWUVWuS/KCX8ilSt0KHXmJDJ4KO9L+Lxu8Ie287SGSUsrFmKKUd4l0OPrY2dHRvx+d0oFRpqy0+g0BC5kBN+UReOxdHFvitPpOjmvWjS/L9X2jOU9RwMgs8Hfj+K/AJy5h+HQpeDdeMG/Acz0wWTKs66cjquPZPyB95A09KLMsxvIAhZHeuRkDhi0YGsFILdQPhPsnFQTGuvG7zpe7gY/35vah08KjkBVwDnzyOfw/cfkE8afA7FpC/u2w2+xsQRkUKQa1NLT0kmMg/YXWzqsuANBFHJZcwrMUVkpItp/w5V5rNBugsEYg0/s53VLiEhBkmYS4w5QvnS/7N+W1In9JIBB5es38ZvsxhjNZzHvj6XXz63gTxP4riRHr2G/z2ljmP3H4wZ9/bGngBTC9qGR66PGG5f/L730Ex14NXIH7gXZi3CqhU2TNfv9PDvne3MryzMuDCPNfMtJgEgnLGQdlB/wDJYuXd52fyteTG7RBxaFRNmVXLKU5fjr5LR0PERvoAHpVzNxILpfNb0b2zu6Hxzj99Ft7WZt+qfZlHd8qTi3OLoYsOeF7E4uiIEfkvvdkw5wgT+hj0vYilV4VhxztgTm8Eg/v4+PI17kemNoy7KgzKQuQb/n/fffwGavV1M+MdGDJ81oXD5JFEuIREPByimgerGwTbyeNVs05OnoN1xHo2XXwI2kcLZF4R9Me63DTqyO28dnDNXTALPM0qCVmERnHHR6Si/5de0XH91SgsJsURmj9PN603d9Lg8uP2HF+R3W+wUadUsri5Gt3OH4PZvZ/32rLZ/p7tAIDYiczSz2iUkhiMJc4mssKm1l5UbUhM5KzfsInd/N+V9wlY9y/rsVHUPpJxvLoZQa32iD45PBq2FBh77+lw6C418Ni12hXlBhWXURLnNLeetfQVxHw/NVDcO+4FzKsXFrGUrYiwbM9+pCvtMcNnzG4fa6UNGg5O6Bzh9S3PEok7F8VNZUlcBwFemnTe0/2tbH4spysOxuvrYsOdFzppzedxtLI4u1u94Oi2B32Nrw+LoGtynqnBIbBa+vBm5y0tAq0Kz5wA5TT2J/yhZxt3YCIp0h1LSRxaEnMaDVN32Ei0rzsE9tQRlvx2FK7vxfBISRwNB5+E28ng4P+il48YfgCcF0RxMPEIT7ADHnSDXQmBX8mzwZMgCAYrO/x7dj6/E/t/EmeSxGC4ye5xuXtjdicUT3Xnk9gdot7t4YU8nJ698WPBCQODQITp+fwc1f39e9PklIxPz4WJiPY+WrHaJowdJmEtklPoDlphtwWu2tQpuC7a5fXxta0tEtTARRreXr21pzljeeTzKeq1J88xdSjl/OmNOXDEezvQJo9fG3mnTxDV+C5+pHv4Dp/OJM8/KRsRY+PmlswA0moS3iQ+4ggw4vAz/Og4lB4Rj7Rpgc1tvxGsMF8LJsDi62de9iU5LY8wW9Q17Xkxb4O/s2BhRaQdwTy2h47rFQ7fVLb1U3fZS2m3u4QRkIBc7hu5P/0I6U2g6LZQ/8Aadly9C09I72qcjIXFkkOQjHGgz0n/DB+DN0EhMLBph0AIjTR8MQGEavD6qfvRx9nxnyeACotB9Y4jM15u6Y4rycCxuLx3dfeSKOE/rf7LTyp6J+fBQrKeQhY0jPatd4uhDEuYSGWOoHTeGkVa/08OG/QdZ8uQ7rL341ITiXD7QjcYrrlqkFbl9KlwioLVe6wtw1uampMK8Ks+JVjk6oqDLpuLpTdHhq0a1ktnl+dz9jcn0HVrPu/1ulHoNuTVm/J98BsC529/ivcnzBLWzh9rNg8HBhZnwhZpkKGQyctRKrGGLM7lqBWaTlmeWnwrASQ+/zo4D/QyEVRZf/LyZmaX5IzYXLpZ4beKXfklOp1XD05vK6bTF70oIudGHV/ZjCeF4ePxOPtzzAoHg4fdeqEV9xsQTBQv8Hlsb+7o3M6U42h3X50+ex+6pKqQlTpu7z6AFGSitIh3UZbKk1a2xjqalj+K/bYj4e0hISMTHnyT50/U7f3ZFOWRCjw+hMAzK4/D0C/unHwtaRBwuMg/YXfS4hP3uOjVaUcI8YLNmpZ09U/PhQhY2jvSsdomjE0mYjzNSiZ4QSng7bjwae21c9vxGPrhqcdxtZny6hnZVqajndqmy+1ae1GVJubW+Ks/JaeY+NMoAbp+ctxoLOM3ch2oUumitbjkPf1QVIf7ytCpOrSnhmq9UYLOvp7krUujpLzuOio5mlO091Pa2MNnSybbSmliHjyC83VxoLFkIfzDI7BIvJp0ClbKQAr2RxaUqaosGfezPWPUmnYeixcuAy8eG/Qc5+4n1vHzJ6WNKnCdqEzeoA9QUOrnqhJao/5/hDB8PcHgOiTqPcFEOh1vU+3Z34gsIu4gLBP38Z8+/2NW5kdryE2nv3z1UgXd6hH1O4rW59549l8KXN5P/5nZRryuTF8ejhdLmwvCx8AqZhMS4pxMctwLqGPPlTeX49wtbbBwrlP/qtqF/h9Iv+l56gabLf0zAFv/6KpbI3NRliZgpT0Tzku9RvO5lZAIXMYIeT1bczDM1Hy4k1rP6kVUjGv0mISEESZiPE9KJnhBCyLBNCA0x2nFD9NjaeMZwLP45Gubv6xbUzm7VqFh37CTR5yyGVFrrX1s6jeXzOigzujGoD/84zi0/NGqFvS2duVGib+kxVdz7rSlxRaO9wkjTbd+i8qG3yGkd4Ob3nkqaYx7ebm6pb2P5y5/y2YyJuNXCv3I8/gHOrWtDrdBiyimhmGPY1y/jB//7GrYkxntN/U5+/Oz7fHTt2YKfL9sIaRMvMXhZPq+Du983x90mNB7QY2vj85Z36LTsycj5CRXlIYJBP93WZrp3Naf1vMPb3AF6vzWXvDe3E9+eMBr5EV4tD5F2LJyExHjCCf6wjmXff0AxSUHuL2fD25PBt2bUTk0scoORomXfjbq/4Jxz0dXWiRaZXhHfJbZpMwnkGFAMCDecy4abeSbnw4XEekpIjDUkYT4O8DfuY/ctN2Q1m3Llhl1JW5XDK8dv7OihyvTtqPiltVs/pEVdiK9ESUeBnmkCZlA7C/RZN34T21pvwsNVJ7RQYogW8+EifSSJZ/hmc/uSikZPVSH77v0OZR1yjn/nII+7dnKrX0ujLh+L5/DrGR4xZqlv470l95DT2M0srVrQ7H0I7RdxbqGKbr11gHv/U4nNI+zvV9/VH3cBaKQRMwdeZnBTmeuM6QGQr1Pz4y8V8trWx6La4Y865LLQ4KaEhMRRhCxHT9AhrmVZMDbw7/Dj+NUh1ObEo2djCqUS85PPxH04FZGpkotzl/XO/zKKt18XvH023MyzMR8eL9ZTQmIsIgnzcYD3rtsJZDmbMpH7dpnBFaNyfIg3tq2Oil/662cefPLBt+UTp89OarbWlZfDE6fPTumcxeAW2So/qdSNPoYoH036nKqYYk8p99BnSzKo9wW9lRpy7/kNiw0TWQxJI8Y+vmw19sbBOKoln+yjobIQh06d9HlyVD4WmSMNsFZvMnHQJXxRw+aRc/+7m3nmwtMF75MtxMyBGzQBFk3p4y+bJ0Y9trjGxb4DfxNd3R7r6FRGJhirkMsVKOVqZI8+IlWOJSSOUrImysNwNzbi7UshtzybKBQxZ8XlBiPmJ58h/6xvJj2EGJE5r8TEbotdUDu7ViGn6qZfcvDjDwkKiJTLppu5NB8uMZ6RhPlRjr+hnkBTrBDOaOJFTwghnvt2mcEVUTne36/hnaZCXD45WmWA06oPYHM/yRmzLqbjkIZP2w7v21lo5L6z58fMdLZqVHQW6Hni9Nl0FhpFn28sJnVZ+NrWFjReH+4v4qmav6jEr5tTxfx9XYLa2e1aJfLzxM1JjQTdNlXUffk6NSdVduILCltE8PidNHR8NBTVlShirHdTIwMN7UO3qw8eYmK/jT26+DFtIcqNbqpMh2fI9/dr6LBqBJ1jOJ0DY2O+UIghWjgaZSCiw0Sv8jKl0I1WGcA1QITcAAAgAElEQVQ3Og0XWUGt0GHKKY7KRt8he4YjqNYlISExBgmkkAMuGoGmk4r8fKb/3zqcOxvouPN2Ai4ncq2O8l/dFrN9PROU6rUUadW025MvChdq1UyadwL2mbNG3c1cmg+XGM9Iwvwox/fCc2BNvvoJ8aMnhHDFwukxnbeXz+ugxOCl45CapzeX02HV4PAefttt6jBSbnTT1LuaNbuOwTVsMTlRpnOm2tdD2eTDxf/8fV10fCH+m0tMglvr/VUqdDOjRfBoE4gxsVtbkkeu+mPcIgzihVZr96x8E29/ZGXkx+u2cf/Zx9GdH3/hYoLezfK5kRX8d5oKI943QtEqR7/qanF0cWBAnKHX9CI7dcW2URt7GAkMmnxOrb0wapwFQJ6TMwpnJCEhISGMkEAMOBw4P9+SdPuQkNXPOZai8783Amc4yOLqYl7Y04klQVHBpFGxuLoYGDvV6pGaD8+UIXI2jZUlxheSMD/KCTrE1Z1SNfOYV1kY5bxdleekzOim45CahzZO4qA9uoXZ4VWyt0/JXe+psXktQOyZqFiZzpkgUTa5we1lWqeF61/+jPvOni+otT5YrkR9y9hxAg/H7YsU5uZCA3d/YzJ7Oz8QdRylPHkrOoAvRuTTxH471738KX/+2mza8w0Rbe16n4eyYi/L53ZQnhsp/l0+MTZgg+SofCydNboCL+TE7vKJaN0MBsnTjp187WxRmjclSpSH4uQcJ+cy8f80UmyYBEHi/SpIHInIjEZkQEBgwWAsoZ40Gf38L0UIROfOhjEhZONRpNNwbk0Zrzd10+PyRLS1axVyCrVqFlcXU6Qb7EgbC9XqkRC5yQyR/dfeiMI8Je3jpGusLDH+kIT5UY5MZOUpHTOPVcsWROSYn2buw6AO8PBH5TFFeThW7+hUmIVkk5cMOLhk/TZ+e/7Codb6if029GH52UGjjOAkNb4bCpBXCxOuI0m48Vsor3zVsgX0HVpPMChcBMplCmrLTxC0rdIQu/V8Yr+dX/9zI/sn5LJuThUulRKt18ciQzcVy6Jn4OGwEZwYJub6WDLnK6L3S4ceWxs7OzYORYf12tuSOrFHITv6ZYhaoYt6H1kcXby56QkcWMGcj7uqEGW9MO8DiaMXSZgfXWiqp6DQ6QS1S481ck8+NaqjMJGQRaVCacpn4oq7RlWcFek0XFhXyQG7i03dA3j9AVQKOfOK8yjVR0dzjpab+UiJXOfOBnYvW5LQEFl249Wo73kIZs5M6zjpGitLjD8kYX6Uozz3fPzvviWonT1dM4+6UhNrLz6Vy57fSEPXABplIOXZ4JEg1Wzy356/kNsqdlD9dg84g6CTETjHSHDa2HydAJ02zZDxm7nQMJQj/26/uIqkSq6J2Xoci5orzqB1zadR7ewhJh88xE/Wf5FVbZTjvb84bhT1qZouNnn0ONTCFj3ytR6uPdEv+FzTJVTpTd8pPQCiQsKOTHx+Lwp5WOxb/Vu09jUQDFsX7Lj2TKpuewlNgvERb54Whc2N3D/6IwsSWULGUZFRf6ShKC7B398HAnOtheLv66Xi/odpvem6hFXmsUai66PwvPHmn/0PPosFfF7wevEd7Kb5qp/S9cgDo149LdVrOas6WojHYyTdzEdS5DZdeWnM5wkn2NaG967b4VvxI1eFHCddY2WJ8cfRfwU4zlHU1iGvTt6OA5kx86grNfHBVYtZ99PTqcrPS3k2eCRIJZscBlv0C+bI8f+iCP9vJuD/RdGYFuVdNhVPbyofut1icbC5bdDxXKkQd94ledWCty2cZyavNrEwbpqQy+rTZ/PIN+fzpK2a5v4Y59PkoeZ3LUzsETZmoVH4ufmUHqZN0PNuw9/4z+5/0WtrT75jioTa1butzWmJchlexstXcgAfL29+iBc+uZc3tjxOiydSlMNgRF/nZV/Fr1NF6bIg4NepaP/ZYgIG4ReaEkceckmUjzwqFcFgMOOiHMDb1krn/X+g5p9r0UyZmvHjZ4tk10fOnQ20/vpmfD0HB0V5GOHC0rmzIdunekQiRuSmg33zJly7dgraNtDUiH1rbP8AMccJGStLSAhhfFwFjnNUN/8ajdmccJtMz0DNrSjkkhOX4PGPPRO0EGKzybVfbB9q0R/r+ALQ3K/h4Y+q6LQdFi/9Tg+PfrgLi6OLXntbgiNEolJomFN1mqhzOH7VTzCYi6Pub8/Xc/t3FnD30uN5f1Yl/y2ZwH+a87n3w8nc9d5kOg4drowr7+1D1uHjx+u2URyn+h4iX+vltlPbKDU6aOnbwf7ebezt/pQ3tq0eyv7ONMky4IWixJmBszlyCAT9WN09eIltJqhu6aV81TsonN6oVmYZoHB6KVv1Ll3nH08wA73OMqNxMM5IQmK84/USONidtcPbP/kvzp0NGBaO7KhRqqgqKpNeH42UsDwaGUmR2/X4yshxg0RYD9H9p0fTPk7IWFlCQgiSMB8HKMxTqPnnWvRfPgGFKT/ysfx89AsWZmUGpshQQa5m7M1bhxCbTe76YntNCvPOo4FSDlpV7HMNBvpZv+Np+u0HBB8vP6dUdGu4qa6Ck9feSNHCaai+cGJvz9dz/5Lj2FNeEJVpPmgGqOehjVV0HFIj2+VG3jxYfQgZx9V09JEzzP1f7/RQ09XPTZPbKDHa8A6LJ/P4XXRbm3mr/umMivMeW1vGjidH3ELR0YhmTxfl979OxR2vMPnGZ1F3DiTevtNC/vp6nNUT0nregErJ5IceQ3/c8WkdR+LoI2nBfhx4QmQcv5+mn14sWIzFQp6bi3bW7KhrmmygKChMeH0kVU/TYyRFbsAuwoiV+IbImTqOhMRwxmaPsUTGGS0zj1u+dhIftWzA7h17lSgx2eRWjYp1x04Cot3NheD0ytCpRr4ns8TgZfm8Du5+P7Jj4pji7djcwjNe+5waZld+LaVzMNVVcMYHK+jb3MTuR9/k91oV3ZrEnRQH7Rqe3V7Dbz/Zgd16eHEhnnHc17Y2M/mgFf+AHn9tUdzjWl19bNjzImfNuTyl1zKcnR0b05wpH0SBkwo+pJGvEWTkWrM1e7oofGUzcqeXgE5F79lzcU8tSb5jhlG39FL+wBtoWnpFO7HrGg/ScekpKF7ZmnAePRFyr4/mm27EhQyFWoPCI7nBSwziKTbiKzJGvTdlpjxyZszE19eHe3fqAnO8ErDZsG/+LOX9dXWzqFv/ftQ1jX3zZzi3f57BMwVvazP2rVviXiulIixHanZ7LDLcdd3TJrxzD9ITuXJ9/KjWWMQzRM7UcSQkhiMJ83FGqmYeqcZXnFIzjZmlO/m4NXHlazQQk03eWaAfyk1/u7GAL1daUItYa2i2aDEXOEXtkynKDG4qc51D5m+zSnwUaB0I8csKBKF1QM3qTyp4aedePrgq9ZnAgrnVqG87j/ZV68GZPAu945CaXk0FWpqjHoswjgvHmfxFWRzd9Nra41b/N7X2snLDLmxuHwaNkitPnM7cisKY2/r8mRFwKg5xSDaZYHBkOkziCWHjhj24qwrpuPZMPFWxX3M2zmXSbS8mrY7HQwaU/GMjTfddQMUD68hptxIcEH+sQFcnY7e/RyJTiHF5d5eZaFlxDp6qQjR7uyh8eTNyl5eAVoX+Rxcyc9o3qD9rUTZP9+gm1Rl2mRy/3Y5zZ0PUNY2Q+DKxhMR08aWXx7wOkqqnwojnui4TaOoaIh2RW3LpFVheWStsIcWYG9fwT8xx0jVWlhhfSMJcIiGZiK/483dP5uwn1tPUP/ZmaIVkk3fl5fDE6bOHbrcM6Oi0qplkSi4uYXDWu8o0OqIcwKAJsGhKH3/ZPChEz5o+gD8oTFDKZdBiyaHTpsXlH2BzW29ckSqElRt20S9AlMPgLPxaUw7ni3kCXfJLbo/fSUPHR3xl2nkR99cfsAwlCoSf45ptrdSW5LFq2QLqSiMz6sWa58VChg8vJg4GR6ZSnUgIK21ulPUdVN320pAgyTblD7yRsigPobC6kXl82Fb/gvnBBXSvWsmB9WtRdqY/+y9x9OAzaDl47nwmvL0bXUCDTC4noAzi7+kiaPVEbOeuKohYoHJPLaHjusVD20wuKmfvRRcS6M7OLHYgOLiAIHXKxyAYwLVta0yX7oTxZWnQ/+rL9L+yJuZ1kLJY3Hf3eKyeJnJdD3qEXRNA+iJXP3ce2ukzBMX1yavNcbskxBwnE8bKEuMHacZcIi6hL1L7fz+K+nET4zJaV2riuRPLmdXdiNGVoZXiYGbmvDsLjdx39nx2l5mwDWuvtmpU7C4zcd/Z8+ksNEY8tvqTSjwCR4KVcsgR6IEXDCa+nSqhufhSQ4B55eJWCEL7hkzj0sHmFjdHragpHZpNT0bQOBhbJwRfIPJCoP6AhSVPvsOG/QejFg76nR427D/Ikiffof5AZHfFjPIFqBWptZ4rCCAjQBAlfkbO1V+IENZ0Wih/4I2sn4tmTxealt60jyMDyv/xKQtrlg5V0Kr/+jf849CxXWk2E1RLa+6xcFcV4L3oG9R+toXazf8m7/mJ6J+0of2DB+eZExk4eTr9Z8xi/93L2H//BQkXplQ723DVx+jayQAev45W9+m4AiPTtXKkEs9MLeB0op02nZy589FMmYrxtNMxnX1OWjPp/r7euNdBjk2fIjMI++0Zr9VTIeZ4QsiEyK1+9PGkhsiyigpUN/867eNk2lhZ4uhH+vWWiEsmMxrz//kkT7z0F3YWVvHCrEU4lBp2F1XRaioTfD6Vlk6m9bSQ43NTZjnAk8d9G58y/ebTzkIjvz1/IZO6Bzh9SzNarw+XSsm6YycNta9H7WPT8tjHFVz+5baMVMIDAZDLo6sjmaqW+AIwtcDOxfPbsIsUx+Ez9WKF9XAMGnFfOQWlJvJqJ9KzYXfSbYOT1IJj65TyyPfNZc9vpLE38aJRY6+Ny57fOJQBD4MGh6acErqt0e32w8nXlVJorMAX8KCUq+m1t4ky38sEYoSwpqUPzd6urM6cF76yWfRMeTxyW22Ycg6fa+kJX+Ng7Sxcn3yakeMfKXhUAXy/vRLVTQ8iO4qixkKxeUpnau3PnrI8bDecxomTj0dHH227luB1D/6+KWsg53ovzYHT8aNLeiy1QkfuX9/G5fendC6JCAbhoG8OnmA+Xd75VMrfRiGTjCHj4dixbWj+O16Hn6e1Bc206Uz9y98JuFx0r1qJu60F24cfiKrWxsPb3oZMYBV8PFZPxZjjJSJTIjdRV4UiPx/t9Fp819yAwpw4aljIcaofWTWq2fUSRx6SMJeISSouo4l+bEIzWDN6W/jle08B0FBYxdXfvBGrNvkPmtFl43frH2N6bysAvzvlooyI8nCai/P48xnHCN7+8648HvsvXHVCG/I0BHQgOCjKs4XbJ6Pa5GDhKYdE72tzy3lrX8HQbbHCejhXLJzOmm2tgtrZ83VqrjxxOtWzq3h/yT3YGuO3jOqqC3H+wogAD2XUCh215ScM3d7U2ktDl7BW6oau6Hb+hTVLeav+aayu+G3TRm0Bp9R+b0g49tjaeHPbE4KeM5OIEcJKm4vClzdHtO9mGnmKIivmsWTRK2RTH3uKz799OvK2zMfkjVk6DzJ53hk0Vv8DbYLPTAgxM9ejRWjWW+bxMeFvH6Hf0TYYo+cNE8Y5ORASWb7DQjZgUOGr0qP+mYypVf/LoaZXGQh6CQYiF+IM8m50gT5sJE+eMOUUE9i1NyOvbTgyGRQo9+DwVOIN5nHAM58y9X/T+o05mglarez+9llMfvRxWn5xXdxWadf2bew48TimPPPc0Ex6/aKTBLUiC8ELeIuK0fXE/8yN1+qpqIgyBmfOwxdMsiFykxki79ixIyPHkZAQS9aF+fPPP89TTz1FS0sL+fn5fPOb3+S6665DpYrd2+vxePjjH//Iq6++Sl9fH5WVlVxyySWce+652T5ViTAy7TIay8GytreFyZZOtpXWJH2O6v7OIVEO4FSOjRbVc+oOpn3BJHT/YDC1CrpGGaQsN7WKS6dNE2Ea963pjbzb0IRSoaG2/ATR8WnzKgupLcljw/6DSbc1G1uoK+hGU1HLyWtv5N0fPIh7Xw9+62EXdHW+ntzaiRy/6ids8L4iqHJtyimOOG+xc++PfriLJ85fGHa8EhbVLWfDnhexOLoiXNrVCh2mnGIW1iyNqOZmys1dLGKFsNyVOeEci4BO4IyHAHQzZ0fcHjKsrCjGbz2EzONF6Tz6K4/yQ3Y8f/0XjtsvQXbjyoRO9UGFDJkQF8hRItasd9tt30at0PHV4ALcz/wLz4EOHJs34Xe5CIYJchSAEXTXeFGfdPhvEPDH/10zy99gV+Ac3MRvdzZqC1hYs5T93Jf264uHSmZBLevHE8zHEagiENyEXJbdz+KooFBABroOfAe72feD8wm6Ey86Bt1u9v3gfGZ++Cm6GbVUP/p4xozilHYbffMW4O7rJad5H2rb4YVwmSmfnBnjt3oq1hzP8JWT0UysHBGRm6ohcqaPc8DuYlOXBW8giEouY16JiVL92LjOlRhZsirM16xZw6233spNN93EokWL2LVrF7feeisOh4MVK1bE3Oe2227jnXfe4c4772TKlCm8++67/OpXv0Kn03HWWWdl83Qlwsi0y2g8B8ub33uKGxdfQ3te/HbZiQNd3PT+UxH36XwjL2qGM6/MQkXeyMUqjbQJUDAIKrmfY0oGOGt6L1V5Hvptfvq/+K9u6d2OKackSnQmY9WyBSx58p2EreOV+i5+fexDtO1aTcX0tZjqaqn5649w1B/A/8ZefDYXSoOWaVeeScHcyQAsdAirXC+sWRpxn9j2/Fjbm3JKOGvO5fTa2mno+GioXT3e4kWm3NzFIlYIB7SZE87RyHCccyLGDXvSb2eXySg47ztAtGFl6EfOn6PGl6cjoJCj7hP3/Xak4bfb+PIZV/Kez07eH56Pct/3GbTI/H4UGexYyCRBwDangq6fnBpzlMKUU0z5nDNxFlSxe9kSfD0xFvr8gAXcvwffW6D+/mDLeiJy5H1M5yUaA2fipCCirX34IlvOzNkMNO9P63XGQyn3U6b6kE7viQSRI5dlvmV+tNGYzcgNuTg/z0ymdzJRHr7dvosuZNZHnyVtRUYmx98n3AMjqFCy6ZG/Y9izg4qX/o7C6cCvy8FzwcUsOyd7nUdjHbHRYpqJleMmTq7H6eb1pm56XB7c/sPeSbstdoq0ahZXF1OkGzkPGonRJ6vC/JFHHuEb3/gGP/rRjwCorKykp6eHFStWcMUVV1BSEvmD297ezksvvcSKFSs47bTTAFi+fDlbt27lwQcflIT5CJLpjMZ4DpZmSyf3vP4gd51yEftNZRFt7UaXjer+Tm56/ynMls6I/RY0b+XVaV8hmM0e8ASUGVxcNK9jxNsLfYFBM7mRQCaDyfkerlzQFvM5PX4X3dZm3qp/mkV1ywWL87pSE2svPpXlT69mb7+BQ97D/+d5Khvm3E5+M/8ppuZ14nXDgcbLmDRr0MMgp66UmcsG44l6bG3Ud2zE1/DhUAVfbOUaxLfnJ9q+0DAxyu09Fplwc0+F3m/NFSyEfQYtvWcnj0SMR7KM9GJjFblfnoC76hWU9R0pPw8AwSAt111N5x/vxd/fizdGLq7CMdgV4Sky4FMrUHrSEztjuQXc+t+P4KfXMl0jp/mGC+lx9ZG7ZuNQ1JdjvpmSh7Nv7pcqMkC3vy+mKA9fXBNkKOUC/3/AuQXkk0B7HSgmHX7Ytxu8L0PQCTIdqJf0MavmH9gDEzgQnIdcbcaYd0rUItvEm29l4I3XMlLxjYVa4WSi/D1kBJDLMmN2OtIoCgohEIg7ewtkPNpMCOHjd4lakbv+9Ai9z/xF8HH9uhwAbDUz2fnzO4bu1yrkHLC7xm0FVIoWi02P080LuzuxeKIXSN3+AO12Fy/s6eTcmjJJnI8jsibM9+/fT2trK1dffXXE/SeffDKBQIAPPviA886LvID98MMPCQaDfPWrX43a59VXX6W1tZXKyspsnbJEGJn6Ig3PP1eVlKAoLsY/LF7GbOlk9do7I4zhcnxuztu+PqJ9PZzn5iweNVEOsHxeBznqkW8BHY05w2QLAVZXHxv2vMhZcy6nx9bGzo6N+PzuhO3u1YZG/nbaH9jeY+Qfexfh8GnIUbq5YOp6avMj/8/dzgac9i3AYPXW4uiKKb7DK/j+gE9Q5RpSm3tPlxnlC2jp3T7i7ezumhLcVYWChLC7qiAl4zchGemaaTUsrFnKlub1dFx7JlW3vZSw5VoIfku/oO8rdY9NgBNBfHwGLTKPF0Wawj6b+Nrb6H/xeQAm/Dufshoz1p//CG91MUq5Gs01v8uY6V62kNtcEeaDwxfXRBtK2SCwAxy/AMUMCLogsBdwA2FJnr7/hAT8QaZMeoO8gosomxK92KafOw/dzNkZq/jGQnmEt6/nf+Nsii+7IuHsbdxoswy1ucci6PFEjd/FakUWcx3kMebRes73Yz7m8gfY1D3AWdXjU5hL0WKxeb2pO6YoD8fi9vJ6UzcX1knaZ7yQNWHe1NQEQFVVVcT9ZWVlqFQqGmOskDY1NaFWq6Mq6aFjNDY2SsJ8hEj3izSeOyry+Bbm4cZwiWgorGK/CDf3TFOV56TMmLmLWjFV8LFqANTvOMDazx7A7rHEFcvhlWpL10oC/n7q8vv57ZcS/58H/P1YDjwKXIvTZ2H9jlexuaPb1YdX8IVUrkHc3HttSV5aOe4hxLi5ZxohQthdZqLj2jMTHqc0dwqBoC9igURIRnr1ilcwP/s8ppwSlAoNnqpCWlacE1PM+wxaPMVGZDIZqo6+jM2Ii/kYuSeU4K6bA8FW/FoF1mOrmHj/6xk5j5HAb+nH/8lnGH/RT80/19JvO0DrxsQRl2MBuT9A8T824rv3evQaU9TimlhDqSF6BivocflCwDtvhZw7jZhmDy46O22bvvjesiNX6DGVXsmUJ59h17fPwtsWewF5PCNTqzGeetqQ4A0t0nfe93vkej0ll12J/ti5QxXrnmf/TsddtxNwuZBrtRT96BJ6nno8a9X0ZON3IO46yDHJjL2mLu7jXv+R2fWQKYTM848nc7wDdhc9LmHeNr0uz7juuBhvZE2Y22yDX3r6YS3RMpkMvV4/9PjwfYZvD2AwDLa6Wq3WlM+noaEB2UgP6Y4B3F/MXQl1mAzHf+2NyG68mmCMttAQsooKfNfcEHF8f+M+3DdcDe0x9gukvwL+wqxFgpzcs8Vp5j4M6sz8yHbZVDi9Mibni49sGcm29mR4/W76ndHRXyGx/O8tq6nRn4pOaQJA5uhAzKn397XjVrhpdG3AEYg/Qw6DFfx1W/+XulzhM303zi3iqt4B2qzx/x8qjGpunFuU0mcpFsUcw4C8F3cg+QViJkkmhIebbcXD7fQx1XAyRTm9dLt34fY7KHrg2aQZ6cr2Htqu/Bk9q59G7StGgRpPVSH7778Azd4uCl/ePNRyHd7+bny7non3v47CNzIXuEHAPWUaitt/j3FyHjut6wjgpXwEzyGTuBsbqb/4B7j8h1B7x261Pxz9Z03072wnv+4EDjRbOMDhxSRXR5rjD0kIdoD9agcNJ/8c9bfaUEzpRMbhaxDLwRdAPgX5729A/vunCOzdA47E3gVjefwh0wQ9HpquuYL9d/+OIDLobIewa7jeNS9ASRmy/HyCu3eC3R7hpt/+hzuQlZWDMRes4hNFknHI6xX0XS7kOshRXsnOG25PeBz7oQF27Ij87fI31ON74TmCDgeynByU530XxdFsDnfHvcjvup1A076I9wLGXOTVZrj51zT6A5Ch39h0SOfaWQhb3QrcfmFZuy5/gLd37WeO5sj43pY4TDAovj9PikuTiIvCPAX1PQ8xcPttBPc3oXOGCYgvvkhVN/86KuvRe9ftsUV5hhhtR3aNUvxF+XBHdZtbTqdNw9ObygG46oQWSgzi2hY9Pvj8oAGFPEhNoZ2cGOlxMqcHVY+VvPX1HDppWlYzqRPhDthocmw8LJZlOeIOIMvB4e/DHTiUdHYZwOUfwO7rRa8UVt2ekq/j4dOnsOLDFvZZXFjD2pRz1QrMJi23nVjFlPzkGcdC0SlN1OhPpcmxEaffQoCRa1sVIoSTYfUdwOmzoFcWUq1ciL+hHnersNi5QFMj/l0N6KfXolXkYfcPdiu4p5bEjWczbmkZUUEsA/R1dWimmmm0bxj6/8lkxNtIE9izG2Ug/dzmkULh8mG893/hyejuF1mOyO+QVDjkx/9/b+N8N3o+XYYVAltQld6D4k8P4d/jwfvU4wQ2vQcOP4Q3dyggaFTgLC0lZ2d79s9bKDKEJEymjtVK0Lor7mNYrfGfPrRvcTG4XODN4PvWmIty2XcFbRq6DvLGEJReYx72SWZ23nA7jklT4x5DRZDJYdcN/sZ9MY/nf/ct5NVTYl5XHQ0ozFNQrH4a/84GfP96lqDTgUyXg3LZd1FMP4oXJGLgE/m5E7u9xJFL1oR5bm4uQFRlPBgMYrfbhx4Px2g0Yo/hBh6qlMfaRyi1tbUoFMJWp44mQqt9M2fOFL1v/QELV77dSsOZNzGhZTfn7XgbnddFQJvDtkVLue2a71NXaorYx755E7tastueO9qO7G6fuDK1PwDPfl5MlcmDRhnA7RvMBg/FkAE8/FEVy+d1MNnkRCXwbZqjBmRQanTHFOUAQZ0aT2UhljNnMfH3r4JCzv67loEmm27bsfFio3SSiULDRJy2W2hteC9hdFEIuSKfSbW/Yv9ra6m85+mEs8uhKq8fDx5dN8dPOznp8UNz8bmFbh48R4NMcSxPfWrB5vZh0Ci58sTpMdvXhc7TJ+M4TqTX1s667U/i8o2sW3giIZwMX9BNs/dDFtUMGv81PvJH3EK7mqyHMK57g+ql5zHRUcSb2/+Mw5O4KjYagjhXpWLqzJkcbNhC7xfmzJmMeBtxnA5RnSpjAfXOFtxLFqPQaNDOnE3FLb9Gf+xc7D+/hZ3vvuHphKUAACAASURBVEUgjU46wYS1t+t+G2keJwu2YZDfS/HMVexq2kXgUIyqlh9kFj85ynbQAqMfKjJIHiDE2kEDBBUwGr4K3d2QYT8Z/cxZ1C0VNuoEwMyZ8K2zowziPj3jXBorkgvoYr2OhV/MCDt3NrD7lhsIxDIttFoJfL4FfnkD5n+ujYpWO2oitWbOhHNF/P1HgXSunYXQ3HiAzl7h311FBfnMrB6dwopE6vj9frZsEedDkjVhbjabAWhubmbu3MPOvm1tbXi9XqZOjV5dNJvNeDweOjs7KSs7PEO8f/9+gJj7SGSH+gOWiEir/gmTufOrFx/ewAObnnyHtRefGiHOU577E8G529/ivcnzRqSdvSrPyWnmvsOCurGAtxsLmFt+SFA7uz8Aj/23gs0H8hJu12nTcvf7Zq5d2MTsEofg85tXLqwN2lueT9elX8V8/bNUrlhD64qlCF4ByBAev5OGjo/4yrTz0BnmodbNwGVLPrun0dVCq4b8Wx5D2dkT9XhodrnqtpdoWXHOkDj3hVUGY4lohVwZx8F9O0tnxI+Bi2c+t+/gJtQKHQumfpvqotlR+yWi0DCRxcdcmjTubawRbvyXasSiKaeEM2b9mP/bshJfIIF3g2/kRUEobSLcRV+Ms/3Rgl8hQ+4Pjkobtszvx3+gEz/gad5P/Ruvoa2bRcWtKwi4RlbhBjvAdT/oH4y83+1sYN/Pv4+3OUk1vAfIXNNN2simAh2DryshbhjMnxslAgI7ZbTaQcM4b/xFvHTmmIcbxBmdbvr2dGJxx38+k0bF4uriodtCkgTcjY00/c9l1K0fTCORIrWOPuaVmNhtsUf8f8ZDq5AzrzjxNaTE0UPWFs8rKysxm8288847Efe/9dZbKJVKTjrppKh9TjrpJORyOW+//XbE/evXr2f69OmUl5dn63QlhnHZ8xsT5kwDNPbauOz5jRH3ib04T4Xa3hYmD4tPyzRlBhc3ndzI9V/Zz0mTLRxfcYiTJlu44Sv7uWheu+C5kcZ+XVJRHo7FGaf0nQHclYU4zRPI3dRM+X3/ztrzJCJcLJeZH0elMSfcXqUxU2peRdOVl8YU5eFoOi2UP3A4AkopV2NxdPHa1sd4c9sT7O3+lP2929jb/Sn/3vonXt78MN3W5ihn9HATOYujK+Ixi6OL9TuejrlfMBjA7bPz3s6/sXbTg1H7JsOUU8KiuuUUGyehVmS+CqJTGVFlIabN4uim19aeVsSiKaeEbx57BWpFbNWibulFtyfawyCbhKdNzChfgFqhHRqjYJz5lQQM2rEzG+3349q2lb3fX5ZQgGWLQAv49kTe52nox7VToEO8i1DAxKijKBrsAJDPBEZgMiDruFyYFn8D3axjkKkjf0sV+fnoFyykJqwSbd+8icbLL2HvD79H4+WXYN+yWdTTFek0nFtTxkS9Fo0i8nJaq5AzUa+NiLoSkyQQinQLRWq1211RIi48UqvHOTILhen+zcY7ob+f7fKLmHnPrzDsST7DXqhVH5mdERIpkdUZ82uuuYZrr72Wp556ijPOOIOGhgYeffRRfvjDH1JYWMjnn3/Oz3/+c373u99x3HHHUVJSwgUXXMBDDz1EWVkZ06dP57XXXuOdd97hsccey+apSoSxqbWXhi5hs6INXQNsbusdavUVe3GeKje/9xQ3Lr6G9rzMt/aUGVxxZ74N6gAGtbAfwEAA1PIAZQYXnTZhX6piqvFiCeTq6Dt7HhMfeAPjp/sjoohGCqX88MWSJqeWiulr6Wy8FI9zZ0Rbu1yRj0ZXS6l5Fb5dTsEXM5qWPjR7uwhOn0xFwTTW73g6poO7L5j8gj68Ghxiw54XYx5vOP2Ozpj57sMr92WmKXRa9kVU8s+aczm9tnY+3vcaXdZ9gl53MmTI+PKUb1Hf/mHGneBDnRDVPzgX30vPorQlr2L6jFo0P4xsZTTllFCaZ6alL/pCpfyBN1D3ZMYkT6bREHQn/wxrp9dCIEDj5Zfg7ezE/OmHBN2ujDnDHyl4Cg24Jxeh+mz/aJ9KJKMgygGwgnctKG8IO5WXIZjAODKCIIygnURc5CYjmqUgn2RF/yBYLwVGNk48K8hUKmZt3BQzlzyUHhMvNcbyylq002dQ/ejjUW3k8SjSabiwrnKwzbx7AK8/gOqLCudwMSWmo9Df30/3nx7lw6t+PSYitTL5NxuPxPr7mYB5776BrWoKO2+M7VMwvONC4ugnq8J88eLF/OEPf2DVqlXcd999FBUVsXz5cq644goAnE4nTU1NOByHW3dvvvlmDAYDv/nNb+jr66O6upo//vGPnHrqqdk8VYkwVm7YJSjTGaDf6eHRD3fx/+ydeWBcZbn/P2eZLZnJvjR7kza0aUs3QKAKgsiqUAqCCgp45eIFrvcigiJ64YpaRKDiZVH04g9FioJQtovsKDsILYU2TZo2TdI0aZKmWWbfzvn9MZ1kJpnlnMlMmrTz+S+TM+e858ycM+/zPs/z/f7vl1cB+nw/p0LDcC+3P/8rbv3sN+goqEhrWfulK3t0C7HFQhShrtDLt4/v4u53ajUF510jFnrtJhqL3Um3TYVwf6zs8FD89KaU+4tTwShZaKo8Puo1U04Tc5e8gdu5ieG996EEHYiSlYI5V2PJDU2i9vz2cs3fp/B5BW7+FM173tIURCcinA0utlaxz9GtKwseDuw/Ne9sNne+Rv/oLnyKF1UdLwnd0f9B1HvC9nJLqj+L05e+e0hFpXv/dlY1nqepn1svAcXHrhII1BZp80ivKaK92M7EGihRmFzEZWrrw9Ten5ZxyqVlzL33t+y+4drENkxGI77BQVrPPn3su3f4KZRA0GKg89YLKPnrPw/2UGYUqjvx3+nG1NCAaM1Lq2e6ZeGR5CxV8TjeIbAdSM8tdtAJV+LE8iWHAz3eF6yOWU4eHB7C+d47tF24Oiqzngznpo24fnsfRzid41ZwMfqB9VYUOkdGZoSlViau2eFEousn20cp2LqJZTdexea1940F52ZJpDjbpnBYknFV9nPOOYdzzjkn5v+OPfZYWlujFTtlWeY73/kO3/nOdzI9tCxxcHj1ZYQitxctFtSAtqA2IIjIauqZ4YbhXn731Fpaimv5wWlX05s39VXFdHuUA5Rb/Vy6soefv564bDvMHzZWpqTSroVIAa1A7vQ+7AtyyuKKo1lyV2CZN3kSBfonM5InSFCQGLRP3Vs4si++pefdSeXryRiwd/HcR79G0difGS6j/3vLwyhqens6Xb5R3m57Ap8//VGELBoJBL26PNIrY6iDyxNK7Y1dg8z90V+RPenJUttO+CyFZ30RgJ1f/3L8zLnPh78tjpr0YYK/MIeO276Mr7Y41Ff/5nZk1+xRdM8kwoSOCzHHSJA0XBtJCvVIh/8sLMS8oGmsJ7p19Zn40+B4Eu6zFmuhu3U17qfbYXpdG3Wh1WZOycsfaz+JRyo93vHQm0XWW1G4XzRo6kGGkKXWxv4RzqpPf2A+1WsW9rBXIhculq+IsZeZQ9jKbofBMOUxa7l+lp7drLzrx+x7cEPciosshwdZu7Qsk7Ca9H0twtuHVwWVGB71E9mdV8Y9n/oSp+79iCPzhijo6MXUo0UedjILB7s4qqeFZ1MIzC1eL16DjCKG8mHp9CiPpMLqpSbPHaXEHo9eh3lMpb2uwI0xTak6tweMr4WCVU9NEYMXfio9O9aAzVzEqsbzUnqvX2fbfdAs0TeavppMpzf0vQwE9S/YqKioKYgmpTsoB+gf7Yjq8U8X4UqIbT3v6PJIj2xrCLOw8ji6BrfgC3owdg1Sd/MTyCPpW0iQcq04N21k19VXaCpn14MiSqCqiFNYbJwpqEDP1aeMCSmqJhlxlnifTweB98HxPZDKwLAazJ+ei//FnVFBdSqIOTnYTjgJ0WyeVH4NsOCpv9F80vGafmPjIgiI1pDDTbidqMX/WWDmik4GLbnI7uQLtP6GxqjrNZHBJ/6K84P3NR0z3OMdb3+pZJH1VBRKhYXYv3KZprGG8WsM4vWQSl98JloGpovwmL3NW8BuJzzqVMes5/pZOnfyeWdfwu9wlkOf2eackmUauGrVAgot2qKhQouRqz+9ANC2KgjgMJi4/vT/4B/zjsHxg1PYd9MX2P2DswlYU8/gnr/lFWwebZMVKRBkcUc/J27p4if/9yzzbOPvS8WjXAtWk8Ip87RPfMIq7dv3pa9nv9tp4YamS2gvqGDPd88gWJh+PQBBiF5FMEoWymx1k3qtIdRv/eb2v/L3bQ/z5va/MuiIVjQedvXx9CO/4KM2mT3BVez1HYUnGG3PN5GA1czgOeldid87uovnNv8aZRYHXAJCRoJyGK+ECAukhT3SO35+IUOnLWHkxAUMnbaEjp9fQMe6i/DVFsdsawAosVaPfU8q73oBY682rQtNyDL7n3qC5pNXERxIf92uqAQZWnY0fsvsV9ESgLz3d439XXnXC9oC8zTbWs1Y9oO6EQLPg/sasN/SMeWgHECx2zEUlzD/j49Q/+vfjU3Qw4JRe9begu3kzyOVTqE6TFVxf/wRbReuxt2yDVNOE7bK2FWNWhGttim9PxGuyhq2/OgXuCoT90+7Kmtw/vftcf/vbtlGx1WXa/6cwj3e8dCTRQ6Tu2Il5gULNR3fvKAJYZE+dw+DpO3+0yPglkpfPIwvXDjfe2fS+yMXLtwt2zTtezqIHDMTbBhTHXOq1y/L4Us2Y55lEitrimkqz+ftjoGk2zaV57OiuljXqmBQkJi/r5Mrtv0fy7bsR8w1MHpMPcIUMjJhpfZP5jQm3bahf4QbnvwAQfKj/ncRlyzv52f/sOIJSLo9yvWQStA/5E6PfG+fw8AfNlbSm2/mgfMu5eKazKjnVxUcgdmQS0DxIYvGmN7e8ezGwv3VqxrPw96ylzf+5X9QO9wIdhUXoX04g1UYBTtlhg8wSZM9QL21RWkXtFPVIP32zjFVc38KmfPZiFGyIIkybn98r9XISogSazXFXV6EvzyP6PajWAwMnrMi5uehqAqSGPvnZ1Xjeby+4WeYugbTcyJhAgGU0TQG+rEOUVDEh7/+CyuuuRTT8MzNQGoh/5VmRIcX1/wyzNunVxF/VuEF0lHGfoCwjSDEzzgKVhui1QqCEO3jPqEUPhGRpcdT0YaRCgupu/t+On6xFmXXzqiARiosxFRbh6Ko+Hd36dq/YLNhWLiYD//9vxipbeDjqloW3n4TOZ07MTrGNTJ8tnxcdQ20X/9TVh9/TNQ+In2/Sy//BgadlQaRn0VkOXbQ48bdvEXTPiZmkSu++312XPQlCMRvz1EkiZYvfYNF+TlptdRKJYOdqg1mOlsGpotMjDnV65fl8CUbmGeJyf0XHBflYz6R2nw3q5tGOXl+kDe3/5Xie5/Q/KOb73Nx0z9+j1EZn0AUvLhlynY8WpTay4acfPOlTwAINlkJnFhGJT7mFbnY2m/LqCp6KkG/Xs90X0DAYhy3cnN4RXodplBQfkB8ruFoM2pu+pWljZKFFXWfHwvE9zm62dbzziTv8HhK6eH+6meeuBPxB70IPYFJ3wkFEx7VRK/vM1QY34wKzsO9y5nC7bcjCbPvkSlLRgJBfYFD2BasWCrBKXro/8ISHA3j1QpGyUJBTtmY13t4wlfS0owyMh782t5uw1tbPFa+HiageGOq1kNInf2Ivw9in40+4YEArrr5DC//FOV/f17z2wSjCTUYSEvWNV2IQYX8t9vIe7tN+7NZq990lriExcsSlUqrDjsqIFdVkXfy5xFkGcXjwf7G36MD9SQ4P/wnrReuofrGmzAvWBjKFOrEvKCJ4nPPY2/jAoIt27C9/EJMJfRIlXTV78e7qx1f9+7oBQejEdFqw/bpE6i84UfkLlvOJ827GXF6cNXNZ+M967G2baV6w3okt4ugJYfday7G2biIqlzzWE/uRN9v6/atlOzYrvvcpFxr3GBWK+EsaFiIrvfO2xIG5QBiMIjtwfv4x6qTyTdI9GsIzJNZaqUq4JaKDeZUyt8PFpka81RsRA9XZqMmQTqZfbPMLNPCojkFPPUvJ/Otx95lW9/ImEp7hdXDN4/eS6XNg0kOMuTcx5ATfD2foKeYLTIoB23CLskIK7WvPfFydhVU4YxQssx1+6gccvDNlz6hasiJWikTuK5o7P+FltAPZaZU0R1ekVd2FiXfcAJ6xtM+ZOHhzRWc0rAfk6zgDYSOObGvXTRmpiogXNKcKCOuqCoBJXHAJdzej9CTeOLix0q//2hqpNcm9S5nkqA6e6yyDJKJwpw5+PxehoPaMp7GrsGo/nAFsABz39xGcG45nh9+A2l+fVQlRELFWYcXubmH2ps30PXjNVGfTyw7uvD+XC+8lPJ5H0zyWz8hp3MHQZ3l7MVfvoiyb11Fzy/WYn/zdRSHHdU3M4TWZox/+UTMZvDoE2Oc6UiFhWPiZVqyd4E9e/DX9LHo5ddpv/JyXUE5AH4/o889Q+vbb2KoqcVQXYO/W7toZlhEbmz8C5uoP/9LMbeNpZKeyNIszBn1ZTze1suwNyRc6mhcTMv3fha1TaSlVNj3O9JirPrJ9VFZdi1IhYXkn35m3GebHsJZUD3BX05nO/4tmzEuW06ByTB2/rEoMBk4eXQP7Vf+OG4wk2o2WG9ffNm/XU3fb+7RXb4dS0F/Okml5FzLmFO5fjON6QqUZ6MmQSbIBuZZ4rJoTgFvfPsMNnUPcu9brajKEEfP+RCLwTVp24B5ZpgJNQz38r9P/4SPCxbyyOLzcBksmPwKp27uZO6AHUHwoTaa8f+wFOrH++hPrh9kY48Nl1/OiCp6r8OkSfgtFlrGM7JfHMuKP7gptvJ5mEyU68uSkaaqTzPs6kuYEU+G0OpF6NQWkHjlAvo/dRSjlyyadj/22YCAjF/xMuzRHpTX3fxEzL5udWQEcfMIhTf8LpRRiWhPaLvysqQTPlPvMJV3vUDHuouiXo+0o4PxID+4f3aWgZsH+lh4x01s//YPKX3jJQyO5IFSeDKWu2w5jesfA0IBy46LL8DX2ZHhEc9CJAnz4iMxz53L8NNPHuzRpBXzgiZQFFovPBfnxg+Sv4Hx7J3ektlIgsNDBIeHMFRXY1m6HE/7TtQE313BZiNn8ZHU33P/lCbK8SzNIimxmDi/sSIqAx4mlqXU87v6J/l+S+7Jc5ZkmBc0sffuX045KIfxLKie4M9oH6Fmw8N0LFzC6XNL+WDvSMzzn9PTSdOdN9HX1ho3mFHc7pSzweG+eC3VFOYFTeQuWz4ry7czNeZUrt9MYToD5awl3zjZwDxLUlZUF/O/X17Fc5t/Tb899g/c4NkrsL3dFqXCfDBZOtzC0rfW4gkWMBKch6LKiFKAfGkHwbxcOuqjA4S5hV6KLT5cfjlKFb3C5p1yWXu4vztVEo3H7RYYHRB5+SUrvUXarDVebS/iU9UjmGQ1+cYRmOQcVFWJGWAHgj7eaXtCU0Y8EeKTdgS7tnGpfpn9uUcSnF+S8vEOZXxBJz4dkw0tYmve9nbarryMpa+9x7Crj/eeuYu8bVs1/ZCYuvZj2tEXtYgSaUcH2gUkZzI5ne2ogoC3bg6GrckD81iTsdzlK7CdeBKDDz2YoVHOQmQZ66rPUHvrHeQuW86+Rx5m5PnnZkxlwVQxVNcQdDppPft0XSXT4eyd3pLZWPi7uzFW19L0/Kv0338f3u7d+Lo6kYoKCe4fwlhXh6mqJmZmO53EytB9bfmKUM94/wj+oBLTUmqv0xPT91tvBQuAb98Awb6paytEZkF1W3+6XXiCCu0jbr62qIa9Tg+bX3sD0yP/D8njpkASCHz0Id6ePZPeGxnMmBcvnVI2uP7e39J24Wq87fGfzZHVE7OxfDuTY9Z7/WYC0x0oz0ZNgkyRDcyzaGKfo5thV1/c/3sby/HWFiM390zjqJJjloYxSx9GvRbo8k4KEAAQxos2w6roNfnusdJwEZVSq5finEBUcOzygUkOvV2MqPtUVPAGBP78cflYfzeEejdzfH4clmgV+tp8N5+LLENvL2L3iCX2eKQg3qA0VqpuyvEjKgqKBlXkfS4DIUMkfdQULaKqaAFvbX8spsK3Xo/vmLh0jsut/zyyTMb2SjMWjQJfzpatPPeX67HPLaTwL39Ddmj73GWHh+KnN9Fz7RlRr4e/S3rKPGcyRvsI9RvuJ/daN8J/gZrgkShUV8ecjLlbtuHatDGDo5xFSBK5xxw7lp11t2yj+ZQT8LS2HBJBuWA0YqybS9DlwvPJ5pT2EXQ6qPjO9SkLuEXiad0GgnBQSou1ZOjOShAEbOwbjimUNlrfSAX62jL8O9p0bB0fQTaAGvqd0hv8hRcU/EEFd8s29l99BaUR10bLk9fb3k5gWJ/o5cRssGVhE42PPhXzs5EKCzEvaIqqnpiN5duZHLPe6zcTmM5AeTZqEmSSbGCeRRMtPe8mDbx6rjmd2ps3YOpNzY98uogVIHQMmRh0TVZA3z1imVQaHh2sKzQUecgxTu49FgWwGFS+srSPgXdM9DrMmL1+Ln9xMx/Xl/P6kpD9S4XVEzMbvqJylF57tHBbrPEAeM3a1NsrrB6+9aludFrVA1BVtIBte97MmO0WADk6O1otM7YDdlYQ7ik3b9+LGNBWGSLbPch/eQn3tWdQ7NbX7iF6Jm8f9jPXU+Y50yl1vUVenZPgT8D7SxPsNhIciVarVopLoaqaPWtvierbS5SpOBwxNcyLCsoPtWuj+nx426fmgS7lWnWVzCbiYPX8piND51cmL9TmdO6g8Xe/PGhaCYGBflq/eBrmBQuZ8+//qTn489ny2b3mYgDMHTvY/p1vpvy9VzS01EQSKxtsWdjEolfe0KQLMBvLtzM9Zj3X72Az3YFypvr7ZyvZwDyLJgIaLKJ8tcV0/XgNlXe9gGX3MGJE2XtQlpACM0dxWJ6gNv/armJcfm23Q2RwfMOJ7RTlJBYEK7f6+Zdle3j0scIx8bmyUQ/vN86hsDgYt3/calRoLHbz7eO7uPud2qiseypUWD1859OdFCcZbzze3/EsQTWzrQrKuTbEN1yaytlVm4CyJnP+uYc6iXrKkxEOsBWLPjs/ZcICUqSf+VR6ZGcaBosTUSrEsriJ+a/eT2C7Z1yROhDA074DT2cH7NhOeDoSzgoqbvchFXhOFW/b9rGA7FBodYjJVILyiOxd/b2/pXX1mfj3dE9tOAeh5zcdGTqDODn8XnTLdUj+g1tZEV5Y6B7ow1hbh1tDEOKqa8DZuCjUR/6zG6b0vVd9PgSjUVOFSbJssBZdAEitfDuZyFimRcimo+Rc6/U7mEx3oDwbNQkySTYwz6IJWTIl34hQcN6x7iLq+nMIrn8KXB4UswH78loq73tlxvSgm3dEl+V7NAiiTSw1b+7PocKm7XzmWlz8aGM74lAooDEGggQkkUtX7k4qMldu9XPpyh5+/nqDpmOJQQVjIIjHNB4E5bp9/NvxXSkH5QDuQGY9oAHUBSbUOiPCluTXVa0zoh6h7XuZZTJaesrjcqBcVI+2RMBqZvCc6ElUWMkf9Jd5zlhsJoouO42yRTdjyQ1lEUzLof7Xv2No41/ZddHlBLsnTyzCk/fIlposIbzt7ey87GJ8OhTDZxpiXh7KqD5lcC1EZu8sC5vIWXk0I1MMzKe75zddGbqV5QVRvt/W7VvJ7Zo5Czne9nbMS5djamhIGPy5Kmtoue4WACp3tRJs02/1NhHRaiO4fzDpdunKYOsp307WwlDx3e/Te+dtGRchixyzs3kL2KOrnGZiyXkmmO5AeTZqEmSSbGCeRRMLK4+ja3CLpj5io2QhuKCOgS8spfiZTYhuP7aPuvCX5iE7BtI2pqBBRPKnJswm+AJRfeZmOf5+4pWaH1szjFGjGL1oE1HW2BBvD6lNP3DqkVQW+zQH9hVWLzV5bk3K7ooksqi9D6vXj8cgY/YHOHO0m7IvWoGZoZ6fiMB1RRhuHEhomTbR7i6LPkxtfZi6kk/S4pH7URfVP3sGxWLAV2rTFJh7a4uidB1s5iJWNZ439reeHr+ZzEjdYlob/oczxDLCd6vXtY3e9ivYf+X7BLuTZEfVrG5CLDzbZ3FPuSiixiiznioTs3fDzd0MvNGKMcF7knEwen7TlaGbk2umxGxkjzM0T6l+cj1SIH3uKunAv7uTurvvZ8+v1uFsaUa2jy/W+Gz5uOoaaLnuFlx18ykwGVjy/GM40vBMtH3mRNxbNidcEDBUVSOXlrHjkq+mJSOtpXxbSwvDjou+FNP7PRMiZOExf/z4Xwn89c/kGQwztuQ8U0x3oDwbNQkySTYwz6KJEms1BTnl9Ns7k25b3BfE+t1byW3fHTVhD1gMKAYJ0Z+eknbVZAB/ahl42e2P6jM/uX6Qjd1WXMHoUtsKqyduqbnWoHxsvDmhrPyu0jz2FFq5sGFAs+K71aRwyrz9Sa3QwsiKyr++vGXs78D3ilDyZn5QDkC9Ef/aUuQ79iN0+qLK2lWbgFpnDAXl9VOZfh66+MlFwodI/Alp8TObplS9Iju95L/RCkAgx5j0vvZWFNBzzelAaOGuIKeMVY3nUZAzHqinq0f2YOKqrGHbdT/G5fTweFsv5zdWYFPb6W5djfuTdoLJH59Z4jDloFw2wMEK0hQlof2YXmJl74abu/nH6tvJ3efGOIWZXTp7frWWHqczQxfpe56KTVqmCQ4Nsf8v61n62pvsee89mu+6C7/Dgd9sYfeai8fK16sO2MANe9MgqgoUrjmf6ptuYedlF09a5BLz8kBRCYyMMPLMuAVhujLSicq3NbWnxAjKI8mEWre0sAnpRz9m/uLFadvnbGG6A+XZqEmQSbKB+WFAcFsz7ff8csp9Oasaz+OV5j9g98T3GC7c66f8vx/D3zF5BiofEIpSZBEhqCBMMYEgBBQCFhnZnVp5dqQQ1dxCL/X7e9iaXxe1zaUre9LmZy64QkH4y8vqcFmMmBJk6WOhZ3uzP/qaqJb01Ma/dgAAIABJREFUe5dnlHojgXvnILR6EZ+0h9TXLaGe8mz5enz8Qj7D8mnkB/6BUe2Pu52oU7QtEbIrNMFTDBKKLI7d5xAqXzctOALhhkuorC8jOORF3DCKoctHi3UDR1x9OkUr6scm8JItD0QRlKlZFE43EzNdAMNeP8/v6uczyhX4ve34nwYO7da4GY1cUEBgX/oqtg4askzturspueArUS+//63f4Wzvxy/MI1fagyzov8fTZdmk1/84nRm6SN9zcmZme8zoqy/hbtlG1bHHUvXII2M2cDUxbOBG09TiM7Thcfp/cy++7t3Ri1yyjOJyTVtGOpJ0OnEcDmrdmWTiIpqhulpTYJ6uQHk2WsplimxgfgjjbtmG518vRdm1E29Er8zgnx9GKiikbt3dFK85X/P+CnLKOWXRpbz3zF1Ij74Y6h+3GBg8ZwXqgrkU5JRR819/wBMjKI9EDCh4S23Iwy5EfzBltVTJ40eRUu/HjBSiMrX1ccPrj3HDiVeyJz+UxavNd2suNU+G0yvyF+dczi704jGEMtdeDX3tkQQ0Lpznun2cujn6MxDcSgoGaQcfdYGJ4PezgbhW7PIJKGIeo/JnKPC/hEzsLJ1e0TYtiP4g3uoi7I3loUUvXwBBECitWEDOH99jz/Y89ncG8Q+NZ8d6H3+ZOcYPMIp2FHvmNQwygWIw0HnhZeT27Kb+wXsJWnLoXnMRqFDw1MP0u1owmEGJv06SRSNaBawmIhUWUnfXvXTfdEPCid+sIBDA/uorUYH54MZ2RraFvKx9ahF+JQ9Z0t6qEs7Az7n6P+j91Z1TWsRPRV093Rk6S8tWVv32PuyO/XgNBgT/zCpnV5zOqAzvnFwzZ9XHFndNV4vPyMsvorpiVCYkyUZD5vyj0+nEcTiodWeCeItoos2GYDKheuPPgdMZKM9GS7lMkQ3MD1HCP45KrBIhv5/gQD/tl3yVniVHMv///UnTl93dso2eCT6aAAXv7MK8cCFV376ezradmsZnHLBHBeQq+jxGw4hBFUUAUWfUGTiwoBCm+JlNFPZ0cvvzv+LWz36DjoIKPrdiRHOpeTJ6HCbeMs6h7RwbtftCPWWvthexonJU0zGcXpHNH5k1tYhXDjmYOxAdkIkb7Cgn5EBaytkFUvFBz5JZfEIxAaEAgKBYyLDhVPICbyKrw4hEBzN6RNv0YBiw03/xcZQ88SGmrkFkh5chdgCQoxowKHn0CUfhV/MxCCOUed9C9juZXfnxaES/n4Y/3BfVyzrnhadC/1NC5f0ByP7aThGpsBBDVTWeLZ/ofq95QRNF556HZWFTzIkf0oHn4hTU0RMh2myoKmkrZw86HVEZrsFNuxGGrUAhAH3+o6gU3sIoJigRl2WkomJkWx4ll32T4WefouPbV05ZXCsVdfV0lbLGCjJmqpSi1gxvulp8YgblOshERjrdThyHulp3ukm0iKYcSOYJJhMYjFHPrkwFyrPJUi6TCKp66CrNBINBPvroIwCWL1+OJM2SHts00HzKCZof5KaGhqRlSlr8Y0WrTbdfZrrQG9grooB7YQU915yOr7aY6p89M9YzC9BSXEvnD1dTvWjq2do+hyHK7qymf4RBmwWXxcgNJ7bTWOxOuo+2QQsvP2ChqySP/sL4pW1lQ06uffoDqoYm/+D57ylHPXJqlmtZZi4j0mfwyAsmvS4H92FRmjEpXUiMB+Jzr11PbnNP2scRtBiQEpTK+xUzHqUIi7gPWZylYl6ZZhaW809EsNlQHY60idnlHreK+nvuT1ruOJFYv2+xJn6oKm1fOQ9/BpTf5dJSFJ8PZSQ9VSFyaRmq3x8VRAdUA34ljz7/+MJXueFDDOJoVFm7ooIgCAiRi6uCkPBz0jJH2Lp1K8FtzQSuuUpz5nvBsy9FiYBpKWWNNQ7npo303L6WkZdfmnIACiAUFOITRAxDqQtkaqHk69/QlOHVcm2mg0TjTcXKrP3Kyxl86MFpGZ9etm7dCsDiQ7jHXGucYDlyKbnLjzpsA+WpkEocOssaT7NoQW/fTnj1OhFaVsEPVlCeCqKiktvcQ+3NGzB2DU4q7V042MWS3fosSiZqXzm8Im2Dlkke5PttFortoWD8Dxsr6XMkLivucxj4w8ZKREXl2qc/oLFnPznu6IAm1+2jsWd/3KAcQLp9EPpTt0vLMrNRhdjfo4BUgt1wIkOGLxBg3Pe955rT8VYUpH0ciYJyAIPowSb3ZIPyBJiXLEUuKT3Yw5gSqt0OVg1qvaKIXD4n4SaRJZOqrE30UbDZyD1uVcxALixGNf+Pj1D/69+Ru2w5uctXIBcUatq3LgSBwMBA2oJyVRAIDPRPCn5lwY9FGqTS+BYGYQS/mk+373Ps8X6WkcBcHIEygqqMKBAdlEPSxRMtcwSAwON/0a2uHiZcypp77PFIEz4HqbCQnGOWkn/HUvaLt9C783Lczk24W7bRfMoJtJ59OsNPP6k7KBeMRsxHLqXhob9Q8vVvUHjeBVgvuoTmXz7Ipp/fj8+ap2t/etGa4U10baaTWOON/AwGH3qQoSceY/ChB2n94mk0n3IC7pZtcfdXfsVVaTufw0GtO53oiRN83bsp+7ero56XWTJHtrjuECSVvp1EZUrpFOjIFKmWq5l6h6m86wV6rzxlUmlv0dObGD1+Pkpecosyh1fkTx9VsLjcOeZz/srOopj2Zk6LkYW79zGQn0MvZu5+pzamHZvDK9LrMPGHjZX0Osw0+gNUDTm56dF36SjN46VltWN2aKdu7pxUvj4RwQ94Z3cWLkt8BDVxQDyxvN1XW0zXj9dQedcLY2Xns4lU219mPIKAAFiWr8D+8osHezRTw574mSRabTT8/iHMDfOS9hYCSau2IjHPbdDVE+vctDHNPukHWn7SXJQoJNmfUXRSbviQbt/nAPCphfT7j6Ha+CqSkPrCrJZSZtWlTwV99PXXcH60aSyzGquUFXMA9fQdqLW7cQc/hgPas0ObHsf9Qx/KHn3PLcFoxPqZz2Kqqo7K/IX1dv7UvJveA3Zrrrp5GLdu0rV/PeixmYp1bdRAAMeH7xPYsyfu+8Tc3LSVjE8cbyp6ApGk04njcFDrTifpsijMkn6ygfkhSCoP4UQ3XjoFOmYilpZeDH3DeGuLkSNKey07+zHt3o97cXKLsl6HiX/2FPDPHm0ZSEmFy1/czH1nraTXYebnrzdQk+/mlIb9MQP7iYJucwdGo+zQIH6gouYKqPUHLMZqshZjhyoWZRtedS6qEL/9IigWMmQ8G6O/hQLlLXy1xXSsuwjTjj6Kn94UEm3zBzHuHcEwMDqjg3VvTRGmPUMIGfCHPqioKu6PP0K02pJvO1uRDVT990+pvOa7Yy8l6y1sPuUEzUE5gKdzG7uePgPz4moK5lyNJTdxWW36f+fS/71U0FbmaBBGMQpD+NRQNtIo7McgjiZ5V2K0TM6FnBxd+/R1dtD6xdMm9bGHKxq8rm10t64m4G2HCRVp7tvtKPHj0bioPh+mquqY57HX6WGfZ7ySp+X6W1h641Xk9MRfsAlKMorJjMGlr7851QzvROuxeOJd4UUtubQsygItVWKNNxU9gYloUeNGlhOK1B0uat3pJJ0WhVnSSzYwPwTRaz0SJt6Nl26BjpmGqKhU3fkC3d8/C/n+v2PqHR77X+VdL9D14zX4K+OXW4VLzfVg9gc4dmc/L/QN01ZZBMDuEUtcn/JYgm6RqJUygSvyEd/3QF8AoS8IcyTUMjlrMXaYYFQHkdVh/EJ50m2tSnPUIo53fjk9154RtU04WLe9uwN5ND1euukiaDbgrS5i8MwjqfzTewiumTW+dDCbWoN0E/Az/OxTUYE5xPc7TqVqSx31MfzHl7FcB/b9T2G0LKSi4beYcmL3Sc/03zkV7b2HsuinQN5Bv/8YAArknSnZp00k2eRcPv/L8MY/dC1wJMqs9raHrAYnEtgOSmLzl8THjHMeG/uG8QbHq8pcdfP5eO19LLz9JnI6d2J0jC9uRFokij4v1RvWI7ldFG3+p6be9HRleJMJZjk3bcSh8zPRMl4992SiagstatwV136P3jtvO+zVutNJOi0Ks6SXbGB+CJKqvUa8Gy/VQH86mWpZq+z2Ufro+2OlvZbWvYhBBfPu/dTevCHUj1tTFFXW7vQK9DjMY6XmKCqIyUcRmf3+5kufsO6co5MKun3zpdhKxKpNQK07kA2vNxI8OfvwPJyx+V9j2HAmipgf9bp1+1aqnwxNHFVTEPvZc/DNTxzAe+eXj6m3a2E6S8slj5/8d3Zg++cuJFsexoWL8Hd3ExwYSHvpcJbMYP/nRvZueIE5a05Pum2q2ezgR+D6CeAbQuUdhs3HYZ1zKhVX/3CSMNWM/51LItA2EVkYFxWVjZAO64Nkk3OpaRFyiqXJEzOrbsdGfO7YgZ//aWAKCbx456Fu2czChx5AcrvGbA8djYvZeM96Sl96hoY/3ovk9RI0mWi/7GoGTjl77L0t3/sZAAVd7Rxz87cJdmTej3mv08PGvmH8ioohr4KVd9w95n8eJh3l4rHGm85SaC1q3IVnffGwV+tOJ+m2KMySPrKB+SFIKg/iRDdeunw0M0oaHLxMXfsRfAE61l1Ezc0byHsvZP1m3r2fhu8+gruhlP3nrESxGBDdfoR/9LI17ygaxACNPjO7yvLZXZaf5CjR2e+qAyrqD5x6JHsKrbgs46XmuW4flUMOvvnSJ5ME3VQRlE+bUS4pSFs23ChZCCg+FDUzlkETEVq9iE/awaVCjoByrg11QTazPxUMOCn2b2BU+jQ+qRZL1+6Y2Z6St0x4a4vHXAniUfzMJs3l7AIQlEWkwPTpGIiBIMrQEJ6hoZDllSRp8uXNcvARgx62X/5tzAtepWBRdcJtU81mq3shuDdiPzgZ4klG//aPqPJp56aNBAYHQTZAYGZ5XgMEDUYkvz6xxBzTMHUnz0WqnEvBqIr9uY4pjUHr5FxTaXIcIjOrw333oQRjzznU5EYmcYl1HuFy8JLmZkT7uEhfyRsv4ysoxDgyjORyIgXHny0L7vopNRseoeX6W3DVzR97fbi2gYG7HqDm1hszluHd5/by/K5+9nl8URn+7cNOSsxGzqgvo8Qy/luq5TMRTCYEo3HMJivZeDNRCh2vYkbr/7NoJ10WhVnSTzYwP0TR++OY6MZLp0BHJggaJRBFJM/UJlSyw0Px05voufYM+r+2ipyt3VFBiaV9gKq7Xhj7uwpYxMc4TWX0+D7LHlMu6845GvNckc9F9oq3F7F7JJRpn5j93lWax8vL6ii0e7C5fKCqyIqaXNBNhuA3C6E+cc+4nuBXIUi+pYwhV6/GKzbhWAhIgkwgQoTMKFkIKn6CakSwtMuHfMd+hE4fgn18NUV80Rka4zIzytfzs0F6iogEKQi+jrjLw9ybH8PS2zdpG9nhRT7gStD14zVxg3MxicL6RFSTDIGDpLau0YPaW1SCcf++Q1M4bpZh9HTywSVr+fwH9yXcLt3Z7HD5dOu5ZyIXleDr6pyRC88+Wz6esjlYevfoDsyFgJdC31ss+t9bcW46hta3X5nSOWqdnIdLk5tPOh7FoS+tHZlZVYKTA7/A9lC2XGmN8WaNGKpros4jUsBsYquA0TEataA56X9bN7H0xqv4eO19UcG5Z+78jPkx73N7eXx7L8O+yc9mb1Bhj9PD4229nN9YMRacaykXr7/nfhSPR/N4UymFTsVSLUvm0BInZPv3p59sYH6IEn4Qb73oS6ht25N6lCa78Sq++312XPSlGZeNUkQB18JKbB+nR01XPBDcexvLJ4nBTcQTLGA4OA+/yYZqFKnI83LL8W0E6o1YzOPXe0XlKP3DRl5+ycqap1uoGnKypzA3ZpY8x+2jKk6WPBLBB/Id+wncG8dmKF7w+4YrqvQ9kkDQhyCAzVyE3bM/4XWKRamtlmPnncO2nncIKD5k0UhT5fF8sOtv9I7sGBuX4cYBhJ7J3yMhAIyqSG+4ET/0oDbEHmcWbdTe9UTMoDySsCtBx7qLYv5/oo1gMoSAgq/EinHfDBCKmVj6azTiM+cg+HzZoHyGIAlBTK1Psn/T9yhaMTfudpmq2vJ3d+Pv7k7rPqeCUFHFwPxFBCWJoCWH3WsupmbDw+TtTC0SdW39JJSBnuLiut7JueJ2I8j6nh1hwplVURoP/IKd4Fl3oK98io8Wc/28qL+1CJglIqdnNwvvuImNd68faxkqUvy0lxVT/q2r057hfX5Xf8ygPJJhr5/nd/XztUU1Y69pKRcHNI9Xzz0p5uXh2PQBQ2efHrX98DNPTRL+yzJ9aF2wyX4200s2MD+EsSxswvLQo/heeQnW3UZgeDiqTE/Pjdd7520zLigHcC+sQMnXpwSbCMU8PpnYt+YoTLv2IU/wDPcGbfT7j8an2lAwwTCodSKBW8swVBkwTKiptxoVrGUervisHfkFL3vIZd3qo+kvmLzi7LIYabMUse6coxN6kgOhoHu7d3Ipe6Lg164ibPFiuHEA/9rSSUGvwzPMqsY1vLX9CfyKdkEtARFZNLKt5x2aKo+n2DouYieL4+OT79gfc1yT9ueKGOcdZVCV2iTvcMXU1oepK7kAEYRaOEw7+vDG6DkP95hrLWeXvAFUYwBXfQnGAfvBVXVXVaTCIhAEFIcd1efD6Mt6p8805OAQ23/yvxz3xE/jbjPTq7amSuRv8eOKlT3O8Wev5NZnQRaJarePZaBTKTFPdXI+FYX7cP93QflV2Pc/hb99CPePQE2tkGsSgjw+7U2XFWxO+3aOufxcTH29Yxn2QdIfeE5UjU/EoMfHXqdncs95msrB9dyTqteLZ8tknRwtlmqzkdlUGaB1wSbL9JENzA8DjKecyuL/uCblG2+m+ph7KwoYuPBTVP3yheQbayBgNTN4zgqMXYPj3s4xgvJe32fwEy0eE7y+OHnwWG0geH0xD7xeHzMoj6T/QEb9pkffjbuNYFcRN9gJfj86MNcS/Ao9gZgZd1/QTff+7Zy+9HL+tvk30SXoCVBR6BkJiYR1DW6hIKecVY3nUZBTjsMXChCFVi9Cp85yzJ4A8trB+JUBWWKipzc8soVjIloqRybtz+5BCCr4yvMZXtZA0FAIgQD5rZ9gHkicwU83wSH9lR9ZphdZ9BPY9mrS7abSuzxjEQQKvriayht+NPZbfIbby+NtvQx7Q4voQcvUFp69e0LVZJaFTdT8fB07v/5lVG/8Z4NotZF73PGYKqpSnpynqgkgFIz3f1usKzFaFmJf907agnKIFn5Ll0We0eXEGKOqId2B50TV+ER4ggob+0c4q96cfOMU0dq7nuj7BiHhv5YzP4fthJNmfCCbiHjWdQejMkDv4kC2f3/mkA3MDyNSvfFmmo+5ArgXVYaC8rtfwjAyBSWYCLy1RahGmbqbn8DYOxJzm37/0ZOCcqXRgFqnLaMbmGuEbhk0JKN7Cq10lNoS2qThjs7O6wl+42XcA4qPEms1xdYq+u36PWl8QQ/99k5eaf4DK+vOYNg5AID4pD2qrF4rQqcPdvmyJe060NsbLibQZ+i55nQa/vNPSDr2Kbl8WHYNgFti889/hKtuPjmdO1h4+03k7mrT7fmbZeaQCfV9kegFwHiTynhll7MWVcW99WNE0/gzuMRi4vzGijFxr+5zL6LkjZfj9jonw9c5/gzvvfO2pEGS4rCjOBwJ5wqxPh8M48/nVDUB7DX1uI9oIvzufPt/MtD1LunyhFfy8qOE36bLIi+Zl7dW/Iq+6+DXGMSnSrJSaGNVDZ6OXZDkOwcQGBhg6InHgNlZ4h6pVTCR6awMmEmLA1lSQ6stZpbDmBnn7yoKKLJEzdpnMAymZ2zeigJ6rjmdyrteiBuUe4IF+FTbpNeVNTbIkzQdR7KJfLpJmz+x02LkpWV1CbcRtnmRbtuH0Br64dMT/IYz7hORxdAEa1XjedjMRbHf2xo6rnTzQNTxI7F79vN22xOoHBDlcqU2uRLsKtKjqU1KD1f09oZHtnBMxFdbjGtRVdz/J8Kydy8L77gJCHkCb7xnPe45qe0ry8xgdOGR+KeYxZ1I/tIGIDSpbD7lBFrPPp3Bhx5k6InHGHzoQVq/eBrNp5wAwKJX3mDBsy9S8vVvUHjeBcilZWkdy3QTDtoiKbGY+NqiGr6yoIr6VcejzmtMef/GurlAar7TE0n0+Xj+9VKC7SEnk/IrrkKwTv6tTIS7pIz2877Opn+5jB2XfJX2Ky9n4K6HIYXF3HgEGhqjKgCm0yIvfE2dmzbSfuXlY+fo/GiT5n0YNNixRm0vZX6KHy6FjrwnS77+DRY8+xI5K1aiOrTNdyKJDGTdLdsyMOr0o0WrINa9nk7CiwPO996ZtHA5G6/p4Uo2Y54lKTPN31VU1LSJvQWsZry1RfRcczqCN5CwL3c4OC/UUz4B1aLvx88ka1/F9hgS36Li3iA85xwTdVMtOnNZEzLuRslCU+XxY3/LogkBATWcsdApKhfVp54zhTybWx1TmFfyRFhlQa03al4QOdwYPHsFtrfakJ0aMhWykcFzEpcNBooT+xcnIqdjJ7ltzTgbF2HdvhVzfxrrUrNMK1JhIUM/vJVtQTWmDV8qKJKZmhtv0JVxCld/OTdtZPTVl6d0fF1Ikmb1fz1E2oRFMifXzFn1ZtwPPEjr6jPx79EvVGeqClnRTdV3Otnnw/AQvuv/A3djI7krViKZzQR0BGWS18vCO2/G6BhlbJQpCsjFwl1Zw9z/+U3Ua9NpBRscGmL76jNRA4GUM5krywvYPuzUVM5ulkRWarBvTRexKjKnmtRJV6VBpkll0SsT/dt6Fgdm+jU9nMlmzLMkpfyKq5AKCjVt6xNmx1dKMUgMnbaEjp9fQMe6i/DVFifty1XV2EGy4NZXLuYNaL9GZr+2Hm/BriJu8SJu0Sm2NSGQzzUXUGytYtjVx8tb/8CQqzcqKDfcOIC4xTspKx8+vuHGgVDZOZOz6soKE94VlQzeuJp9P72AwRtX4z2iQtMwxU0e5O/2IT3nxPBnO4b/6Mdw0R7kq/eOHS/LON7GcrylGu/ZgA2fUpBwm8GzVxCwpmZfZ3SMUrPhYQCqn1w/5UAui05kGcGUHutB84ImTj7jZIxHNLHxnvW0/ucPUaYYPOUsXkzusuUpZZymvc0qGES0Wsk79XQKzj4Xy5Klmn8bE+52aIidt9zEc+17eWpHL8+172VvhACcZWETC576G6JV3wKZmJc3Vro9Vd9pLZ+P2t099vnkLF+p63hG+8jkZ4NOT3lvQRE+a17Uaz5bPsNLVtC77gFqV0YHQ2EBs+kisG9gSpnMOblmSszaWrqKzcZJwm/TTdAz9TbDeNUbM4lUFr1SZa/TE/M5kY6KmCwzg2zGPEtS9KhvekQDxuBBVGLWiGKQGDxnRZQSdbK+XEGIHSSLG+woJ+Royt4G7QpvbdNW4pfr9nHqZn093oJbRRVB0LBWoNqEUBl+BHbXPp7b/GsCig+HN1o4S7Oo3E/3gVmMyqr75pYydN5q/LeVoOaNl8G6T2rCsGsfhbc+hbFjIPY4AWF48gklU5g/rNkfoG9kJdXKPzCK8SfkPiWXft9RMUUEI0lFBC4SeXAY6/atFGx6L6X3Z0kd24knU/eLdez8l6/j/mRzQuvMRMiVlRjKyhj+1mWcaDKz5cwLsWx6H1Fn8BSJobqO+b9/MOWMk683te/jVFAcDoJ2Ows2/B9AlKiq4vWCqiKazTg//Ce+zg7N+3W/8iKGr57NzutvwVU3n+3DTkrMRs6oL6PEYgqVDP/9HbaddQrB/n5N+7QsWjKWmUvFdzrM4BN/xfnB+5reF/58DBXaFl3Thc+Wz0e/+B0CKtUb1iO5XWOWc4Ylyzi/MfZ4ZoqooNZM5hn1ZVHigLEoMBk4o/7gtXiE+5zdzVumvK9Y1RsHm4kaCz6dlosTF720sM/tHdOdiKyYCD8njrrv7ilVxGSZOWQD8yya0PLjtTuvjELX8DSOKnVkl4/SR96l+79Wj72WrC+3QNqJM1g1qZxdbPMjdPpRj0wemMsdPmgPQGXyMVYOORILv00Rtc44WfhN9ccUfNMlKrfTjxAx9/fNLWXfHRcTrJ7cr67m5eBbVsu+2y+i5Pr1MYPzZAXw8RTmD2eEh0cJ9uTSI3yacsOHGMRRZGF8IhdQDPjVPPr8R+FX8ye1NMSi55rTqb15A6Ze/fd40T/fpvCT9zG4s6Jv0406pwLLwiZEiyXloBxJQrHbGX76ybGX5v3tWRRBSE2Wy2gmd+XKMRuu9isv1z2pnPOf1+J89+1Ujj5lIhcHcpevwHLH3WzsG8avqBhEgbo8CyPXXIVFR2AuBgIUbN3E0d+6AL81DwwGHA1H8Ny/XsNZX/w8JZbQs1o0GtFSTD/Re1xP2bZqyMF00rlAKMjquOpyzSX84c9nOsvEAQL18wksXII3qNDyvZ8BoXLu4ojFjVgkEjBLiChiaJhPsK8XxZ6e32ktZc4TxQEjgzQt55tpErU8pEoqgWwmiCesJhj1JQUiF720sM/t5fHtvTH9671BhT1OD6V9g8RWBIrNTLmmWSaTDcyzJCRyZdCyZClCTi7+7u6oh9KIMYeOwkoeWXIqP3vlNwn2NrOwfrgL6xut5P1zF6Lbj+ALEMwxIrliB6BmaRijYMejTv7Bk24fJLC2DKoTBPfdfqTbB/nmqIN15xxNf2H8DEbZkJNvvjTZ91MLggJqjoCQQGxNrZRD/eAa0SUqN2GzoR+sjhmURxKsKWboB+dQ/q0HNI8p6pjxPN1nEeEeelwq5Ago59pQF6R2PqIrNFnzq/l0+z6HURiiQN6BSAAFmeHAfHxqRAmuBm0CX20xXT9eE7ISbO9H9mi00lNBxgPpMU/IogOfLZ8tZ15I7VQtL4PBScHHVAKu/NNO44g/PzH2t94y69HXX2Po/55GcRycyWU4+LStuydmgPTJoB3rmRew/OW/6W7dkL0eZG96DrcIAAAgAElEQVSoPNWydw/F777OtvkLOHr9X9h19RX4NWTnRKttkvqzrso3j4W3rt5A/j3vUxF8Xvd1Djod0+o9b2poYMnvH2RBTRUb+0fwBxUMB3qstZRzx/JyVv1+vLva8XXvjv6uGwzIBYXU/vIeis89j+ZTTkjbOcbKZMZSwC9ZvoKvLaphr9OT0vlmEi0tD3rRG8hmgkQLDqpPezudVFgY5Qyghed39ccMyiPxmPR97jPhmmaJTTYwzxKTeCuDUkEhxuoaTCd8lmG/wgtdI/xp4cm0ldZx498fQEqTrcl0IHkC1Nz6LGKEBYmSRPW0zPBBTB9zsTOAfGM/weuLQ9ZpkWXto0GEzlBQLnYGqCLAtU9/wAOnHsmeQisuy/hqa67bR+WQg2++9AlVQ6kLpyiLjQhuJom0qTYhpkhbUlJUVPcuqMBfX6JpW//cUryNczC17dV9nHie7rMCnYJ6WlDOtSG+4RpvJVAL6fcfE3PbWC0N8fDVFtOx7iJMO/qY+8O/ImuwKhTS7a2VRTOuugZ66hrpuO+nM8peTDROqDrSWWatp0Q8U7hGR3kxThYLwHHEYlx18zBu1a66HQtRCWLe3kzzmaegurWtbgkGOVRWPwEtlW8+JTdUSTPkZPSdd8m3fKJbjCg86c90mbhUWIh5QdNY5YUFpuTbnbt8BWVXXDkWCOesWMmc71yP/e+vEnQ6kHKtk7zd032O4UymFturOQubUjpfvR7XevY7pQXAGKQSyGaCdC04mBc06RJ+2+v0sM+TPPDvPvciSt98GYM9+ULgTLmmWWKTDcyzTCKZ+qp7eAjF5eAv37iZX9aNZwlKcE3nMNOCOMEXdOLfEzFJdoqrP2av5TOoe9XoQKozgPjvfSiNhlC2M0dEcCmIG+yIO6Inb1VDTm569F06SvN4aVktHoOM2R/g1M2d6SlfL5UJfL9kPAvrVsESCsAis8qmtj6Kn9mE6PajWAyT+u7HSFFR3XH+p6J6yhOh5ufguOBYTGufSulYWsqxZxwHBPVi9e5PpYdeXWBCrTMiaBADjNXSkAzv/HJ23f6VpKXtqjC5giLL9OCqrKHlulvwBBX27x/m4ObRopmYrZnusud00KOISbNYLdffwtIbryKnZ+ouIsqAtr5yiN9Dmqhse1J7C1Ag70RU9YlrRk76I4/natmGOjL+rPDZ8lElCdPw/ni7iolpXiM5y5bHDJIh9aAzVf/nlEvh4yDlWjPmiZ1pj+tMiDHqDWQzQboWHCa2l2hhY9+wJhV+xxGLcdbOo0DDQuBMuKZZ4pMNzLNMQqs67mf+3+388tTvjr1WWqJCa6ZHN30oohAVqIet1fZecxp+txXxwRHED90IE2Ifsc2PeLu2ycbcgVH+9eWpC6REEpkBVReYYmaRjV2DoZLkrsEoJXrb2214a4vpueZ0fLXFY69PzMBqHkuOvkyvapmCgJteq7gZgGZBvRR66APXFcUN+sPobWmIJKq0fcL3KGA1o0oCBg0Z9ah92kIBgdE+ktKYZiJSYSGK06mr3HEq+Gz5uOoaaLkuJCIGEDRbpuXYWoiVrZnOsud0MVhVl3QbV918Pl57HwtvvwlbyydIQW3tH+kgXg9puGy755FnaPm368Hrid3eAojoH+/ESX9kmXjXfXfT0z+I22im49yLEFSVo676iq7rkrNsOfP/+Mik16cSdE41EI48xx0XX5ByRUf43siE7VWmgv1IpmqPNhFDdbXuQDYT6F1wEIzGqOf9xMoOPfiTJIsiabn+Fo7+0b8jd8cXDU5lcSDL9JINzLNEoWdlsHhvJ40DnbSV1lFh9eD/0hICm5sTWo7NJhSTjH15LRhkFPOBbLJUiHzbfgzte5mpBQLJMqDGrkHqbn4CY+/k4Ed2eJGbe6i9eQNtt36L0arjUQUDwiI/ts+8jvlv+jI/Qpx+/bjbu1MLXvSUY88UdAnqpdJDX2/EeWcT3u5G1KCEMOrD+tf3MW3vTb2lYQKRpe3FT29C9PjH7pXSv7xP/hvaV+rcc6r4+Jb/Ye7631H+9+dTHtOMwmBgwbMv4d7WTMdVl2csOFeBocUr8NTWs3vNxTgbF0X9f+SCS7C8+gLiDFjwiJetmSnq2Fqp/+0vKX7jFVquH18AiYWrbj4b71nPkT+8itK3X5u28SXrIe16ZQ97HckyyTo923Ny4k76c5evoOm3v6eJUHmueKA3mvx82D+o+RA9isjWHb0YRIGV5QXMyTVPOehMVyCcu3wFthNPYvChBzWfTyTmBU2gKBnxxJ4Oj2u9LSnJMBSXTCmDny70LjhYP30ipuqauO0PejAkaa+MxFU3n9F7HqTm1hsnt6FOYXEgy/SSDcyzRKFnZdDssvO1lte4ufQyLl3Zg3E/qNLs8DHXguz2o9gs9Fx7RuiFXT6M39sL/fFXMJVGQ6hc3CIiuA+UsbelbiekFy0Z0Mq7XogZlIdx1DbQct1PcJbMJyiPe8J6f1iH4cJ+Cn8c39oMFIjoSLQ+/j7uk5o0lbMLIy6sj6Vmp5VKOfbBRpegns4eer+Qj10+gcDcAtT68fe4P78Ied8gee7XkeemT43NO798/D45QDKXg4kMrTgWZ+MighZtrQ+zAbmggNxly+n7zT0ZzZgLgCgwpkY98X/tNfOxls4h7yAH5omyNekuCc40ohKkYOsmlt54FR+vvS9hcA6w69Kryf/4Q91icKmgpYc0kGAB3SCMUG74EKOkfayKKNF7w0+pqaknWX3GnFzzWG/0/l/dy85LvqrJMcBvy+fjsy7EORSqBghbRS2+7KsEUgw6U7Xqi0eqbRnhe6P3V3em3fYq3ecYj3S3pHi7OlMeSzrRu+Bgqq5JmxXZyvICtg87NZWzmyWRZccfw5wJQoZTXRzIMr0cOlFUlrSgd2WwTApyvL+dU37yAHN/8Kju0tWZjugZD6qNP+uLG5QrdTL+e8oJrCtH+YIN9XO5KF+wEVhXjv+ecpS6zK6BqTYBZYkpaS+yqa0PU1f87ISjtoGP1/6a0SNXEszNi/qfKpvxNdWy71cX411QqmlcptZeDLv2adrW0DmQkvDbVMqxDyp6BfU09tD7hXyG5dPwi+WoQnQgr+ZY8NdWM9T4BfxCvr7j62Tw7BUErNoWEhSDAVP/Xhb+4ocMrjwWnzUv+ZtmOoJA3S/vBdJf4hmLnM52ctuaJ72uAj5FxVNVo3+naVLukwoLyT1uVdIy2XBJ8IJnX6Tk69+g8LwLMNbNTcsYMkVOz24W3nFT0u3CYnDTgZYeUjnOvWkQRqg0voVFGkRC+6Ly6KKltJ5wJn9u3cOfmnezz62tcq5ozZewHLlM07bOuoaoahCpfTuVXzkDv0a/7HDQGYmeZEQ4EE5EuC1DKxPvDb3PCi22V+k+x3joPfdMjiWdlF9xFVJBYfINSb+w2pxcMyVmbVVtxWbjmCp/7vIV1P/6d8z/4yPU//p32aB8FpENzLNEoXdlcEW5mbX/dze2lp5DpoQ9EsUcyvoJrV6E9tjnp9TJBG4tQz3SHK3GDpAnoR5pJrC2LK3BuSqCWiASPMZE8KxchO/IlM37iOr1L1C57nlMO/pivq/4mU0JP6eW636Cp6o24bGD5UUMf391nP9OfqQU3voU0u7EpYpSz34K1z6dcJuJJFqMEFq9SLftQ7p5AOm2fQitKXw3fRnuB9UpqCe0+TSdh10+AUVMHNgqYj52+TO6jq8Xb2M53gidgkSIfj/FH75N5d+eYNFtP0L0T08/dibJWbqMonPPA6ZQ4qkjMDbaR6jZ8HDc/6uSvuePkJevOWBKhKu6juLHnmXRy69rLqGMnFTaTjxpymPQjEFflUeYeIsiE2m5/hbclSkskBxAyLUiV1Ul3EZrD2njVadhiGHZWW74EKOoLzgMCw3CuK/y4229moPzeb9/CFNDg+ZjAOR07mDpjVdha29F610SK9DLRCBcf+9vk56PkJtLwTlrWPDsS1H3ht5nhRbbq0ycYzy0nHu6xrLX6eG59r08taOX59r3stfpSdtxI9Gz4JAJYbUz6ssoMCV+NhWYDJxRX5bW42Y5OGQD8yxR6FkZVGw5eHZ+jKUvvirzwSRolJJvlICA1czgOaEePMMfBlCDsR+MweuLoSrJhK7aENouDag5AoGbi/E/VYP0HwZq+l6k/tePU/jiFvLfaKXwxS3MveFR5l67HuOE7Ljojp8BGZ2/CFedth9Uf00Z/T//Cvt+egGDN67Ge0RFjK1CpVfGjgFKrl+PcXMnwmh0Y74w4sK4uZOSax9OUB4fY88VEoF15SFBtMigfJcP+eq9yN/tQ3rOifR3F9JzTuTv9iFfvRd26wj4jDKm9v5J1zBdKOfaUG3aAy+xOzB+Hrtin4dPKCYgFGjaX0AowC9kttKg55rT8VZoG08YKeBH9npmkfHiZASzBTE/n+1fXsOOS75KYHAQwapdA0Gw2cg9bhW5x63SdVzJHV/4Qm+LgCCJmgKmRAQlGUftPFoGU3eaKL/iKpCnp+tOLtD3XQ2TbFEkjKtuPr3rHiD32ONRbPorVnKOXMrCp54n99jjJ/1OS4WFmJcsxbJkKXvW3kL7lZfj/Ci+QnPxygbym6KDfKOwH4OovXzdb8lleMmKmKX8w14/z+/SpiQfbmOIdV5+W37MYyy8/aaU1O4nBnqZCIQtC5so+eNjuJYehd8WvUjqt+XjWnoUlS+8TuP6xyYFcZnIzmbiHOOR6LOUCguRS7VV2yUayz63lz817+bPrXv4ZNBOy5CDTwbtuqs19KBlwSFTwmolFhPnN1ZQlWvGNKFd1CyJVOWaOb+xghLL7GrnyxKbbI95lij0qON6S3IxDBx8MaF4OI5pQB5yTlKMViHpCrsnWMA+ZSmBh0SknH3IrSMEmPwDoTQaQr7lGlDrDCjzDZOs07QyUbBLq4hb14/XjCmsJ+r73bPmIgJ52iamqs2M96TxkkL3SU0Ydu2j8NbI/vMAOWI/IgquTg/l33oA7xEVOL70KVSLEcHtw/rYe6mVr68wT+4p12A9prd83F9io/KOv9F/+WejVOrTgR5LszDJLNTcYtOk8vW4xxfMuMRF5Aff1DVuPSRSbk+GAKgIBHJyMbjGJ9Na7t/pQCUUgOOZ3L6jetw4Xv9H9Isas99yaRlHPPkcucuWh4Krd97SPKZEwXf3uRdR+trzGDzaVCuVkVEUr3dKfd9SMEDZ26+ifPIhzYsW6bZjcrdso/O6/4RA5tXMAzV1zFt7Gx3fvjKlHtlEiyIA1u1baXjmz9RKCuYjFmC89HJann0OaaCPgo8/QPYmzvaJldVjwk2LJvSQqn4/3l3t+Lp349ny8dh7kimSf+r+f+X11bfjaA8F0AXyTmRB++/T0Mpj2fLT+KXGgx4fe52esfLaRMQ6rx5FDPWUTxAztG7fSk7nTs3jjGQqVn1aA+F9bi/PCPkM/+pPWNu2Ur1hPZLbRdCSMybO2CIaON/tnRRM6ZmDac3OZuIcExHrswz3OaMotJ59espj2ef28vj23phWhZHVGukOVBNpYEyHsFqJxcTXFtWw1+lh4wHhRIMksrIsX9P9dSgQtkL0de/G19WJsXYuxupqzZaIswVBVTUobsxSgsEgH30U6idavnw5kjS1DOpsZOvWrQAsXrxY83vcLduSquN6KwrwzC0h/50dUx6jIgmIwfR+DQM5Rjp+8WW888sx7eij9JF3yd3UgeTyJ5zUe4M2+v1H4yUPVY0IegQlVD8+8TjfK0L5gvZMmPisHVmjlRpEiMlZRdRGA1SOj2nutevJbe5Jug/noko61l0EhHrM5/7g0ZgB0pab1tF/8pmaxxYLafdgKDt+IDjPk9rJl3bSHTwpbsWBXlQRAvfPmRSYy1fvRUwQ5CqNBgLryie3GySh4PlPsGztpve7U7s2MUmwmJAMZYlpkoXasHwyXkl7htMUbKcgMD1K0WHldnnATs4nu5ECycVsAJxVdYwsPQrJ7aBw05sYR2aOHYIqywhpDBpFq43c447HWFFJ+beuBlXVPIn12fLZdOfvx4IY6/atVD85HhB0r7mI5dd+A6NDe/Y6/6yzOeLRDQBRk+zeEQfq5g+x7NPurQ2hjJJWO6ZEStupoogSitmM7Bov7fXZ8vHUzaPxvt9Su3I5zaeckJJt2/9n783j46rr/f/nWWbNTPY0aZMmTZuuFMomlB1BBLkqFMQFr3L1qggochH0CyqbCj8FEWS51+WKKy4IpchVNhUoslRogbZp0rRJk6Zpsy+zL+ec3x/TmcxyZuacyaQtZZ6PB48HnTlz5iyTmc97e70GPnDRtPieqsXU+Ii1XK+46yacvd3ISeJ7qruCwIJFbP7qrQCs+Pb1uHq6ENVUJXRVlAi3LeX4h/+ge92MXKdc132ivZ8Nl/+UyW17qPE+h1vuN3zOg2eex9abf5hzmyNryzm/td7wPpNZt2MvHeOZrczLvv8N5v31MdP7k6qqWPrksxnBrNF7Xrb6ZFruvCevT/pv2nezx0BbdWOZnX9fkTnaYGQNFm5qpvX3a5l3tLFxEzPnWKgqu1FmciwzvbZGybV2LgmrHVjiVoj+rVvQdH6/RLcbx4qVphO/B4JC4tBSxbxEBrkyg0JlBf5GN/1fOYc5v37Z1H7TA/C4L/jwR0+g7o8bTFfUciFoGqG22GJAs8o4OwaQ/bkrASHFzd7wqUR0KuN6QTmA5jA3DaI5jW2vtsgo19fEqvHJgaSigSRg2TWSU8QtGVvfGLYdg4Ta6hNzv7JOQJ+v4mMEZX4N4zd8mPrL/zd2HprMiHwUWrg4QXk2jFiPqWvcpoNyiHUZ+I7O71lcEK1WIrfXxfzMe8OmfOL1LNQEzVw3htntzWLrGqTmz5sQAxFUR8xGreaJTYaDcgDH0ABb1tyNoGlUv35o+VwXGpSnV/1Vcf/n0uvB89wzwHS109rcQsBAYC5Go2hWK87eHbE2396dKQrgteufQ9Kp7ucisHVz4v/jc98ALl+Qx596gUXf/2bG++TCjB2TEXsns0ytOIrtV38jo4JZefSxnL1/Ee+68z4mL704pxdwOmF3BbvXfDLxb/mNbqx7J3BbfCx9+HbdfYmeSco2b0your/+s7W4uray4BcP4OrejgB4Fi1l9HNf4fwPvg9HlurfTG2wKlc08f71tzK2qYeuT3dCj/HA3Mh4RMSAmnQ2sllFFfpbNROrPktTE6rfn5EoS+9K2OcLMhI0NjKVraMg3grf+cXPY921I+XvK+yuwN+ykI7rbmOLWKFbddfDyDkeKI/rQo+lGNe2GCR/F5aYXYwkHlWPJ68l4juJUmBeQpdsrUgDH1jKntGt1P7pX9g795rapyYITJ7SBpI47Qu+P3j2rW7DtmOQ+bf/GdvAzGfWNWIVOs0qs/Arv0HKMVsdZyhyvH5QngMhoJqahRX8+RcpcTE53bl1KbZQUdxOolVlhhIZsjdIzRObEnZWA9ecS/PNa7HtTb3OjWsfZvjUsw23s2cjsqCO0OIGbF37CLudhIO1M9pfOoIK0q0jaG1WcAqoF7oNWY+ZTaLEiQeVs0arlegDDTHButtGEPuNBXt6FmoOdRshbYGhdnZBC+JU8wtWFYK1b1S3fd39cpdppW8xEknM71pMVHsPZQQg7HIztXwVFVs2YtEJNOL+y5amJixN84n0556nlQM+Vn3t86BpOIYzxR+LadPVUGbHtXwFG+9/OBZMPvQAtRvWIyr5P7tG7JjM2DsZJS4e5m9pS7GVi4smjQRCPNUzxAhupO/cz7I7b6J829sZFWzdfaephVsm/NTcvo75zheQtdxdBXFV9833/w7v4iPY8t0HgdjsaI3dyvmtc6h12BJtnMmVWjStaDZY1ce0svJX95rq0EhORmTDMgML1WxWUYVYKuaz6qv8xR/pv/qLSDu7EJM6G6SqKizzW1DGRgi8/WbGa5N90it/8Uf+KlcYsrYCCCoqG4cmE9ZxyfzdWs2e+36btRUewL9/jt9IZfhgt2IX41g2Dk4U5dqWeOdgJkFrJvF7KFMKzEvkJDkzGOjYxuBn17Cge3dBlW0pqmLtHaH7Z/+p+3yorZ7govqiBOZyIELdb19B3OJnePIoNE1GEKJUSjuxS5n7DyqVhDXjLelxxLUe1NOcxiqxUwri2vyBhRExObXGya6rP0rrtb/FJuXfZ7LtW7a53/Id7Th7u5k68ti8+8uFVuHEe8mJ2O5ZR7B2LuLO4ldlxf4o7A9gxfV+Q8Ge2SQKgDgVoPqJjYxdMLNrYgRtqS2WbDAYmAMZFmpWbRRZmyAi5G8dlbUJLJrxsQqj5NM+KIRCKmQqoFQ4DlkLR9nnpbzjbd2gPJlIfz/2o45GmRhH9eZWS3YMmddryLm/I4/K+tx5rXN4tGsvE4uPIFpZZSgoB2Pey2bsnfKhCQKeRUtp/+adKeJh8cA3rmScMrfa0sbG+x+m9oWnWf69G3Peo3S1cADVImEVxpDVcUOCCM7ebmzbt7LgPe9BEoSU2dFAxzbadQKYiT+vQ5Dlonpem5lvTk9G6GHffx6FEreKSm9d7r/wUmrXP2c42WQ/8ijaHvqtbtCZnJAJ/fDXiUBYDviRXS5WXnstkzd8lWB/7k6CUHc326/8AhP35RcBTEavoyC5MuxdfERKIimd9MrwPl+QjYMTRFQNiyhwbH1l4rlcs98HuhW7kGOJqCY1YmbQrVHi4FNIgtZI4vdQpxSYlzDE2No/0XPF55DyLAzzYe8fx7W+E+9pS3WfL1ZlMqS4mXx+PhHVjcp09dCnNGIVPMyxvJ4S0E4oi1K2y48CSIhdEYTeCNqR+QNzoTeSV/jNjJic0uKgv/lsmvr+ljc4j9u+xQk317Dr7ksTc79iMIIQirLk/tvY+q17CTTNrHVbc1hR58oIQ7Mv2hSrlOf/wTaVRNmPbfcoju5hqp/YxOTpS9EcxvxEC8YpTOsKOESEgIq41oPYleVz48hc9buj65mQz0EVsy+IRXUSd+T5Ih10KvPueVo3KJ8JhVTIxk45kd7P/geLf3AvZZ3bkQ6xRZqoaVg9BlvAe3YiFMlT3DCCQPVFl2Q8nFy5Pd1mZ8sHPorFZIt8Pjsms/ZOGqCJUkp1W5UtRFxuOq65idEzzk3Zvtwqs6ZtbiJg+U37bl0xqZEzzuWNBYt0RwOSW4rTFcnDxy/EdoaE/JqxpKTVM0nT2t8ydtTRfGbl9HdvrjbOQhIXRq2+8rUZ6yUj9Ej2VS6URAIoNH0t457w1q3ZVefjOI5cxcpX3tB9Tk9ILD0Q7t6+leM7thk6VkfvTsq62vMmLJJRdGSeCqkMn9AgxBIMwXDKa7dP+Kjdn4CKt7wfSq3YZo4l22hD1u1n0K1R4uBTSILWSALyUKcUmJfISVx0wff6BlDyt/TlQwAa732GziyB+eiHjsH9cteMZs1zzYqr2AhqNvaGT2Wu9aVEQKtpZv8Upr/wpTtHid4+B5pyBNT9EaQ788+Em5qDLpcIr6ln6K7jmS9lF/BKtn1LJ9RWn2hxh5ig3JHfuJKO676Nv2VhwW3tghBBm2dB3Dn7gblRzCRRACwD48y7JzbvaxksXhtwLpQvV8d0BNyxY9QA9TQnQm/s8yP2Tl9PzS2grnEjPONB+uUUhFSwiQiXeag891k88mlEhcqUtnZBCyJrE7gjz2PBXPBjBFvXoGHtA6PEW2YFTTNcJVMkGVUrQ1HqeP2Btay67jPUvPFqUY/rQKJ5PAfePk7T6Lv2aoZ+/CCtD/wEQLf1dNFfn0STJMykPfLZMZm1d4q43HRc921qX3tRt+U3nZZyZ0qFMdfcqn9/9TxXS3E6msuOYHJ0Rgr4M6qfxZ6zN2r1tfiP69h+xecIdnSktHXnSkakUyxf5bhVVHrQ2XH9bay68UocOSzTbAsXsuih36Q8llxR7vME8Edzr2vmPf4wTBrr4ovb5uWqcKczofPZM1sZ9oYjB0Wp/ECTbbRBj5l2a5Q4+JhN0MYxkoA8lCkF5iWyMhuquACSL5QQI0snlziZUYzMikdwMRSZDmgFwWwAOZ25FXujyDcO6Yu1TSm6QVU2ChGTC2tugkoFdkm/Shlqrta91nrE58+Pv/qTTLUtZ8+Fl+K1NRGxVBA8bgG4HHn3IUz5sS/akZiHP5QwlERRVKzdQ8z//l+w7461eoeaq4tTLQ+oCL+YQJxSYz7mS9MWSXrigOUS2pES0dvnIN84lPgcaZUi8tWDENCSPo0qwnfHkO8ex/LNASKnzccvrkATLAhaBKfaPivt6xAT4Ku945WiCTjGSW6ZNVoli9t0Vb79Ov6WRYSqimt1924hPj/beeH5aJpGdE9mO28iSBcEMGDyYsSOyYy9E4DV66HtJz/Q9dNOJ33BbrQ6ma+lOB2zXR6Kw4mikZiLLfacvRmrr6dUFyM/+BWWjs2JZITmLGNgzSfxLV5OJMdtTh4RKFYQqGsVVXssC36/Fu/1X845pzw5v5V/dO/DG44y6A8R1TTCJgJfs2M0Zrf3RJQMkTKzleFBfzhvgmEixzy6nn7BoWg/lW20QY9idGuUOLiYTdDGMZKAPJQpBeYlsjIbqrgAgkaKGFk62cTJjGBmVjw5oK2UduJTGk22s08j9kYRvzQYa0O+0I3mFBH8+9uQTfiWFyImp2JjUmnDLmW264XmVjJwzbk6r9Qnef7c2dfN8ru+RVCpZE/4dPb++CrCq5rz7kOWJrHM84Dz0AvMcyZRwiqiN8i8+5+m4uVpj1yz1zAnDhFhvgXpzjHE9f4UX/q8NFlQrq9B/NIgWhUIexQEnXhCAAhoWG4agdug4tTZCcQT9IQTqvJSMFjUX5X0ltmO62/jqBuvwDlgTDna6p3CunUToapq1LRW55miIiAe+Dr2QSGf8BxgKCiHaWXsXMGAmVnnOHERtY33PZxzu/QFu5nqpGv7VlrW/Q48HhSXi/41l+JdrG9FamYOOllILT4XW8w5ezqrwdcAACAASURBVDDmeZ3e2h3SSUa4ZIkFZfbELHyL206vJ8jI2DiyAGctnT9rAVFDmT1VzKu1HrLMKQeWLOfRniFGOvcYbgtPx9m7g8o3N5h6jdmEjJ5ImZnKsFUUCBvsZtznD7J1ZJIjamOJqXhHpJ5+QbLS/KGE3mhDOsXq1ihxcDGboAXjCchDmVJgXkKX2VDFTSZZjCydcHMN+z57GvPveBLRZEuXmVnx5IDWLk1gFTwEtZll+MWuCKIJn/KM1xcoJheVUo87bkU3cM25hJtj1UJRkBERiO63yAoLNQTE5RnVVL35c/FfClV3rGPkzktR5mevPkqDY7ir/gka2C5pRHmpB21qdi25jKCJJILYXEkU5869VNhjQbneNSzKseyvigseDWFLCOkn4yjfmWOow0BrsRA9twzpeZ9uUJ6MoIDlu6NE/lpY1tkQaT7sqqU4PynZWmb9LW20f+c7LL/rRlP2irbx4iYnVEFkzxkfoOmFvyAYDEhn9H4ICGhGdMQOLnmq5raFC5l77ddoP/u0vMGAkVnndMrb36b2xacZOV0/kTa3p5Pjnn2UHaFgIhlgKZ+bd7+5LOj8LYvouD71cxr3kEc01gGV3BUSn4sttI1TD6M2WE/1DOm2QyfjjSj4I0pK5fWI2gq2+kcADkqVMn1OWW923CzO3h0cdeOV2CaMf3cYVapPJ12kzExlWBYF/FFj30GKBn/ZNcSmoSnOCo8x/KlLsuoXHAj7qUIq9dlGG2B2ujVKHDwKSdAaSUAe6pQC8xK6FDtbn066GFmcuO+x880+00E5mJ8V9yqNVCrbsUoeyhd1E9xVCwdxLLpQMTn/Cc2M10whBiMZVnQAVWVzOWPpx1HUKE9tW8egelTG/HFIWxCbP46ux6JNEmqrZ9dXPxkL3v0SbIsi7Z1AddnRyqxgnb6HwqQfy8AILus/sVT6AYGzL/oCr/7PfUy+ZtwPWI90z2ezqFUghATwp36e9JIoIUslI0evQpqjZFzDYpFumaed6jTe9l8uoX66HOlpg4t2v4bwnAftfeYdB4wg3zWWCMoBJqKLKJP2IAvmF8SqRWL8qOMIzWnKOr/rtgiUt04lEkdzfv0yrtd7EA+wsJuoqTS+8Fc0QUTQileFz/p+75TKvKYhVVWDpum2Fs+99mv0ff1aw8HA4j+uo+O8s4iODBt6e1FVOOJ73+DNBYuZbF6YeLyyr5tlP7iJst6deJPmhSf+vI7GxUvo+9JNKdsnEw/QnDqzzPGOjLgXOaAbwOciuSskuc3ebBtnqLIai6JkWH0ZtcE6VDyi08mlMp4NIwmGfCy78ybde54LI0r1euiJlBmtDFdZZXo8xsUXVQ32+IJ0Xv15XHk6ImfLfmqmlXrd0YYkJ4MShw9mErRGE5CHOqXAvIQuxczWp6MnRpbN99gsZmfFVWwMRE6FL1oIrGxBvmYQwWD2ebYwKyanuQWil9UxsER/NMBtreaCY74CxCoJw8LpRMTMbLIm2IgI9UzI5+CKvkpAPno6eC8HTkx7QTiK4Ath3dxD+d9fQfx4FJpiLdkOi5vXdj7B5L+F0d4WEAKFX9OZVgmFKRAUY++vRWRGqo5Buba43usJdCzzTPur744aviYCID00RXQGgbmCFYnMBbvQGULoTX08rFUTUcuRJfMCcGJEQahV2Hnd1USFVNFBQQthZYpGoZeo4CNCTLhQqXAc8KA8cbyaasQM4IASmNOQ1cf8gCEILP3z0ymtxe4zz2Lq+b/R88XPoozlrkAmBwOOZctxn34m4489YvjtJb+Pk+7/Nnt+/igRRcW+awd1N30Jpbcn43YpE+Mo/3qNI79xBRu/84DufLqRAM05sJsV37ke2e8zHMzpdYUkt9nXf+FKhh9fmxJo59rXm9//Ka1uByv+8khBNliHmkd0wsbMgMp4MmYSDNlwbd+Ks3dn/g2TMKpUn042kTKjleENe80XUFzbt2Lt2WFo22LbT+VzGjBTqc8YbTBBIQmfEgeeZM97/9YtaN5MByKxvBzHipWGEpDvBEqBeQldChVdMEK6GFku32OzFDIrHtVcqH+3Ie7wIPgP/krbrJic1mJFW6J/vqIgcfbKyxL/fqpniFCedn1VrGDKcjYIeb4erDKaVSZ6YhPK6ipEbfr+qT1Bxu54DaE3PKOgvBgIJgua0lCA2aqB6lnmFaIrYIpQ4YGripUJ4SyEfRqVj/wFi288IVonPu7Zb1WXymDkOOYJ/8Qqmk/uSQEv1ZEniQjVuqJ142nrbTFw8MckZgvB7Ub1eg21ymuAd9Eytn7rTgCOv+LjyIHZS67mQvV6QBBo/e+fJipj439+3FQHVnIwUMhvUbBzG0cM7qJl9Ym0X/5RfL09Obe39vex8gc3s+FHqR7UZgI0V3eXIQ2DcHklI6ecldEVkj4XW3bMsSiLFiO++XrefcYrtUJtOa0fer+h440Tbyd2DY6wTLLmnJtPZjY9onO1oudTGTeTYMhG0+MPG+54gFi3ghHhQT1yiZQZqQybmUePY+b8im0/ZUS7aLYq9VB4wqfEwSPd8z7Uv5twXy/WlgXYGptMJSDfCZQC88OQ5LmdUCSC/JGPwxH5f2iTKUR0IVzpRPYGEaPZfyBCDalCWrauQVq++Scsk+Z8cLNR6Ky40BumQN23WcGomJw2T46Jh+ntQ5A5c9mlVDpjSRBTlYR8QXkSiq0Sj3pqrMouLkcM2vD0jOMKe7F59hrez6GCa3MP5deuL/pseTbLPLP+6sJz5gIutUqCvgjUSWCyOh8VKolaG6EZxj56MY1fuYe6559HcKqoFguTQithrSrlNRGtgoHwKdRb3sAqjiEJxtMO8REXizZGhfJS/u0dObpK3sEIViuiLKMZnF8XAM+SFfhb2nBt34oqGbRcnAW0cJih/3mAhq9cW7CrR3IwUMhvkTg1yea772bDxy6j1aAHtXt3Dwv7d7KnZXFiwW4mgDEqLCh7PYysPn16plyAOU67bkDQ9KP/YdfH1+S0BItXas3aQ6W3EzsAB9nn5tOZTY9oI63o2VTGzVqN6WFWWd137OqCgnKjImW5KsNm5tHjmD2/YtlPmdEuKnalHswlfEocepjxvH8nUwrMDyOyze0oz/+N9gfvNaWwaUp0QZIoe8+JNH3/NroH30S68V7oGUBKsu+IuOyEk4S04q3r9l0jSP6ZtZ2lM8fyelYf82wIHg2hv7jHUQyyiclpTvA2Odh3VQM1jeBKchEWBYkK5xzOWPpxKp31jG7spuvBZ9h28hJCR2ZapRSDiDCHccv5IFjBBbxvAYETlmLpGaHqjnVYd+WfEQ0tnYv34hPQnFYEfxjXnzZg235gA3uREFVaJ/b2SZpvXkvfrWtmHpznscwz66+uvdeJ9nLQUDu70iKj3lIHjeYD2ChupuRTgWnxq7JgFxbNS9wC3WXrI6KWMxg5jog2HRREtAr6w2dRJu6iwfo6ooHgPOq0ZYy4ZBMojONZ1UzlM1sOfVE0k2jhMErY3PeRbWgfYL7aNxsoPu+MXT3iwUAhAkAA+H1Yf/8LNIMe1NrEOMc/8yin3XVfojpZrRa/I0NUFZb/fzfyRssi/C1tCEL2T2/zsUfzyt3/S/W3v54xt57eCt+oU3nN1q6bq504fW5eL+CcTY/omc66m7Ua08OssnpzQy3DZfaMKqxFIHF/ky3aii1SZmQePRmz51cs+ykz2kXFrtSDuYTPoWcWV+LdQikwP0zI6Tnu8RSksNn6wE/YetGH0Pp2Zd+ozMXCH/+cmgsvAmAuZ8IHruHr33+Iysce4sjycawuKUVIq5it63rYJA9zrS/RHz4TFeMzQ9bJYcLOWjCXTD5gaBJQJqKusqJ+upIN1np+samRI3xRvn2uhQq7iCxaWT7vJGpcjUy09/PM5TczuW0PkXEfnkVzYJYCcwQRSLX80sqdhFc1M3LnpdRe/3DW4Dy8oI7xGy4g0lqLVj69YAicudxUYF8MrIIn4Qdv2zvBvHueZtfdlxa2sykF4dUA0h+m8lrmiQ+MofyoAaw5qlBjUZhQ0d7vhrvHwcCIgHp9jemgXMVKVKhkSj4VRazKKX4lCxFkaZR5wj8ZCJ+SEpwD+NQFhNRuHAZmzsN+F8oPNbguTGRhHR75tLwChe63+g67oLxQ7IN7APPVMCMITiea3/h+1WBwxq4eA6qIa3/Q1frAT2g/8+RYm7xBFIfT9LXoHxphbO84FlHgxLlV+OfUYF4tIT+WgD9h7RZWtZyt2WeffQqPNj9CdMubCU9xxeFMaYVPr7zma9c96qrP502apNvPxZXmpYAfm9uN++tfg1nwup7prHshrd3pmLG6k6qqaL7qapbnaDmfbZGy5Hn0AV8w72iU2fMrlv2UWe2iYlXqwXzCZ1IWqJAO/mhjiXcfpcD8MGE25nZ6Kufy1fOu5lPrHqR1fIDy8PQiZ9LqZFfVPH59wZX89+qzSK8pfuwTH2bd8n5GqjK/iOfd8/SsBeVxbJKHMmkAj6KvtKuHPTKFZrcSoXwWj6ww1CYZ5ebaxCy5NyTyt5diLewVzrm8T5vD4L2x8YXJsqcIn/MxNnz9SXzdQ4l9CEXuTDCKMr+G8Rs+TP3l/5vxXHhBHcP3fhq1PrP6YjSwLxYWvMyxpM5z2vrGECf9qBXmKgwAlEtI67yGfOyFMAi/nEA7153Zcp5UcReGomg2EbVJQtwRJVchWl1siWkUGEBFJEIDilhGQFxBVJoWvzMifmUVfdRb3qA/fFbGc0ZmzsNqGUPh4xC3hNAeUJn4wTmoos5nIk2gMBqauUifZpFxnHwS9vIafBtfJ7LHmEf6oUawvhEwXw3LheIsQ7PbUZtasG7bDJH8n2WpqgoEYUauHmF3BW+f/1E2du6h1m7l+IZGxm65k4qvXYVgZI57v23V/LW/zbttMmOihY7xWDCwfcJH4/suovWJxw1X3c3g7O2mrKs9EVxna81OBF2yRM+yI3PaQ/k2baTvwfvoGxzFbbMzueZSQknz4iFFZXLTG/g62g0t/so7trDqvy7D6pnENrg3JZDrXP/crHhdm21Fn4nVWDKVNgtnNFXTPRkgUnUiQtsSMDDfn2zPlN5yvs8X5C/d+xIdCyfOrZo1gbH4PPqP3+phIpxbBNe75Aj8LYuwbt2Ud7/FtJ8yqxdRrEo9mE/47EJklTT7jhslSqRTCswPA2ZrbufyR17lZaGKly78BkuGd/GRrX/HEQkSsNh55IizEdG4+IXHeOmVx7Af3ZbiQdlcFWCeO/OH0dY1iK1vNmoQmZgRghMJUSHtwG3tZa9yEmrw0FHn1MqElKAcYK/Xxu4pB6dq49z9yH/T+b2ulIXw7of2EIykKlu7Ht1A4MzlKVXpA0VkQR2hxQ3YuvYlHgsvqGPoZ59Hc+W+1rkC+2IhEWCu9SVsUmpFTvYGqX7iTUY+dXJB+41eV53i862HZgFhbwTLbyLwGw/qYgvKGjc49HUFhIAKE7EFRnwJm1w1jtvLqWvchufWRVQUsQyP5fSUx82IX1mEKazCePaZc/sbWIQpZG36XKKqhYiW2go/8bkPoVpzt8nGBQojzpmLAzmWr+TI//sHEOs82vnZTxHY/FZOP+6ZoEoyolJ8T8bQnAbAXDUs4ihj/NgT0SxWFIeTyeNOouKNV7AOD+LesQ0pHEIeG4Ux49/Z9qXLEW0za89N2E7tn/vcszMIx53BscuPotJAMBF/ff+FlzLnhaeR/fkrdeke1CFFpbt5MbXNC3Ft3pj/oPN4uKdj9Uwyf+1v6fjadxOPZbMhyycCFujYRnvSGFtcdURvXrzp8YeRPQbn5qMRat7coPtcuoJ2sTDbil6o1Vic9OTGsupYYj7ws4fy2jRls2c6WAJj+3xBAgaDz47rb+OYb1yFbU9f1m2KbT9lRi+imJV6MJ/wOcjmPCXexcyeekeJA0Yhczv52Lh7lG2D01Xt7XULuP3Mz/Ktc67k4aPO5bp//ob7nryTD3e+xDGbX2L017+g84Pvp/3s0wh0bKNj4FVscma2sebPm2Zkh2aGuBCcEeItzM7gCJUrd2ITRxA5MMeZF42UoFzVwC5r/HvFKD/4649QN25Iuf9BpZJwxJGxG1vnXiw9IwfkkNPRKpx4L5n2WwsvqGPo3k/nDcrjxAP72cIhDmcE5XHsu2eQSGq1Erm9DnWlDc2duuDUyoRYUB4BIanjVuyKYPn+GJZbR5DvHMtZcRf2/6dJMb921SkkgnSzNmyilhksmplXlsUIlbK+BU9Eq6A/cBb94TOYjC7AE21iMrqAPeEz6A+flQjKQ0vnEmk1WAUXZPovvJSwa2YdLsrYKIH9AmGOZctZ+fLrLPrV75Fr62a0X933kmXCruJ7ykfKXImgMl4NM4Jv0RK2fOcBtt78Qzq+9l32nv1B+j72GZwDfdgmxgwFtMnEF/IzcfXIZTvVcf1t+OflHseJv97Zu4MlP/ouYtBY5TSbB/WWr95KuKk594tNBuVx0lvt463Z2YhVZOu5oG0u57fWp8yL+157JWMdYPVOUbl/XtzZu0P3PWdKvBOvWBxbX4nNoLBcPquxxjJ7xr4sAjhlidZyB0fWlvOxpY38+4r5GYFy3Kap7MSTkCpTk41SVRVlq0/WHQ2MC4zt8QUzKrTJAmMjgeKvL8xUhf0tbYzd+3PT5zcT4noRRihmpR7MJ3zk0oxUiYNEqWJ+GDAbczsPvtzJeCCz9XnB2B7ueupemjyZbcXxDHr7GasRj1+G7ZIVKbZocODtjYwIwaW3MMs1CnXLtiDsiDCpLMKnzEExISRXdCIawvZQIjgXBZhfEeTMv/wIbXdmtntCWZS1S8D1yxcZu+NjYDvwataaY3oGffyGC9B02tezvnZ/YG+7vXiVmWREIXsFM64UXjCtVqIPNCB0hhAf98Rmwx1C7N87s7+vGTE8QQGt0UboqLn4F6xCc1qxt+7ASm7P6GRUHSV+s4t4kdyV4Ei0iiHek/V578UnmOroMNOSmfWY+ndnjPhUr7mY6jUXM7b2Ubqv+E80b3FmHQVVwz5ZeIt3Nnyti1OCyo7rb8uqCxAnWwBsZHQhHamqCvvS5Qkf2YJcPXR8vTOOuaWNt29/MHaMOcTQgLznn7LfHMkAf0sbW77736y+/zaUru2p5ySKoKoFd1fojR2YtSEzMsaWPC9ezFGHOMHObcid25CWzjyIM9OKPlOrsXyk2zQZ8YefiaL8TDFbFdbalpo+v5nS+sBPCu5EmAlmtAfsksgC+fC14ixxaFMKzA8DZmNuxxvSX2Df8OIvdIPyZFSfD8sLb7DgjS2EmmtSbKcOtL1RXAhuKHI8Yc2dErCKhLAKHuZYXk9US4NKJZPbmgk1HINb20ml1IWqyXjVgxeYCxEQfzWB8p3pJIetaxB516Du9pqm/2cdXlDH5LXnZwTlsjKCQ21H1KKogpwxY1wshP2JHlNV0SSSA3tD24MhYbD4GIMeUZc9oRQepgIRFZFA3gBU93iW2lC+Hvv8CZ0h5K/qB72FiOGFF9Qxfs0FRFrr0Mpi3RIRZS5Vkb8gCvkXGCoWAmJmtdDsIl41+ZOSnnyI1puvfhsJQvMRH/FBVRNWk2JZGfWXX8URz7/Chs/+B3J314zVzrUcCtyFIrS00pkWVBoNYNMDYDOjC4psIXL8arSGebR86WpaVk93xJhRUs/m650Nf0sbG+9/GFfX1qxiaMd+6VJDnwdVlJhacVTOZADARPNC9vz8Mc6YHEgEMJ71LxAdHsr6mnykt87HMWNDZmaMLT7TbmbUwSjK+Dg88nukb95alP0ZaUUvhtWYHrpK9gZtmvb5ggwbnG3PNrYwEwodAziQNlTxTgQ9B6H0BF8xMZvwqdDMaRSUKFEsSoH5YcBszO24bJkfjaXDu2gdHzB8XLI3hNw+kGI7NfqhYw64vZFN8jBf+kcs6FYWoWoyohClQtqRUOAOKW6GIscTohytzwp9Ch4W4GUeIgdfAER8K5xyFLlGAoQs1d/xGy5AaZr2PJfUccqjLyFrE4js747QwK72ElWmVbmLgTDpx/XIa4D5qmhiHzodHOloMmhH29DmyAidYYSd+YPSZCX2dELN1XgXL0lRCJ9OZIQBFUkbw4K5rhXxcQ+CJ7O6EV5Qx8hdn0y5T4lzyyKGl+01UamWqFKFVTMSPKioQmbSzMwiPqpamIhmD27ibfvxY9ZLPpBHtEiPXEGoUZTxcTovOBeiasr36MSf1yEtXsK2r96GEgrQtPZhrMODVL79L2STdmYaIM1gtjw90RQPsPu+/l2C81tJl2I2EsCmY2Z0QYpGGKyqo+Mrt7BREqlt350yO2ukMuafNz+rJVc2ktXBFYeT3ks/hzdJ4MxMckETBPouuNTQ+0cUNRHA+DZtZPLZpwwfsx56rfNmbcjMjLElz7TPtMtED62ILfLJKuPpc9rFthqLM9O58In2fv78982ETzT2WdZTlJ8pZqvCs2V5l49COhHiZLMANIKZhM9g98G1nJxtZnIdS8wupcD8MMBMdcLo3M6VJy9l83Mv8v6NT+GMhPBbbJQHvSnK7EZJtp2y7C2+uq1R7NIEdumNjMdDijtru7uGdX9ArHJQJRkCamo7e46RAD3Ru/QqtaSOUxl5FpnMuWqRMFZtiMrIs0xYzilKcG7ZNQyiwOiNFxA8wdj8azLJgX0utGU2oj/YP4veE84rvKanxB4nNLeSXdd/ggn5/ajidCU3KtXikaZF0kR1ksros1g0E04Dfv2Ww/TkiR7pYni5XjMln5r1PicjolAZfTbDosy75AgCTa1YO97Kd0ZEtPKE8FtyJVyzyGiahmDXEMeD2J7fztSXz9U/ZmthP0l6Qai7YzPOfXsM70MZydQSUCbGUf71Gstv+CJv3/5gQqjLtX0rx/7XZaZnsGeCAPiaWvC2Lc8MsHN0sHoXH5EiMJYLs6ML8e2TZ2fjll+5KmNG2tbTcfbu0E2+pAucmUouKFFWfu9Gph5/OEUgTY94dTHQsY3ta/4N1WPcui2dbK3zuVqz9TA7xha/Xx3X38aqG6/EMYMuk3SEIrfIR1WNarsFWRSYCkeosFpw2yxFtxqD6blwvRZ0vc92OhPt/bxwwZ0EPnuGqfc1O7aQj2KNARwozFTqiyGoZybho9+P+M7nYAkTljBOKTA/TCjm3E6gYxv2q77A997aTFlwerYyLBhTeNZ9774xXC910vTDpw453+GhyPE5Z9BjHFydRCEC4lpPohU610hAXPQuqE1/uaZXqcujL+UN1mQ8lEdfYtz6oZkdvD+EarUwfN9lBSvCW3YNpyi666FZIPqJJGGt/cJr8l1jCL3hlAq15hYQGgQqLZ1Iw2FIGiGOuuyEmqsZuOZcxub8W0pQrocqVuCRT6U68n/GT8iZ+VdgpsU/IYYnCjlfo4hVTFjOid1vdTy1rX1Kgf4I4p88qJ+qwNI6SXXkSSJCNX5xBbweRRwKMji2Eoe6I7fdmehiMHhc9kp4Ev5zjga58O+SXCQHocu+/w2cf32sKPtN93T2LjkCb+sSQwrhcYrxvedtW87Wm39YhD3pY3Z0IX379NnZ5MrYrgd+RO++ESJ2h+G29TjO3h1ZxxWs3imsWzex6sYreev2B83rIkQjCYG0bNX7eHUxLrQWHSnMujFXQsJoa3bKsZscY4vfL39LG3vv/l+O/OHNGUmTQpCqqpAv+fiM9hEnW+Dgj6pEVA3ZZLu2EWY6F77h8p/i6x4ybUlqZmzBKMUcAzhUmGniJJliaA+8UynmdSwxe5QC88OEXNUJ3OWUHbHS0NxOfOER7ukm/SffqhXe0i17g8y77zmkAyz+lo+gUknoEPQt12V4uvI7+qFjsL4whMczH02TEYQoldJO7FKsIyFd9E5zTs9ny8oIsmasc0HWJpCVkcJnzqMq+ENEl88r7PWAODhB1R1P5N1OiIDlgQkijRZo3X++WYTX1DVutCU29jAf245Bap7YhBiMoNotjH74GEJt9YQHyokqlbnfNH6aQiURoRqLZkxsTb3Qjbjen5IsMNPin6xyn+81iljFuPVDyMoI7l3rsW3fnWHDpm0LE7m9DlqtWLQxKpSXoDKM5fuxjoMB4RTqLW9gEaeQk4L7KFZCC2sY+ORZhP5ey+gVH0VpzF3xL0pQrkVBR6wumf4LL6Vu/TNYiiTclu473XH9bRz/xY8iBwOG96FI8oza2WdDuCsZM6ML2Wak9WZny44+hq4rv0VnNPtvSHqLev+aSxMt6kYE6RwDuzn2nluJtCzMe+x6pCdfkolXF9sNCK3pEWhoZPyYE9m95pMEFq8guU6q15qdrc3Ut2ljigZC+RlnGR5jS75flTYLZ599CrUfjCVN9txxG5NPPwXRwn6f7UuXoxVB+M1M4BBVtaK04u7zBRkJGguo9T7boxu7mdwW68wxY0k6W63kB2MMYLaZDUE9s9oDhwMHU5iwhHFKgflhhN7czlQkgnzJx1lx0UcM7cOIwmuhSN5DT0xjzLYCLWxOVOxgIW/yIPVZCCtulHs09npORlOmK+c+pTFFzC4uehcSK1Iy+Q61fXqmPA8iYRxqe0rrthmEYBittvDEh+ALUveVX2eInWXdfiCKfNcY0QdSrdWShddStu8MEX1cYtB/HDgF1H9zo7XFtgv1L0ZrzbSd00MT7PjFFbGA1sj2S21oLVaELdM6AcnJE0P7cFhNlWGjUi3B7jZct2ZWeXWvW1LHQbi3kn7PWViFcSrlHQiyguq2MvLl9xA6vQmA8TM/iCLmCcrNEo6AdfozLmhBZG0CR/QtvPJqVDH7wtbf1kSouQpLe3EC83TfaX9LG6PHn0L9S88Z3ofiLkeaMK6Un0y2QNgIgieAZpEhj8OAGZX7bPZierOzE+39DKzvgJMWZ2yfr0W975JPG54Zd/TuZOmXv0LfC88WVAVOT77AdHXRjNBaMmF3BW/f9qPEPtsqnDgsckalbp8vZcpecQAAIABJREFUyGNdA+z2BAirKskC232b3mL5D26irHcn2uR0UnVs7aNoBscp/C0LUZatpDEtMCs7+hiW/GEt7WefZmgcLp14J153EdqyjQYOv27fjSAIRWnFNWMxpvfZ7nrwGSLjsXsQtyQNr8pjr8fstpIfTlXhmSZOSsQoXcd3DqXA/DAkeW5n69athl9X6MLDKKJSmKVMPoyqb+sRdZaRp6P7kEGLypRf/S+mLCtgSEMjdZGtYiOo2dgbPpW51pewSR7mNG2i7zMfxtnzNgH/CjSnQ9evOhdmt48jTPjQ5MJb9YR9E8y5xnhQnnhdbzhlHl+XnrBui7u43o/WYkX5iAvNbq6yq+mIp+Uiel11ygy82TZII2J4Zl6je93SOg4CAScBR1Oi4yBOWKghKhjrLjCDbeMupKGpWBKiRsWxsjvRlSDrzMRDTGVfUsdxR19i7zXvo/nmtdiKpG2R3ibd+6kvUvXmBmPieO4KGu76Eb7bb8o5cpSNbIFwPsSBcWq//juEiKI7ZiADmgDxr+eZWK3FSZ+d3XD5T1HOzKyoGmlRL+vuxGKwPV0ZH8fz/N8Na65kvGdS8iW9uthtQmgtmeT7ZpdETmmsSVnwjgRC/KZ9N8OBEGEduytn7w6W779G6c9qXmM/XtGmFtTv3M3HljZmXWwbGYdLJkNB28RaQw8zgUPsOqVejXhF/Q+de5jrtCGJoqFKulmLsfTPdjRNhLXqjnWM3HkpyvyarPs4UK3kh0NV2Gzi5J97Rrl4SeMsH9U7j5kmoEocOEqBeYkEZhRezaIKIM5OXI4AKA4LmiRmVSrP+lrx4CuuG0dkanwpOZWegAguBtX3UHNkR8KqTjpdRbZMEcER86s2cS/0/K2NoEkiuIxVnJMRJv1Ydg1TdccTpoNyAMGjpczjZ5BDFE7waAhbQgjdYYRrTAbKmsk20LQZeDNtkAkxPFEw/5psz+e4btk6DuIExOUpwXGxkIamqLl9HZpbIHp3PVqSboJFS52JF0Q786sWsrKmiq7+9Uz4Q4Sba+i7dQ3z7nkaW99oyvdD1GVHkwQskyZa0dNayc1UmO0tLSz6+McJHL2Kris+j3dbOxaDImX5AuFcqHPKmfx/H6by22upv/xnhJbMJfDJk5HmVFD/nkWsXjIPWRR4YsdehoORgq3WkkmenY23+rpGPRmfVSMt6kaD8jiKz2s6yEym+s0NHD3Uy6ozT00J6MwKrUHmfUuvkuZq3Y5TiK98MqLLzdGPP5l3jC2fjZWlaT721kUIsjwrXtdmAodceCMKXZPTn5l8lfRCLcbiyK7UfVp3DVN7/cO6STBh0o/bH+bic456R7WSH0zMJk52Tvr5TZpDRImZJ6BKHDhKgXmJBKYXHrLF8EzabAXlcTRJYuCqs6h4oRP3v7qzVueDSiUTyqLEXLYz2EfQWQPFc3qZZYxVoEPWGnq/eDFa8/QPkzu6njH5XALiCuxqr6F2dhWrrr+1IZwF/CiGo0iDkwUH5QkC2T9w8l1jOZXaAQS/Zi5Q9gVwWtpNH2ZyRVp+fAp5bIyIgfeTBsYTYnhGWyeNCOjlum65MNstYITkRILWYs3aAZGYiVegjuNZXPMRFtdcwah3D9sGXqFf3sauuy/V1RJAgwU3/NFQQi9bK3nH9bex6vrP4RjOreMrTIwT6NiGY9lyjvrHS7zyyJ8YeeSPaIEAaiSCc+9ubIN7UwLhqLsCr0n1ctCf1x7/2ecp2zOOLInMXdzAScubUoLEhjI7w8HY93khVmtx7JJIi9vOX7r3EVE1Jrb2odaVZ7T5mrE1M4NU5koEmdvefwbKmLnRAfvefsou/wRjS5dR8cBPEgGtWaG1UGV1ipicXpU0X+t2Ma6RYJFRQ8YS1oXaWO3zBXkrJBHVoLd7X0Hz3mYDB6PkE7UyYzEGsLA8Ndm8+Mr3s/vx1xPt7BALzuNJMO9HTkBzWBECYaqefpvzf/wFqksBo2HMJk40KImY6TDTBFSJA0cpMC+RwOzCo+LcDyBIEpN/ewatgGpCMZG9Qdyb+ui/ZQ0Lrn2YsvZUv/W4T3lYc6fYiInjIRCjHHZ/Cn4yqp8WbRKJ0H5/60pD/tZRobJw4bdCvtitMtElczO8uk3j0P8REjpDCL3GKuFm5gVdkwFcc4KECmzAiFek3cKrjKnngujOub1aVUZ4QR3WXcOGWiel3aOGBPSyXbd8mO0WyCX0FSeeSNDmyUSvMza7HlWn722Nq5FTl3yEl7b/iR1DrxNqq2fg2vNSj7szRFisQCb/30K2VnJ/SxuRiqq8gXmkfzc9X7qcFc+9CED5iuWU33wzNQsWsXFoEo+iEuncStPjv8UWCiKVubB+5vM8aZ+DX0dhWe8aqlZbXkux8ZY2hjWN3s49KZVEvcDIjNVaHFXTeLZvZDrQWdaIcP9lWHpGcP3yRSb/6wMo82tM2ZoZfu/yCsTLPhdLCsiVVJ1+Do7H/2B6P8rEOL7XXqHroxew+I/rcCxbTv0XrjQstBZxlPHm93+Kv6Utq+CWkdbtYlwjZXycof95wLAtFRi3sUpVUI+N/uwd9RQ07202cDBLNlErMxZjAK8PTrKsZlo3pebYhVQsb2Tk5e0Z29q278V2+7rEv2tPXkL1MQsKO4ECOBy8qs0mTuKk3+/D4VrMhHeKx32Jwy4aKTETzCw8pKoqGm+8ibJVRxPo2KavBn+AkUdjIk8D15xLyw2PYN3/71w+5Sq2aYvyw61zJ636GRZqUIVYwGfE3zqKmyn51Jkdg6IWFKCne3WbQXPHVNf1EB/3pMyU58NI0CsPjHFuUx173SvYMaTviW6UePJEIU9g3lCZuD75WieNjgXkum75cKjbCGkL8razG/WilnaPMuf+Z7AeU433K7Zplf08yGLmdsvmraZ3dDMRJalqmKQxMOQ9mnnWf+a0g8vVSu7avhX7vgHd59IJdm7D99abKdXHlDnQtrnwb+9Lec3FafZR2a5h3QvPIEbCSJHMYC8+r51sCZZeSSxGYCSgP/+rlTsJr2pm8r8+QMUP/4r3stORpooblAN4mxex1lpLaDT2veb6wCUc+8yTBfvNh7q7E8mUsmOONTy7ri1dzvwTTsgpuGWkddus9Vs2FF9xBBCTKbb1UqEBmBmyiVod31DBnp3GAnO9fZzw48/z4gV34u3OnuBzLZzDCT/+fGEHrkOuQPNw8qo2mzhJZjQYpmN0itcHJw+LazET3mke9+9mSr0KJRLEFx5GsC9dnlhcxtvflj75DLWf+gzu955NVDrwOR/Xxl2UvbqDcHMNgaVzE48b8ilXQXMKaO5DzWV9BqRVP5PngOP+1mFhDiqpwYyKlbAwhwnLOShi1cyOYQbtUHGvbs1kFTdX2zN+c+2S8aDX+lYfwlTqIlmY9GN9q5e2X73EouMW0lC5EEGYmRVYcvIkHwkvc6ZbJ+u+9EucT7yB49nNOJ94g7ov/YI5V/yvoc6DnNctD1ZtNK8FX1zoq3LrpowqoNU7ReXWTay64QpqN7zBMS938YGHruTM52/A2harToWFGialU5mQ38ukdCoRIbWKbpUcLJ93Usb71rqaqHImqc3v1xgQt4QQPBoRrYKB8CkElBqiWmpLfthdwcTKY7L6W4O5qma8emmGqKpRbbfQ4LRRt6eHVVmuocXv1Q3Kk4lbgiUTrywdW1+JrcC/V6soIJBfukKZX4P3stOov/xnWDbtMfUeUWfuji7/vPm0X3dryuLbu+QIFOvMFt2e9q30vhobqWh94CfYFua2Y7MtXMixP3uIC9rmcn5rfdYFrpHW7WLZ40lleX7/CsCM9ZIR4oHDbBIXtUqne8J4AkRvH5Urmjh93fXUnrwES1Xq59RaVUbtyUs4fd31VK5oKuzAk4iLBf6+cw+bRz10jHvZPOrh9517+E37brrGPTy6fS97fMGMJEdywmQkYE6P52ByXuscKm3mx6WCispfdg0dVtdiJhi5ju80j/vDEemWW2655WAfxGyhaRr79sVmKhsaGhDFd18eYng4tiCfM8fYH5rrxJOYfO5plPHslW/bwoUseui3WGrrUh63Nsyl6oMfZmr9C4Te3Fj4QReIAJT/s4upU5dQtrkfe9/o/pnyJWhGmkNUYitLtXCV90MGt4Tw1XrU6ukzCUqLUgJtTXAQlJYSFhoBFYUKwmIdHulk/JZj0ATzwm1FxW5Bc4hYThtGGFHBqyDk6ZjW5slEv1ULVfoBsvg3H2KfcZV5zSEgj/hwPbkR22s7YwKDfaNYt/ZTddf/0bi+k2N/dDH/HFrLzqGNKGphPsBxvNJxRKV6YxvbLWiyiHN9Z+IhedSLc30nzn+041zfiTzmRdBiSadc1y7fdTOCrA0SEhrRBP1A5Mhvfgl3d6fuc3Es3ikWevdx4m/uwTG3Eqe1nK6RXvayGr90JFGpHkWsIirWEhQXEhKbkbVBJELUuBpZ1XyW7n7rypvZM76dcDSA/M1hxJ2pF0PFzpTSil+pR0Al5Khh/LRT6LzuFvr+/YtEKrO30tc/9ySuXTvyXJ1pbG2LqV7zkbzfzSOBEI917WXD4AQDvhCT4SjLbrwq7zXMhxgIMHr8yURqpr+/I6rKytpydnsC+HJ4jSfOQRRoLXcyx2mjym7BG44QMZjzUh1WbK/tgD1BXFI/opC/Qhp2V9B+/bexDw8iBvxI4VDKc54lK9j6rbt0kydVb7wyI/E0IRSie2SSDUespmVBEw3vPw/fW2+i+nxowenqk1RVhfPoY1n00G/zCq0BdE/4GMrjrBCsa6Du+adSztcsUlUVLXffh7WhIf/GBtnnC7JhcAJFy3/TI6rKgnInLmv+3+B5Ljs9k36Cs1g1r7ZZWFadmvxsH/UYVoTPtg97XTmLPvte5p5zJGpEwb24gZoT2zj+vs+y8sY12OsKtw2NE+9SGA6GM669oml4IlG2j3sJ5Ll+QUVlyBfiqLqZtyvv8wV5sX+E9lEP3RM+3FbZ0L02g9Mis6DcwZAvhC8SNaNdS778V7ZrYXbt/E4g+TqGVTXlM2SXROqdNj68qOFd0UFwoCgkDi21spdIIZ8ya4o9ShYKUa8tFmJEoemOJwkujgU3E8qilJnyXAgK8E4Sac+Bta2C9158NdsGXsEXmsAbGiciOnRnoKNSbcE+5bONWmNHW+UieqYrZtn16wnEt8IQUFMCTc0toLVYY7PIOdqehQHjgbPmFoheV430iBehN5wyLyhXORAXOJC/tZQXgo+mzDbPBLMiaprDWIVJPcKKECDDHs7odTOCRZukMouFmRkRq+R275FAiH3CKUR01CM1wUZEqGdCPodGcQMnL74o6z4rnfWcveIyXlz3S7y92YO0sFbFUOQ9MAGh3jrC86pAi0IOZwKzVU0j1Uu9NuFiiaWl+7FDbHH68sAY/kj+L0C3ReajS+clFm+/ad9NYL/YphHtAK3CifeSE7Hdvo+IWo4sjeZ9T3/LQkbPOJfRM841LUgXrjOY6Mp5AL6k1uyFBQmkxfFt2sjgTx6keXIKNSrQe+EnMq5RHDOq/9lI7m4zSr553NmyXqp12Lh48VzdNmy7JKJqmq6lnBn0RK2KKYxVfUwrC+69LHH9xkSBY4vkCW2kS8GoK+1MvaoPdLt83Jv90c5+dkwZd9IwwrvJt/tw8rg/XCkF5iUyKFSZFaB93wR/7x3nxAN0rHrYdo8yfMl7cL/chTb67vuIa/Nker7QyFP/18tVp7yXU5fE5qP3+YL8rmM34XfQLL2gRZBuHgangHqhG+U79aidIcRfTCJ0x4JhbZEF9T8q87ZhC50hhCHjmRdtjox2ZlJS4HEPBDSkMgvRiyoJLwIvAzPWJrBJTjRUwkrQtIha6NjWhAhcTupkol+vTTkPHEKGH3k6smjNmXQICzV4xaNRxFhFWdbGcEdfBsAvrkATLGiIND/2Y9Pt3q3//VOe6hnCk6cUq4oVhB3nUenMHYBVOuuZ87dyvB6V0NK5eC8+Ac1pRfCHcf1pA7bte1O2t7UPU/eDXzH0jU8SlbK3oPZfeCm1658zdH5SVRVzvnhV3u30FuDFFEvTm13e7QkYqlQ6JCGx4I4LmBnVDogTTygNRo6jUXoFSw6ti/T5frOCdGbuTzbiyZeJUITfdezhkiXzaDAokBZHT4ulHqh68VndaxTHiK98NmwLF9J6/48Nb58v2Dq+voLuST+7pszNvpuxXsoVOMiiwKNde5nQEUM0QjZRq2IJY81msGrG590IM/GqLra+gBlOaapld+eeomoRvBt9uw8Hj/vDlXdf1FLCMEaVWeO075vggp//A0vLKSzf/DLl4YPjQSZGVdxv9hFqrkEYM962/E5CcwogkbX62SGI/GLDTh7fvJvl9RX8+JLVzCsPIaijQHYhs0MJYcqP+/6XkbpinyPxeR9oAggxO7M4mk9FuHc8b9XXrPCbNm+6rTvZx7vYTRVWiwOXrYph727DImpx1BpXXgX7ZFG3fH7kiWOSHFQ657Cs8RRe7XqMsJIqGBMRKpiUz0QRqkGYrh6FKWdMbEbSxqiIPo9Fm0TVwOHvM3Q+cRSf19RCdCQQoGt0D4trGnNuN2WRGfzx5zJE8gJnLsfSM0LVHetSr2NAQ9Z85PoWMeVlbqB6me28iyUEBvpV/rBqbKE7FVES1aWNgxNI3duzBo56onMAFfNraL5kNaGmanpWf5mGu27Cvsu8Z7pdEhEgZ+vuTKvO6TZ5/qjC7zr6qXPYDAdagY5tbL/kAsI9mb7q2a5R4v1a2mi//UFW3H0LZb070SantRwEtxtBAwRQPdPJDaPdbckYCbb2dJsX4ILCrJeyBQ7ZKupGyCZqVQxhrNkOVovl855MoV7VZvQF0lXwZ8pMxOByUfLtLnGoUJoxfwfh27SR/tu+xegff8fEM09hbZqPtWFuztfMdE7GzHte9NDzvL13gtGySk7tfZMGnzn/2GISbqxi3xfeS9Urmwl46ozNmB9kNLtA9PIKxDdD5Bq71ObJRO6uR3tfGSgaWpMFbYUV5Zpq1E9XEimX+OWmeUyFLASjCrsn/DzdOcBC9yso4e0554ALP3glJUArBtaOASp+uT7xbyECQpSMWWkhDMKQgrghiHqcPft8+bM+xF0mWtkXWdHONGchWAjhaABvaAxVU5AIEBKbUQXjYk1ahZPI4gZcT+oHHtoSG+qnKw3tSxQkmqpWcOqSi1nVfBZVznp2j23DF54WO4oIFYzJ56GJlSDotIAKAprgJCQ2Y1X72TOhIb/aR93uvZnbZjuncISB55/H/s/nCc5pIFyT+/tLQ6J/vIvFVS7sFv1rNxII8XeXjVBLLaQL4NgsKA0VBE9sw/avbqT9YlDaCiucohESW3O2s08esYrqDS9h8WSvyqZrc2T7bn6xf4QBX+ZMcc2G9bh3bMu6f6OE3RV0fuVbKTPmkpB/FjNOVNNQNVhc5aJ91MPcr34hv3aAZwrXjg72nn8xAGef0EbzJav5Z1M1Q+5KBs6/mLH3nIwQjeJvamFq+VF0fuVbOef7q2wWLl48j5Ci5p3VNnJ/suFZsoK+f/9iymOKBp5IlJ5JPwvKHTgtuX9fuj52EcEtm3Nuk36NJCGWeGitcPL+Y1ew8oorqDj7HLRIFFvbYlzHn8iCex6g5a57qHjfuSmPt9x9H41fuyFDByYXj3XFZpeLjV0SOaelrmhzx06LzFF1FSwod6JqsXnvKruFcFTN2eZeabPw4UUNWe+Vkfn2XPv4fUc/Y3kq+TOZ7TY7B2+EuS47i6vMCQPOlr6AGYzcK6soGG7rh8xrcTjOmJc48JRmzA9TstmRTfx5Hfaly2h94CeGs+Kz9Z6vP/V3zv31nZwf9OO32Hj4yPdTHZhi/pQxRdZiE7JaCTfXMPi992H54gCq7x0gZhHREDeEUFc7ELrDCENKzjlqDXSrn/6IxO6pVOG2aHSYUd8+bLKSdQ54RsxQjTwdw77byYcwEEW+a4zoA1lEjpwmJf0K9PSeKe7oeibkc1BF44u3uEK7rWtfyuOO1hoCX3eTXy87hqopTAT2IonTPw0nL76Iv7X/Ek8wlmjzyKeBmH8xpwouxoTT+Om/tlHe8CHut3XiDhnTnwjt7MK+s4t5ZG+HTiesqLzc9Rjnr7pC9/mneoYIVuSeB0+26Yt3GsQV5yNC9lZ5f0sbb9/+IEfdfQvuvu6CtDniZFPrLkZLduxYM/3YLaKIYqJiFK8u2Ts2G557d/Z2U9bVjm/xCl4fjCV6kqtuZlvU6502GsrshtqQ4/dnxV03UbG7J6XqnItcNnlgrCro27SRYGeHofcr7+tm5eAuhCOO0p35zNbFZra7LZ1it0knM1vWS+kV9Wxt5Nl85NPJN9+ebR8jgRBP7NzHcNBY0rfQeeZi+7wX6lU9W/oCZjByr45vqOCpXcMl3+4S7zhKgfkhTq4WOGViHN9rr9D10QtY/Md1RQvOzbwnQM9VXyCweQvn+qdb6c7r/CciWsIi/EAyaXVyZ+MHWbSrDJtcjvSNRlZ+bwfuyUNb2U1QQPpXrD1LcwtozRbC9TK9PifNc0NIF7vyzlGrKvx6U2ZgetbCMWxy7Pwt2iTVkSeJCNWJOWBVE4lI80CYgQCYpulXUE0gTPmx9AxT9ruX8Vx6cs4ZYN3X94YRtod0r5N6oRtxvd9QO/tMPL1nSlxEbVw+H000Jiw2LagV+5vU3ALCAjvH/OwztFs2MOTpNfz+nuAYL2z7HRccdw0wLZz2ctdjDPpDGTZluQhpNWhyNZ11dvwti3Bvf9vwa+Pka/WNI2gRJvxDjHr3UONKbWk3E3jEkxwW23jic2QkWWJdspwj/vYijs72gkTB4mRbgBdDCEwv0Ky0WahzWOmaMC7aGW9Nblr3O/wGEwXJonP7fEFTysq5jsFoa6u/pY29P3+M1eGRxP3RIhFCPd34ensRPdNdIUba6OPkC7QGf/JgSqImF+LUJCv+74+0fvAcQ9sXi9lok4YDa71UDFErs/vI1b6ejUKD1WL7vBeaMDFi85ey/Sy1iBu5V6/vmyz5dpd4x1EKzA9xeq76gm6AnEyou5ueL13OiudeLPh9Nu4e5cGXO/GGonzy7qtpMPCe3f/5KaJTU4R7ukn/SrPOeNlVOLuq5rHevoT1SevXuR+ew+ee20zTuBdn8NCfOxc8GoInAl742ftXcNmaYRbX5Fci3T1pY+wt+Nxbb2OLRAlZZJ49ugWbnPnjaNHGqFBeSvx7TPxgzqpg/oMuPChXVQ3/pl00//FVvJeewsSNFxibAU4/BI+GuNaj20mgLbWhtVgRtuS3HpqJp3cxsGiTWLV9hMjtmZyMutCJ8l5niqhbf3kPy6pPYWz7XlPK8eOBfazbdA9nLP0Elc56Kp31nLDks/xiy3bAuHK8zSpz0uIGXtuxj23X3Yr7lqsLtq6Ke3BvvO/hzCc1jajgwqc42DbwCqcu+UjK02YCD63Cifey1bibXks8ZtEmaRQ3EHacx0RYy11Nm2H1MtcC3IgQmGqxIlqt4PMmHou6K/C1LGLbdbcmAs3k446qGn2egKFrZBGFRHXJFgpiZvI9Pic/0xRpeoXrvNY5eUXB4kFimWN+xv3pfeVVNv/wh+D3GVJ6TyZfoGXWpURJum8HCrPBVj6MVqlng2KIWhndh5FZaz0KCVbNzFZLQm519pkkTIqpYF8Mct0rM98LJUocKpQC80OAuH2K6vMhlpVRf/lVlB19jKkWuGSLITO075vg8kdeZdvgJOOBMEuHd/H5vtxBeRz/ls2gHFpV6MGyKu44/T8yHt9b4+bbHzuZlqFJLtzWzdHiGNJbIYRDPEa3DUb43HOb+VnLsXz5pD7qXdl/YEbbVeTv7uP/DffgSvohOm7nINENFvhmRU5xtEJaqDPQ1IJmzfdN+pD+8AqTV5+H0pRZkdXKnYRXNecVOgNiiuNZiF5XjeXGYYSB7DdemyfHxgUOMmYV2lkmotySOlO6e7SdvtEtBdm5jfv28bf2X3LUgo+zeVyme9KHkpGCy8+8CgenL5uH2lLL27c/qKvevV+/Ki/J7dApCAJRqZFx8Xze8oRZFgilBARmAw/lBDfYYn8rcSG8kxdfRKWzftZtZtIX4OkWZDu+cC3Nj/wq4xpG3BVEWttY/OBPqEDNqNp72pYRznHcRhf9EVXDE47QUGZHLDOnwWDWWi4b6RWuXK2tkgDzejo55plHmQgFmUr6jY3TctJq1lfcVbCgVK5Ay+w1MmKnV2yK1SZtR2VxbeW7wnppJu3/hQarRgPNs+bX8NreiYLb+nNRLAX7A0Gh4wklShxMBE0zoODw/7N35gFSlNfaf6r3bWa6Z2cGmIVlFkQWjSIqLqgYbxQ3Yj5NojFGEonez5uQfKg3V3MTyY0xuTFCgls0McYEF9CEuOASkEWjgOKswCwMszFL90zva31/DD30UlX9vt3VM90z7+8fpae6qrqru/p9znnOOVlKMBjEoUOHAACLFy+GUilvHWyqiNVxK80W6GpqoSouwcjr24j3V/i1b8RlAhoaGgAACxbEz0kNd1FvGzodob/v/adxTcsHcdtmAw61Fndc+5/oyB+zsdYMdOCGhndg8HvhUmvx0oKVaC2qBAD88ovNKPheNxQE2dPJxq5V42c3nAN/tRa3Lu3BjBwvTJrTPzAOrwJDTYDlwV4UWsUXlsEZKgQ3FkmKcz+XB5viQrhDFmg1Sdja+SCUvA0hzkRcv+4PBPH4m4fxnfml0M0TqQ+PQPNpJ0rWPi369+BVRgR/WCi+g3YfVL8YTutMbzE4TgmeJwtm+bgC2NRfJHofOd4Di/8fUPPyN1wMKEowpP5S0s9fWJiLkw43+iNqMCNnUZuONMHYTW617/ni9Qlrkc1adVT34x1tfTg8FD2SS2rmdrF6CFW6NqgUGtSVnRdnjZcDqXvzoNuLv721C+UP3xcnwH2mXLgq5uDkV76Bso/3QOl2Akb3jEq5AAAgAElEQVQTKtbdjYpl8YMqY2dSL+hrR/CPT8cFggfdXjz9OVn3fI2Cw71nzYXz4AG0XL2KyKrty8nDwUefEcxEk8w/DxN7bSMJ1/sOeXwI8Rgf42Y8fiyq8Vv4NzayV8qg25v0KK6Fhbm4qkrYbUTzHiktFtT87W3qAHuq9Dk9eFGGEVSzlEHcvLRWprPKbITuKSTolArcVFMu+/xwIaGZriDi841dREGscqNO9q7syUL7XkjdnxkMUpLRoSxjPkmQ1HFTZyMoLXBrt+6PEuUAYPBnvlAVos9gwf/9t++hI78clcPd2LDrWVRZe6JGtl3cfgDtljJsXHEbnj9Uiru+74YmQfY0E8jx+nH5oU48XXwmfrarGrPy3FhZPYzyPDXOmlmCX37gx/WPfyQpygFA2RsAJ9UcDWOWXdvJd+DQX4OyZIQ5p4Q6OAhDaBccysXwKcol69b9gSD+tKcVapUCEMiUCz5HpNEZQFgbXqVBYFMp9UxvWjRKPbRKPUIIgUcISoUaenUOTto7yJ5P0HQsjIq3UYlyP4xQwgcFEosQRcgKVXAQAaVEsEMEzSnb8wGejxLmkY2+Fjx0L5UwJxkbFtuUKzLLk2jmdtsPfoIvXnkRSo3LiM9JboydbVh0/10IdLTH/S1cc1/49AhqXxLvLRK7gA+/7u4YkRpu6On/yaOAykJ0fr4Qj4bBESxYshS6mlo4P9yX8DlCTedo5p8nynDF1vsaOo+K2v6F+rNEZtf6XR4ECFMWibKCRor3iGScXjqQYwSVGjwqBUqmpirJ2v9TrWemqYNP16zqbLSIs7ndjGwhu+eHZTEkteO0tWk0FrgDXUNo6h+Je9ylzi5Lz4jGgE9L5kaJ8l+88Wss6j8aN0c91+fCov6jeOTNxzDc4MRxcw78DxchNFcNfnIacBNTa7JjVt5YjXnXiB4vN1bgK1/4JlYv+SrmDKtRNkz2WVF0BsC1igdf+h1q/P3ofJgNyX8OeE4NNT8MS+Bd5PtfgzrUD46POWYoAK9nGC/t/RitvSNYNrcUOj1ZICDc6EzwbzS14TU6BH9YiOCDRWMZ9vl6cCneElUKDcrM8zHLsgBGXR68QRecPhtcvlHYPUOwunrAEZm2x8gJ7IYiFP89jUQRGkFOgNzl4ufyEOCKiEQ5ACjggz7USLz/SFQKDh/2WuHyB6ARscvS2ptJtw835Qqj5LhxsWZuOBjX3VzjGIW54SDOuP87yOuKF8QTSfu6OwVFeSSBjrHeIsBYNmhHWx+2H+3FjrY+NA+P4uXWXnQ7PeOiPPy6Y0eGhUXq6G1fgaHzKPE57ukZywBXbXoC2mrpXghCTedIrsWZ990Fy/E2LCzMxU015fhq/SwU6rVxr7fP6Ymr96195EcJ+xmE+7OECYueW+pmwaAic9iRCC2S90hbXY2qx7cQHTMdXFlVDHPsGEEKTAoeecopa8CMIxn7v5xidUxolmD13Bm4qqpkQksHwkGscqMO2hhbvk6pQLlRl/S8dgZjusMy5pMATe04KUqLBcXfXke8/ea9LbAKzH59ecFKXNx+IE7UZhpWrRG7K5di64KVOFJUAWDMuv7LHb9EgUfaXjZr9CQ27HoWD87+Hu49vxMFT5eBe88B1f9agZEQuAxcWxQVBvD9CzrQa9fiuQNlWFhehfrSsdnUa08MJ5yfOo49COPfePjW6+ALnhYtDq8CvY6xfZ9XNxuGFBZokbXRsR3gQ5waCt4PQ6gRam4YdyxRoHeuFn0UTc4AgBcQ8bS14UpOjRmWOVAq1OOWZaVCFTUaTAgFp4RSoYI/eDrYEFmHDAA7G56Dwxu/D39w7Ds3nq138YCBQ+jaHPA18YuYcId2ofF2HO+BirchJ/AB1Ly0eI/ErroQhkAD8fYAoOCTc5W4AiE0W8dcOWLLWJoxYL6cPHRddwvRsT3BEPb2DMPlD45njZcSiDXNieMpN9NMBZrfB1dzE7a++ga6K+ZF2Vo/H7JHtd8kEam67uPizfUECITGjqevrcO8v25H+7o74WpuihpFJtXdnOScDD1dWLbpv3Hmu2OBJzEbb9OwParZlam1gXiMm1B/llKjDv+ntly2rGDkexRXukY5Tk+K2LKFpSVmqo7kYvW4iTBr1VgIukRCtkPbJb1Ip8Y1c6eOWJWjCz6DwYiHCfNJgGZ8Cim0FjiHV3ih3VJUiXZLGRb1E2ROlMpJaf7WlVuM9avuGa8lD1vX5wx1wRQgs+JXWntgau/Hr1CBb519AuUXAfwlJnB/skL1xChFTjP9hO3ZJk0I8wrcuPu84+hynq7bMoV40FQWl2qqULfwRjT17EMg5MMJmxe/fDeAzpGxH1ONKvmsMcd7YYjJrurVOQh4bcjj47O64deUy48AIM8kcBFBpWRrwwO8D1qVMa6Dd3g0mM3VHxW8iBTfwVBg/P2LrUPe8elvBUU5ANH6dsVul+hrEBpvx4WDG5Q15T6uAAHOjBCnIh1tDgBj25MiMjZP7HA0Y8CE7NBSdIy6xi2nqYq1iYLm94G3WaF54Rl4Y2ruI99rmtct2lxPAJXi9H1CX1uH+nd2w3noII5v/g16Tg7BrdGh49qbRWvKSc8pcKQFzk8PwT2/TnQ0VaztfOa2F4jnvQetVpz83aa4/ixyN46KfI9SGacnhFjAotXmRCHFeYbF1ueDI9jTY0UwFIJSocCiwhwctbkk34f+NnK3RbYgFeigsf8X6zX4xhkV6T7dSWGyLeKpBKMYjEyECfNJgNaizhmN4CWek4wFzqQVv/QbV9yGR958DLNGT0oe06sxAM2fUx03FYIAbLocPH7ODejIL4dOxaH05An84o1fY6Zdoku3AHk+F9Y0vIOHi27Hj9+fi1l5bnzdegTz/2jPKFEOxNuzS0x+VBW0ArgSAKAy0UXgVSYdCkzlUYJ0y7/eQOfI2HvoCyRfJ6jirVFiUaPUQ6cywu0/7WLwcQVwK+qiBKaFa8BQaDYUCoJGZwEPDL2fxY0GSwahbuVmQwmuWvQdDDm6RcU3gDhBDwCDjhOwufqFD9buE+0Iz9l5cJ97ob5vAP6HhRv0xY63SwancjF4Tgu3oh66UCcUSNxVOAQN3ApCMUzYlZ9DtHhs+8FPcMb934HmhHjzMSE7dCIi60DlEGsTAXUJU4Kae5rXHTlrPBHnl8XXoxsXL0HdE8+gDmMLZsWpTJo/FEKX3Q3fqeuRzLXYc/ePiEdTkfQhiDqGSH+WdGQFjSmO04tFapa2NxhCt9ODl4/0ElmLhQV+EPv7bGMCv6IIbaNuwfdB5K6XlZAGOkhrra+ek7ipKYMOuYJRDEamkVZh7vP58Ktf/Qp///vfMTw8jFmzZuGOO+7ADTfckPC5XV1duPfee3H48GHs2LEDc+bMSeepTii0Td3yVl4Bf3+frBa4u5bXYNvhLkE7e0d+OdavukewgZrSYgFfNQ8PrbgNx4bs+FHPo5ICXgyXSosgxyHHT95sRgmgwGPHxp2/g333H/DYyttxzSf/oBblYfSnjj1jyI7b/nIY1X02KCbAxh4C4FEpYQgkdhuI2bMDASuGHN0oMJVj3l1XoGvbx/BbEy/oNRYj5q9bFff4ljXLxjv0N/cOY0lVIZQKusy5gnfE1TobdXlwesasrX4uT9CS7eUroeJtUIYc4AmEuUphg/K2EIIoSrht4n2JZ9hjgxckNPfsj8qyRx3rF8MJGw1yPQGoEjToO7UlaFLe4ffez401cAsoCxEImqHhE393A5w5qcZvUqg4oCLXAJVCMbbAr78IeQv+jo+/+XUojsV0IZewQ9Mgl1iTk2BTI9oe/1VUh3S5R5DRvm6S7TUKDgsKpccgxWbSIjs5056Tc2SEajQVbd+CRP1Z0pUVlCPbRzJLO7YZohAkAt/ZHZzytcO0gQ42jmvikTMYxWBkGmkV5v/1X/+F9957Dw8//DDmzJmD999/Hw888AD0ej2uuuoq0ee98cYbeOCBB1BcnDkdHeWk5M67YHt9O/H4lLIf3g/josWyWuCWzipAXUke9orMg+7IL8faa+/H/IEOfL/pHzjbNbaAD86tww8rLsZ7bj1g0GP9qnvw0M7fYZ71BFHbLB6AW6nCb8+6Ft86+HpS564AjzyvEw/s+A1SMdK71TrMGLLje699gpKRiaupd2pV+J8bzsVlhzphdrhRNWCHOhCEwX/61SSyZ/uCbjT17MMF829EwdJq5NWVY3Bva8Jj59aVI39JZdzj9aVmbL/9Enzv9U+waG4JnSjnQ1Dyw8gLvB9V65yjy4dJUwCrs29sDJvqCoQUufFP57SnOo/b4fe5oNaIL6p1CCAv9C/yc5NAo9Sjruw8WfYVJhAULqXgWrzgOsmEBdfpA9fqTeAC4KHglAhJjF7zcQXwOGoQGNTAP3smEBP0GFVdALP/bagg3pMhgByMqi4gOm+EvHHHEMPPA3q1anzElM3Vj/e87+PoLx+G8phzfJRaUG9A13W3UNnXxZBbrKWCu7kJnm/dilD7MXjtp99/2+vboZk5C5wpB7wj8Sgmkpp7uZvrcQC+VJ14UkAskdlF2nMaVqipap5p+hbQ9mehRUh8qxScLNk+mlna4WaIYsJfLoGf7dC+D9lUaz1VbN/ss8qYyqRNmHd3d+PVV1/FQw89hEsvvRQAcOutt+LTTz/Fr3/9a0lh/rOf/QwPPPAAQqEQNmzYkK5TnDSSHZ8itwUuMksqROVwN+7/8EXU2PvgGz0luDo7sEHzT3zl1NixjvxytBRXosZ6guiYHABDMIC1B7bDRJEtF9tXsh/gEY0BWxesxB07D0+oKAeAjsIcdBbn4ekrzhx/rOLkCL7b3YgihZfYnh1pwz5ny7ewa/UjcLSJZ0BN1cU4Z8u3RP9eX2rGLefPJx6Zw/M8FMEBWEL7oOYHxx+PrMU+1LkTwFjDMSFRHoUiB0aNHUVGnWD2Qc8HsFAdglWjx0n68bFxmA3Fss+nVimFr5limz2qplwKzs5D8aodwR9KX3+1QgtvMP6z6+fyYA+cj0DIDD5fD4j0wwsqLLCpL0du4AOoeFuUrT0EDQKcGaOqCxBUEIzQ4v1Q8yfhB/kiyH/q+tpc/ePN8njlrKhRasmi4jgE+Oj3m0as+XPyoLj1jpTOQYzwqMyQyKhMt80KTksW4CCpuZezuZ5GweFL1SWYZ0kwklCAqHFk199CJZztX7mN6lg0fQvE+rOkKmLErLYtVgeCPB/VrC4MbbbvQL+NOGDhCYZw4OSIYOZfToGfTtItLFN5Hya71lqKqWT7zpbPKoORLGkT5nv27AHP87j44oujHl+xYgX+/ve/o6urC7NmCS/innvuOVRUVOCVV15J1+lNOlWbnsCRL6+Gt018ZFq6x6eEs6Rrt+5HU/9IlK3937oOYP3Op6DzueOeFzl2bP2qe5KafZ6qKE+VDksZfKE8lA0nzjLLjVNgFFlncR4aVs3GhZU2gWcIE2nDNtfPxIrt6/HR2icx0tQdZWvXWIzIrSvHOVu+BXP9TNH90fzgAQDHceAUWiDkh4JTQq3QoiSvCotmXzoueFVK7XjDMRKC0OOyijGLemz2YahjrFlUXdX1CTunJ0Kl1KCu/Pykny9GbdkyHB/6PN7O7qKskXAn3r4krwpWV2/U++Dn8mDD5QgZpG3GYYIKC6yaq6EKDkIfaoSCDyDEqeBW1FPZ1zkEAYnsvRDqU2N29h55ZbxZnj7UBC9fGVXqQEuxTo08nQZHbNGlHTRizVlRjYaSSqSjXRPJqEze6wWn1YL3it9bSWvuk22uV6rXwBviEQiFoFIocH6ZJaF9PRHj2cWKIrRtmg8c+jjhc3Q1deDqFwJDdNG45vU/Fp1jHkboN1YOESNltfURzL+2ef14b8c7OGvnK1FlDsbFS6K2o52l7Y8R8c6DB9D/xGZ09w+iSqnBietuhmPeAsl9SAn8dDFRwlKuQEcmMdVs31PxGjEYkaRNmLe3t0Oj0aCkJNryNnv2bABAW1ubqDCvqJia3SsjmajxKYmoLzVj991X4uCJIWza0wJ1xzFc9edHUdrelLDjenjsWKc5uxqbdOUWY+OK23D5x8dhIh0zJiMe9djXrmagAzc0vAOD3wuXWosPPBdgSZkCJk3iHx0hG7a5fiau2P0Qhg+2o3XTWwg4PFCZdJi/bpWgfT0Wmh+8MCFFHuyqC6D2/x3eoAtWVy+UitO3ldqyZTg4bCQWWkGoTv2QlsT9mA6d+q/ZUDLeOd3q6osaW0ZKIOjDviOvoKl7D5bPux5mA701V4hC00yYDSU4ae+M/oOBsqWgXnp7jVKPRbMvhVKhiuogP+ZMoBdPAWUh7MoV1M8Lw3M6cNxYV36Sa607FWwZdJyA1dUL4HRTQKp28QKolUosL8vHcbs77vNMItbCgnc25XeBBJpRaJxWC+28+fCfOBH3+6CcW4NPvvufcM0mGzNI87rDFJ2ak5wOSo065D31e+LgdD7laCoAcFXMxWcPbx4by9YZ3bdA7DdWLhHz+rG+8X2YWhswc9vp0oxE4tfQeRS1j/wIxuPHMBQxc972+nboampRtemJ8XOmnaUdDoa5m5ui1h46AGUACnfvhKtiDprXS/dziBX46WQihWWqgY5MZKrZvqfiNWIwIuF4nqdeBXm9Xpw4IW5dVqvVePLJJ/H2229j//79UX9rbW3F1VdfjUcffRRf+tKXJI/zyiuvYMOGDUk3fwsGgzh06BAAQKvVghMY4ZMJBJubEHjpRfBuFzi9Aao1X4GyRh5B7j2VcdESWCODbcfg/f49QDeZLR0A7God/ueCr+EHe/6U8bPP7Wod2vJnjlvw1/39AJYd6ZvQcwgB2HrBLFx94rW4xnqjGgP8FfkYXn85fLMLJPdjVBahPvdKWc/tE48SvSEl9fM43gOL/x/j3dhjz+09xwCcCnLL+AxFEGfp4oNCQp9lZ2AIPe7DsAf6EUIAPE7/CCuhgRIa+OEGL9GNQKswYZ7xEuhVZFn9RLgDNhxxvgdv6HSJCNfihep7/UR2dj6HQ+CXJZKlDLHvsTMwhE5vNzqCZyKkIh8ZJyfaYBv8vBEhVWIxpw0GcIF+GM2Ot+CGTrApYLKowWOZNoDP/UpYQ/G9EsLCJ1asxTaZm6UMYpGW3AVgC3LoDCgQ4E81t1OFYFZGX2/vT/4Lwde3Ee9TefW1UN34FXi2PgePox8hvQbuay9FwRmX4VCgRPD1xcMD4IhfN3D6PcxTprcbZrDtGPwbf4xQ+zEgotYeOblQVFVDveFHUFaP/fbv8agIX288piMNqNn2J1h8TsnfWNJjWBQhnK8TbuTY7eNwMKCCofOY8PttyhUVv4bOowkDKNzMmdA88hiU1XNgC3L40KuCn2CWSPiamjqPJvydd5XNwmcPbxYV50LfDZq1Bg1yXBNSPvUq0RUk/w2kvUdMNMl8PtL9nU+VibpG6fo8M6YXPM+Pf5YWL14MpTLxZzepjHlraytuvFG8W3F5eTnOP19+m+hURVlbB+UDD8m+32BTI0J/fQG82wWvKQeqG78CpUQG3r/xx1SiHABy/B5c2v4J+ezzSWJIl4P/e9X3cKTotBvDq574aYEKADd//CGqufj3KtfnAo64kPNf29D50LWi4lyrMKHKsEz0GK7GXgy++DFCLh8UBg0Kv/IFGOoTuxpUScateE4Hl6J+fJSXJzgCZ2AIRlUBPMcGoDg2ClxALsxpzsOoKsC8nIsBjInTk94WBPkAlJwKxdoadLr+BV9Quru2N+RAu2u/bIEOvcqMecZL0O7aD09wBEH4wNdowVdowH2eOLvPVegkRbnQ9TeqCuAPFiPE0QdW5ILj/Rgd+he8hpUoyNGLbjdkd8Pa04Hi6s/ghk60KWCy+MGhI6DAQnUAH/vUcPHRHyhXxVwcePwFmI40iDaZU4NHpYos0zIaBA77VXCEuKgFcF9QAZOCx0J1ALmnLgvvou0MP4JjZZ3wfHcJguM9AHwYtO9ErjIPPsUFcCpEmggAMHA8alUBDIQUCFRV4fPHn4fmSFPC5nomBT8hC3Rl9Rwon3yOKDgtdj1J8M6rh+GBh6CTeE22IAdHiGzfjhCHkSAn+B41BJQwdB4TFdgaxyg0DQdx5n13xYnf2kd+JCnKAYA/cQL+jT+G8snnYFbyMCl4WAnOO3xNPQS/84aeLtT+4kc48JsX4v5G891IFbmuCSkVqhD6ggpiITtR70OydAbIXgtw+r65SJm5gQZg6l0jBiOWpJTJwoUL0dLSIrnNz3/+czgF5rHaT0XFc3PlW4iRUFdXRxSpmAqEbWqBlmbwpyyQQQDY/U+oYqxwYZwHD6DleGf8zghY0tuC71yzIeHscyFcKg0MAfK65mToyi3G+lX3oCM/Why+vWg2zjrWP+F2dr0vAEgEYTW9VlT85n10/vKWqFrlyKZqQtZrW+MJwRpzxz+PIo+gxrzA6cGLLd3UdnYA4Dn1+P8H4YNPfxLzA9X45/eegF6thOPMCvC5iTsxKzlg0ewZgrWsDQ0NAIAFC6RqIE/bsQcdJ3D08LtE5++HA6UVZlmbwZ2N86NmoYc2zsPIPQfhbh8SfY6puhhLfn87Div3jtvTwyS6/keP9gLW9I/4EoLjPfA4WvH7f+UgwLXgunOqUZyrh0F7+nPh9PoxMOrGqx+14YcXHIMv5IBd/SUyUc4HAYqggzE3D+fNnYF5IrWpACSbzBUb9VhOYOscdHvxQWsvbKH4e4gfHKwhDp/BiBuqx2y2bWVlEL/68di1o3AG4ydnBOFDMDiAYuX78GivxHDARDSqadDtxctaLZolrNRmrRrXT3S96YIFwA2JRxNKXU8pSK7njrY++L1kdex+cLDlFGB5jNW/z+mBv7ELZxAI7Fjxa2ptgKHzGNHxua5OVAb8MC5ajBK3l2iW9vXzZkDf3ED8O2/obIPxSGNc0EbsvSS7P9MhxzWhpT1irJ8UpPeIyYT2N8GYm4cFc2ek8YzkYSKuUeTneap0s2dMPJHObVLSljKsrq6Gz+dDb28vZsw4/UXv6OgAAMydm/w8WoY44Y6/Qs2FgjYrnB/uw5Evr8a8v26PEuf9T2wmGt8mhMHvgToYwPpV9+D5l34EFU++YDpqKQevUMbZugMcBxVFlUWA4+BRamAKnM5IjmgM6IjoHh9LZ4kZPflGzO8lb7gmBwousd1Of8KGi3Ee2ortCIR8UCk0qCs7T1Q42hpP4J+rH4FToCu73+rE4N5W7Fr9CFZsXy8qzkuNOhTqNMRd2SPxcaXwc3nj49ICIR8+WvsknG0noQWgbh+Eb9HshPsJ8sDbxwdx8ORoyg19pGaKx51/xPg5OYmahV4L2CqFgyexDfpmYVGUqE90/QH6elNZCTrxmw9y0OvQAfDgiXcaMcNswLJ5pdCoFPAFQth3pA99Nhdm57lh0jipmgLS1p2Ha2ljRxk5fH50OzySDbjMWjWurCIb1Ulbv0kzKjOUY0D/v0l3XHf5rCjW7sUVNd/Anu4hnHR7wYFDkU6N82cWxn1/sn3uctz19PpxwumRrDslvZ5y1K4e6LfBSCGwI8XvzG0vEHWpB4Cg1YqTv9uEqt8+SXVN2yh+5zX2Ecx69U9RwSua74YcTEY9ceRYPzEm+n1IlmR7EGQ6E3WNRoPA841dU6KbPSN7SJswv/DCC6FQKPDuu+/illtOj1/ZuXMnampqUFZWlq5DT2tIOv5629rQ/t21qN+5a/yxkIC7gRRtKIg7PtmOZ866hrpt01xrD26/7j+hCfpxY8O70Ps9cKt12DNrIX787hPQhshqxhqK5+DR82+J2sfWBSujrOtCPHXZwgmdY66AF3nKxJb/oNUK7x9ewgWE4/HCIlgKR9tJfLT2SVyxW7xsguQHTwheYYBNdTnMgbeh5kcQbHJipKl7/O+Wjdsx+MjNCM6Srp0H5GvoIzZTXHT7UHqdGwBdg74oUU/A0hIzWobskP1VBIKASjxbre6z4UxTDjzBXCDi6L02F179V/y96Mp5NqgVfowo6shryjkVxnw/ibPm4cZykUSOMhLr8EwrTJMa20MxKtM7Ox/euYmzf1ZXP9462ojhYN746xnxBdDV0i24eCSduyxXligd2aZ0XE85RIw/xFMJ7Ejxq3TTljmczoSSXlPa3/nwOU1W0GYyhGW2B68iWUrRNFHovpmpTMQ1Gg0CH3vVcHnjg/vZ2M2ekT2kTZiXlJTg5ptvxmOPPYYZM2agpqYGO3bswHvvvYff/va349s9//zzeP755/Haa69Bo9HA5/NhZGQs6xa2vVutVgwMDECpVCI/X7yebrpD0/HX09IE56eHxue3KozGlI69/PinOKP/KNQU2XIAMAS82LDrWay99n48fPHtUX/boFBi487N0Iaka576jPnjWfHYfSSityAHj15zFu7YeRjVfTao0lxWqeHs0ClHiLaNXHhJMXSgLUoESzHa1I3hgx2iXdojf/BoM+fhDu2loXeh2maPzgh3DKBw/QuwblgNf1Uhka091U6xYjPFRbdXTFzTtPwlVVj21FpZ91lq1KHIqEvK8SCETqmA8kgftI+/BcetK+KuGzfigrpjAJaNryFUZkHdl8/D3o5423UsRaYxcR1Z/kCCVqGEl+D2UqDTSAo/UhGTiGTH9pCMygzNLMGJf7+caN/+oAcu50F41dFd9RMtHsXmLss1mopkP4EQn7Jol+t6yiFi1AoOIUqBHRa/QX3ie2LU84ymuMfErmk4OGIIcqD5pTeZ87CwMJf6vZSLyRKWcn2mJhsaF1yi+2amkY5rFBlEbPOq4UtQx55N3ewZ2UNau19t2LABJpMJDz74IIaHh1FVVYVf/epXuOSSS8a3sVqtaG9vR7g5/MGDB/H1r389aj/hjHt5eTnefZesZnQ6QmNHj7TCAaCyWAqh5kMo8NDNmQ1Tae3BvIHOuOz23qqluPWGh/DwG4+hwn4yLlcW4BQ4mj8TD156p6BVXaFdFaoAACAASURBVIyKfhsu//Q4tP4AvGoV3l5cgT9cXI/7tn4IVSB9jU98mgBmI/Hc3jB2BZlwObL5rSgRLHkOVidaN70pKQrDP3jNw6P4W1s/ghTBigBnhlZXDaU3fsa4pmMAJWufguPyhbD+53WAJvHtZzzTmMQPrehMcQGExs9lI1dWFWNrw3GMphBgytWoUJFrwJwhOz5b93v4rU4Y97bCO38GHDeeA16vAef2wbT1Q2hPTTUYHXHhV3Xl+D92N9qGxANKX6gsRHnZHNj8dgRAF2SdnWvEgNsnm31RTMSQkqzNNjwqs/H2r8V1Iw+P8Rq490vw5cV/h8RQ8OLOIprFo1yjqUj282zDcSgA+CPexlQsoqleTzlEzNISMz420AW5w4L8xLU3o3D3TqJsu9JiQfG31yXcLjY4Yrrqy1j8zhvEx/jC+vUwpmlkHgmTLSxT/UxlAlPJmi+EHNdIOIhI5tZIZY3CYAiRVmGuUqlw77334t577xXd5u6778bdd989/u9zzz03YWM5hjC0NrXIjKyRwmIpN3k+F9Y0vCOY7e7IL8fNN/8P5g904PZPXsPcoS5wAI4UzMLTZ61OaFWPZMaQHXfsPIyyYWdUw7ezjvUjqOBgSEGU8xzAz1IBGg5cfyBqLJZdq0ZvvhHvLM3Hgx+8CS2B+3VEY8DG3EX4TZ8N9aXSdbgBB6Vl20GWUa3Nz0WhXos/N3fDRfje8JwOStOFUJneEN3G+4VqIlEORGcaaRGdKS6A2VAsa+O3yaJQr8WaBbPxt8YuDNo9CBrpLXZlp+ZX7//pq1EBH21rL7QPbxd8js/qRODFvdj+k5uwdut+NPWPwOo+/UGfU5SD675QjZI8A2whHlAWjf2B5wGCMZY6pQLLy/KhUnAZYzFNxWarr62D7lQ38pydbyLodEBpNKH42+tgXLQYH7S+BJwkF+YhTvr7RLp4lGvmMcl+gjzihhhOtkVUDhHTf90tsOx6m0j8+nLy0HXdWOLBMX8BXBVzoGk4mPB5upq6cbebGELBEbmPMRFMdWGZbqaSNT8dSAURSUhljcJgCDHx86IYaYPWjh5rhSOxWKYLvV9aLLYWVeL/XXlP0vufMWQXrSVPpSs7rwT4HAWC91rAXzz2fnItXii22eGwKXDQloe3F1fg+CmLXXsD2Vi5DksZ3lcXY+3W/dh9t/QYL5WJ0rJtIv8BKdRrMTtHj2aKzq4cp8W8u65A17aP4SjOheOGc8AbNOBcPphe+gi8gc4ynkpDn+Xzrsc7jc/B7hEXOTm6fCyfd33Sx8g0CvVa3HbWXPQ5PdjXdAKdNie8eeQ22bCATCbgU19qxu67r8TBE0PYtKcFDm8AFpMWdZWFcAdD8Mc2dCQQ5UB0NixTLKZy2GyVtXWoEuhGTuP2CEEDt0K6SZwnGMKe7iHcMF88+JRUzbzAe06zHzEmyyKarIiJyrjNrSMWv66K6qiu583rf5xwjrm2uhpVj29JuG+x4Iicx5gImLBMnalizU8HJEHERMjRdJDBCMOE+RSCxo4uZIULWyzb190J58cfAcGJm2fpVqf3x+GOnYdlbfDmL1FCcZYOoety4mZO8zVa9Kwz4Tf7Zp/qUn2ajStuSzhWriu3GBtX3AYAaOofwcETQ1gyU7xpWlgEk9jZNRYj5q9blXC7SJLJDPJ15ejf9A24Ck1Rdcnui+vA+el+xFJp6GM2lGBl/a3Ye+QV6vFj2U6pUYfrzh4T6KRj8CIFZCoBnyUzC/DUTcsBjHW1TaXuXSgblgkW03TabGncHgHOjICyMOF2bSMuPN/YJSpikq2ZT2U/UkyWRZRWxAhl3EjEr6tsFpq//+Poxyrm4rOHN4/NM+88FpV1D5c5VD2+JW7caSxSwRG5jjGRMGEpD5lw38wk5AgiAtnTzZ6RHTBhPoWgsaOL2dT0tXWof2c3hl99Ge3f+SZCjvTPRR7RGLB1wcq07b+i34ay4eS7zscSAvCX82qw5OshzMjxwoTTi1CHV4FehxbPHSiLE+XAmDV//ap7sGHXs3Ej4oTGu1ndPmza0zIucoQoWFqNvLpyDO5tTXjuuXXloo3fxKDNDFbn6fFyay+c1fHWQj7XMNa5PxgCCH7M5GjoYzaU4KpF36EePzZVSFZAyhHwoVr4xNjaNQqgSK+TLRuWju7g6bTZkrg9AsjBqOoCov2FAEmbuFyjqWj3I8ZkW0RJRYxQxk1K/HJmC2wzq9D0/YfgqogfG+uqmIsDj78A05EGVGz7MypVPIx5eeNlDiQkCo5EHmPmqy8gP+THzOJCqmNMBkxYMuREjiBiNnWzZ2QHTJhPMUjs6CQ2NW1lFULLVsC97wOoPS6ogmRjy5Khw1JGVStOy+WfHk/Jrh6LAsDM1lH8bNeZmJXnxsrqYWhVIXgDCrxzLB9do3rJ53fkl2Pttfdj/kAH0Xg3hzfxe3/Olm9h1+pH4JAYmWaqLsY5W76VcF+x0Aq7j/tGElvDCCPMcjb0oR0/NpVIRkDSBnx880uxo60vSvhSLXw4DjrOgxkmA0xak2zZMLm6jAuRTpttIreHQVeI44FzEQTdolDMJi7XaCra/UiR6RbRRJnpSPGrdLugMJqw6Hv/gWbTDLgS3E8d8xbA9uAvcEYSdn7S4Ihj3gI0/+CnqLWYcOHcGdTHYTCyGTmCiNnWzZ6R+TBhPsWItKN7WpqjbO0kNjV3cxMa7/wm7I2NMHocCEvMEMYEqdz0GSzjtu10ofXLH1TQndpn14gezx5MLuvaWlRJNN7NpE38NTXXz8SK7evx0donMdLUHT2qzGJEbl05ztnyLZjrZyZ1rqTC7uySPLzRmXhkFgmsoY98JCsgSQI+6gvmo+eXX0NjjF2+YchOWkI+TqW5EKtlFAhydRmXIp0220Ruj2TLBIRs4nKNpqLZTyIy3SJKEngKi98ww0Zd2huaTcb8byHS4VJhMOQi1SAiW6Mw0gET5lOQsB3deeggWv7np+DdLuTPKE9oU3M3N6HhuqvBd3XEzTpN1/KosbiKatRZMnjV8n/MPQn2KTSSrTMJu5NFr8G682uItjXXz8QVux/C8MF2tG56CwGHByqTDvPXraK2r8dCKuw+6rWmvCDnABQZNLi6upQ19JGRZARkooCP+qI6dG+4BvYQDyA6+xBC3EMJkVsgyNVlnIR02mzF3B4kAk8IIZu4XDXzNPuRIhssoslk3IY8PgRCfFobmk3W/O8wEzXDnsFIhWSDiKzpICOdMGE+hTEuXgLtAw8BAKoWLJDc1nnwAFqv+zfwg/JkO0kJKmKnk8vPocpCXNh4Qrbggl2rxtuLha33UiPZevKNeOqyhegtyCE+Vl1JnmTjNyHyl1RJzilPFhJhJ4c1jAfgoxmeniEMHWjDkc1vIeDwQmXSngqIVE32acVBKyClAj47tErYUxRgYTgA1bnCZSDJZN7k6jKeyUQGzHqcHqo4iJBNXK5MbrIBg0iywSKaTMbtdFCkJG1Oi8mc/006w17JcfBF/F7IUVoy3WEOBTpovicGlRKzc/Ss6SAj7TBhPs1xNzehfd2dcDd+jpDdPvHHT3M3dgD44sEOWTP+vfnG8fFnkSQayTa/14bvvfYJHr3mLCJxXl1gwpY1y6jP70DXEDbvHRtVZdKqsO78GmpxL0VY2A06TqC5Zw+aj3txVKlFXdl5UMsUaJmscUkkxC5+5jm9aL/rmbiMcte2j5GXYglBJhEb8OlzejDY0i3b/nkA73QNonHIDqVCAbWCQ3WeAR/3jyRVHy5Xl/FMJxwwe7m1G0cpJk/EuhPCn2uLRgVfIIgAz0cJJ5oskZTDRqPgEOR5SMXessUimmzGLTIoki6nxWTN/yaeYR8zOnGyZ9hnM+nsozHVIf2esM8kY6Jgwnwa425uQuua1fC1T/zcckC6G3tlvhEv3XoR7nn1X9jbkXwWX+6O7P15Bjx12ULBv5GMZCsZceGOnYfx3xJd1i16DepK8rBlzTLUl5qJz62xz4a1W/ejqX8EVvfpTOG2w12oK8nDv19YizdaelIW7DZXv2BDquNDn0OjmwuN4lz4ZOjZlGlZTLHFT4PdA9WtK2DZuB2aCGHutzoxuLcVu1Y/ghXb108JcR6JXGOxInH4gzgS8R06PCQcLCRZxMvVZTxbOL+8AF0OD7V9WexzreLGskQlBg1MGnXCLJFQtk4sI6xScFNiLnWytv2JqJ2fjPnftiCHwUB2zrDPViaij8ZURup7ogaPYqM+a+5HjKkBE+bTmPZ1d06aKAeku7FfMrcUS2YWYMuaZVj9zHtoG0pubJtcHdn9Cg7tJXmiVnSaAMCMYSdmnxwRzLrPK8zBn792IbVgbuyzib5PVrcPezsGsL9jAJFL9rBgpwkA2Fz92NnwHBze+BFOvqAHPufn4LRzAaSeoc+kLKbU4ieUo4Nv0WwMPnIzCte/AE1MIMnRdhIfrX0SV+x+aKJOd0KQayxWKti8frze1odvLIi+j/Q5PehzZZ5YSifJ2JelPtcBHggEgrB6A7h0dpHowpQkW3dVVUnc8zJhLrUc1t8rq4rxl5ZuOPxBou3TWTtPExxJx/vcGVBk9Qz7bGQi+2hMVYTK9JyjI6hUhbCcvWeMCYYJ82mK8+ABeFqaJ+34DrVOtBt7ZMOz+lIztt9+iWAmmAS5OrIfqijCY6vPFv07TQAgx+vH5Yc68fQVZ0Y9btFrkhLlALB26/6EwYvY5VJYsK9+5j1sv/0SInG+98grgqI8EqPvPYQ0V8EPQ8L9JSJTsphE9sxZBbBuuAYla5+O+9toUzeGD3ak3IQvk5BzLFYqnHT50Dw8itr8XFGRmIhsaDRGAq19OdVFfarZusmaSy2n9bdQr8VNNeX4Y2NXlPVfDLlquiNFeDAUgs0XwKgvQBQc6XN64kYbynFOAZlidZkUlM1kpkMfjYkk8n7U0CC9zmEw0kV2pwgYSdP/xOaoUWoTSYBT4L8vul20G3tsw7P6UjN2330l3v72ZfjGOXOwqmYG9GqyWmY5OrLbtWpsO29e3OMWvQaGU+dBGwDQCWyfTKM3YKymvKl/hPp5YdqGHFi7dX/C7QYdJ2Bz9SfcTs2PID/wLor1CmhjspBKSi2XCVlMmsWPv7II3nmlcY/7rE60bnpT7lObVJaWmOOu72TxdufguEjsdpLZuSOJFUth4bL9aC92tPWhT6YGd+kmbMssN+riro1OqUC5UTcukpNZ1MdCI+wzBanPSWQwYdDtJd5noV6Lr9XPgkkl/bskR033oNuL5xu78GJLNw4P2dFsdeDIiAsD7vhgVOzrEXru4SE7XmzpxvONXVSvWQiVjLG6TAnKZjLJ9NFgMBiZDcuYT1NCTvnqrmlpKK7GP+d8QfBvYg3PIhuaHegehpvQNvj2otk461h/SnZ2oWZvxSYtHr3mbNzz6r/g8gehCpKdTxhVzI9pso3eAGDz3hZqJ0EsTf0jOHhiSDIw0NyzP6qmXJJgP+ZpDmJu1ZeiLJSzc3TYeXxw0sb4JAPN4ofPM8Cx5lxoH94e97eAIzvEHSlyjcWSA08giNeOCmduExEplqZCEyXSsXipNsejEfYDbi9ebjkBlVI56d2i02X9LdRrcVNteVpruqUcClLYvH68frQXvhDSWotcoQrhJNRZPcM+mzqbT7c+GgzGdIAJ82mKwhg7qXxi6MotFrSwizU8E2toRkpniRk9+UbM77Uldb5izd48gRD++mnH6XPi6VIF4Ya0yTZ6i8ThTd2ub3X7sGlPC56SaEoXCNJlUwIhn6BV9dDJ0UkZ45MstIsfXq8RfFxlmvzXEkauxaccY7HkIARgiPIcYsXSVGuilMgmnuqinkbY+0I8jo66x/89WYGOdFt/SYMiyUISVBBjwONPOE4v1Vpks5JHoSo7Z9hnY1COtpwoExxoDAZDGibMpykld94F2+vbJ8zOPqIxoMNSho0rbouysBcYNLjmjFmCHcKlGprR8NRlC0XHmIUJIbquw65Vo1di7viox48DXadrkAIquh+8ssIcfOOcObKMMjNpk/8al1kMWDa3FBqVAvl5BsmFqEpJtyhRKYQF6mSN8UkW2sUPJxBA0liMmL9ulVynlDRyLz7D1unXj/XhZILAmZKD5IisVKHRmRatGtfMKY36rGd7EyXaYEuqi/pUmv9NVqBjokbopaN2niaoIATp1Uq1FjkbZ9hna1COZlxfpjjQGAyGNEyYT1OMS5ZCV1ML54f7Em7LA0ildKwztwQPXPYdwQ7sIR6i4pSkoRkJvQU5ePSas3DHzsMoG3ZG2drDAnzHkios7hiAzh+AR63C24srBLumRzIQkRWgrWVfOKcE6yWy0zTctbwG2w53UTkKinJ0uO6cahTn6mHQqscff7GlW1Sg1ZYtw/Ghz4ns7BqlHnVl5wn+bTLG+KQCzeKHG3HBtPXDuMdz68onvfFbuhafhXotvnFGBZqHR/F25yDcgWCUCAhf03NnmPG3tn6iBlnppsSgjaspz9YmSskGW1Jd1MvR/G+iAx3ZbP1Nx3hCIVJtvCY5foobC4Jn2gz7bA3KJTOJYaqQTSUHDAYNTJhPY4IP/gIDt9yAouE+ye1SWX6NaAyiohwQt1Cn2tAslt6CHPz3TctRcXIElx3qFBTgn8yfQbXPYIhHjlYNu9dPVctu16rx15n5uDKpVyKMiqKrWlGODl9fUYuCnPgfMSmBVmiaCbOhBCftnQmPYTYUo8Ak3NwPSL/lU05oFj/qjgFoj0R/n0zVxThny7fSdXrEpHvxWZufi9r8XMlr+sUqHq8d6yfO3pFCm40PZ3/Di7vjdveEZFLlJpVgS6qLehphL8VEBjqy2fo7keMJUw1ISN3fM22GfTYH5YDsc6ClSjaWHDAYNDBhPk1p7LPh+t09CK38LjbsehZV1h7k+k5bvQOcAio+9ei81KzyMEI10nI0NBOiszgvbkxZsgR5QK9WwO6lq2XvzTfiA7UqYbO1RCRbf3/dOdWCojwSMYG2fN71eKfxOdg94qNEcnT5WD7veqJzmaxxSbSQLH5UPcOwbHxt/N8aixG5deU4Z8u3YK6fORGnKcpELj6lrmltfi4+7huRvWFcnkYNZyBInP2tztOPdaGmHKsWJlMyqTTBlssqiuIyTLSL+tgsVa5GhYEU79MTGejIZuvvRI4nlApI0GQqxe4FmRSUnajyhnSRbQ60VMjWkgMGgwYmzKcp4zbx/HKsvfZ+zB/owI0N70Lv90ATDOCs7kaYAqmNThFr9BaLUI20HA3NJoLqfBNMWjXahhxEtezhZnIkzdakoKm/57jTzebKLAYU5+qJjiEk0MyGEqysvxV7j7wCm6s/ytauUephNhRj+bzrYTaUCO0yayFZ/Jw3sxADlyxAwOGByqTD/HWrJt2+HiaTFp/paBjnC4WQp1ElrHMHgFytCv/sGk66iRaQGZlUmmBLj9ODPzefiCojCGeYLp1VgA97bZKLegCCgQw1J0/vgIkKdGSK9TcZG65cDoVEiAUkEmUq5wSBXLIppgAyJyibzeUNYbLJgZYKcri+mAWekekwYT4NEbKJtxZV4uGLbwcA3Pf+0ymJch6AU63Fr5bdJDqrPIxGyWHd+TVxj6fS0GwiGXL5sP32S7B26378S8klrGWPbCaXSvCBtP6+2KTF49efi//d1YSm/hEsm1saVVMuhZhAMxtKcNWi72DI0Y2mnn0IhHxQKTSoKztP0r6e7ZAsfuY8NWeSz1KYTFp8SgU5NAouqRp0hz8Ig1IBs1adMPuLEJ+SKM+UTCrVGD8g7n0NZ5je7RrCDfNmIBDiBT/XUlkq/6ldKjlAySV37YCJDXRMpvU3FRtuKuMJaYInQgEJkkyllVPjbI0/64RPNpc3xJIpwY50kKrri1ngGdlCdqgfhqwksokb/KllyjkAJr8X9+7/C3rySiTFeY5WI2jnTqah2WRQmW9EfakZu+++Etc+8y5eD/IJa9nDJBt8oKm/9wd5VBeYsPvuK3HwxBBePtJDdSwpgVZgKscF82+k2t9UYDIXPwe6hrB5bwsc3gBMWhVxV/9MW3yKBTlm5+jwj46TVB3Ww4z6g1hVUYSP+0dEs79nl+Thjc6BlM49U5ooyVVzHJlhEvpck2SpgjyQr1Wh1KRH56gTo74g8fGVHCY00DFZ1l85bLi0bhOdUoFcjQpWjw+kV+TskvhrQfIZcPEc9njV+LClO6uETzaXN0wnUnF9MQs8I5tgwnwakihT61LLc2OaNXoSG3Y9i7XX3i+6zYVzigQfrxnsxIO7fw+7dQQutRYvLViJ1qJKWc5LTmaaT8+D/9Hli/BB2wCsbl/CWnaLXiPoFCCBpv4+0jK/ZGYBen1+HB6yEx8rk7MD0wmxfgLbDnehriQPW9YsQ32pWfT5mbr4jA1y7GjrS0qUA2OLsbZRt6SrYUdbX0pW4ExqoiRnzbFYXwGaLJXdH8RVxXnwB0MY9ZFP09AoFBMe6JgM668cNtxEQYUctRJmnQZKjht/PQf6bUQlHmHaRt2oLcgd/zfNZyAIDsGY71emC59MKW9gSJOK6ytbu+4zpidMmE9DEmVqX16wEhe3H4hqBpcsldYezBvoFGwAl6NR4YHLosWru7kJ7evuhKelGedGzFi/uP0A2gXmoE8muTp1lLheOqsAdSV52NuROCNXV5KXdOM3Wgt85PaZKtAY4kj1E7C6fdjbMYDVz7yH7bdfIirOs2XxmWoWOLwYE3M1JLv/dDdRmuyaY7GylWSyVLQBg5k5ZD0v0sFEuV9o+wE0D41GieNIaIMKqZaxyDWmLZOFz3TrbJ6NJOv6yvau+4zpB0uHTUPuWl4Di14j+veWokq0W8pkOVaez4U1De8I/m1hmSVKnLqbm9C6ZjWcH+5DMEKUA0Cuz4VF/UfxyJuPoXK4W5ZzS5UzSs1x4nrLmmWoLjBJPs+oVqLYpMPBE0NJHZfWAh+5fVigkcCyA5kBST+BtiEH1m7dL7nNlVXFYzXWEkz24jPVLHAihwft/nM1KiwszMVNNeX4av0s2UX5aHCsqdqLLd04PGRHs9WBw0N2vNjSPdZszS1eVlRq1KG8vQW1P78fCx66F7U/vx+mIw1Jn4tQ2Uoyom5piRlaQqeNmgOWl+VTHSMboe0HsKPjpOS1B8JBhRKsnjsDV1WViN6rUy1jkXNMW1j4ZBphJ0K5URf32dUpFSg36jIy2z+doLmvRCYVkgkuMhiTCRPm05BwZjdMzUAH7nv/afzk7c247/2nMX+gAxtX3IauXHkW6Hp//A9xdYEJW9Ysi3qsfd2d8LW3Se4rbI+fbITOHwDqS83YfvslWF5ZJBr8cPqD2PZ5Fy7/3U5c+Js30NiXeMRaJIkCK5EIWeazQaAxxqDpJ9DUPyIZ7MmGxSfN4isWEocH7eLuugSiJxVGg8DHXjW6nZ64hWOk/VdIoLmbm9C48kJU3fN1lP3jFZS8/wbK/vEKFv/H7Vj63Zth6DxKfT6RgqzP6cGOtj70UoootVJBFfwrNuimRfCPOsAR4vFG+0ni7cPXa/vRXuxo64sSv8kKmjBylkxksvAJOxG+UlOOhYW5qLWY0hqUY9CRbFIhkxqfMhgkMCv7NGXLmmX4zs//gK9t3xw3wzxsG//zqtvw/469D3tjI4ye0xk7PzioQX6zc6ujF145WlWc7fbwzn9i6NPDMMY+WQApe7wcqBUc6kvy0GN3w+MLwu47bQW36DUJa3rDzeAOnhjCT3Z+hrdb+uD0xdvPSW3IsaRqmZ9Oc0+znWT7CYiR6WN1Uuk8TeLwyCRL/2G/Ci5Iix4h+2/YWSQUxNQ4RqFpOIgz77sLjQ9vhr1iLtGdOizIxDoXkxAp6pg1OJpkxC2JrZak03Sqn3m5x7RluvCZyp3Ns51k7iuZ1viUwUgEE+bTlCpbLx79x2Pg+zvi/ha2jS/+8K/gN/0BP/jzLqz65E3o/R641Tp8VF6HH3zwPFEN+ojGgK0LVkY9plIo4A2c7hHb2GfDP370E1ziIWsYFLbHh8e7yYlRrcSfvnoBrj5jNgDg4IkhbNpD3wUbAJbMLMBJu1dQlEcStiHvvvtK4vP8wSX1uPG5XQhIRINVCg4/uKRe8G+Fei3qcwx4qqUHRqMOWrUCNUW5uDxN2UFGcqTST0CKTF58JjPnnEbkZYJo7HN64AiRLRhjBRqJs8jQ04Xlm36Kw5v+TCzIVApOtHMxCZGijgX/oklG3IrV/Yeh6TSdymc+lWCZEEz4RJNt4+Umk2TuK6yvDiPbYMJ8mtK+7k7wXR2S2/DHO9B77134ZOX38EmMCF7T8C4W9Se2S3ZYyuIy27GZvbVb9+MqB3kXX0DYHi8HTn8Q//HaJ5hTmIv6UzXkUhlIKZKxIZOK/p+/1ygpygEgEOLx8/cax4MM4XP66TufYfexAdi9PvgihtuSuAEYE0sq/QSylcjFV7/Lg4DExzwZkZcJovFAvw3+BNnyMJECzXnwADwtzUTPCx5twSWOXvxNV0wkyEg6F4uh4jgY1MqoAEKmuzMmkmTFrVR2mbbTdCqf+WSCZUIw4XMaNlc7OWjvK5nkkmIwSMj+VRyDGprFnbmnU9A2vnHFbXjkzccwa1S8Dq4rtxgbV9wm+LdwZi8sXi+mHNEWa4+Xk2Qy2ELIbUMOk4zg16qUWLt1Pw73WKOs+bHnkIy1npE+7lpeg22Hu4g+R6mM4MtUFBwH8KeVufrUGKgSvQYmrTppkTfZojHZusf+JzbHNcYUI2i1wvf7J3HDLx9PKMgCIZ64c7EQAZ7HEZsTx+3uOFGRye6MieTKqmL8sbELPoprH9lZOjKrOjtXn1Sn6WQ/84mCWSGeJ3pdTPiMweZqpw7NfSUTXFIMBilMmE9DaBZ3epdd0DbekV+O9avuwYZdz8bVqI9oDOhIMNosnNkLi1eaEW1C9ni5oc1gC5EuGzKt4P/p24fxaa81YWfvMHIFJhipM1EjejPvkQAAIABJREFU+CYaKfum1KLVz/PwB4Kw+gK4tKIo5UXrZInGZOseQ04n1fOCTgdREIJ2vjsHCNauM1EhTqFeiy9WFeO1Y/3Edf/Vefqx7vwxYrhh2A5SfR9riU/2My/1OVIpOPy5oRMuXvxzzYTPadhc7YklE1xSDAYpTJhPQ2gXd8aAsAWoI78ca6+9H/MHOnBjw7vjNehbF6yUbMwWmdkLi9HwiLZk7fFyQ5PBFiMdNuTGPhte+7yLar+72vox5KLLhskRmGDIw5Y1y0TnmIcRmxKQaZDYN6fDonVpiRnNQ6NEdvZI+6/CSNIe8zRK4+nRjVKCjDaDn2jrbL8+6aI2Pxcf940Q2WpztSr8s2tY8LtAO8FMzoZrYp+jszX+sYaGnIoJHwnYXO3JYbJdUgwGKUyYT0NoF3dOlfRNq7WoEg9ffDtytCrYRbK+NQMduKHhHRj8XuRY8jD/xvnAzIIoMZqqPV5uXvu8C40X2ZK2dMttQ27ss2H1M+9Ri2yxayKFHIEJhjyER/Ct3bofTf0jUZ+nbOoLQGLf/EtzN3whMhGRzYvWUqMOJgUPK0EDuEj7b8mdd8H2+nYix5PSYkHxt9cRnY+cI7HCZPP1SSektlqE+KRr/mOZiIZruUrgfGUABZUVTPhIkMxcbVYKIh+stIaR6TBhPg2hWdyR2sarC0z45TVn4T9e+yQqs1c53C1od2/50ifQ1dTi2w/8D7bpNbC6fSnZ47UqBbwBecewDLl8KdVby21DXrt1P7EdPYxGycGXZLaE1orPSB+RI/iSnRIw2ZBkwh0R0xoSke2L1oXqAD72qansv8YlS6GrqYXzw30J96+rqYNx0WKic5F7JBaQ/dcnXZDYas8uycMbnYl/N0iY6IZrU1X4yNU9nc3VZjAYUjBhPg2hWdwlso3HZuzmFOaOZ/byutvxizd+jZn2+AVG0GaF88N90P77bbjomu9jG/Rjx5Owx/fNnAOVQgEIZAx/cEl9XFBADlKtt5bLhkzT8C2SHK0GQy4v9fOA7OzwPdVHz6QyJWAyobFv0pDNi9Zc5Zj995gql6rusWrTEzjy5dXwtomPTNNWV6Pq8S3E5yL3SKww2Xx90kkiWy1tzb8UYg3Xpvq9Ui7k7p7O5mozGAwpsm/lzZAFksWdmG1co1TgojnFmGk2xmXsIjN7J760EqUCojwSb1sb7tv1LD67cn2UeA3b48NUF5iw9/ZL4A0ERTOGkUEB0uZoJKRSby2XDZmm4VuY6gITziwzY9vhE9TnnW0dvtnoGTImazFOY9+kIdsXrblKUNc96mvrMO+v29G+7k54WpqjnE9KiwW6mjpUPb4F+to6qnMhsVhrFFxSXcUZwohll2mzqmIINVxj90py0tE9nc3VZjAYUjBhPk2RWtwlso37giHMNBslM3fzBzrBD3aDxJjKtR/BK+cW4K5GvaB4nWU2oLogBz9+6zNJ+66Y3feTriF81msjOBNhUq23lsOGTGsrLzBosf32S+DxB/HPoyepRX02dfhmo2cSM1GLcTHhL5fQiGQqLVpp7b/62jrUv7MbzkMHcXLLZgSdDiiNJhR/ex2xfT0WIot1aR7e6BhgoiLN0GZVFVx0QzgxxwW7V9KRjkaUbK42g8GQggnzaUzk4u4v63+Evv5Boq7qQGKhSDtv1/LSH7H7t09GiVd/KIi2QQe6bK4oYb3tcJdkpjnW7htumpaKzV2OeutUbMi0tvIbl1agw+WBP8TjpvPmYvuBDvTaEo+iA7Knw3eY6dDFOxUmYjGeSPgb1Mqkz1+MTFq0TpYTwbh4Cap++6Rs+yPpXEzaVTyTrk+2sbTEjM+H7ERj1TgAV1UWo9PuSei4YPdKctLZPZ3N1WYwGGIwYc6AcfES7L1jA37/0THRbSK7qrvUWvhKbgWwQnT7ZObtAqfFq5SYtrp92NsxQNyYLdJO/mHnIII8ffZusuutSTu8F+XosGbZXFQWmnB4yA4AmF2cizsvrUfviAuvftSGAbvwojpXp8YZpeas6PAdho2eSUy6F+Mkwt+kUlLboKXIlEXrRNuCJyoAIJXBZ6Ii8yjQa7GgUNqdwO6VdKSzezqbq81gMMRgwpwBQFz4iXVVx/8eRuObz6Bq0xOCtYypzNsFyDqQ0zRmC9vJX/60A9/8yz6qEWKZUG9N0uG9KEeHr6+oRUGODoEY/aPVqFBZlIvbLqrFs/9sHhfnGqUCOVoVVlSX4P7LF2aNfT0MGz0jzUQsxkm7rWtkGMnFASgz6jJi0TqRtuBMqgtmoiL9HOi3EWXLgbGZ8iT3NXavpCPd3dPZXG0GgyEEE+YMAMLCr3K4W7SrOkZH4PxwH458eTXm/XV7nDhPZd4uTQdy2sZsNyyqhEapwNde2EMszissxowQrIk6vF93TjUKcqR/0C0mHb69sh7N7UNZN25LCDZ6Rpp0L8ZphD/P8zCplXD4yUeixaLigMsqiiZM9EllqCfKFpyJdcFMVKSXdNzX2L2Sjonqnj5Vx8sxGIzkYMKcMc6WNcvw7z99Gsv2vg6D34slPc0o8Ngln+Nta0P7d9eifueuqMdTmbdL04GctjFbY58N//HaJ1QZ80GnB419tkm3d0t1eK8pzUOZmcylYDHq8L83nBO1gM7W0Tls9Iw06V6M0wh/Pw9UGnVw+YNxmVbi8+PJsoOpkihDfXZJ3oTZgjO5LpiJivSQjvsau1fSwbqnMxiMyYAJcwYAwN3cBKy7Ew83NQKjdPOyPS1NcH56KK4bcLLzdmkbrXWPkDU1A8gs8rGcGHGnNMtcTsQ6vF+0oBw9hMGMyMxoJllkk4EtnqRJ92KcVvgrOS4u09rr9GDER/6dT3cmjyRDfbLDS/zaU7EFs7rg6Uk67mvsXkkH657OYDAmg+kdEmUAGBPlrWtWj2W3KUU5MNZV/eTvNsU9Hh7JZjz3PCjNlqi/KS0WGJctF7TB0zZaO9Q9TLQdjUU+lrBlPlMIN8l78esr8NRNy5Gr01A93x8MjQuQbqcnbrEWaZEddHvlPHVZCS+eSJiOi6elJWZoCcV2MovxZIX/WKa1BKvnzsDsHH1S+0gXJBnqibIFJ1OKwMg8+pwe7Gjrw/ajvdjR1oe+BGIvHfc1dq+k58qqYpi1asltWKNDBoMhJ0yYM9C+7k742sWz2iRYh4RrycMj2Wr+9hYKv/YNWK5fg8KvfQM1f3sb9Tt3CTaOu2t5DXI05OLc6vLhz58kPn8ai3zcMdw+/PTtw0k9dyJIRiDRWGQzGbZ4Eifdi3E5hP/SEjPUhB9fNYe0ZvJoMtQ0JBtMYHXB2c2g24vnG7vwYks3Dg/Z0Wx14PCQHS+2dOP5xi7JoGc67mtnl+YlbMI4Xe+VQoQbHZYbdXH3OZ1SgXKjjs18ZzAYssKs7NMc58ED8LQ0p7yfnSdGoJOow6aZt7t0VgF0GiXshPZWf4jH7X/Zh817WyVHfaU6i/yt1p6MqDUXgtamWJGjQ6uVzNKf6RZZ1iVamnSOt5LD7llq1IHjOIBgjCHHcWn9HNJkqElJxRY8GXXB2dpvItNItWmfnPe1yJIlsZGF7F4pDGt0yGAwJhImzKc5/U9sJuqcLsWIxoBn5l6E12Wsw15ano83W3qJt/cFQwlnm6c6i9zpC2ZMrXkstAKpc9Q9pUbnsMWTOOkOXKQq/BPZeoW2T9c1pc1Qk5CKLXgi64Kzvd9EpiFH0z457mtSAYIwagWHVRVFqC3IJdrndIQ1OmQwGBMBs7JPc0JOZ8r76LCU4UhRhax12GV5hqSeF55tLsRdy2tg0dPVYseSabXmkdBYH6eqRTaydvmqqpJpL8rDhBf4X6kpx8LCXNRaTFhYmIubasrx1fpZKQmuVO2eB/ptolm8WHwhPq111LQZ6nTbgieqLngq9JvIJJJp2idFKvc10p4JHyfZf4XBYDAY8sGE+TRHYSQbsSVGV24xNq64DcDp0WVykIqIFhPP4VntqSDna5QbGoHERudMT9IVuEhF+GdSkIi2Zv6LVcVprz+diB4KU6XfRKaQKU375A4QMBgMBiO9MCv7NKfkzrtge307tZ19RGNAh6UMG1fcho788vHHU63jDhMW0Xs7BqifKzXbfMuaZVj9zHvUI9Mikes1pgNS6yMbncNIB8nYPTMpSERbElKbn4va/Ny0llCkuxSBjWSTn0wJNiUTIGB2bQaDwZg8mDCf5hiXLIWupnZsVFoChnQ5OFBWC7dah60LVuJIUUXcNqnWcUdyz4W12Nc5QNITKg4x8Vxfasb22y/B2q370dQ/klSXdjlfY7pIJJDYjFZGppBpQaJkaubTXX+azh4KTLzJT6YEmzIlQMBgMBgMMjJfYTDSTtWmJ3Dky6vhbRMfOdaVW4z1q+6Jyo7HYtFrsO78GtnO682WnqREOSAtnutLzdh995V44ZNj+OZf9sEXJD+I3K9xMklnt24Gg5RMCxJlcpf/dAQAmHiTn0wJNmVKgIDBYDAYZDBhzoC+tg7z/rod7evuhKelOcrWrrRYcCS3FPedc4ukKAeAupI8LJlZINt5JWsZJxXP7x7tpxLlgPyvcTLJZAHCmF5kWpBoOnX5l0u8sTFrp8mUYFOmBAgYDAaDQQYT5gwAY+K8/p3dcB46iJNbNiPodEBpNKH42+ugK6mE4pn3gIi67JqBDtzQ8A4Mfi9cai32nX81HltztaznlKxlnFQ80wp/o0aJLWuWJXVOmcp0EiCMzCVTg0TTYURSquKNjVkTJhOCTZkSIGAwGAwGGUyYM6IwLl6Cqt8+GfVYPTBel21vbMB333oSVdYe5Ppc49tc03sYaNgG96YnoK+tk+Vc7lpeg22Hu6jqwKsLTMTimVb4XzG/THA++lQgUoCwzBdjMmBBoskhFfEmNSM7csyaHN3ps41MCTZlQoCAwWAwGGQwYc4gor7UjLcur8Dnm9cB/Z3xG4yOwPnhPhz58mrM++t2WcQ5TWd2Jcfh3IpCbFmzjFg8r6opwx/+dQwkbnaLXoP7L19ItN9shWW+GJnAdMhSZxrJijeaMWtfrZ8ly7lmE5kQbMqUAAGDwWAwEsOEOYOY9nV3Al0CojwCb1sb2r+7FvU7d8lyTJLxZjlaFZ6+6TzcsKiSeL+vf34ct76wh0iUA1OrtlyIQbcXLzSdgFvAzjrdM18MxlQnGfHGxqyRM9nBpkwIEDAYDAYjMUyYM4hwHjwAT0sz0baeliY4Pz0E46LFKR9XaryZRa9BXUkeVZYcABr7bLjpj7uJRwTR2OOzkcY+G55rOI78XL3kdtM588VgTHVoxRsbs5Z9THaAgMFgMBjSMGHOIKL/ic1R3dqlCFqtOPm7TXG16skSHm928MQQNu1pgcMbgEmrwrrza5LKYt/y/G54A2QLSiXH4Wf/tmTK1pY39tlw+9Z9WLUkfia9ENM988VgTHVIxRsbs8ZgMBgMhrwwYc4gIuR0Um0fdIpbz5NlycwCPHXT8pT2caBrCM0nR4i3D/I8/tHcQ2WTzybWbt2PWUW5MGjVRNuzzBeDwQDYjGwGg8FgMOSG/VIyiFAYjVTbK42mNJ1Jamze20I9uzzZeeqZzoGuITT1j0CjorsNsMwXg8FYWmKGllBssxnZDAaDwWAkhglzBhEld94FpdlCtK3SYkHxt9el+YySIxmRnew89Uxn894WWN3/v737D46qvPc4/snmx+52U0gmIT8IUDcKSRBKSR1/gETUmRroTO0dQ+s4XO102lrhYgtMlVqsxbE6MGWYqnjFtKW1uaXqpAi37YQOEK+Ayr1MFGyFAE3ihJiwCSS5ZJPdTXbP/eOayJJfm2RPTrJ5v2aY0Wefs37X+bru55znnCegQITL+ntx5QtA7zZrkWCPbAAAhscvbETEtbhQjrz8iOY68gqi8uA3M4w0ZCfF27R2aZ5J1Vir9yTFe+eb1DnENklX48oXgF7F7gylDHMbDHtkAwAQGYI5Iube+YrsublDzrHn5sr94q5xqmjk1izJU6ozsqs8kpSfMS1mt0nrPUnxSWunPP/bFdExXPkC0Kt3m7Ucl6PfsnZHvE05LgdbLAIAECGCOSLmzC/Q3Nf3yXXLbf2Wtcenpsp16xLNfX2fnPkFFlU4vMLZaSrIjOyKrz3Bpv9Yvczkiqxz9UmKvf9do0tXhg7nzngbV74AhOndZu3+vBwtTJ+m/NRkLUyfpm/m5Wj1/NmEcgAAIhSbN8/CNM78As0/dETeD96XZ9dLCno7FO9KVsb3107Y5evX2rXqVt37m0rVXBr8yfH2BJte+9dlMbtNmvTZSYp36prVfMWnV9+u1r/cnKuMac6wp7R7/d3y+Xv02JI8fmQDGBB7ZAMAMDYEc4yK60uLo7ZP+Xibn5Wifd++Uw+/8Z5OX2xXa1eg77Wk+DgVZExX2erYDuW9rj5J0XzFp1cOfaTslM/p1rlZSkqwKdATUr2nXbu/sYRQDgAAAJiEYI4paX5Wio6sK9b7Fy5p57Fqdfh7lGxP0NqleTF7T/lABjpJ0djWqb3/U6NUZ5IKMqdr9zeWTImTFAAAAIBVCOaY0hbPStOvvrnE6jIsxUkKAAAAwFoEc0BSVf0lvfRObIfSJq9PVRfb1B0ylGiLU2FmStgT1jlJAQAAAFiDYI4p7aOmtgHvNX/zw3oVZE7XrlW3Tvpl3C1dflXUetTiC8gfDPWNn23zKt2RpGJ3BvePAwAAABZiuzRMWR81tene31TqnbrmsFAuSa1dAb1T16x7f1Opj5raLKpw7Fq6/Co/26gGry8slEuSPxhSg9en8nONaunyW1QhAAAAAII5pqyH33hvyC3TJKnmUocefuO9caoo+ipqPWoLdA85p83frYpazzhVBAAAAOBaBHNMSVX1l3T6YntEc09fbNf7Fy6ZXFH0NXl9avEFhp8o6ZIvoCavz+SKAAAAAAyEYI4p6aV3qvstXx9Ma1dAO49Vm1xR9FVdbOu3fH0wvmBIVZ7ITlQAAAAAiC6COaakDn+PqfMngu6QMbL5EYZ4AAAAANFFMMeUlGwf2YYEI50/ESTa4kY2P56vAwAAAMAK/BLHlLRmSZ5SnUkRzU11Jmnt0jyTK4q+wswU2SMM2454mwozpptcEQAAAICBEMwxJRXOTlNBZmRBtCBzuhbPSjO5oujLcjmU7ojs5EOaI0lZLofJFQEAAAAYCMEcU9auVbcqNy15yDm5acnaterWcaoo+ordGUqxJw45J8WeqGJ3xjhVBAAAAOBaBHNMWfOzUrTv23dqyXUz+i1rT3Umacl1M7Tv23dqflaKRRWOXbrTrvvmZivH5ei3rN0Rb1OOy6H75mYr3Wm3qEIAAAAAk++JVkAUzc9K0ZF1xXr/wiXtPFatDn+Pku0JWrs0b1IuXx9IutOu1fNnq8nrU5WnXd3BkBI/vaec5esAAACA9QjmgKTFs9L0q28usboMU2W5HFrpJogDAAAAEw1L2QEAAAAAsBDBHAAAAAAACxHMAQAAAACwEMEcAAAAAAALEcwBAAAAALAQwRwAAAAAAAsRzAEAAAAAsJCpwTwQCGjr1q0qKirSggULtGLFCpWXlw97XENDgzZu3KiioiIVFhaqpKREBw4cMLNUAAAAAAAskWDmmz/11FOqrKzUs88+q+uvv15vvfWWNm/eLKfTqZUrVw54THt7u1avXq20tDTt2LFDqampKisr06OPPqpf//rXuv32280sGQAwjCavT1UX29QdMpRoi1NhZoqyXA6rywIAAJi0TAvmDQ0N2rt3r7Zs2aK77rpLkvTQQw/p5MmT+uUvfzloMP/LX/6iTz75RL///e81a9YsSdLmzZt16NAh7dmzh2AOABZp6fKrotajFl9A/mCob/xsm1fpjiQVuzOU7rRbWCEAAMDkZNpS9mPHjskwDC1fvjxsvKioSHV1daqvrx/wuJKSEr399tt9oVySbDabZsyYoc7OTrPKBQAMoaXLr/KzjWrw+sJCuST5gyE1eH0qP9eoli6/RRUCAABMXqYF89raWiUlJSkzMzNsfM6cOZKkmpqaAY8b6JhPPvlEZ86c0aJFi8wpFgAwpIpaj9oC3UPOafN3q6LWM04VAQAAxI5RLWX3+/26cOHCoK8nJiaqo6NDLper32vJycmSpCtXrkT8z9q4caNSUlL00EMPjaZcSdLp06cVFxc36uMnK7///69e/eMf/7C4EmBs6GXrtAXj5PEnSBr+O9Tj7dI7pz7S9HjD/MImMfoZsYR+RiyhnxENhjHy30GjCuZnz55VSUnJoK/n5ORo6dKlo3nrMB0dHXrkkUd07tw57d69W6mpqWN+TwwtePoj9ZS/JqOzU3Gf+5wSSu5XfH6B1WUBsNDHPTZ1RxDKJalbcarrsWlRfNDkqgAAAGLHqIL5woULVV1dPeScbdu2yev19hvvvVI+bdq0IY/3eDz67ne/q8uXL6usrEz5+fmjKbVPQUGB4uPjx/Qek1Hv2b4bb7xxyHldZ06rdu331FN9RsG21s9eOPJfSsjLl3vnK3IS0GGhSHsZ0Xf+fKPU2hHxfNe06brxhmwTK5r86GfEEvoZsYR+RjQEg0F98MEHIzrGtHvMc3NzFQgE1NjYGDZeV1cnSbrhhhsGPbatrU3f+ta3FAgE9Nprr405lGNoXWdO6+yqe+U9/m54KJcUbGuV9/i7OveNe9V15rRFFQKwUqJtZLcBJcab9r8WAACAmGTar6dly5bJZrPp8OHDYeMHDx5UXl6eZs6cOeBxhmHo0UcfVU9Pj8rKygadh+ipXfs9BWoHfhhfL39NjWr/7eFxqgjARFKYmSJ7hGHbEW9TYcZ0kysCAACILaYF88zMTD3wwAN6/vnndfjwYTU0NKi0tFSVlZVav35937yysjIVFxcrEAhIkv7617/q+PHjeuyxxxQKhdTc3Bz2B9Hlfb9KvuozEc31VZ+W9+TIlmQAmPyyXA6lO5IimpvmSFKWy2FyRQAAALFlVPeYR+rHP/6xkpOT9bOf/UyXL1+W2+3Wjh07dOedd/bNaW1tVW1tbd+T644ePSpJWrt27YDvOdy97RiZi6+81G/5+mCCra3yvLxT7n8vNbkqABNNsTtD5eca1eYffMu0FHuiit0Z41gVAABAbDA1mCckJGj9+vVhV8ivtW7dOq1bt67v75977jk999xzZpaFq4QGeEDfUILeyB8ABSB2pDvtum9utipqPWrxBeQPhvpec8TblOZIUrE7Q+lOu4VVAgAATE6mBnNMfLYB9pofSrwr2aRKAEx06U67Vs+frSavT1WednUHQ0r89J5ylq8DAACMHsF8isv83hq1/ee+iJazx6emKuP7A99iAGDqyHI5tNJNEAcAAIgW9rSZ4lyLC+XIi2w7OkdegVyLvmRyRQAAAAAwtRDMIffOV2TPzR1yjj03V+4Xd41TRQAAAAAwdRDMIWd+gea+vk+uW25TfEpq2Gvxqaly3bpEc1/fJ2d+gUUVAgAAAEDs4h5zSPr/cD7/0BF5P3hfnl0vKejtULwrWRnfX8vydQAAAAAwEcEcYVxfWsw+5QAAAAAwjljKDgAAAACAhQjmAAAAAABYiGAOAAAAAICFCOYAAAAAAFiIh78BAABMQk1en6outqk7ZCjRFqfCzBRluRxWlwUAGAWCOQAAwCTS0uVXRa1HLb6A/MFQ3/jZNq/SHUkqdmco3Wm3sEIAwEixlB0AAGCSaOnyq/xsoxq8vrBQLkn+YEgNXp/KzzWqpctvUYUAgNEgmAMAAEwSFbUetQW6h5zT5u9WRa1nnCoCAEQDwRwAAGASaPL61OILRDT3ki+gJq/P5IoAANFCMAcAAJgEqi629Vu+PhhfMKQqT7vJFQEAooVgDgAAMAl0h4yRzY8wxAMArEcwBwAAmAQSbXEjmx/PzzwAmCz4xgYAAJgECjNTZI8wbDvibSrMmG5yRQCAaCGYAwAATAJZLofSHUkRzU1zJCnL5TC5IgBAtBDMAQAAJolid4ZS7IlDzkmxJ6rYnTFOFQEAooFgDgAAMEmkO+26b262clyOfsvaHfE25bgcum9uttKddosqBACMRoLVBQAAACBy6U67Vs+frSavT1WednUHQ0r89J5ylq8DwOREMAcAAJiEslwOrXQTxAEgFrCUHQAAAAAACxHMAQAAAACwEMEcAAAAAAALcY85AADAFNLk9anqYpu6Q4YSbXEqzEzhoXEAYDGCOQAAwBTQ0uVXRa1HLb6A/MFQ3/jZNq/SHUkqdmewzRoAWISl7AAAADGupcuv8rONavD6wkK5JPmDITV4fSo/16iWLr9FFQLA1EYwBwAAiHEVtR61BbqHnNPm71ZFrWecKgIAXI1gDgAAEMOavD61+AIRzb3kC6jJ6zO5IgDAtQjmAAAAMazqYlu/5euD8QVDqvK0m1wRAOBaBHMAAIAY1h0yRjY/whAPAIgegjkAAEAMS7TFjWx+PD8PAWC88c0LAAAQwwozU2SPMGw74m0qzJhuckUAgGsRzAEAAGJYlsuhdEdSRHPTHEnKcjlMrggAcC2COQAAQIwrdmcoxZ445JwUe6KK3RnjVBEA4GoEcwAAgBiX7rTrvrnZynE5+i1rd8TblONy6L652Up32i2qEACmtgSrCwAAAID50p12rZ4/W01en6o87eoOhpT46T3lLF8HAGsRzAEAAKaQLJdDK90EcQCYSFjKDgAAAACAhQjmAAAAAABYiGAOAAAAAICFCOYAAAAAAFiIYA4AAAAAgIUI5gAAAAAAWIhgDgAAAACAhQjmAAAAAABYiGAOAAAAAICFCOYAAAAAAFiIYA4AAAAAgIUI5gAAAAAAWIhgDgAAAACAhQjmAAAAAABYKMHqAsxkGEbfXweDQQsrsU7vv4Op+vkRO+hlxBL6GbGEfkYsoZ8RDVf3z9WZdChxRqQzJ6FAIKAPP/zQ6jIAAAAAAFPQwoULlZSUNOw8lrIDAAAAAGChmL5iHgqF1NPTI0m2baKYAAAHqElEQVSy2WyKi4uzuCIAAAAAQCwzDEOhUEiSlJCQIJtt+OvhMR3MAQAAAACY6FjKDgAAAACAhQjmAAAAAABYiGAOAAAAAICFCOYAAAAAAFiIYA4AAAAAgIUI5gAAAAAAWIhgDgAAAACAhQjmAAAAAABYiGAOAAAAAICFCOYxJBAIaOvWrSoqKtKCBQu0YsUKlZeXR3RsfX29SkpKlJeXp3/+858mVwoM7I033tDKlSu1YMECLVu2TFu3blV3d/eg88fS84CZRtrLktTZ2anHH39ceXl52rNnzzhVCgxvpP3c2dmp7du365577tGiRYtUXFysl19+edj/BoDxMNJ+bm1t1TPPPKO77rpLCxYs0PLly7V161b5fL5xrBpTQYLVBSB6nnrqKVVWVurZZ5/V9ddfr7feekubN2+W0+nUypUrBz2uoqJCmzdvVkZGxjhWC4R788039eSTT2rTpk26++67VV1drSeffFKdnZ3asmXLgMeMtucBM42ml6urq/XDH/5QcXFx41wtMLTR9POGDRt08uRJbdmyRfn5+Xr33Xf19NNPq6urS+vXrx/nTwB8ZqT9HAqF9J3vfEednZ36+c9/rlmzZunEiRP66U9/qubmZv3iF7+w4FMgZhmICRcuXDDy8vKMP/7xj2Hj69evN77yla8Meewdd9xh7N271ygvLzfmzZtnnD9/3sxSgQHdfffdxoYNG8LG9uzZY+Tn5xtNTU395o+l5wEzjbSXDcMw1q1bZzzzzDNGbW2tMW/ePOMPf/jDeJQKDGuk/Xz+/Hlj3rx5xp/+9Kew8Q0bNhg33XSTqbUCwxlpP//97383vvzlLxvHjx8PG3/iiSeMxYsXG6FQyNR6MbWwlD1GHDt2TIZhaPny5WHjRUVFqqurU319/aDH/u53v9PXv/51kysEBtfbo3fccUfYeFFRkUKhkI4cOdLvmLH0PGCW0fSyJG3cuFE/+clPlJDAQjZMHKPpZ7fbraNHj+qrX/1q2HhmZqa6uroUCoVMrRkYzGj6+cYbb9SJEyd08803h43bbDbFx8ezyglRRTCPEbW1tUpKSlJmZmbY+Jw5cyRJNTU1gx77hS98wdTagOHU1tZK+qxfe2VnZysxMXHA/h1LzwNmGU0vS3wPY2IaTT/bbDbNmDFDSUlJfWM9PT16++239cUvflE2Gz89YY3Rfj9fraenR3/729/05z//WY888ogpdWLq4tT8JOD3+3XhwoVBX09MTFRHR4dcLle/15KTkyVJV65cMa0+YKw6OjokqV8Px8XFyeVy9b1+7TH0PCaa0fQyMFFFq5+3b9+umpoavfrqq1GvEYjUWPv5/vvv18mTJ+VyufTEE09o1apVptWKqYlgPgmcPXtWJSUlg76ek5OjpUuXjmNFAAAAQzMMQ1u3btVvf/tbbdmyRTfddJPVJQGjtmPHDrW3t+vo0aN6+umn5fF4tHbtWqvLQgwhmE8CCxcuVHV19ZBztm3bJq/X22+896rhtGnTTKkNiIbe/rz2bLVhGPJ6vQP27+c//3l6HhPOaHoZmKjG0s/d3d3atGmTDhw4oG3btulrX/uaqbUCwxnr93N2drays7OVn5+vuLg4bd++XatWrWJXI0QNN/rEiNzcXAUCATU2NoaN19XVSZJuuOEGC6oCIpObmytJ+vjjj8PGL1y4oO7u7gH7l57HRDSaXgYmqtH2s2EYevzxx1VZWanS0lJCOSaE0fRzTU2N9u/f32987ty5CgaDffetA9FAMI8Ry5Ytk81m0+HDh8PGDx48qLy8PM2cOdOiyoDhzZ49W7m5uaqsrAwbP3TokBISErRs2bJ+x9DzmIhG08vARDXaft65c6cOHTqk0tJS3XbbbeNRKjCs0fTzqVOn9KMf/UinTp0KGz9z5owk9XsALTAWBPMYkZmZqQceeEDPP/+8Dh8+rIaGBpWWlqqyslLr16/vm1dWVqbi4mIFAgFJUiAQUHNzs5qbm/uWALe2tqq5uVmXL1+25LNgavrBD36gAwcOaPfu3WpoaNDBgwe1c+dOPfjgg0pLS9OpU6dUXFysEydOSIq854HxNtJeltT3Pdz7vdvR0dE3FgwGrfoowIj7ubGxUS+//LJWr16tOXPm9PVx75/e3x+AFUbazytWrFBubq4ee+wxHTlyRPX19dq/f79KS0t1++2367rrrrP2AyGmxBmGYVhdBKKjp6dHL7zwgvbu3avLly/L7XZrzZo1WrFiRd+cF154QS+++KJOnTolu92u48eP68EHHxzw/XJycvpdjQTMtH//fu3atUsff/yx0tPTVVJSojVr1shms/X1amlpqYqKiiRF1vOAFUbay3l5eYO+16FDhzRr1qzxKh3oZyT9vHfvXm3atGnQ93r11Vd1yy23jGP1QLiRfj9fvHhR27dv15EjR9TR0aGZM2fqnnvu0cMPPzzg7jDAaBHMAQAAAACwEEvZAQAAAACwEMEcAAAAAAALEcwBAAAAALAQwRwAAAAAAAsRzAEAAAAAsBDBHAAAAAAACxHMAQAAAACwEMEcAAAAAAALEcwBAAAAALAQwRwAAAAAAAsRzAEAAAAAsBDBHAAAAAAACxHMAQAAAACwEMEcAAAAAAAL/R/KClniGE9IZ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pic>
        <p:nvPicPr>
          <p:cNvPr id="2054" name="Picture 6" descr="https://lh4.googleusercontent.com/_T_zSffN2jbQuAGnwnIp_Dk14xG4o5p56ddBpi2ephFCB2nIJ9X1UK77QMQ_8f7paW85LxTD0azSl2eS3W5DmsMI6w5zV8FJ-1xf3M1jjpx0aoJoYQHKZFjUoZYpVlHYnKucaDZfIKv_uAeyu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738187"/>
            <a:ext cx="5943600" cy="359627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896986" y="890587"/>
            <a:ext cx="1892595" cy="2246769"/>
          </a:xfrm>
          <a:prstGeom prst="rect">
            <a:avLst/>
          </a:prstGeom>
          <a:noFill/>
        </p:spPr>
        <p:txBody>
          <a:bodyPr wrap="square" rtlCol="0">
            <a:spAutoFit/>
          </a:bodyPr>
          <a:lstStyle/>
          <a:p>
            <a:r>
              <a:rPr lang="en-US">
                <a:latin typeface="Times New Roman" panose="02020603050405020304" pitchFamily="18" charset="0"/>
                <a:ea typeface="Tahoma" panose="020B0604030504040204" pitchFamily="34" charset="0"/>
                <a:cs typeface="Times New Roman" panose="02020603050405020304" pitchFamily="18" charset="0"/>
              </a:rPr>
              <a:t>K-means algorithm is an iterative algorithm that tries to partition the dataset into K pre-defined distinct non-overlapping subgroups where each data point belongs to only one group. </a:t>
            </a:r>
          </a:p>
          <a:p>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27438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205"/>
            <a:ext cx="8520600" cy="5727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Representing each cluster using world cloud:</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1027" name="Picture 3" descr="https://lh5.googleusercontent.com/Kn2vFBDraFY6I7nrowwJUhzYvK3ODuH4RYgYL4jRQAxTIaqwdkWeLoufCQBLCB3UJmcHeq0pm4XxEAFyrdwTDGvHmM3bFzbdGZQKy0j9a0ag0tyksswF4yr_T0k6ELMfLkCFksXXofyRSQAtB4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50" y="630584"/>
            <a:ext cx="3416595" cy="1787700"/>
          </a:xfrm>
          <a:prstGeom prst="rect">
            <a:avLst/>
          </a:prstGeom>
          <a:noFill/>
          <a:ln>
            <a:solidFill>
              <a:schemeClr val="bg1">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https://lh5.googleusercontent.com/TyMEIMar13DTi6pY7DSsZLKeDjRwt4h9TzGXcLypfQJc1ajvlEujBu49DEEf3bcKUuEg31Oyd5cteUpHXJznOmQR7Sxim4bmfi31PY6FPgwpB_3Oqw9r8x_0dmYCi3bxmSNOWp0bdzOoUD1L4b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51" y="2868882"/>
            <a:ext cx="3416595" cy="1906625"/>
          </a:xfrm>
          <a:prstGeom prst="rect">
            <a:avLst/>
          </a:prstGeom>
          <a:noFill/>
          <a:ln>
            <a:solidFill>
              <a:schemeClr val="bg1">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https://lh4.googleusercontent.com/oRhcwQG62MsM987nlVJTDNyjHswjlqc7HwH8jSeAn8-RH04Vrqq1SdFIOQkQ8dlS52e0nnD9eJRW7WoM_Il0YpaeLKK4_zaa0NeYgPp9frMnXZklHKtigakIvm6JAovkCRXC0-tJl67PzUzyn-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3" y="2903807"/>
            <a:ext cx="3416595" cy="1871700"/>
          </a:xfrm>
          <a:prstGeom prst="rect">
            <a:avLst/>
          </a:prstGeom>
          <a:noFill/>
          <a:ln>
            <a:solidFill>
              <a:schemeClr val="bg1">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descr="https://lh6.googleusercontent.com/eNxBg0VrOFsw6IDWBOml0PC_GqnMCzS-5rZ4h2HXejvZ2u_HowqJ6T8EzNF9gqMYy7gMYTVOkp71VJ_DhM9X1MYmzgxWh6OofIM7GCEfU5313UsfyyDQh2rwhTzxOEnVK7j1hDPJWFmK9KmPvL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175" y="-9702800"/>
            <a:ext cx="43815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lh6.googleusercontent.com/eNxBg0VrOFsw6IDWBOml0PC_GqnMCzS-5rZ4h2HXejvZ2u_HowqJ6T8EzNF9gqMYy7gMYTVOkp71VJ_DhM9X1MYmzgxWh6OofIM7GCEfU5313UsfyyDQh2rwhTzxOEnVK7j1hDPJWFmK9KmPvL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2" y="567973"/>
            <a:ext cx="3416595" cy="1874176"/>
          </a:xfrm>
          <a:prstGeom prst="rect">
            <a:avLst/>
          </a:prstGeom>
          <a:noFill/>
          <a:ln>
            <a:solidFill>
              <a:schemeClr val="bg1">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169581" y="2505908"/>
            <a:ext cx="4345172"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Cluster</a:t>
            </a:r>
            <a:r>
              <a:rPr lang="en-IN" sz="12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0</a:t>
            </a: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Documentaries.</a:t>
            </a:r>
            <a:endParaRPr lang="en-IN" sz="1200"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323773" y="2505909"/>
            <a:ext cx="3951694"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Cluster</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Family and Children Movies</a:t>
            </a:r>
            <a:endParaRPr lang="en-IN" sz="1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45694" y="4845889"/>
            <a:ext cx="4097079"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Cluster</a:t>
            </a:r>
            <a:r>
              <a:rPr lang="en-US" sz="1200"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Musical Movies and Documentaries</a:t>
            </a:r>
            <a:endParaRPr lang="en-IN" sz="1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323773" y="4849100"/>
            <a:ext cx="4270744"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Cluster</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3</a:t>
            </a:r>
            <a:r>
              <a:rPr lang="en-US" sz="1200" dirty="0">
                <a:latin typeface="Times New Roman" panose="02020603050405020304" pitchFamily="18" charset="0"/>
                <a:cs typeface="Times New Roman" panose="02020603050405020304" pitchFamily="18" charset="0"/>
              </a:rPr>
              <a:t>: Stand Up Comedy and Comedy Shows.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565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1673" y="4743807"/>
            <a:ext cx="9441900" cy="280410"/>
          </a:xfrm>
          <a:ln>
            <a:solidFill>
              <a:schemeClr val="bg2"/>
            </a:solidFill>
          </a:ln>
        </p:spPr>
        <p:txBody>
          <a:bodyPr/>
          <a:lstStyle/>
          <a:p>
            <a:pPr marL="114300" indent="0">
              <a:buNone/>
            </a:pPr>
            <a:r>
              <a:rPr lang="en-IN" sz="1200" dirty="0" smtClean="0">
                <a:solidFill>
                  <a:schemeClr val="bg1">
                    <a:lumMod val="50000"/>
                  </a:schemeClr>
                </a:solidFill>
              </a:rPr>
              <a:t>      </a:t>
            </a:r>
            <a:r>
              <a:rPr lang="en-IN" sz="1200" b="1" dirty="0" smtClean="0">
                <a:solidFill>
                  <a:schemeClr val="bg1">
                    <a:lumMod val="50000"/>
                  </a:schemeClr>
                </a:solidFill>
              </a:rPr>
              <a:t>Cluster </a:t>
            </a:r>
            <a:r>
              <a:rPr lang="en-IN" sz="1200" b="1" dirty="0">
                <a:solidFill>
                  <a:schemeClr val="bg1">
                    <a:lumMod val="50000"/>
                  </a:schemeClr>
                </a:solidFill>
              </a:rPr>
              <a:t>6</a:t>
            </a:r>
            <a:r>
              <a:rPr lang="en-IN" sz="1200" dirty="0">
                <a:solidFill>
                  <a:schemeClr val="bg1">
                    <a:lumMod val="50000"/>
                  </a:schemeClr>
                </a:solidFill>
              </a:rPr>
              <a:t>: International Movies</a:t>
            </a:r>
            <a:r>
              <a:rPr lang="en-IN" sz="1200" dirty="0" smtClean="0">
                <a:solidFill>
                  <a:schemeClr val="bg1">
                    <a:lumMod val="50000"/>
                  </a:schemeClr>
                </a:solidFill>
              </a:rPr>
              <a:t>.     		</a:t>
            </a:r>
            <a:r>
              <a:rPr lang="en-US" sz="1200" b="1" dirty="0" smtClean="0">
                <a:solidFill>
                  <a:schemeClr val="bg1">
                    <a:lumMod val="50000"/>
                  </a:schemeClr>
                </a:solidFill>
                <a:latin typeface="Times New Roman" panose="02020603050405020304" pitchFamily="18" charset="0"/>
                <a:cs typeface="Times New Roman" panose="02020603050405020304" pitchFamily="18" charset="0"/>
              </a:rPr>
              <a:t>	                  Cluster 7</a:t>
            </a:r>
            <a:r>
              <a:rPr lang="en-US" sz="1200" dirty="0">
                <a:solidFill>
                  <a:schemeClr val="bg1">
                    <a:lumMod val="50000"/>
                  </a:schemeClr>
                </a:solidFill>
                <a:latin typeface="Times New Roman" panose="02020603050405020304" pitchFamily="18" charset="0"/>
                <a:cs typeface="Times New Roman" panose="02020603050405020304" pitchFamily="18" charset="0"/>
              </a:rPr>
              <a:t>: Anime Series and </a:t>
            </a:r>
            <a:r>
              <a:rPr lang="en-US" sz="1200" dirty="0" smtClean="0">
                <a:solidFill>
                  <a:schemeClr val="bg1">
                    <a:lumMod val="50000"/>
                  </a:schemeClr>
                </a:solidFill>
                <a:latin typeface="Times New Roman" panose="02020603050405020304" pitchFamily="18" charset="0"/>
                <a:cs typeface="Times New Roman" panose="02020603050405020304" pitchFamily="18" charset="0"/>
              </a:rPr>
              <a:t>TV </a:t>
            </a:r>
            <a:r>
              <a:rPr lang="en-US" sz="1200" dirty="0">
                <a:solidFill>
                  <a:schemeClr val="bg1">
                    <a:lumMod val="50000"/>
                  </a:schemeClr>
                </a:solidFill>
                <a:latin typeface="Times New Roman" panose="02020603050405020304" pitchFamily="18" charset="0"/>
                <a:cs typeface="Times New Roman" panose="02020603050405020304" pitchFamily="18" charset="0"/>
              </a:rPr>
              <a:t>Shows. </a:t>
            </a:r>
            <a:r>
              <a:rPr lang="en-US" sz="1200" dirty="0" smtClean="0">
                <a:solidFill>
                  <a:schemeClr val="bg1">
                    <a:lumMod val="50000"/>
                  </a:schemeClr>
                </a:solidFill>
                <a:latin typeface="Times New Roman" panose="02020603050405020304" pitchFamily="18" charset="0"/>
                <a:cs typeface="Times New Roman" panose="02020603050405020304" pitchFamily="18" charset="0"/>
              </a:rPr>
              <a:t>                       </a:t>
            </a:r>
            <a:endParaRPr lang="en-IN" sz="12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2051" name="Picture 3" descr="https://lh3.googleusercontent.com/UUeLioI4abWEHtnHB7RxrNWfAeDWxZhamHz1j2FfYJ4KwS7oPWpI9XU5cenxsOlJvZQIzECRlaQ3YbbpwNAcqPi7DikHT4MCBiBBcg9oYhy832b432c_59JXm2tJo5tCvMA3wrYGyf3BcKmbo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391" y="129665"/>
            <a:ext cx="3365449" cy="1981506"/>
          </a:xfrm>
          <a:prstGeom prst="rect">
            <a:avLst/>
          </a:prstGeom>
          <a:noFill/>
          <a:ln>
            <a:solidFill>
              <a:schemeClr val="bg1">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ture 4" descr="https://lh5.googleusercontent.com/seGyGbGrw0kAHAuWmzfM5Gp9hWgthNjW-gPvMRF3Y3dnv8891RRF_wohlBFQWGsZwtUbH3Um6EelygCSWsY5lXf_3PR8JoyQ2reMxVC_-MVxgz1PkxVLfRUmEFrdUWcKovYHlJsN9897AKC3C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2716844"/>
            <a:ext cx="3473491" cy="2024074"/>
          </a:xfrm>
          <a:prstGeom prst="rect">
            <a:avLst/>
          </a:prstGeom>
          <a:noFill/>
          <a:ln>
            <a:solidFill>
              <a:schemeClr val="bg1">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3" name="Picture 5" descr="https://lh4.googleusercontent.com/P4S2NaOTyoC1oIhwEqCD3fktOzLhbeJZHdLCvmLEaI2kSczmXx58cyzueUeSdk2DwXKQIuRb8E-otgKiE1lEeDmNCBQw6jECOuTbS33fBsDkKKD50__-tNyeABsHZiQvPx3Fy0x7vKAajYst6-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2623" y="2717250"/>
            <a:ext cx="3478863" cy="2023668"/>
          </a:xfrm>
          <a:prstGeom prst="rect">
            <a:avLst/>
          </a:prstGeom>
          <a:noFill/>
          <a:ln>
            <a:solidFill>
              <a:schemeClr val="bg1">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0" name="Picture 2" descr="https://lh3.googleusercontent.com/c3UJIbdywl1Aw8_lDlZV1FcG6XGXxS2-5mMtetPnqr8v-yzclxalJUzIhxp0Brrq9YZndHRXrlo1b8Lykm38tveEp8ViT7b3O-RIth2WxiAh4xmfCaEM5CmU3vkuIz2kYr5xcn22nXNbkLUvxz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175" y="-15422563"/>
            <a:ext cx="4381500" cy="2400300"/>
          </a:xfrm>
          <a:prstGeom prst="rect">
            <a:avLst/>
          </a:prstGeom>
          <a:noFill/>
          <a:ln>
            <a:solidFill>
              <a:schemeClr val="bg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57" name="Picture 9" descr="https://lh3.googleusercontent.com/c3UJIbdywl1Aw8_lDlZV1FcG6XGXxS2-5mMtetPnqr8v-yzclxalJUzIhxp0Brrq9YZndHRXrlo1b8Lykm38tveEp8ViT7b3O-RIth2WxiAh4xmfCaEM5CmU3vkuIz2kYr5xcn22nXNbkLUvxz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648" y="129665"/>
            <a:ext cx="3453543" cy="1981506"/>
          </a:xfrm>
          <a:prstGeom prst="rect">
            <a:avLst/>
          </a:prstGeom>
          <a:noFill/>
          <a:ln>
            <a:solidFill>
              <a:schemeClr val="bg1">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0" y="2114060"/>
            <a:ext cx="9144000" cy="461665"/>
          </a:xfrm>
          <a:prstGeom prst="rect">
            <a:avLst/>
          </a:prstGeom>
          <a:noFill/>
        </p:spPr>
        <p:txBody>
          <a:bodyPr wrap="square" rtlCol="0">
            <a:spAutoFit/>
          </a:bodyPr>
          <a:lstStyle/>
          <a:p>
            <a:r>
              <a:rPr lang="en-US" sz="1200" b="1" dirty="0">
                <a:solidFill>
                  <a:schemeClr val="bg1">
                    <a:lumMod val="50000"/>
                  </a:schemeClr>
                </a:solidFill>
              </a:rPr>
              <a:t> </a:t>
            </a:r>
            <a:r>
              <a:rPr lang="en-US" sz="1200" b="1" dirty="0" smtClean="0">
                <a:solidFill>
                  <a:schemeClr val="bg1">
                    <a:lumMod val="50000"/>
                  </a:schemeClr>
                </a:solidFill>
              </a:rPr>
              <a:t>           Cluster </a:t>
            </a:r>
            <a:r>
              <a:rPr lang="en-US" sz="1200" b="1" dirty="0">
                <a:solidFill>
                  <a:schemeClr val="bg1">
                    <a:lumMod val="50000"/>
                  </a:schemeClr>
                </a:solidFill>
              </a:rPr>
              <a:t>4</a:t>
            </a:r>
            <a:r>
              <a:rPr lang="en-US" sz="1200" dirty="0"/>
              <a:t>: Korean and Romantic </a:t>
            </a:r>
            <a:r>
              <a:rPr lang="en-US" sz="1200" dirty="0" smtClean="0"/>
              <a:t>TV </a:t>
            </a:r>
            <a:r>
              <a:rPr lang="en-US" sz="1200" dirty="0"/>
              <a:t>Shows. </a:t>
            </a:r>
            <a:r>
              <a:rPr lang="en-US" sz="1200" dirty="0" smtClean="0"/>
              <a:t>	                      </a:t>
            </a:r>
            <a:r>
              <a:rPr lang="en-US" sz="1200" b="1" dirty="0" smtClean="0"/>
              <a:t>Cluster </a:t>
            </a:r>
            <a:r>
              <a:rPr lang="en-US" sz="1200" b="1" dirty="0"/>
              <a:t>5</a:t>
            </a:r>
            <a:r>
              <a:rPr lang="en-US" sz="1200" dirty="0"/>
              <a:t>: Science, Nature, Reality, Crime </a:t>
            </a:r>
            <a:r>
              <a:rPr lang="en-US" sz="1200" dirty="0" smtClean="0"/>
              <a:t>TV </a:t>
            </a:r>
            <a:r>
              <a:rPr lang="en-US" sz="1200" dirty="0"/>
              <a:t>Shows and </a:t>
            </a:r>
            <a:r>
              <a:rPr lang="en-US" sz="1200" dirty="0" smtClean="0"/>
              <a:t>							Docuseries</a:t>
            </a:r>
            <a:r>
              <a:rPr lang="en-US" sz="1200" dirty="0"/>
              <a:t>.</a:t>
            </a:r>
            <a:endParaRPr lang="en-IN" sz="1200" dirty="0"/>
          </a:p>
        </p:txBody>
      </p:sp>
    </p:spTree>
    <p:extLst>
      <p:ext uri="{BB962C8B-B14F-4D97-AF65-F5344CB8AC3E}">
        <p14:creationId xmlns:p14="http://schemas.microsoft.com/office/powerpoint/2010/main" val="1653884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0816" y="3388241"/>
            <a:ext cx="9207983" cy="457619"/>
          </a:xfrm>
        </p:spPr>
        <p:txBody>
          <a:bodyPr/>
          <a:lstStyle/>
          <a:p>
            <a:pPr marL="114300" indent="0">
              <a:buNone/>
            </a:pPr>
            <a:r>
              <a:rPr lang="en-US" sz="1400" b="1" dirty="0" smtClean="0">
                <a:solidFill>
                  <a:schemeClr val="bg1">
                    <a:lumMod val="50000"/>
                  </a:schemeClr>
                </a:solidFill>
                <a:latin typeface="Times New Roman" panose="02020603050405020304" pitchFamily="18" charset="0"/>
                <a:cs typeface="Times New Roman" panose="02020603050405020304" pitchFamily="18" charset="0"/>
              </a:rPr>
              <a:t>   Cluster </a:t>
            </a:r>
            <a:r>
              <a:rPr lang="en-US" sz="1400" b="1" dirty="0">
                <a:solidFill>
                  <a:schemeClr val="bg1">
                    <a:lumMod val="50000"/>
                  </a:schemeClr>
                </a:solidFill>
                <a:latin typeface="Times New Roman" panose="02020603050405020304" pitchFamily="18" charset="0"/>
                <a:cs typeface="Times New Roman" panose="02020603050405020304" pitchFamily="18" charset="0"/>
              </a:rPr>
              <a:t>8</a:t>
            </a:r>
            <a:r>
              <a:rPr lang="en-US" sz="1400" dirty="0">
                <a:solidFill>
                  <a:schemeClr val="bg1">
                    <a:lumMod val="50000"/>
                  </a:schemeClr>
                </a:solidFill>
                <a:latin typeface="Times New Roman" panose="02020603050405020304" pitchFamily="18" charset="0"/>
                <a:cs typeface="Times New Roman" panose="02020603050405020304" pitchFamily="18" charset="0"/>
              </a:rPr>
              <a:t>: International </a:t>
            </a:r>
            <a:r>
              <a:rPr lang="en-US" sz="1400" dirty="0" smtClean="0">
                <a:solidFill>
                  <a:schemeClr val="bg1">
                    <a:lumMod val="50000"/>
                  </a:schemeClr>
                </a:solidFill>
                <a:latin typeface="Times New Roman" panose="02020603050405020304" pitchFamily="18" charset="0"/>
                <a:cs typeface="Times New Roman" panose="02020603050405020304" pitchFamily="18" charset="0"/>
              </a:rPr>
              <a:t>TV Shows</a:t>
            </a:r>
            <a:r>
              <a:rPr lang="en-US" sz="1400" dirty="0">
                <a:solidFill>
                  <a:schemeClr val="bg1">
                    <a:lumMod val="50000"/>
                  </a:schemeClr>
                </a:solidFill>
                <a:latin typeface="Times New Roman" panose="02020603050405020304" pitchFamily="18" charset="0"/>
                <a:cs typeface="Times New Roman" panose="02020603050405020304" pitchFamily="18" charset="0"/>
              </a:rPr>
              <a:t>.        </a:t>
            </a:r>
            <a:r>
              <a:rPr lang="en-US" sz="14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50000"/>
                  </a:schemeClr>
                </a:solidFill>
                <a:latin typeface="Times New Roman" panose="02020603050405020304" pitchFamily="18" charset="0"/>
                <a:cs typeface="Times New Roman" panose="02020603050405020304" pitchFamily="18" charset="0"/>
              </a:rPr>
              <a:t>Cluster</a:t>
            </a:r>
            <a:r>
              <a:rPr lang="en-US" sz="14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400" b="1" dirty="0">
                <a:solidFill>
                  <a:schemeClr val="bg1">
                    <a:lumMod val="50000"/>
                  </a:schemeClr>
                </a:solidFill>
                <a:latin typeface="Times New Roman" panose="02020603050405020304" pitchFamily="18" charset="0"/>
                <a:cs typeface="Times New Roman" panose="02020603050405020304" pitchFamily="18" charset="0"/>
              </a:rPr>
              <a:t>9</a:t>
            </a:r>
            <a:r>
              <a:rPr lang="en-US" sz="1400" dirty="0">
                <a:solidFill>
                  <a:schemeClr val="bg1">
                    <a:lumMod val="50000"/>
                  </a:schemeClr>
                </a:solidFill>
                <a:latin typeface="Times New Roman" panose="02020603050405020304" pitchFamily="18" charset="0"/>
                <a:cs typeface="Times New Roman" panose="02020603050405020304" pitchFamily="18" charset="0"/>
              </a:rPr>
              <a:t>: Action, Adventure and Independent Movies</a:t>
            </a:r>
            <a:endParaRPr lang="en-IN" sz="1400" dirty="0"/>
          </a:p>
        </p:txBody>
      </p:sp>
      <p:pic>
        <p:nvPicPr>
          <p:cNvPr id="6" name="Picture 6" descr="https://lh4.googleusercontent.com/d30fQJGQDLC_8xWmUhmvpauE27fZ5sEIfjNsgiAja4KHyCFlqqtlgyR08Y4Av1aSGxGYvorl1sNUHLfamEsoETP7o4X2yW5QB_5nQg5PM9rp404IPvntkfSq7JsmLviUihs-rZPi395jgaACNO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16" y="1027814"/>
            <a:ext cx="3586716" cy="2360427"/>
          </a:xfrm>
          <a:prstGeom prst="rect">
            <a:avLst/>
          </a:prstGeom>
          <a:noFill/>
          <a:ln>
            <a:solidFill>
              <a:schemeClr val="bg1">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7" descr="https://lh6.googleusercontent.com/W0R-tQE_AwJrDoiPo1LVuHiWmblUvKgWovOs7BCI1mZcjEGO9-b5MTEK3otgD29TdzUpJ0BEMaxCICTBIZG8wjU0npVLeucb03daSS4tv1bGLVxNx9dmp5x01beQns7T7qCE8-1w85u_gcxQhD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647" y="1027815"/>
            <a:ext cx="3533458" cy="2360426"/>
          </a:xfrm>
          <a:prstGeom prst="rect">
            <a:avLst/>
          </a:prstGeom>
          <a:noFill/>
          <a:ln>
            <a:solidFill>
              <a:schemeClr val="bg1">
                <a:lumMod val="60000"/>
                <a:lumOff val="4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7589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a:solidFill>
                  <a:srgbClr val="FF0000"/>
                </a:solidFill>
                <a:latin typeface="Times New Roman" panose="02020603050405020304" pitchFamily="18" charset="0"/>
                <a:cs typeface="Times New Roman" panose="02020603050405020304" pitchFamily="18" charset="0"/>
              </a:rPr>
              <a:t>Getting Recommendations: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5061" y="4545341"/>
            <a:ext cx="8520600" cy="789739"/>
          </a:xfrm>
        </p:spPr>
        <p:txBody>
          <a:bodyPr/>
          <a:lstStyle/>
          <a:p>
            <a:r>
              <a:rPr lang="en-US" dirty="0" smtClean="0">
                <a:solidFill>
                  <a:schemeClr val="bg1">
                    <a:lumMod val="50000"/>
                  </a:schemeClr>
                </a:solidFill>
                <a:latin typeface="Times New Roman" panose="02020603050405020304" pitchFamily="18" charset="0"/>
                <a:cs typeface="Times New Roman" panose="02020603050405020304" pitchFamily="18" charset="0"/>
              </a:rPr>
              <a:t>We </a:t>
            </a:r>
            <a:r>
              <a:rPr lang="en-US" dirty="0">
                <a:solidFill>
                  <a:schemeClr val="bg1">
                    <a:lumMod val="50000"/>
                  </a:schemeClr>
                </a:solidFill>
                <a:latin typeface="Times New Roman" panose="02020603050405020304" pitchFamily="18" charset="0"/>
                <a:cs typeface="Times New Roman" panose="02020603050405020304" pitchFamily="18" charset="0"/>
              </a:rPr>
              <a:t>obtained recommendations for Movies and </a:t>
            </a:r>
            <a:r>
              <a:rPr lang="en-US" dirty="0" smtClean="0">
                <a:solidFill>
                  <a:schemeClr val="bg1">
                    <a:lumMod val="50000"/>
                  </a:schemeClr>
                </a:solidFill>
                <a:latin typeface="Times New Roman" panose="02020603050405020304" pitchFamily="18" charset="0"/>
                <a:cs typeface="Times New Roman" panose="02020603050405020304" pitchFamily="18" charset="0"/>
              </a:rPr>
              <a:t>TV </a:t>
            </a:r>
            <a:r>
              <a:rPr lang="en-US" dirty="0">
                <a:solidFill>
                  <a:schemeClr val="bg1">
                    <a:lumMod val="50000"/>
                  </a:schemeClr>
                </a:solidFill>
                <a:latin typeface="Times New Roman" panose="02020603050405020304" pitchFamily="18" charset="0"/>
                <a:cs typeface="Times New Roman" panose="02020603050405020304" pitchFamily="18" charset="0"/>
              </a:rPr>
              <a:t>Shows using Cosine similarity.</a:t>
            </a:r>
            <a:endParaRPr lang="en-IN"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7020" y="1033443"/>
            <a:ext cx="4260300" cy="3332993"/>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3"/>
          <a:stretch>
            <a:fillRect/>
          </a:stretch>
        </p:blipFill>
        <p:spPr>
          <a:xfrm>
            <a:off x="4706679" y="1033444"/>
            <a:ext cx="4323908" cy="3332992"/>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6" name="TextBox 5"/>
          <p:cNvSpPr txBox="1"/>
          <p:nvPr/>
        </p:nvSpPr>
        <p:spPr>
          <a:xfrm>
            <a:off x="1831868" y="633794"/>
            <a:ext cx="801823" cy="338554"/>
          </a:xfrm>
          <a:prstGeom prst="rect">
            <a:avLst/>
          </a:prstGeom>
          <a:noFill/>
        </p:spPr>
        <p:txBody>
          <a:bodyPr wrap="none" rtlCol="0">
            <a:spAutoFit/>
          </a:bodyPr>
          <a:lstStyle/>
          <a:p>
            <a:r>
              <a:rPr lang="en-US" sz="1600" dirty="0" smtClean="0">
                <a:solidFill>
                  <a:schemeClr val="bg1">
                    <a:lumMod val="60000"/>
                    <a:lumOff val="40000"/>
                  </a:schemeClr>
                </a:solidFill>
                <a:latin typeface="Times New Roman" panose="02020603050405020304" pitchFamily="18" charset="0"/>
                <a:cs typeface="Times New Roman" panose="02020603050405020304" pitchFamily="18" charset="0"/>
              </a:rPr>
              <a:t>Movies</a:t>
            </a:r>
            <a:endParaRPr lang="en-IN" sz="1600"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394785" y="679960"/>
            <a:ext cx="947695" cy="307777"/>
          </a:xfrm>
          <a:prstGeom prst="rect">
            <a:avLst/>
          </a:prstGeom>
          <a:noFill/>
        </p:spPr>
        <p:txBody>
          <a:bodyPr wrap="none" rtlCol="0">
            <a:spAutoFit/>
          </a:bodyPr>
          <a:lstStyle/>
          <a:p>
            <a:r>
              <a:rPr lang="en-US" dirty="0" smtClean="0">
                <a:solidFill>
                  <a:schemeClr val="bg1">
                    <a:lumMod val="60000"/>
                    <a:lumOff val="40000"/>
                  </a:schemeClr>
                </a:solidFill>
                <a:latin typeface="Times New Roman" panose="02020603050405020304" pitchFamily="18" charset="0"/>
                <a:cs typeface="Times New Roman" panose="02020603050405020304" pitchFamily="18" charset="0"/>
              </a:rPr>
              <a:t>TV Shows</a:t>
            </a:r>
            <a:endParaRPr lang="en-IN" dirty="0">
              <a:solidFill>
                <a:schemeClr val="bg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1960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197" y="72229"/>
            <a:ext cx="8520600" cy="572700"/>
          </a:xfrm>
        </p:spPr>
        <p:txBody>
          <a:bodyPr/>
          <a:lstStyle/>
          <a:p>
            <a:r>
              <a:rPr lang="en-US" altLang="en-US" sz="3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32391" y="1226288"/>
            <a:ext cx="8399909" cy="400110"/>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191197" y="372575"/>
            <a:ext cx="8730700"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9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It was interesting to find that majority of the content available on Netflix is Movies.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But in the recent years it has been focusing more on TV-Shows.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Most of these contents are released either in the year ending or the beginning.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United States and India are among the top 5 countries that produce all of the available content on the platform.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Also 6 of the actors among the top ten actors with maximum content are from India.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TV-MA tops the charts, indicating that mature content is more popular on Netflix.</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k=10 was found to be an optimal value for clusters using which we grouped our data into 10 distinct clusters.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Using the given data, a simple recommender system was created using cosine_similarity and recommendations for Movies and TV Shows were obtained.</a:t>
            </a:r>
            <a:endParaRPr kumimoji="0" lang="en-US" altLang="en-US" sz="9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191197" y="3562706"/>
            <a:ext cx="8761793" cy="1877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76176"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bg2">
                    <a:lumMod val="25000"/>
                  </a:schemeClr>
                </a:solidFill>
                <a:effectLst/>
                <a:latin typeface="Times New Roman" panose="02020603050405020304" pitchFamily="18" charset="0"/>
                <a:cs typeface="Times New Roman" panose="02020603050405020304" pitchFamily="18" charset="0"/>
              </a:rPr>
              <a:t>Future Scope:</a:t>
            </a:r>
            <a:endParaRPr kumimoji="0" lang="en-US" altLang="en-US" sz="3600" b="0" i="0" u="none" strike="noStrike" cap="none" normalizeH="0" baseline="0" dirty="0" smtClean="0">
              <a:ln>
                <a:noFill/>
              </a:ln>
              <a:solidFill>
                <a:schemeClr val="bg2">
                  <a:lumMod val="25000"/>
                </a:schemeClr>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Integrating this dataset with other external datasets such as IMDB ratings, rotten tomatoes can also provide many interesting findings.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More time could be given into building a better recommender system, which later can be deployed on web for usage.</a:t>
            </a:r>
            <a:endParaRPr kumimoji="0" lang="en-US" altLang="en-US" sz="9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1185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fontmeme.com/temporary/e53cef2ca8252c1de4361a94cf1258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896" y="1907695"/>
            <a:ext cx="2924175" cy="819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4164" y="238828"/>
            <a:ext cx="8335926" cy="4579089"/>
          </a:xfrm>
          <a:prstGeom prst="rect">
            <a:avLst/>
          </a:prstGeom>
          <a:solidFill>
            <a:schemeClr val="accent2"/>
          </a:solidFill>
        </p:spPr>
        <p:txBody>
          <a:bodyPr wrap="square" rtlCol="0">
            <a:spAutoFit/>
          </a:bodyPr>
          <a:lstStyle/>
          <a:p>
            <a:endParaRPr lang="en-IN" dirty="0"/>
          </a:p>
        </p:txBody>
      </p:sp>
      <p:pic>
        <p:nvPicPr>
          <p:cNvPr id="1036" name="Picture 12" descr="https://fontmeme.com/temporary/ffad7f56f0fda6cbf1552ae3dcc64a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5299" y="1702133"/>
            <a:ext cx="3159679" cy="88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78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D3DB-E28C-4D7B-92B9-98DC8FD3824B}"/>
              </a:ext>
            </a:extLst>
          </p:cNvPr>
          <p:cNvSpPr>
            <a:spLocks noGrp="1"/>
          </p:cNvSpPr>
          <p:nvPr>
            <p:ph type="title"/>
          </p:nvPr>
        </p:nvSpPr>
        <p:spPr>
          <a:xfrm>
            <a:off x="0" y="289081"/>
            <a:ext cx="8832300" cy="5727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 Problem Statement:</a:t>
            </a:r>
            <a:r>
              <a:rPr lang="en-IN" sz="3200" dirty="0">
                <a:solidFill>
                  <a:srgbClr val="FF0000"/>
                </a:solidFill>
                <a:latin typeface="Times New Roman" panose="02020603050405020304" pitchFamily="18" charset="0"/>
                <a:cs typeface="Times New Roman" panose="02020603050405020304" pitchFamily="18" charset="0"/>
              </a:rPr>
              <a:t/>
            </a:r>
            <a:br>
              <a:rPr lang="en-IN" sz="3200" dirty="0">
                <a:solidFill>
                  <a:srgbClr val="FF0000"/>
                </a:solidFill>
                <a:latin typeface="Times New Roman" panose="02020603050405020304" pitchFamily="18" charset="0"/>
                <a:cs typeface="Times New Roman" panose="02020603050405020304" pitchFamily="18" charset="0"/>
              </a:rPr>
            </a:b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7124E03-8DDA-4137-AAF1-ECC76342127A}"/>
              </a:ext>
            </a:extLst>
          </p:cNvPr>
          <p:cNvSpPr>
            <a:spLocks noGrp="1"/>
          </p:cNvSpPr>
          <p:nvPr>
            <p:ph type="body" idx="1"/>
          </p:nvPr>
        </p:nvSpPr>
        <p:spPr>
          <a:xfrm>
            <a:off x="-49524" y="889816"/>
            <a:ext cx="4465674" cy="3474720"/>
          </a:xfrm>
        </p:spPr>
        <p:txBody>
          <a:bodyPr/>
          <a:lstStyle/>
          <a:p>
            <a:r>
              <a:rPr lang="en-US" sz="1400" dirty="0" smtClean="0">
                <a:solidFill>
                  <a:schemeClr val="bg1">
                    <a:lumMod val="50000"/>
                  </a:schemeClr>
                </a:solidFill>
                <a:latin typeface="Times New Roman" panose="02020603050405020304" pitchFamily="18" charset="0"/>
                <a:cs typeface="Times New Roman" panose="02020603050405020304" pitchFamily="18" charset="0"/>
              </a:rPr>
              <a:t>This </a:t>
            </a:r>
            <a:r>
              <a:rPr lang="en-US" sz="1400" dirty="0">
                <a:solidFill>
                  <a:schemeClr val="bg1">
                    <a:lumMod val="50000"/>
                  </a:schemeClr>
                </a:solidFill>
                <a:latin typeface="Times New Roman" panose="02020603050405020304" pitchFamily="18" charset="0"/>
                <a:cs typeface="Times New Roman" panose="02020603050405020304" pitchFamily="18" charset="0"/>
              </a:rPr>
              <a:t>dataset consists of </a:t>
            </a:r>
            <a:r>
              <a:rPr lang="en-US" sz="1400" dirty="0" smtClean="0">
                <a:solidFill>
                  <a:schemeClr val="bg1">
                    <a:lumMod val="50000"/>
                  </a:schemeClr>
                </a:solidFill>
                <a:latin typeface="Times New Roman" panose="02020603050405020304" pitchFamily="18" charset="0"/>
                <a:cs typeface="Times New Roman" panose="02020603050405020304" pitchFamily="18" charset="0"/>
              </a:rPr>
              <a:t>TV </a:t>
            </a:r>
            <a:r>
              <a:rPr lang="en-US" sz="1400" dirty="0">
                <a:solidFill>
                  <a:schemeClr val="bg1">
                    <a:lumMod val="50000"/>
                  </a:schemeClr>
                </a:solidFill>
                <a:latin typeface="Times New Roman" panose="02020603050405020304" pitchFamily="18" charset="0"/>
                <a:cs typeface="Times New Roman" panose="02020603050405020304" pitchFamily="18" charset="0"/>
              </a:rPr>
              <a:t>shows and movies available on Netflix as of 2019. The dataset is collected from Flixable which is a third-party Netflix search engine.</a:t>
            </a:r>
          </a:p>
          <a:p>
            <a:r>
              <a:rPr lang="en-US" sz="1400" dirty="0">
                <a:solidFill>
                  <a:schemeClr val="bg1">
                    <a:lumMod val="50000"/>
                  </a:schemeClr>
                </a:solidFill>
                <a:latin typeface="Times New Roman" panose="02020603050405020304" pitchFamily="18" charset="0"/>
                <a:cs typeface="Times New Roman" panose="02020603050405020304" pitchFamily="18" charset="0"/>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r>
              <a:rPr lang="en-US" sz="1400" dirty="0" smtClean="0">
                <a:solidFill>
                  <a:schemeClr val="bg1">
                    <a:lumMod val="50000"/>
                  </a:schemeClr>
                </a:solidFill>
                <a:latin typeface="Times New Roman" panose="02020603050405020304" pitchFamily="18" charset="0"/>
                <a:cs typeface="Times New Roman" panose="02020603050405020304" pitchFamily="18" charset="0"/>
              </a:rPr>
              <a:t>.</a:t>
            </a:r>
          </a:p>
          <a:p>
            <a:r>
              <a:rPr lang="en-US" sz="1400" dirty="0">
                <a:solidFill>
                  <a:schemeClr val="bg1">
                    <a:lumMod val="50000"/>
                  </a:schemeClr>
                </a:solidFill>
                <a:latin typeface="Times New Roman" panose="02020603050405020304" pitchFamily="18" charset="0"/>
                <a:cs typeface="Times New Roman" panose="02020603050405020304" pitchFamily="18" charset="0"/>
              </a:rPr>
              <a:t>Integrating this dataset with other external datasets such as IMDB ratings, rotten tomatoes can also provide many interesting findings</a:t>
            </a:r>
          </a:p>
          <a:p>
            <a:pPr marL="114300" indent="0">
              <a:buNone/>
            </a:pPr>
            <a:endParaRPr lang="en-US" sz="1200" i="0" dirty="0">
              <a:solidFill>
                <a:schemeClr val="bg1">
                  <a:lumMod val="50000"/>
                </a:schemeClr>
              </a:solidFill>
              <a:effectLst/>
              <a:latin typeface="Times New Roman" panose="02020603050405020304" pitchFamily="18" charset="0"/>
              <a:ea typeface="Roboto" panose="02000000000000000000" pitchFamily="2" charset="0"/>
              <a:cs typeface="Times New Roman" panose="02020603050405020304" pitchFamily="18" charset="0"/>
            </a:endParaRPr>
          </a:p>
          <a:p>
            <a:pPr marL="114300" indent="0">
              <a:buNone/>
            </a:pPr>
            <a:endParaRPr lang="en-US" sz="1200" dirty="0">
              <a:solidFill>
                <a:schemeClr val="bg1">
                  <a:lumMod val="50000"/>
                </a:schemeClr>
              </a:solidFill>
              <a:latin typeface="Times New Roman" panose="02020603050405020304" pitchFamily="18" charset="0"/>
              <a:ea typeface="Roboto" panose="02000000000000000000" pitchFamily="2" charset="0"/>
              <a:cs typeface="Times New Roman" panose="02020603050405020304" pitchFamily="18" charset="0"/>
            </a:endParaRPr>
          </a:p>
        </p:txBody>
      </p:sp>
      <p:pic>
        <p:nvPicPr>
          <p:cNvPr id="3074" name="Picture 2" descr="Netflix Review | PCM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371" y="769227"/>
            <a:ext cx="3882571" cy="3773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787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21C7-633F-4B2D-98A0-17AD77D12C0D}"/>
              </a:ext>
            </a:extLst>
          </p:cNvPr>
          <p:cNvSpPr>
            <a:spLocks noGrp="1"/>
          </p:cNvSpPr>
          <p:nvPr>
            <p:ph type="title"/>
          </p:nvPr>
        </p:nvSpPr>
        <p:spPr>
          <a:xfrm>
            <a:off x="0" y="163032"/>
            <a:ext cx="8832300" cy="691660"/>
          </a:xfrm>
        </p:spPr>
        <p:txBody>
          <a:bodyPr/>
          <a:lstStyle/>
          <a:p>
            <a:r>
              <a:rPr lang="en-US" sz="2400" dirty="0">
                <a:solidFill>
                  <a:srgbClr val="FF0000"/>
                </a:solidFill>
                <a:latin typeface="Times New Roman" panose="02020603050405020304" pitchFamily="18" charset="0"/>
                <a:ea typeface="Montserrat"/>
                <a:cs typeface="Times New Roman" panose="02020603050405020304" pitchFamily="18" charset="0"/>
                <a:sym typeface="Montserrat"/>
              </a:rPr>
              <a:t>Data Analysis </a:t>
            </a:r>
            <a:r>
              <a:rPr lang="en-US" sz="2400" dirty="0" smtClean="0">
                <a:solidFill>
                  <a:srgbClr val="FF0000"/>
                </a:solidFill>
                <a:latin typeface="Times New Roman" panose="02020603050405020304" pitchFamily="18" charset="0"/>
                <a:ea typeface="Montserrat"/>
                <a:cs typeface="Times New Roman" panose="02020603050405020304" pitchFamily="18" charset="0"/>
                <a:sym typeface="Montserrat"/>
              </a:rPr>
              <a:t>Steps:</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201BF8C-A5AE-4A4E-92DB-E8F6E2B4A50D}"/>
              </a:ext>
            </a:extLst>
          </p:cNvPr>
          <p:cNvSpPr>
            <a:spLocks noGrp="1"/>
          </p:cNvSpPr>
          <p:nvPr>
            <p:ph type="body" idx="1"/>
          </p:nvPr>
        </p:nvSpPr>
        <p:spPr>
          <a:xfrm>
            <a:off x="0" y="946912"/>
            <a:ext cx="8832300" cy="3416400"/>
          </a:xfrm>
        </p:spPr>
        <p:txBody>
          <a:bodyPr/>
          <a:lstStyle/>
          <a:p>
            <a:pPr marL="114300" lvl="0" indent="0" algn="l" rtl="0">
              <a:lnSpc>
                <a:spcPct val="115000"/>
              </a:lnSpc>
              <a:spcBef>
                <a:spcPts val="0"/>
              </a:spcBef>
              <a:spcAft>
                <a:spcPts val="0"/>
              </a:spcAft>
              <a:buSzPts val="1800"/>
              <a:buNone/>
            </a:pPr>
            <a:r>
              <a:rPr lang="en-US" sz="1400" b="1" u="sng"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Imported Libraries</a:t>
            </a:r>
            <a:r>
              <a:rPr lang="en-US" sz="1400" b="1"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 </a:t>
            </a:r>
          </a:p>
          <a:p>
            <a:pPr marL="114300" lvl="0" indent="0" algn="l" rtl="0">
              <a:lnSpc>
                <a:spcPct val="115000"/>
              </a:lnSpc>
              <a:spcBef>
                <a:spcPts val="0"/>
              </a:spcBef>
              <a:spcAft>
                <a:spcPts val="0"/>
              </a:spcAft>
              <a:buSzPts val="1800"/>
              <a:buNone/>
            </a:pPr>
            <a:r>
              <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In this part, we imported the required libraries NumPy, Pandas, matplotlib, and seaborn, to perform Exploratory Data Analysis and for prediction, we imported the Scikit learn library.</a:t>
            </a:r>
          </a:p>
          <a:p>
            <a:pPr marL="457200" lvl="0" indent="-342900" algn="l" rtl="0">
              <a:lnSpc>
                <a:spcPct val="115000"/>
              </a:lnSpc>
              <a:spcBef>
                <a:spcPts val="0"/>
              </a:spcBef>
              <a:spcAft>
                <a:spcPts val="0"/>
              </a:spcAft>
              <a:buSzPts val="1800"/>
              <a:buChar char="●"/>
            </a:pPr>
            <a:endPar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US" sz="1400" b="1" u="sng"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Descriptive Statistics</a:t>
            </a:r>
            <a:r>
              <a:rPr lang="en-US" sz="1400" b="1"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 </a:t>
            </a:r>
          </a:p>
          <a:p>
            <a:pPr marL="114300" lvl="0" indent="0" algn="l" rtl="0">
              <a:lnSpc>
                <a:spcPct val="115000"/>
              </a:lnSpc>
              <a:spcBef>
                <a:spcPts val="0"/>
              </a:spcBef>
              <a:spcAft>
                <a:spcPts val="0"/>
              </a:spcAft>
              <a:buSzPts val="1800"/>
              <a:buNone/>
            </a:pPr>
            <a:r>
              <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In this part, we start by looking at descriptive statistic parameters for the dataset. We will use describe() this told mean, median, standard deviation</a:t>
            </a:r>
          </a:p>
          <a:p>
            <a:pPr marL="457200" lvl="0" indent="-342900" algn="l" rtl="0">
              <a:lnSpc>
                <a:spcPct val="115000"/>
              </a:lnSpc>
              <a:spcBef>
                <a:spcPts val="0"/>
              </a:spcBef>
              <a:spcAft>
                <a:spcPts val="0"/>
              </a:spcAft>
              <a:buSzPts val="1800"/>
              <a:buChar char="●"/>
            </a:pPr>
            <a:endPar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US" sz="1400" b="1" u="sng"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Missing Value Imputation</a:t>
            </a:r>
            <a:endPar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endParaRPr>
          </a:p>
          <a:p>
            <a:pPr marL="114300" lvl="0" indent="0" algn="l" rtl="0">
              <a:lnSpc>
                <a:spcPct val="115000"/>
              </a:lnSpc>
              <a:spcBef>
                <a:spcPts val="0"/>
              </a:spcBef>
              <a:spcAft>
                <a:spcPts val="0"/>
              </a:spcAft>
              <a:buSzPts val="1800"/>
              <a:buNone/>
            </a:pPr>
            <a:r>
              <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We will now check for missing values in our dataset. after checking not existed any missing values, In case there are any missing entries, we will impute them with appropriate values.</a:t>
            </a:r>
          </a:p>
          <a:p>
            <a:pPr marL="457200" lvl="0" indent="-342900" algn="l" rtl="0">
              <a:lnSpc>
                <a:spcPct val="115000"/>
              </a:lnSpc>
              <a:spcBef>
                <a:spcPts val="0"/>
              </a:spcBef>
              <a:spcAft>
                <a:spcPts val="0"/>
              </a:spcAft>
              <a:buSzPts val="1800"/>
              <a:buChar char="●"/>
            </a:pPr>
            <a:endPar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US" sz="1400" b="1" u="sng"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Graphical Representation</a:t>
            </a:r>
            <a:r>
              <a:rPr lang="en-US" sz="1400" b="1"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 </a:t>
            </a:r>
          </a:p>
          <a:p>
            <a:pPr marL="114300" lvl="0" indent="0" algn="l" rtl="0">
              <a:lnSpc>
                <a:spcPct val="115000"/>
              </a:lnSpc>
              <a:spcBef>
                <a:spcPts val="0"/>
              </a:spcBef>
              <a:spcAft>
                <a:spcPts val="0"/>
              </a:spcAft>
              <a:buSzPts val="1800"/>
              <a:buNone/>
            </a:pPr>
            <a:r>
              <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We will start with Univariate Analysis, bivariate Analysis and conclude with various prediction models </a:t>
            </a:r>
            <a:r>
              <a:rPr lang="en-US" sz="1400" dirty="0" smtClean="0">
                <a:solidFill>
                  <a:schemeClr val="accent2"/>
                </a:solidFill>
                <a:latin typeface="Times New Roman" panose="02020603050405020304" pitchFamily="18" charset="0"/>
                <a:ea typeface="Roboto" panose="02000000000000000000" pitchFamily="2" charset="0"/>
                <a:cs typeface="Times New Roman" panose="02020603050405020304" pitchFamily="18" charset="0"/>
                <a:sym typeface="Montserrat"/>
              </a:rPr>
              <a:t>helps us predict the Risk.</a:t>
            </a:r>
            <a:endParaRPr lang="en-US" sz="1400" dirty="0">
              <a:solidFill>
                <a:schemeClr val="accent2"/>
              </a:solidFill>
              <a:latin typeface="Times New Roman" panose="02020603050405020304" pitchFamily="18" charset="0"/>
              <a:ea typeface="Roboto" panose="02000000000000000000" pitchFamily="2" charset="0"/>
              <a:cs typeface="Times New Roman" panose="02020603050405020304" pitchFamily="18" charset="0"/>
            </a:endParaRPr>
          </a:p>
          <a:p>
            <a:pPr marL="114300" indent="0">
              <a:buNone/>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861006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8077"/>
            <a:ext cx="8520600" cy="5727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Dataset Preview:</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533692"/>
            <a:ext cx="8520600" cy="4253295"/>
          </a:xfrm>
        </p:spPr>
        <p:txBody>
          <a:bodyPr/>
          <a:lstStyle/>
          <a:p>
            <a:pPr marL="114300" indent="0">
              <a:buNone/>
            </a:pPr>
            <a:r>
              <a:rPr lang="en-US" sz="1400" dirty="0">
                <a:solidFill>
                  <a:schemeClr val="bg1">
                    <a:lumMod val="50000"/>
                  </a:schemeClr>
                </a:solidFill>
                <a:latin typeface="Times New Roman" panose="02020603050405020304" pitchFamily="18" charset="0"/>
                <a:cs typeface="Times New Roman" panose="02020603050405020304" pitchFamily="18" charset="0"/>
              </a:rPr>
              <a:t>This dataset consists </a:t>
            </a:r>
            <a:r>
              <a:rPr lang="en-US" sz="1400" dirty="0" smtClean="0">
                <a:solidFill>
                  <a:schemeClr val="bg1">
                    <a:lumMod val="50000"/>
                  </a:schemeClr>
                </a:solidFill>
                <a:latin typeface="Times New Roman" panose="02020603050405020304" pitchFamily="18" charset="0"/>
                <a:cs typeface="Times New Roman" panose="02020603050405020304" pitchFamily="18" charset="0"/>
              </a:rPr>
              <a:t>of TV </a:t>
            </a:r>
            <a:r>
              <a:rPr lang="en-US" sz="1400" dirty="0">
                <a:solidFill>
                  <a:schemeClr val="bg1">
                    <a:lumMod val="50000"/>
                  </a:schemeClr>
                </a:solidFill>
                <a:latin typeface="Times New Roman" panose="02020603050405020304" pitchFamily="18" charset="0"/>
                <a:cs typeface="Times New Roman" panose="02020603050405020304" pitchFamily="18" charset="0"/>
              </a:rPr>
              <a:t>shows and movies available on Netflix as of 2019. The dataset is collected from Flixable which is a third-party Netflix search engine. </a:t>
            </a:r>
            <a:endParaRPr lang="en-US" sz="1400" dirty="0" smtClean="0">
              <a:solidFill>
                <a:schemeClr val="bg1">
                  <a:lumMod val="50000"/>
                </a:schemeClr>
              </a:solidFill>
              <a:latin typeface="Times New Roman" panose="02020603050405020304" pitchFamily="18" charset="0"/>
              <a:cs typeface="Times New Roman" panose="02020603050405020304" pitchFamily="18" charset="0"/>
            </a:endParaRPr>
          </a:p>
          <a:p>
            <a:pPr marL="114300" indent="0">
              <a:buNone/>
            </a:pPr>
            <a:endParaRPr lang="en-US" sz="1400" dirty="0" smtClean="0">
              <a:solidFill>
                <a:schemeClr val="bg1">
                  <a:lumMod val="50000"/>
                </a:schemeClr>
              </a:solidFill>
              <a:latin typeface="Times New Roman" panose="02020603050405020304" pitchFamily="18" charset="0"/>
              <a:cs typeface="Times New Roman" panose="02020603050405020304" pitchFamily="18" charset="0"/>
            </a:endParaRPr>
          </a:p>
          <a:p>
            <a:pPr marL="114300" indent="0">
              <a:buNone/>
            </a:pPr>
            <a:r>
              <a:rPr lang="en-US" dirty="0" smtClean="0">
                <a:solidFill>
                  <a:srgbClr val="FF0000"/>
                </a:solidFill>
                <a:latin typeface="Times New Roman" panose="02020603050405020304" pitchFamily="18" charset="0"/>
                <a:cs typeface="Times New Roman" panose="02020603050405020304" pitchFamily="18" charset="0"/>
              </a:rPr>
              <a:t>Attributes </a:t>
            </a:r>
            <a:r>
              <a:rPr lang="en-US" dirty="0">
                <a:solidFill>
                  <a:srgbClr val="FF0000"/>
                </a:solidFill>
                <a:latin typeface="Times New Roman" panose="02020603050405020304" pitchFamily="18" charset="0"/>
                <a:cs typeface="Times New Roman" panose="02020603050405020304" pitchFamily="18" charset="0"/>
              </a:rPr>
              <a:t>of each variable</a:t>
            </a:r>
            <a:r>
              <a:rPr lang="en-US" dirty="0" smtClean="0">
                <a:solidFill>
                  <a:srgbClr val="FF0000"/>
                </a:solidFill>
                <a:latin typeface="Times New Roman" panose="02020603050405020304" pitchFamily="18" charset="0"/>
                <a:cs typeface="Times New Roman" panose="02020603050405020304" pitchFamily="18" charset="0"/>
              </a:rPr>
              <a:t>:</a:t>
            </a:r>
            <a:endParaRPr lang="en-US" dirty="0">
              <a:solidFill>
                <a:schemeClr val="bg1">
                  <a:lumMod val="50000"/>
                </a:schemeClr>
              </a:solidFill>
              <a:latin typeface="Times New Roman" panose="02020603050405020304" pitchFamily="18" charset="0"/>
              <a:cs typeface="Times New Roman" panose="02020603050405020304" pitchFamily="18" charset="0"/>
            </a:endParaRPr>
          </a:p>
          <a:p>
            <a:pPr marL="114300" indent="0">
              <a:buNone/>
            </a:pP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b="1" dirty="0">
                <a:solidFill>
                  <a:schemeClr val="bg1">
                    <a:lumMod val="50000"/>
                  </a:schemeClr>
                </a:solidFill>
                <a:latin typeface="Times New Roman" panose="02020603050405020304" pitchFamily="18" charset="0"/>
                <a:cs typeface="Times New Roman" panose="02020603050405020304" pitchFamily="18" charset="0"/>
              </a:rPr>
              <a:t>show_id</a:t>
            </a:r>
            <a:r>
              <a:rPr lang="en-US" sz="1600" dirty="0">
                <a:solidFill>
                  <a:schemeClr val="bg1">
                    <a:lumMod val="50000"/>
                  </a:schemeClr>
                </a:solidFill>
                <a:latin typeface="Times New Roman" panose="02020603050405020304" pitchFamily="18" charset="0"/>
                <a:cs typeface="Times New Roman" panose="02020603050405020304" pitchFamily="18" charset="0"/>
              </a:rPr>
              <a:t> : Unique ID for every Movie / </a:t>
            </a:r>
            <a:r>
              <a:rPr lang="en-US" sz="1600" dirty="0" smtClean="0">
                <a:solidFill>
                  <a:schemeClr val="bg1">
                    <a:lumMod val="50000"/>
                  </a:schemeClr>
                </a:solidFill>
                <a:latin typeface="Times New Roman" panose="02020603050405020304" pitchFamily="18" charset="0"/>
                <a:cs typeface="Times New Roman" panose="02020603050405020304" pitchFamily="18" charset="0"/>
              </a:rPr>
              <a:t>TV Show</a:t>
            </a:r>
          </a:p>
          <a:p>
            <a:pPr marL="114300" indent="0">
              <a:buNone/>
            </a:pP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b="1" dirty="0">
                <a:solidFill>
                  <a:schemeClr val="bg1">
                    <a:lumMod val="50000"/>
                  </a:schemeClr>
                </a:solidFill>
                <a:latin typeface="Times New Roman" panose="02020603050405020304" pitchFamily="18" charset="0"/>
                <a:cs typeface="Times New Roman" panose="02020603050405020304" pitchFamily="18" charset="0"/>
              </a:rPr>
              <a:t>type</a:t>
            </a:r>
            <a:r>
              <a:rPr lang="en-US" sz="1600" dirty="0">
                <a:solidFill>
                  <a:schemeClr val="bg1">
                    <a:lumMod val="50000"/>
                  </a:schemeClr>
                </a:solidFill>
                <a:latin typeface="Times New Roman" panose="02020603050405020304" pitchFamily="18" charset="0"/>
                <a:cs typeface="Times New Roman" panose="02020603050405020304" pitchFamily="18" charset="0"/>
              </a:rPr>
              <a:t> : Identifier - A Movie or TV </a:t>
            </a:r>
            <a:r>
              <a:rPr lang="en-US" sz="1600" dirty="0" smtClean="0">
                <a:solidFill>
                  <a:schemeClr val="bg1">
                    <a:lumMod val="50000"/>
                  </a:schemeClr>
                </a:solidFill>
                <a:latin typeface="Times New Roman" panose="02020603050405020304" pitchFamily="18" charset="0"/>
                <a:cs typeface="Times New Roman" panose="02020603050405020304" pitchFamily="18" charset="0"/>
              </a:rPr>
              <a:t>Show</a:t>
            </a:r>
          </a:p>
          <a:p>
            <a:pPr marL="114300" indent="0">
              <a:buNone/>
            </a:pP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b="1" dirty="0">
                <a:solidFill>
                  <a:schemeClr val="bg1">
                    <a:lumMod val="50000"/>
                  </a:schemeClr>
                </a:solidFill>
                <a:latin typeface="Times New Roman" panose="02020603050405020304" pitchFamily="18" charset="0"/>
                <a:cs typeface="Times New Roman" panose="02020603050405020304" pitchFamily="18" charset="0"/>
              </a:rPr>
              <a:t>title</a:t>
            </a:r>
            <a:r>
              <a:rPr lang="en-US" sz="1600" dirty="0">
                <a:solidFill>
                  <a:schemeClr val="bg1">
                    <a:lumMod val="50000"/>
                  </a:schemeClr>
                </a:solidFill>
                <a:latin typeface="Times New Roman" panose="02020603050405020304" pitchFamily="18" charset="0"/>
                <a:cs typeface="Times New Roman" panose="02020603050405020304" pitchFamily="18" charset="0"/>
              </a:rPr>
              <a:t> : Title of the Movie / </a:t>
            </a:r>
            <a:r>
              <a:rPr lang="en-US" sz="1600" dirty="0" smtClean="0">
                <a:solidFill>
                  <a:schemeClr val="bg1">
                    <a:lumMod val="50000"/>
                  </a:schemeClr>
                </a:solidFill>
                <a:latin typeface="Times New Roman" panose="02020603050405020304" pitchFamily="18" charset="0"/>
                <a:cs typeface="Times New Roman" panose="02020603050405020304" pitchFamily="18" charset="0"/>
              </a:rPr>
              <a:t>TV Show</a:t>
            </a:r>
          </a:p>
          <a:p>
            <a:pPr marL="114300" indent="0">
              <a:buNone/>
            </a:pP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b="1" dirty="0">
                <a:solidFill>
                  <a:schemeClr val="bg1">
                    <a:lumMod val="50000"/>
                  </a:schemeClr>
                </a:solidFill>
                <a:latin typeface="Times New Roman" panose="02020603050405020304" pitchFamily="18" charset="0"/>
                <a:cs typeface="Times New Roman" panose="02020603050405020304" pitchFamily="18" charset="0"/>
              </a:rPr>
              <a:t>director</a:t>
            </a:r>
            <a:r>
              <a:rPr lang="en-US" sz="1600" dirty="0">
                <a:solidFill>
                  <a:schemeClr val="bg1">
                    <a:lumMod val="50000"/>
                  </a:schemeClr>
                </a:solidFill>
                <a:latin typeface="Times New Roman" panose="02020603050405020304" pitchFamily="18" charset="0"/>
                <a:cs typeface="Times New Roman" panose="02020603050405020304" pitchFamily="18" charset="0"/>
              </a:rPr>
              <a:t> : Director of the Movie </a:t>
            </a:r>
            <a:endParaRPr lang="en-US" sz="1600" dirty="0" smtClean="0">
              <a:solidFill>
                <a:schemeClr val="bg1">
                  <a:lumMod val="50000"/>
                </a:schemeClr>
              </a:solidFill>
              <a:latin typeface="Times New Roman" panose="02020603050405020304" pitchFamily="18" charset="0"/>
              <a:cs typeface="Times New Roman" panose="02020603050405020304" pitchFamily="18" charset="0"/>
            </a:endParaRPr>
          </a:p>
          <a:p>
            <a:pPr marL="114300" indent="0">
              <a:buNone/>
            </a:pP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b="1" dirty="0">
                <a:solidFill>
                  <a:schemeClr val="bg1">
                    <a:lumMod val="50000"/>
                  </a:schemeClr>
                </a:solidFill>
                <a:latin typeface="Times New Roman" panose="02020603050405020304" pitchFamily="18" charset="0"/>
                <a:cs typeface="Times New Roman" panose="02020603050405020304" pitchFamily="18" charset="0"/>
              </a:rPr>
              <a:t>cast</a:t>
            </a:r>
            <a:r>
              <a:rPr lang="en-US" sz="1600" dirty="0">
                <a:solidFill>
                  <a:schemeClr val="bg1">
                    <a:lumMod val="50000"/>
                  </a:schemeClr>
                </a:solidFill>
                <a:latin typeface="Times New Roman" panose="02020603050405020304" pitchFamily="18" charset="0"/>
                <a:cs typeface="Times New Roman" panose="02020603050405020304" pitchFamily="18" charset="0"/>
              </a:rPr>
              <a:t> : Actors involved in the movie / show </a:t>
            </a:r>
            <a:endParaRPr lang="en-US" sz="1600" dirty="0" smtClean="0">
              <a:solidFill>
                <a:schemeClr val="bg1">
                  <a:lumMod val="50000"/>
                </a:schemeClr>
              </a:solidFill>
              <a:latin typeface="Times New Roman" panose="02020603050405020304" pitchFamily="18" charset="0"/>
              <a:cs typeface="Times New Roman" panose="02020603050405020304" pitchFamily="18" charset="0"/>
            </a:endParaRPr>
          </a:p>
          <a:p>
            <a:pPr marL="114300" indent="0">
              <a:buNone/>
            </a:pP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b="1" dirty="0">
                <a:solidFill>
                  <a:schemeClr val="bg1">
                    <a:lumMod val="50000"/>
                  </a:schemeClr>
                </a:solidFill>
                <a:latin typeface="Times New Roman" panose="02020603050405020304" pitchFamily="18" charset="0"/>
                <a:cs typeface="Times New Roman" panose="02020603050405020304" pitchFamily="18" charset="0"/>
              </a:rPr>
              <a:t>country</a:t>
            </a:r>
            <a:r>
              <a:rPr lang="en-US" sz="1600" dirty="0">
                <a:solidFill>
                  <a:schemeClr val="bg1">
                    <a:lumMod val="50000"/>
                  </a:schemeClr>
                </a:solidFill>
                <a:latin typeface="Times New Roman" panose="02020603050405020304" pitchFamily="18" charset="0"/>
                <a:cs typeface="Times New Roman" panose="02020603050405020304" pitchFamily="18" charset="0"/>
              </a:rPr>
              <a:t> : Country where the movie / show was produced </a:t>
            </a:r>
            <a:endParaRPr lang="en-US" sz="1600" dirty="0" smtClean="0">
              <a:solidFill>
                <a:schemeClr val="bg1">
                  <a:lumMod val="50000"/>
                </a:schemeClr>
              </a:solidFill>
              <a:latin typeface="Times New Roman" panose="02020603050405020304" pitchFamily="18" charset="0"/>
              <a:cs typeface="Times New Roman" panose="02020603050405020304" pitchFamily="18" charset="0"/>
            </a:endParaRPr>
          </a:p>
          <a:p>
            <a:pPr marL="114300" indent="0">
              <a:buNone/>
            </a:pP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b="1" dirty="0">
                <a:solidFill>
                  <a:schemeClr val="bg1">
                    <a:lumMod val="50000"/>
                  </a:schemeClr>
                </a:solidFill>
                <a:latin typeface="Times New Roman" panose="02020603050405020304" pitchFamily="18" charset="0"/>
                <a:cs typeface="Times New Roman" panose="02020603050405020304" pitchFamily="18" charset="0"/>
              </a:rPr>
              <a:t>date_added</a:t>
            </a:r>
            <a:r>
              <a:rPr lang="en-US" sz="1600" dirty="0">
                <a:solidFill>
                  <a:schemeClr val="bg1">
                    <a:lumMod val="50000"/>
                  </a:schemeClr>
                </a:solidFill>
                <a:latin typeface="Times New Roman" panose="02020603050405020304" pitchFamily="18" charset="0"/>
                <a:cs typeface="Times New Roman" panose="02020603050405020304" pitchFamily="18" charset="0"/>
              </a:rPr>
              <a:t> : Date it was added on Netflix </a:t>
            </a:r>
            <a:endParaRPr lang="en-US" sz="1600" dirty="0" smtClean="0">
              <a:solidFill>
                <a:schemeClr val="bg1">
                  <a:lumMod val="50000"/>
                </a:schemeClr>
              </a:solidFill>
              <a:latin typeface="Times New Roman" panose="02020603050405020304" pitchFamily="18" charset="0"/>
              <a:cs typeface="Times New Roman" panose="02020603050405020304" pitchFamily="18" charset="0"/>
            </a:endParaRPr>
          </a:p>
          <a:p>
            <a:pPr marL="114300" indent="0">
              <a:buNone/>
            </a:pP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b="1" dirty="0">
                <a:solidFill>
                  <a:schemeClr val="bg1">
                    <a:lumMod val="50000"/>
                  </a:schemeClr>
                </a:solidFill>
                <a:latin typeface="Times New Roman" panose="02020603050405020304" pitchFamily="18" charset="0"/>
                <a:cs typeface="Times New Roman" panose="02020603050405020304" pitchFamily="18" charset="0"/>
              </a:rPr>
              <a:t>release_year</a:t>
            </a:r>
            <a:r>
              <a:rPr lang="en-US" sz="1600" dirty="0">
                <a:solidFill>
                  <a:schemeClr val="bg1">
                    <a:lumMod val="50000"/>
                  </a:schemeClr>
                </a:solidFill>
                <a:latin typeface="Times New Roman" panose="02020603050405020304" pitchFamily="18" charset="0"/>
                <a:cs typeface="Times New Roman" panose="02020603050405020304" pitchFamily="18" charset="0"/>
              </a:rPr>
              <a:t> : Actual Release Year of the movie / show </a:t>
            </a:r>
            <a:endParaRPr lang="en-US" sz="1600" dirty="0" smtClean="0">
              <a:solidFill>
                <a:schemeClr val="bg1">
                  <a:lumMod val="50000"/>
                </a:schemeClr>
              </a:solidFill>
              <a:latin typeface="Times New Roman" panose="02020603050405020304" pitchFamily="18" charset="0"/>
              <a:cs typeface="Times New Roman" panose="02020603050405020304" pitchFamily="18" charset="0"/>
            </a:endParaRPr>
          </a:p>
          <a:p>
            <a:pPr marL="114300" indent="0">
              <a:buNone/>
            </a:pP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b="1" dirty="0">
                <a:solidFill>
                  <a:schemeClr val="bg1">
                    <a:lumMod val="50000"/>
                  </a:schemeClr>
                </a:solidFill>
                <a:latin typeface="Times New Roman" panose="02020603050405020304" pitchFamily="18" charset="0"/>
                <a:cs typeface="Times New Roman" panose="02020603050405020304" pitchFamily="18" charset="0"/>
              </a:rPr>
              <a:t>rating</a:t>
            </a:r>
            <a:r>
              <a:rPr lang="en-US" sz="1600" dirty="0">
                <a:solidFill>
                  <a:schemeClr val="bg1">
                    <a:lumMod val="50000"/>
                  </a:schemeClr>
                </a:solidFill>
                <a:latin typeface="Times New Roman" panose="02020603050405020304" pitchFamily="18" charset="0"/>
                <a:cs typeface="Times New Roman" panose="02020603050405020304" pitchFamily="18" charset="0"/>
              </a:rPr>
              <a:t> : TV Rating of the movie / show </a:t>
            </a:r>
            <a:endParaRPr lang="en-US" sz="1600" dirty="0" smtClean="0">
              <a:solidFill>
                <a:schemeClr val="bg1">
                  <a:lumMod val="50000"/>
                </a:schemeClr>
              </a:solidFill>
              <a:latin typeface="Times New Roman" panose="02020603050405020304" pitchFamily="18" charset="0"/>
              <a:cs typeface="Times New Roman" panose="02020603050405020304" pitchFamily="18" charset="0"/>
            </a:endParaRPr>
          </a:p>
          <a:p>
            <a:pPr marL="114300" indent="0">
              <a:buNone/>
            </a:pP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b="1" dirty="0">
                <a:solidFill>
                  <a:schemeClr val="bg1">
                    <a:lumMod val="50000"/>
                  </a:schemeClr>
                </a:solidFill>
                <a:latin typeface="Times New Roman" panose="02020603050405020304" pitchFamily="18" charset="0"/>
                <a:cs typeface="Times New Roman" panose="02020603050405020304" pitchFamily="18" charset="0"/>
              </a:rPr>
              <a:t>duration</a:t>
            </a:r>
            <a:r>
              <a:rPr lang="en-US" sz="1600" dirty="0">
                <a:solidFill>
                  <a:schemeClr val="bg1">
                    <a:lumMod val="50000"/>
                  </a:schemeClr>
                </a:solidFill>
                <a:latin typeface="Times New Roman" panose="02020603050405020304" pitchFamily="18" charset="0"/>
                <a:cs typeface="Times New Roman" panose="02020603050405020304" pitchFamily="18" charset="0"/>
              </a:rPr>
              <a:t> : Total Duration - in minutes or number of seasons </a:t>
            </a:r>
            <a:endParaRPr lang="en-US" sz="1600" dirty="0" smtClean="0">
              <a:solidFill>
                <a:schemeClr val="bg1">
                  <a:lumMod val="50000"/>
                </a:schemeClr>
              </a:solidFill>
              <a:latin typeface="Times New Roman" panose="02020603050405020304" pitchFamily="18" charset="0"/>
              <a:cs typeface="Times New Roman" panose="02020603050405020304" pitchFamily="18" charset="0"/>
            </a:endParaRPr>
          </a:p>
          <a:p>
            <a:pPr marL="114300" indent="0">
              <a:buNone/>
            </a:pP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b="1" dirty="0">
                <a:solidFill>
                  <a:schemeClr val="bg1">
                    <a:lumMod val="50000"/>
                  </a:schemeClr>
                </a:solidFill>
                <a:latin typeface="Times New Roman" panose="02020603050405020304" pitchFamily="18" charset="0"/>
                <a:cs typeface="Times New Roman" panose="02020603050405020304" pitchFamily="18" charset="0"/>
              </a:rPr>
              <a:t>listed_in</a:t>
            </a:r>
            <a:r>
              <a:rPr lang="en-US" sz="1600" dirty="0">
                <a:solidFill>
                  <a:schemeClr val="bg1">
                    <a:lumMod val="50000"/>
                  </a:schemeClr>
                </a:solidFill>
                <a:latin typeface="Times New Roman" panose="02020603050405020304" pitchFamily="18" charset="0"/>
                <a:cs typeface="Times New Roman" panose="02020603050405020304" pitchFamily="18" charset="0"/>
              </a:rPr>
              <a:t> : Genre </a:t>
            </a:r>
            <a:endParaRPr lang="en-US" sz="1600" dirty="0" smtClean="0">
              <a:solidFill>
                <a:schemeClr val="bg1">
                  <a:lumMod val="50000"/>
                </a:schemeClr>
              </a:solidFill>
              <a:latin typeface="Times New Roman" panose="02020603050405020304" pitchFamily="18" charset="0"/>
              <a:cs typeface="Times New Roman" panose="02020603050405020304" pitchFamily="18" charset="0"/>
            </a:endParaRPr>
          </a:p>
          <a:p>
            <a:pPr marL="114300" indent="0">
              <a:buNone/>
            </a:pP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b="1" dirty="0">
                <a:solidFill>
                  <a:schemeClr val="bg1">
                    <a:lumMod val="50000"/>
                  </a:schemeClr>
                </a:solidFill>
                <a:latin typeface="Times New Roman" panose="02020603050405020304" pitchFamily="18" charset="0"/>
                <a:cs typeface="Times New Roman" panose="02020603050405020304" pitchFamily="18" charset="0"/>
              </a:rPr>
              <a:t>description</a:t>
            </a:r>
            <a:r>
              <a:rPr lang="en-US" sz="1600" dirty="0">
                <a:solidFill>
                  <a:schemeClr val="bg1">
                    <a:lumMod val="50000"/>
                  </a:schemeClr>
                </a:solidFill>
                <a:latin typeface="Times New Roman" panose="02020603050405020304" pitchFamily="18" charset="0"/>
                <a:cs typeface="Times New Roman" panose="02020603050405020304" pitchFamily="18" charset="0"/>
              </a:rPr>
              <a:t>: The Summary </a:t>
            </a:r>
            <a:r>
              <a:rPr lang="en-US" sz="1600" dirty="0" smtClean="0">
                <a:solidFill>
                  <a:schemeClr val="bg1">
                    <a:lumMod val="50000"/>
                  </a:schemeClr>
                </a:solidFill>
                <a:latin typeface="Times New Roman" panose="02020603050405020304" pitchFamily="18" charset="0"/>
                <a:cs typeface="Times New Roman" panose="02020603050405020304" pitchFamily="18" charset="0"/>
              </a:rPr>
              <a:t>description</a:t>
            </a:r>
            <a:endParaRPr lang="en-IN" sz="16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864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648" y="374774"/>
            <a:ext cx="2491740" cy="456535"/>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FF0000"/>
                </a:solidFill>
                <a:latin typeface="Times New Roman" panose="02020603050405020304" pitchFamily="18" charset="0"/>
                <a:cs typeface="Times New Roman" panose="02020603050405020304" pitchFamily="18" charset="0"/>
              </a:rPr>
              <a:t>Data</a:t>
            </a:r>
            <a:r>
              <a:rPr sz="2800" b="0" spc="-85" dirty="0">
                <a:solidFill>
                  <a:srgbClr val="FF0000"/>
                </a:solidFill>
                <a:latin typeface="Times New Roman" panose="02020603050405020304" pitchFamily="18" charset="0"/>
                <a:cs typeface="Times New Roman" panose="02020603050405020304" pitchFamily="18" charset="0"/>
              </a:rPr>
              <a:t> </a:t>
            </a:r>
            <a:r>
              <a:rPr lang="en-US" sz="2800" b="0" spc="-5" dirty="0" smtClean="0">
                <a:solidFill>
                  <a:srgbClr val="FF0000"/>
                </a:solidFill>
                <a:latin typeface="Times New Roman" panose="02020603050405020304" pitchFamily="18" charset="0"/>
                <a:cs typeface="Times New Roman" panose="02020603050405020304" pitchFamily="18" charset="0"/>
              </a:rPr>
              <a:t>Summary </a:t>
            </a:r>
            <a:r>
              <a:rPr sz="2800" b="0" spc="-5" dirty="0" smtClean="0">
                <a:solidFill>
                  <a:srgbClr val="FF0000"/>
                </a:solidFill>
                <a:latin typeface="Times New Roman" panose="02020603050405020304" pitchFamily="18" charset="0"/>
                <a:cs typeface="Times New Roman" panose="02020603050405020304" pitchFamily="18" charset="0"/>
              </a:rPr>
              <a:t>:</a:t>
            </a:r>
            <a:endParaRPr sz="2800" b="0" spc="-5"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82010" y="942754"/>
            <a:ext cx="7584558" cy="3175228"/>
          </a:xfrm>
          <a:prstGeom prst="rect">
            <a:avLst/>
          </a:prstGeom>
          <a:noFill/>
        </p:spPr>
        <p:txBody>
          <a:bodyPr wrap="square" rtlCol="0">
            <a:spAutoFit/>
          </a:bodyPr>
          <a:lstStyle/>
          <a:p>
            <a:pPr marL="12065" marR="250190">
              <a:spcBef>
                <a:spcPts val="100"/>
              </a:spcBef>
              <a:tabLst>
                <a:tab pos="347980" algn="l"/>
                <a:tab pos="349250" algn="l"/>
              </a:tabLst>
            </a:pPr>
            <a:r>
              <a:rPr lang="en-US" sz="1600" dirty="0">
                <a:solidFill>
                  <a:schemeClr val="bg1">
                    <a:lumMod val="50000"/>
                  </a:schemeClr>
                </a:solidFill>
                <a:latin typeface="Times New Roman" panose="02020603050405020304" pitchFamily="18" charset="0"/>
                <a:cs typeface="Times New Roman" panose="02020603050405020304" pitchFamily="18" charset="0"/>
              </a:rPr>
              <a:t>The dataset contains </a:t>
            </a:r>
            <a:r>
              <a:rPr lang="en-US" sz="1600" dirty="0">
                <a:solidFill>
                  <a:srgbClr val="FF0000"/>
                </a:solidFill>
                <a:latin typeface="Times New Roman" panose="02020603050405020304" pitchFamily="18" charset="0"/>
                <a:cs typeface="Times New Roman" panose="02020603050405020304" pitchFamily="18" charset="0"/>
              </a:rPr>
              <a:t>12</a:t>
            </a:r>
            <a:r>
              <a:rPr lang="en-US" sz="1600" dirty="0">
                <a:solidFill>
                  <a:schemeClr val="bg1">
                    <a:lumMod val="50000"/>
                  </a:schemeClr>
                </a:solidFill>
                <a:latin typeface="Times New Roman" panose="02020603050405020304" pitchFamily="18" charset="0"/>
                <a:cs typeface="Times New Roman" panose="02020603050405020304" pitchFamily="18" charset="0"/>
              </a:rPr>
              <a:t> columns and </a:t>
            </a:r>
            <a:r>
              <a:rPr lang="en-US" sz="1600" dirty="0">
                <a:solidFill>
                  <a:srgbClr val="FF0000"/>
                </a:solidFill>
                <a:latin typeface="Times New Roman" panose="02020603050405020304" pitchFamily="18" charset="0"/>
                <a:cs typeface="Times New Roman" panose="02020603050405020304" pitchFamily="18" charset="0"/>
              </a:rPr>
              <a:t>7787</a:t>
            </a:r>
            <a:r>
              <a:rPr lang="en-US" sz="1600" dirty="0">
                <a:solidFill>
                  <a:schemeClr val="bg1">
                    <a:lumMod val="50000"/>
                  </a:schemeClr>
                </a:solidFill>
                <a:latin typeface="Times New Roman" panose="02020603050405020304" pitchFamily="18" charset="0"/>
                <a:cs typeface="Times New Roman" panose="02020603050405020304" pitchFamily="18" charset="0"/>
              </a:rPr>
              <a:t> rows.</a:t>
            </a:r>
          </a:p>
          <a:p>
            <a:pPr marL="12065" marR="250190">
              <a:spcBef>
                <a:spcPts val="100"/>
              </a:spcBef>
              <a:tabLst>
                <a:tab pos="347980" algn="l"/>
                <a:tab pos="349250" algn="l"/>
              </a:tabLst>
            </a:pPr>
            <a:r>
              <a:rPr lang="en-US" sz="1600" dirty="0">
                <a:solidFill>
                  <a:schemeClr val="bg1">
                    <a:lumMod val="50000"/>
                  </a:schemeClr>
                </a:solidFill>
                <a:latin typeface="Times New Roman" panose="02020603050405020304" pitchFamily="18" charset="0"/>
                <a:cs typeface="Times New Roman" panose="02020603050405020304" pitchFamily="18" charset="0"/>
              </a:rPr>
              <a:t> </a:t>
            </a:r>
          </a:p>
          <a:p>
            <a:pPr marL="12065" marR="250190">
              <a:spcBef>
                <a:spcPts val="100"/>
              </a:spcBef>
              <a:tabLst>
                <a:tab pos="347980" algn="l"/>
                <a:tab pos="349250" algn="l"/>
              </a:tabLst>
            </a:pPr>
            <a:r>
              <a:rPr lang="en-US" sz="1600" dirty="0">
                <a:solidFill>
                  <a:schemeClr val="bg1">
                    <a:lumMod val="60000"/>
                    <a:lumOff val="40000"/>
                  </a:schemeClr>
                </a:solidFill>
                <a:latin typeface="Times New Roman" panose="02020603050405020304" pitchFamily="18" charset="0"/>
                <a:cs typeface="Times New Roman" panose="02020603050405020304" pitchFamily="18" charset="0"/>
              </a:rPr>
              <a:t>There also exist some null values in </a:t>
            </a:r>
            <a:r>
              <a:rPr lang="en-US" sz="1600" dirty="0" smtClean="0">
                <a:solidFill>
                  <a:schemeClr val="bg1">
                    <a:lumMod val="60000"/>
                    <a:lumOff val="40000"/>
                  </a:schemeClr>
                </a:solidFill>
                <a:latin typeface="Times New Roman" panose="02020603050405020304" pitchFamily="18" charset="0"/>
                <a:cs typeface="Times New Roman" panose="02020603050405020304" pitchFamily="18" charset="0"/>
              </a:rPr>
              <a:t>our </a:t>
            </a:r>
            <a:r>
              <a:rPr lang="en-US" sz="1600" dirty="0">
                <a:solidFill>
                  <a:schemeClr val="bg1">
                    <a:lumMod val="60000"/>
                    <a:lumOff val="40000"/>
                  </a:schemeClr>
                </a:solidFill>
                <a:latin typeface="Times New Roman" panose="02020603050405020304" pitchFamily="18" charset="0"/>
                <a:cs typeface="Times New Roman" panose="02020603050405020304" pitchFamily="18" charset="0"/>
              </a:rPr>
              <a:t>data: </a:t>
            </a:r>
            <a:endParaRPr lang="en-US" sz="1600" dirty="0">
              <a:latin typeface="Times New Roman" panose="02020603050405020304" pitchFamily="18" charset="0"/>
              <a:cs typeface="Times New Roman" panose="02020603050405020304" pitchFamily="18" charset="0"/>
            </a:endParaRPr>
          </a:p>
          <a:p>
            <a:pPr marL="297815" marR="250190" indent="-285750">
              <a:spcBef>
                <a:spcPts val="100"/>
              </a:spcBef>
              <a:buFont typeface="Wingdings" panose="05000000000000000000" pitchFamily="2" charset="2"/>
              <a:buChar char="Ø"/>
              <a:tabLst>
                <a:tab pos="347980" algn="l"/>
                <a:tab pos="349250" algn="l"/>
              </a:tabLst>
            </a:pPr>
            <a:r>
              <a:rPr lang="en-US" sz="1600" dirty="0" smtClean="0">
                <a:latin typeface="Times New Roman" panose="02020603050405020304" pitchFamily="18" charset="0"/>
                <a:cs typeface="Times New Roman" panose="02020603050405020304" pitchFamily="18" charset="0"/>
              </a:rPr>
              <a:t>Percentage </a:t>
            </a:r>
            <a:r>
              <a:rPr lang="en-US" sz="1600" dirty="0">
                <a:latin typeface="Times New Roman" panose="02020603050405020304" pitchFamily="18" charset="0"/>
                <a:cs typeface="Times New Roman" panose="02020603050405020304" pitchFamily="18" charset="0"/>
              </a:rPr>
              <a:t>of null values in director : 30.68% </a:t>
            </a:r>
            <a:endParaRPr lang="en-US" sz="1600" dirty="0" smtClean="0">
              <a:latin typeface="Times New Roman" panose="02020603050405020304" pitchFamily="18" charset="0"/>
              <a:cs typeface="Times New Roman" panose="02020603050405020304" pitchFamily="18" charset="0"/>
            </a:endParaRPr>
          </a:p>
          <a:p>
            <a:pPr marL="297815" marR="250190" indent="-285750">
              <a:spcBef>
                <a:spcPts val="100"/>
              </a:spcBef>
              <a:buFont typeface="Wingdings" panose="05000000000000000000" pitchFamily="2" charset="2"/>
              <a:buChar char="Ø"/>
              <a:tabLst>
                <a:tab pos="347980" algn="l"/>
                <a:tab pos="349250" algn="l"/>
              </a:tabLst>
            </a:pPr>
            <a:r>
              <a:rPr lang="en-US" sz="1600" dirty="0" smtClean="0">
                <a:latin typeface="Times New Roman" panose="02020603050405020304" pitchFamily="18" charset="0"/>
                <a:cs typeface="Times New Roman" panose="02020603050405020304" pitchFamily="18" charset="0"/>
              </a:rPr>
              <a:t>Percentage </a:t>
            </a:r>
            <a:r>
              <a:rPr lang="en-US" sz="1600" dirty="0">
                <a:latin typeface="Times New Roman" panose="02020603050405020304" pitchFamily="18" charset="0"/>
                <a:cs typeface="Times New Roman" panose="02020603050405020304" pitchFamily="18" charset="0"/>
              </a:rPr>
              <a:t>of null values in cast : 9.22% </a:t>
            </a:r>
            <a:endParaRPr lang="en-US" sz="1600" dirty="0" smtClean="0">
              <a:latin typeface="Times New Roman" panose="02020603050405020304" pitchFamily="18" charset="0"/>
              <a:cs typeface="Times New Roman" panose="02020603050405020304" pitchFamily="18" charset="0"/>
            </a:endParaRPr>
          </a:p>
          <a:p>
            <a:pPr marL="297815" marR="250190" indent="-285750">
              <a:spcBef>
                <a:spcPts val="100"/>
              </a:spcBef>
              <a:buFont typeface="Wingdings" panose="05000000000000000000" pitchFamily="2" charset="2"/>
              <a:buChar char="Ø"/>
              <a:tabLst>
                <a:tab pos="347980" algn="l"/>
                <a:tab pos="349250" algn="l"/>
              </a:tabLst>
            </a:pPr>
            <a:r>
              <a:rPr lang="en-US" sz="1600" dirty="0" smtClean="0">
                <a:latin typeface="Times New Roman" panose="02020603050405020304" pitchFamily="18" charset="0"/>
                <a:cs typeface="Times New Roman" panose="02020603050405020304" pitchFamily="18" charset="0"/>
              </a:rPr>
              <a:t>Percentage </a:t>
            </a:r>
            <a:r>
              <a:rPr lang="en-US" sz="1600" dirty="0">
                <a:latin typeface="Times New Roman" panose="02020603050405020304" pitchFamily="18" charset="0"/>
                <a:cs typeface="Times New Roman" panose="02020603050405020304" pitchFamily="18" charset="0"/>
              </a:rPr>
              <a:t>of null values in country : 6.51% </a:t>
            </a:r>
            <a:endParaRPr lang="en-US" sz="1600" dirty="0" smtClean="0">
              <a:latin typeface="Times New Roman" panose="02020603050405020304" pitchFamily="18" charset="0"/>
              <a:cs typeface="Times New Roman" panose="02020603050405020304" pitchFamily="18" charset="0"/>
            </a:endParaRPr>
          </a:p>
          <a:p>
            <a:pPr marL="297815" marR="250190" indent="-285750">
              <a:spcBef>
                <a:spcPts val="100"/>
              </a:spcBef>
              <a:buFont typeface="Wingdings" panose="05000000000000000000" pitchFamily="2" charset="2"/>
              <a:buChar char="Ø"/>
              <a:tabLst>
                <a:tab pos="347980" algn="l"/>
                <a:tab pos="349250" algn="l"/>
              </a:tabLst>
            </a:pPr>
            <a:r>
              <a:rPr lang="en-US" sz="1600" dirty="0" smtClean="0">
                <a:latin typeface="Times New Roman" panose="02020603050405020304" pitchFamily="18" charset="0"/>
                <a:cs typeface="Times New Roman" panose="02020603050405020304" pitchFamily="18" charset="0"/>
              </a:rPr>
              <a:t>Percentage </a:t>
            </a:r>
            <a:r>
              <a:rPr lang="en-US" sz="1600" dirty="0">
                <a:latin typeface="Times New Roman" panose="02020603050405020304" pitchFamily="18" charset="0"/>
                <a:cs typeface="Times New Roman" panose="02020603050405020304" pitchFamily="18" charset="0"/>
              </a:rPr>
              <a:t>of null values in date_added : 0.13</a:t>
            </a:r>
            <a:r>
              <a:rPr lang="en-US" sz="1600" dirty="0" smtClean="0">
                <a:latin typeface="Times New Roman" panose="02020603050405020304" pitchFamily="18" charset="0"/>
                <a:cs typeface="Times New Roman" panose="02020603050405020304" pitchFamily="18" charset="0"/>
              </a:rPr>
              <a:t>%</a:t>
            </a:r>
          </a:p>
          <a:p>
            <a:pPr marL="297815" marR="250190" indent="-285750">
              <a:spcBef>
                <a:spcPts val="100"/>
              </a:spcBef>
              <a:buFont typeface="Wingdings" panose="05000000000000000000" pitchFamily="2" charset="2"/>
              <a:buChar char="Ø"/>
              <a:tabLst>
                <a:tab pos="347980" algn="l"/>
                <a:tab pos="349250" algn="l"/>
              </a:tabLst>
            </a:pPr>
            <a:r>
              <a:rPr lang="en-US" sz="1600" dirty="0" smtClean="0">
                <a:latin typeface="Times New Roman" panose="02020603050405020304" pitchFamily="18" charset="0"/>
                <a:cs typeface="Times New Roman" panose="02020603050405020304" pitchFamily="18" charset="0"/>
              </a:rPr>
              <a:t>Percentage </a:t>
            </a:r>
            <a:r>
              <a:rPr lang="en-US" sz="1600" dirty="0">
                <a:latin typeface="Times New Roman" panose="02020603050405020304" pitchFamily="18" charset="0"/>
                <a:cs typeface="Times New Roman" panose="02020603050405020304" pitchFamily="18" charset="0"/>
              </a:rPr>
              <a:t>of null values in rating : 0.089% </a:t>
            </a:r>
            <a:endParaRPr lang="en-US" sz="1600" dirty="0" smtClean="0">
              <a:latin typeface="Times New Roman" panose="02020603050405020304" pitchFamily="18" charset="0"/>
              <a:cs typeface="Times New Roman" panose="02020603050405020304" pitchFamily="18" charset="0"/>
            </a:endParaRPr>
          </a:p>
          <a:p>
            <a:pPr marL="12065" marR="250190">
              <a:spcBef>
                <a:spcPts val="100"/>
              </a:spcBef>
              <a:tabLst>
                <a:tab pos="347980" algn="l"/>
                <a:tab pos="349250" algn="l"/>
              </a:tabLst>
            </a:pPr>
            <a:endParaRPr lang="en-US" sz="1600" dirty="0">
              <a:latin typeface="Times New Roman" panose="02020603050405020304" pitchFamily="18" charset="0"/>
              <a:cs typeface="Times New Roman" panose="02020603050405020304" pitchFamily="18" charset="0"/>
            </a:endParaRPr>
          </a:p>
          <a:p>
            <a:pPr marL="12065" marR="250190">
              <a:spcBef>
                <a:spcPts val="100"/>
              </a:spcBef>
              <a:tabLst>
                <a:tab pos="347980" algn="l"/>
                <a:tab pos="349250" algn="l"/>
              </a:tabLst>
            </a:pPr>
            <a:r>
              <a:rPr lang="en-US" sz="1600" dirty="0" smtClean="0">
                <a:solidFill>
                  <a:schemeClr val="bg1">
                    <a:lumMod val="60000"/>
                    <a:lumOff val="40000"/>
                  </a:schemeClr>
                </a:solidFill>
                <a:latin typeface="Times New Roman" panose="02020603050405020304" pitchFamily="18" charset="0"/>
                <a:cs typeface="Times New Roman" panose="02020603050405020304" pitchFamily="18" charset="0"/>
              </a:rPr>
              <a:t>Finally </a:t>
            </a:r>
            <a:r>
              <a:rPr lang="en-US" sz="1600" dirty="0">
                <a:solidFill>
                  <a:schemeClr val="bg1">
                    <a:lumMod val="60000"/>
                    <a:lumOff val="40000"/>
                  </a:schemeClr>
                </a:solidFill>
                <a:latin typeface="Times New Roman" panose="02020603050405020304" pitchFamily="18" charset="0"/>
                <a:cs typeface="Times New Roman" panose="02020603050405020304" pitchFamily="18" charset="0"/>
              </a:rPr>
              <a:t>we will do some feature engineering to create few new variables: </a:t>
            </a:r>
          </a:p>
          <a:p>
            <a:pPr marL="297815" marR="250190" indent="-285750">
              <a:spcBef>
                <a:spcPts val="100"/>
              </a:spcBef>
              <a:buFont typeface="Wingdings" panose="05000000000000000000" pitchFamily="2" charset="2"/>
              <a:buChar char="Ø"/>
              <a:tabLst>
                <a:tab pos="347980" algn="l"/>
                <a:tab pos="349250" algn="l"/>
              </a:tabLst>
            </a:pPr>
            <a:r>
              <a:rPr lang="en-US" sz="1600" dirty="0" smtClean="0">
                <a:latin typeface="Times New Roman" panose="02020603050405020304" pitchFamily="18" charset="0"/>
                <a:cs typeface="Times New Roman" panose="02020603050405020304" pitchFamily="18" charset="0"/>
              </a:rPr>
              <a:t>Compute </a:t>
            </a:r>
            <a:r>
              <a:rPr lang="en-US" sz="1600" dirty="0">
                <a:latin typeface="Times New Roman" panose="02020603050405020304" pitchFamily="18" charset="0"/>
                <a:cs typeface="Times New Roman" panose="02020603050405020304" pitchFamily="18" charset="0"/>
              </a:rPr>
              <a:t>year_added, month_added and day_added from date_added </a:t>
            </a:r>
            <a:r>
              <a:rPr lang="en-US" sz="1600" dirty="0" smtClean="0">
                <a:latin typeface="Times New Roman" panose="02020603050405020304" pitchFamily="18" charset="0"/>
                <a:cs typeface="Times New Roman" panose="02020603050405020304" pitchFamily="18" charset="0"/>
              </a:rPr>
              <a:t>after </a:t>
            </a:r>
            <a:r>
              <a:rPr lang="en-US" sz="1600" dirty="0">
                <a:latin typeface="Times New Roman" panose="02020603050405020304" pitchFamily="18" charset="0"/>
                <a:cs typeface="Times New Roman" panose="02020603050405020304" pitchFamily="18" charset="0"/>
              </a:rPr>
              <a:t>converting it into datetime variable</a:t>
            </a:r>
          </a:p>
        </p:txBody>
      </p:sp>
    </p:spTree>
    <p:extLst>
      <p:ext uri="{BB962C8B-B14F-4D97-AF65-F5344CB8AC3E}">
        <p14:creationId xmlns:p14="http://schemas.microsoft.com/office/powerpoint/2010/main" val="667320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921" y="270853"/>
            <a:ext cx="8520600" cy="5727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EDA on Netflix Data in Netflix Style</a:t>
            </a:r>
            <a:br>
              <a:rPr lang="en-IN" dirty="0" smtClean="0">
                <a:solidFill>
                  <a:srgbClr val="FF0000"/>
                </a:solidFill>
                <a:latin typeface="Times New Roman" panose="02020603050405020304" pitchFamily="18" charset="0"/>
                <a:cs typeface="Times New Roman" panose="02020603050405020304" pitchFamily="18" charset="0"/>
              </a:rPr>
            </a:br>
            <a:r>
              <a:rPr lang="en-IN" dirty="0" smtClean="0">
                <a:solidFill>
                  <a:srgbClr val="FF0000"/>
                </a:solidFill>
                <a:latin typeface="Times New Roman" panose="02020603050405020304" pitchFamily="18" charset="0"/>
                <a:cs typeface="Times New Roman" panose="02020603050405020304" pitchFamily="18" charset="0"/>
              </a:rPr>
              <a:t/>
            </a:r>
            <a:br>
              <a:rPr lang="en-IN" dirty="0" smtClean="0">
                <a:solidFill>
                  <a:srgbClr val="FF0000"/>
                </a:solidFill>
                <a:latin typeface="Times New Roman" panose="02020603050405020304" pitchFamily="18" charset="0"/>
                <a:cs typeface="Times New Roman" panose="02020603050405020304" pitchFamily="18" charset="0"/>
              </a:rPr>
            </a:br>
            <a:r>
              <a:rPr lang="en-IN" dirty="0" smtClean="0">
                <a:solidFill>
                  <a:srgbClr val="FF0000"/>
                </a:solidFill>
                <a:latin typeface="Times New Roman" panose="02020603050405020304" pitchFamily="18" charset="0"/>
                <a:cs typeface="Times New Roman" panose="02020603050405020304" pitchFamily="18" charset="0"/>
              </a:rPr>
              <a:t/>
            </a:r>
            <a:br>
              <a:rPr lang="en-IN" dirty="0" smtClean="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3339" y="1061267"/>
            <a:ext cx="4372882" cy="455645"/>
          </a:xfrm>
        </p:spPr>
        <p:txBody>
          <a:bodyPr/>
          <a:lstStyle/>
          <a:p>
            <a:r>
              <a:rPr lang="en-IN" sz="2000" dirty="0" smtClean="0">
                <a:solidFill>
                  <a:srgbClr val="FF0000"/>
                </a:solidFill>
                <a:latin typeface="Times New Roman" panose="02020603050405020304" pitchFamily="18" charset="0"/>
                <a:cs typeface="Times New Roman" panose="02020603050405020304" pitchFamily="18" charset="0"/>
              </a:rPr>
              <a:t>Movies </a:t>
            </a:r>
            <a:r>
              <a:rPr lang="en-IN" sz="2000" dirty="0">
                <a:solidFill>
                  <a:srgbClr val="FF0000"/>
                </a:solidFill>
                <a:latin typeface="Times New Roman" panose="02020603050405020304" pitchFamily="18" charset="0"/>
                <a:cs typeface="Times New Roman" panose="02020603050405020304" pitchFamily="18" charset="0"/>
              </a:rPr>
              <a:t>V/S TV </a:t>
            </a:r>
            <a:r>
              <a:rPr lang="en-IN" sz="2000" dirty="0" smtClean="0">
                <a:solidFill>
                  <a:srgbClr val="FF0000"/>
                </a:solidFill>
                <a:latin typeface="Times New Roman" panose="02020603050405020304" pitchFamily="18" charset="0"/>
                <a:cs typeface="Times New Roman" panose="02020603050405020304" pitchFamily="18" charset="0"/>
              </a:rPr>
              <a:t>Shows:</a:t>
            </a:r>
          </a:p>
          <a:p>
            <a:endParaRPr lang="en-US" sz="20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AutoShape 2" descr="data:image/png;base64,iVBORw0KGgoAAAANSUhEUgAAAW4AAAEeCAYAAACqgP9OAAAABHNCSVQICAgIfAhkiAAAAAlwSFlzAAALEgAACxIB0t1+/AAAADh0RVh0U29mdHdhcmUAbWF0cGxvdGxpYiB2ZXJzaW9uMy4yLjIsIGh0dHA6Ly9tYXRwbG90bGliLm9yZy+WH4yJAAAgAElEQVR4nO3deXxU1f3/8dfMJJnJvieQhSxMNiBAWMKiiFRQAQVR3FuXn/q1qC3VUu3y/dp+ra21Ui3Vtl+prW21riAiyiKoyCaBQAjZF7KSAFnInplsM78/hkRCAklgkpuZ+TwfDx6BmTv3fhLgPWfOOfcc1dq1a80IIYSwGWqlCxBCCDE0EtxCCGFjJLiFEMLGSHALIYSNkeAWQggbI8EthBA2RoJbCCFsjAS3EELYGAluIYSwMRLcQghhYyS4hRDCxkhwCyGEjZHgFkIIGyPBLYQQNkaCWwghbIwEtxBC2BgJbiGEsDES3EIIYWMkuIUQwsZIcAshhI2R4BZCCBsjwS2EEDZGglsIIWyMBLcQQtgYCW4hhLAxEtxCCGFjJLiFEMLGOCldgBCX4/alt+Pt5Y3ZbMZkMtHe0U57ezvtHe20tbfR3t5OW0cbBoOBppYmmluaaWxupNXQitlsVrp8Ia6IBLewSRqNBmcn554/67S6Qb2uy9RFS2sLTc1N1NbXUltXS+3ZWs7Wn6XL1DVc5QphVRLcwqFo1Bq8PLzw8vAidExoz+Mmk4n6xnpq62qpqqmi8kwlNXU1ClYqxMVJcAsBqNVq/Hz88PPxIyYqBoC2tjZOVZ+i8nRlT5BLN4sYDSS4hbgIrVZLZFgkkWGRABjbjJRVlFFcXkxZZRmdnZ3KFigclgS3EIOk0+qIjY4lNjqWzs5OTp4+SUl5CSUnSzAYDUqXJxyIBLcYVi5GIz61tXg0NKBraUFnMKBrbe35qjUY0BqNqLu6UJtMqMxmPvvudzkbFKR06Zfk5OTU0xo3mUyUnyontzCXkpMlmEwmpcsTdk6CW1wxTWcngZWV+J05g09tLT61tXif++rW0jLk8zl1dAxDlcNHrVYTERpBRGgEBqOBgpICcgtzqa2rVbo0YackuMWQqEwm/E+fZkx5ec+vgNOn0XTJVDoAV50rk+MnMzl+MtVnq8nMyyS/KF9a4cKqJLjFpZnNBJ88SWReHhH5+YwpL8fZxlrESgn0C2TBnAUkT0kmMy+TrPws2trblC5L2AEJbtGHW2Mjkfn5PWF9Od0d4lvubu7MSprFtMRp5Bbmkp6TTlNzk9JlCRsmwS0A8KivJz4tjbj0dIIrKlDJfGWrc3ZyJjE+kYmxEykoKSD1eCqNTY1KlyVskAS3A9O2thJ7/DgJR48SVlwsYT1C1Go1cdFx6CP15J/I5/Dxw7S0yqcaMXgS3A5G1dWFPiuLCUeOEJmbi5MMKipGo9aQEJNATFQMGXkZHM08Snt7u9JlCRsgwe0gdC0tTD54kKkHDuDZ0KB0OeI8Tk5OJE1MIkGfQEpaCtkF2UqXJEY5CW47F1hZSdK+fcQfPYqz3KI9qum0OubPnk+8Pp49KXuoOSuLXIn+SXDbqajsbGbu3k14UZHSpYghCg4I5rbFt5FdkE1KWgrtHdJ9InqT4LYzEfn5zN2xg5DSUqVLEVdArVYzKW4S0eOiOZB6gIKSAqVLEqOIBLedCD1xgqt27JAWtp1xc3Vj4byFRIZHsidlj9zAIwAJbps3pqyMq7ZvJzI/X+lSxDDSR+oZGzSWr775ivLKcqXLEQqT4LZRHg0NXPPppySkpSldihgh7m7u3HTdTWTmZfLNkW/o7JLBZkclwW1j1J2dzNizh1lffIFLm3xsdkST4iYRNiaMHXt2cLb+rNLlCAVIcNuQsBMnWLhxI/5VVUqXIhTm4+3DrYtvZfc3uyksKVS6HDHCJLhtgK6lhflbtjApNVXpUsQo4uzkzKJ5iwgKCOKbI9/IfpgORIJ7lIvMzeWGDz7Ao1EWIxL9m5IwhUC/QD7f87lsoeYg1EoXIPrn1NHBdz76iNveeENCWwwoJDiElUtWEuAboHQpYgRIcI9CQSdP8t1XXiHpwAGlSxE2xMPdg+XXLydsbJjSpYhhJsE9mphMJH/xBfe8+qoMQIrL4uLiwpIFS4iNilW6FDGMpI97lNC1trL07bflRhpxxTQaDdddfR3u7u6kZco8f3skwT0K+J86xS3//Cc+tbIruLCe2Umz8XDzYO+hvUqXIqxMglth+owMFr/3ntxMI4bFpLhJaDQadn+zW+lShBVJcCvFbGbujh3M/uIL2TJMDKsEfQKYYffB3UqXIqxEBicV4NTWxi1vvsmcXbsktMWISIhJYP7s+UqXMeqsWbOGv/zlL0qXMWTS4h5hutZWVrzxBiFlZUqXIhzMhJgJmM1m9qTssep516xZM6TjV65cyYYNGwgPD2f16tWXPPbo0aO88847TJw4kQcffHDAc5eVlbF3716Ki4tpamrCyckJDw8PgoKCiI6OZu7cuWi12iHVOxpJcI8g94YGVq5fT8CZM0qXIhzUxNiJmEwm9h3eZ7VzLlq0qM9je/fuxWg0Mm/ePHQ6Xa/nwsPD8fPzo7y8nFOnTjF27NiLnjslJQWAWbNmDVjHkSNHeO+99wDQ6/UkJibi7OxMXV0dxcXF5OTkkJiYKMEtBs+nupqV69fjXVendCnCwSXGJ9LS2kJalnWmCt5www19HktNTe0Jbj8/vz7Pz5o1i23btpGSksItt9zS73lramooKirCx8eH+Pj4S9bQ3t7Opk2bUKlUPPLII8TExPQ5pqSkBHd390F+V6ObBPcICKyo4La//Q335malSxECgFlJs2hubaagWJkt0WbOnMmOHTs4cuQIS5cuxdnZuc8xKSkpmM1mkpOTUasvPRx3+vRpjEYjISEh/YY2QGRk5EVf39LSwtatW8nOzqa1tZWAgADmz59PcnJyn2NNJhMHDx7k0KFDVFVVYTabCQ4OJjk5mdmzZ/eq9bnnngPg2Wef7XWO559/nvr6em644YZen1hycnL4+9//zsKFC7nxxhsvWq8MTg6zkJIS7vjrXyW0xaiiUqlYMGcBoWNCFbm+l5cXEyZMwGAwkJGR0ef5rq4uUlNTUavV/Ybnhdzc3ABoaGigbYhTa41GI6+99hqlpaVMnjyZGTNm0NjYyAcffMDhw4f7HP/uu+/y0Ucf0dzczKxZs5g9ezYtLS189NFHvPvuu72O1ev1NDY2UnXendA1NTXU19cDUFDQ+42zsNCyRO/F3ny6SXAPo6CTJ7n1jTfQGY1KlyJEHxqNhhvm34CfT9+ujJHQ3W998ODBPs9lZ2fT1NREXFwcPj4+A57L39+f8PBwWlpa+POf/8z+/fupqKigs3PgXYIqKyuJioriqaeeYsWKFdx+++08/vjjqNVqvvrqq17HpqWlkZaWRmhoKD/5yU9Yvnw5y5cvZ82aNYSFhZGWlsbRo0d7jtfr9UDvgO7+fWxsLKWlpbS3t/d6ztnZmYiIiEvWLME9TPxOn+a2v/0NrYS2GMW0LlqWfmcprjrXEb92XFwcvr6+FBUVUV1d3eu57kHJ2bNnD+pcKpWK++67j/Hjx1NZWcmmTZt45ZVX+MUvfsG6dev48ssvMV7k/6KzszPLli3r1cUxZswYIiMjqaqq6tWCP3ToEABLlizpNcip1WpZunRpr9rh4sHt6enJ1VdfTVdXF8XFxYClu+bUqVNERUXh5HTpXmwJ7mHgXVvLyvXrcWtpUboUIQbk4e7BonmLUKlUI3rd87tBzg+7+vp68vLy8PLyIiEhYdDn8/X1ZdWqVT0t4enTp/fMXtm6dStr166ltp9lJQIDA/vMfAF6WvoGw7drnFdUVKBSqRg/fnyf46Ojo1Gr1VRWVvY85ufnh7+/PydOnMBkMmE2mzlx4gR6vb7n+O5QLywsxGw294T9pUhwW5l7QwMrX38dT1lDW9iQ0DGhzEoaeMqdtXUPPB45coSuri7A0qod7KBkf4KDg5k3bx533303zzzzDE8//TQRERHU19fzySef9Dm+v9AGeq5tMpl6HjMajbi5ufXbItZoNLi7u/dp2ev1egwGAxUVFZw6dYqWlhb0ej06nY7w8PCefu3urxLcI8y1pYXbX38dn7OygauwPUkTk4gKjxrRa3p7exMfH09TUxPZ2dmYTCYOHz6MSqUa1KDkYAQFBXH33XcD34bj5dLpdLS2tva8yZyvq6uLlpaWPvPEz+8u6W5ddw8+6vV6KioqaG1tpaCgAJ1OR1jYwOupS3Bbibqzk+VvvinraAubtmDuAny8Bh4MtKbufuyUlBQKCgqoq6sjNja23/nfl8taN92EhoZiNpspKirq81xRUREmk4nQ0N4zdfR6PSqVioKCAgoLC/H39+/53mJiYjCbzaSmplJTU8P48eMH9SlDgttKFm3YQGhJidJlCHFFtC5abph/AxqNZsSuGR8fj7e3N3l5eezcuRMY/KBkt9raWvbu3durP7qb2Wzmiy++ACAq6so+UcycOROArVu39poN0t7eztatW4G+d3l6enoSHBxMSUkJRUVFvbpCIiMjcXJy4ssvvwQG100CcgOOVUz/+mvZgV3YDT8fP+ZOnzti63h3D1Lu3LmTkpISPD09mTBhwpDOYTQa2bx5M59++imRkZGMHTsWrVZLc3MzhYWF1NbW4uHhwbJly66o1mnTppGVlUV6ejovvfQSkyZNQqVSkZmZydmzZ5k6dSrTpk3r87qYmBhOnz7d8/tuTk5OREVF9elCGYgE9xWKzM3lms8+U7oMIaxqUtwkSk+WUlY5MouhzZo1i127dmE2m5k5c+aQW/zBwcE88MAD5OXlUVZWxrFjx2htbcXFxQV/f3+uu+465s2bh4eHxxXXeu+99xIdHc3hw4d75qAHBQWxYsUK5syZ0+9r9Ho9e/fu7XdGil6v75kiOGbMmEHVoFq7dq2sK3qZfKuquOdPf5IbbKzsrSefpCr00nf03bXsLny9fUeoIsfU0trC+1vep61dNvkYbaSP+zK5GI3c8uabEtrCbrm7uTMveZ7SZYh+SHBfpoUbN+J3wd1eQtibmKiYEZ8iKAYmwX0ZEo4cISFNds8WjmFe8jycnfqu3ieUI8E9RN61tVz30UdKlyHEiHF3c2fmlJlKlyHOI8E9BKquLpa88w5a2ZFdOJhJ8ZMUW0VQ9CXBPQRzdu4kpLRU6TKEGHEatUYGKkcRCe5BCikuZta5u5uEcEQhwSHERA3uBhExvCS4B0Hd1cX1H36I+rxVwoRwRHOmzRlwrWgx/CS4B2HG7t2yeJQQWAYqJydMVroMhyfBPQCv2lpm79qldBlCjBpTJ0zFxcVF6TIcmgT3AK7btAnnjg6lyxBi1NC6aEmamKR0GQ5NgvsSYtLTic7NVboMIUadxPhERfapFBYS3BfhbDSyoJ9tjoQQ4OzkzLRJfZcvFSNDgvsiZn35JZ4NDUqXIcSoNSF2Au6u7kqX4ZAkuPvh3tDAtL0js4i8ELbKSePEpPhJSpfhkCS4+zH3889lQFKIQZgYM1HmdStAgvsCvtXVTDp8WOkyxAj571//N0tuW0JsUiz+Ef6ExYUx57o5/Hbtb6k9W9vvaw4ePsiKe1YQFheGf4Q/ydcm89rrr/W78/eldHV18d6G91i0bBFRk6IIiAxgypwpPLr6UbJzsy/6ura2Ntb9dR3zbpjHmPFjCIwMZMqcKTzyg0eorum91HBhUSG33nsrYXFhxCbF8tTPnqKpuanf8/6/x/4fE2ZMoLmledDfg1arJX58/KCPF9Yhb5UXmLtjh9wh6UBee/01piZO5TvXfIfAgEBaW1s5dPQQv3npN/zjrX+we+tuwkLDeo7/dNun3PPQPei0Om5bfhu+vr5s+3wbzzz7DAcPH+TtN94e9LUf/P6DbPxkI6EhoSxfuhwPDw+ycrL4z/v/4YOPPmDTO5u4dt61vV5zuuo0y+5YRlZOFnOS5/DAdx9Ao9Fw8uRJdn21ix899iMCAwIBaGlpYenKpbS2tnL37XdTeaqS1//xOlXVVX3q3L5zO+9vfJ8tH2zBw31o23tNjp9MZl7mkF4jrowE93n8T50iLj1d6TLECDpdeBqdTtfn8V/99le8tO4l1v5pLX988Y8ANDY18viPH0ej0bB903amTbXMqnj2mWdZctsSNm3ZxIebPuT2FbcPeN0jaUfY+MlGEuIS2LN9D25ubj3P/fvdf7PqR6t48ZUXewW3yWTivkfuo+BEAR/++0OW3LCk1znNZjOm8xod23Zu42TFSXZ8vIOr51wNwKOrH+Xt996mqrqKoMAgABoaG/jBT37A/ffcz3fmf2eQP7lveXt5ExUeRXF58ZBfKy6PdJWcZ87OnajMsgWnI+kvtAFuXX4rYOlq6LZpyyZqamtYecvKntDuPsezP30WgDf+9cagrltcagm5a+dd2yu0AW668SYAamprej2+ZdsW9h/czxP/9USf0AZQqVS9NtktO2nZ6HdG0oyex7p/X36yvOexn/3yZwC88L8vDKr2/iTGJ172a8XQSYv7HO/aWmIyMpQuQ4wS23ZsA2DShG9nTXy972sAFi1Y1Of4q+dcjZurGwcPH6StrQ2tVnvJ8yfEJfSc02Aw4Or67c0s23Zarr3gmgW9XvPBRx8AcPutt3Om6gzbd26nqqaK4KBgFl67kJCxIb2ODw8NByDteBpzki27jx89dtTyXJjluS+//pJ/vfMvNry1AW8v70vWfCmhY0Lx8vCisbnxss8hBk+C+5ykfftQS2vbYf3xL3+kpaWFhsYG0tLTOJBygEkTJvHjH/y455iCEwUAxIzvu7Spk5MTEeMiyMnLobi0mPjYSw/YTUyYyBOPPsFrr79G0tVJLF60GA93D3Lyctj51U5W3rKSX/70l71ec+TYEcvXo0d4+n+eptXQ2vOcs7MzP3vqZzzz1DM9jy2+fjGhIaHc9cBd3HnbnVSeqmTTlk0sX7qcoMAgmluaeeLHT3DnbXey+PrFQ/+hXSBufByH02VgfyRIcAMuBgOTDh1SugyhoHV/WUdV9bcrQC76ziJeX/d6z0AfQGOjpTXp5eXV7zm6W6wNg7xx68XnXiRWH8szzz7D+jfX9zyeNCWJe++8F3f33je3dM8YWf3Mah667yFWr1qNr68vu/fuZvXTq3nuxecICQnhe3d9DwAPdw8+/fBTnv6fp/nP+//B1dWVh+9/mF//z68BePb5ZzEYDbz0/EuUnyznyZ8+yVd7v8JJ48TNS27m5Rdexsuz/++1P3HREtwjRfq4gcSUFNmOzMEVZxbTcqaFoowi3n3zXUpKS5i7cC5px4dnU2iz2cyan6/hyZ8+yU+f+in5afmcKTrDzk92olKpWHH3Cl7/x+u9XtM98LjgmgW88rtXiIyIxNvLm+VLl/OXl/8CwB/+9Ider4nVx/Lxux9TkV9BYXoh636/Di9PL/Yf3M/6N9fz8gsv4+frx50P3El6Zjpv/vVNXnnxFbbu2MpjTz42pO/J08OT0DGhV/BTEYPl8MGtMplI2r9f6TLEKBEcFMyyJcv45P1POFt3lkeeeKTnue6WdnfL+0INjZaWtrf3wH3Fb7//Nn/9+19Z9fAq1vxwDaEhoXi4ezB31lw+fOtDXF1defb5Z3vNqe5u0S9bsqzP+W5YeAMuLi4UnCjoqeNiDAYDjz35GMuXLmfFzSv4cs+XpGek89x/P8eyJcu45/Z7+OGqH7JpyyaKSooG/F7OFzc+bkjHi8vj8MEdk5GBd12d0mWIUWZc+DjiY+PJycvpmd3R3bfd3dd9vs7OTkrLSnFyciIqImrA82/fuR2A+VfN7/PcmKAxxOpjaW5ppqDw22vF6mMB+h1E1Gg0Pd0aBqPhktd+7sXnOFt3lpdfeBmAvPw8AKYmTu05Zupky+9z84a2Omb0uGi5k3IEOHxwT5XWtriIU6dPAfRMsZt/tSVkd361s8+x+77ZR6uhldkzZw84owQsdz8CVNdW9/t895uFs7Nzz2Pds0z6u6vyTNUZampr8HD3IMAv4KLXTT2ayp/X/5nfP/97goOCe9fU/m13Ydtldh06OzkzLmTcZb1WDJ5DB7dXbS1hxXLTgKO6WLeCyWTiV7/9FdU11cyeORtfH18AVty8ggD/ADZ8vKFnWh2A0Wjkud89B8DD9z/c61ytra3kFeT1mjcNMHf2XABe/b9X+9Twxr/eoKKyguCg4J5pgwD33X0fbq5urH9zPcUl3/677erq4hfP/aKnxou1eNvb2/n+j77PogWLuHvl3T2Pd8+A2fb5tp7Htn6+1fJc3NBvZ48Mjxzya8TQOPRnmglHj8oNNw5sx64d/PK3v2RO8hwix0Xi5+tHVXUV+77ZR3FpMcFBwbz2h9d6jvfy9OK1ta9x78P3cuOKG1l5y0p8fX3ZumMr+YX5rLh5BStvWdnrGqlpqSy+dTHz5s5j+6btPY//14P/xfsb3yczO5Mpc6aw9IaleHt7c+z4Mb7e9zUajYZXfvdKrxtqQkNCeeXFV/j+6u8z57o53LzkZnx9fNl7YC/HM48TMz6G5599/qLf7wt/eIHKU5V88n7vdeYXXLOApClJvPCHFygrL6OlpYWNn2zk1mW3Eh0ZPeSfa0RoBCqVCrP83xo2Dh3cCUeOKF2CUNCCaxZQVFLEgZQDHM88Tn1DPe5u7ujH67n79rtZ9fAq/Hz9er3m5iU3s+PjHfz+j79n82ebMbYZiY6M5nf/+zsee+QxVCrVoK7t4e7BF59+wav/9yqbP9vMBx99QHtHOwH+Ady67FZWr1rNjGkz+rzuu3d+l3Fh4/jDq39g646ttLS2EB4azo8e/xE/Wf0TfLx9+r1eemY6L7/2MuteXNfnRh2VSsX7/3yfp372FBs3b8TJyYl777yXtb9ZO8ifZG86rY6xQWOpPFN5Wa8XA1OtXbvWId8Wx5SWcu+rrypdhujHW08+SVXopaeV3bXsLny9fUeoIjFU6TnpHEg9oHQZdsth+7gnSGtbiGETFTbwzBpx+RwyuNVdXcQfO6Z0GULYLS9PryHddSmGxiGDe1xBAa6trQMfKIS4bCFBIQMfJC6LQwZ3dE6O0iUIYffGBo9VugS75ZDBHZk7tLvBhBBDJy3u4eNwwe1bVYVvbf97CQohrMfL0wt3N/eBDxRD5nDBHSWtbSFGTEiwtLqHgwS3EGLYjAkco3QJdsmhgtuprY2woqEtUymEuHz+vv5Kl2CXHCq4w4qKcOrsVLoMIRyGn4/fwAeJIXOo4A4pLVW6BCEcitZFi6e7p9Jl2B2HCu6xZWVKlyCEw5HuEutznOA2mxlTXj7wcUIIq7pwhUVx5RwmuP2qq9EZLr2lkxDC+vx9pMVtbQ4T3GOkf1sIRXh7Drx5shgahwlu6d8WQhleHrJKoLU5THBL/7YQytBqtbg4uyhdhl1xmOD2q+5/N20hxPDzcPdQugS74hDB7d7YiEtbm9JlCOGwPNwkuK3JIYLbV1rbQihKVgm0LscI7poapUsQwqG5ubopXYJdcYzglha3EIqSwUnrcojg9pEWtxCKcnGR4LYmhwhuaXELoSxpcVuXQwS3e2Oj0iUI4dAkuK3L7oNbZTKhMxqVLkMIhybBbV12H9y6lhZUZrPSZQjh0KSP27rsPrhdW1qULkEIh6dW233UjCi7/2lKcAsxCsiHXquy/+BubVW6BDEMjDJuYVPMktxW5aR0AcNNWtz26ePPPyZ0TCgJ+gSixkXhpLH7f8o2zSzjTFZl9//aXaRlZrcqTldQcboCFxcXYqNiidfHE+gXqHRZQgw7uw9utbzT27329nYy8zLJzMskwC+ABH0CMZExaLVapUsTYljYfXDLVEDHUnO2hr2H9nIg9QDR46KJ18cTOiYUlUqldGkOzWQyKV2CXbH/4JZ/MA6py9RFQUkBBSUFeHp4Ej8+nvjx8bKgv0I6OjqULsGu2H9wS4vb5lj7zbapuYnD6Yc5nH6Y8JBwEvQJRIZFotForHodcXFt7bKRiTXZf3BLi9vm3P766+ROnUpmcjKnx42z6rnLK8spryxHp9X1DGj6+/pb9RqiLwlu67L/4JYWt83RGo1MOXiQKQcPUj1mDJnJyeRMn47B3Xq7qBjbjBzPPc7x3OME+QcRr49HH6lH6yIDmsNBgtu67D64hW0LPH2aBZ98wrzPPuPExIlkJidTEhsLVryFuqq2iqraKsuAZkQ0CfoEQoJDrHZ+IcFtbXYf3J3OzkqXIKzAqauLuOPHiTt+nEYfH7JmzCBz5kwa/a3XzdHZ1Ul+UT75Rfl4e3oTPz6e2PGxstGtFUhwW5fm+uuv/5XSRQynoMpKonJzlS5DWJHWaCS8qIhp+/cTWlSESa2mLiAAsxUHG9va26g4XUFGbgZVNVVoNBq8PLxksaTLlFeUx9n6s0qXYTfsvsXdLstJ2i2V2UxEYSERhYUYXF3JS0oiIzmZqrAwq13DbDZTWlFKaUUprjpXYqNjSdAn4Ovta7VrOIKm5ialS7Ar9h/cOp3SJYgR4GowMPXAAaYeOEBVSAgZycnkTJtGm5v1dhc3GA2kZ6eTnp1OcGAwCeMTGB85XjYJGITGZtmFyprsvqvEvbGRiUeOKF2GGEHuTU1E5+aStHcvAadP06bT0eDnB1a8e7KltYWSkyVk5GbQ2NSITqvD093Taue3Jx2dHRw6dkjpMuyK3be4jVZscQnb4tzZSfyxY8QfO0aDry+ZM2eSlZxMk4+P1a7R2dlJ7olcck/k4uPlQ7w+nrjoONxc5d9dt+aWZqVLsDt23+LWmExM37NH6TKEwnRGI+NOnCBp715CS0ro0mgsA5pWHGw0thk5eeokx3OOU322GmcnZ7w8vBx+nZSq2ioKiguULsOu2H2Lu8XDA5NKJasECsCyWmRkfj6R+fkY3NzInj6dzORkasaOtdo1zGYzJeUllJSX4ObqRlx0HPH6eHy8rNfStyUyMGl9dt/iNqvVTE5JQdsm80hFb84dHYSUlTH1m2+Izs5GZTJRFxBAlxXn/nd0dnC6+jSZeZlUnK4AFXh7eaNRO846KTmFOVSfrVa6DLti98ENoM/MxKu+XukyxCjm0djI+JwcpjbTCmsAABk8SURBVO3bh19VFUZXVxp9fa06oNnc0kxJeQkZeRk0NjfiqnN1iJt7jmYcpaVVdqKyJrvvKgFo8PMjrLhY6TKEDXDu6GDC0aNMOHqUOn9/MpOTyZoxgxZvb6tdo6Ojg5yCHHIKcvDz8bPcoRkdi6vO1WrXGC1MJhO1dbVKl2F3HKLFHVRZSXhRkdJlCBvjajAQUVjItH37GFtaSqezM/VWHtA0GA2UnyrneO5xautqcXa2rwHN+sZ6juceV7oMu+MYLW5fuctNXD61yUR0bi7Rubm0eHiQM306GcnJnA0Otto1TCYTRWVFFJUV4e7mTtz4OBLGJ+Dl6WW1ayih5myN0iXYJYdocWsNBialpipdhrADLu3thJSWknTgAJF5eaiAuoAATE7WawN1dHRwquoUGbkZVJ6pRK1S4+3pbZPrpOQX53O6+rTSZdgdh2hx1wfKzt/C+kJKSwkpLeXazZvJnzyZzFmzqIiKsuo1Ks9UUnmmkr2H9hITFUOCPoFAf9v591xVU6V0CXbJIYK72dubFg8P3JvlDi5hfS7t7UxKTWVSaipnAwN7BjRbPa13C3x7RztZ+Vlk5Wfh7+tPvD6e2KhYdNrRuxZPZ1cnZ6rPKF2GXXKIrhKAcQUF+NbK6LYYXq6trUQUFDBt716CT56k08WFen9/q278YDAaKK8s53jOceoa6nBxcRmVA5qnqk6Re0KWVB4ODtHiBjgTFkZUXp7SZQgHoTGZ0Gdloc/KotnTk+wZM8hMTqbOit12JpOJwpJCCksK8XD36NnJ3tNjdCx2VXmmUukS7JbDtLi1RiPx6elKlyEckEt7O6ElJSTt38+4ggJQqaw+oNne0U7lmUqO5x7ndPVp1GrlBzQPpx+WBaaGicO0uKtCQ5UuQQjCiosJKy5mwccfk3duJ/tTERFWvcbJUyc5eeokWhctsdGxxI+PJ8AvwKrXGEhnZydnaqR/e7g4THA3+vlhcHPDtbVV6VKEQNvWxuSUFCanpFATHExmcjLZ06dj8LDeLfBt7W1k5GaQkZtBgF8ACfoEYqJiRmQn+9PVpzGZTMN+HUflMF0lYBmg9JEBSjHKuLW0EJmfz7S9ewmsrKRDq6XB39+q66S0GlopqyjjeK5lQFProsXT3XPYBjTTc9KpqpWpgMPFYVrcAGV6PZH5+UqXIUS/NF1dxGZkEJuRQZO3t2Un++RkS4hbSVdXFwXFBRQUF+Dl4dWz8YOHu/Va+mazmeJyWRtoODlUi7vT2ZkpBw8qXYYQA9K2tRFWXEzS/v2EnTiBWa2mPjAQ0zDtZH+m+gwajcYqA5pVtVUcz5H1SYaTQ7W4q0JDaXV3x61FlpgUtkFlNjPuxAnGnTiBcdMmcpOSyExO5kx4uNWuYTabKasso6yyDJ1W17OTvZ+P32WdT1rbw8+hWtyoVARXVBBwWtZOELbHqbOTMSdPMjklBX1GBpquLuoDA+m04sYPnV2W2SBZ+VmUVZYB4O3pjWYILf29h/ZibDNarSbRl+2tWnOFSmNirHKeL4AVwBhAC4QANwBbLziuCfgFEA/oAN9zx30xxOvVAy8B9wITsHxUUgG7hnCOGmDsudddfZFj/gMkAh7AZOC9ixx3BggA1gzh+sJ6gk6d4jubN/Poc89x01tvEZGXB1aexVFVU8XXB7/mXxv/xZf7vxzUDTVn689S3yiblgw3h+oqASiNjb3iczyNJUTDgGVYAqwaOALsBpacO64OS0BmAxOB7wPNwGZgIfAG8NAgr1ly7rqcu24AlvAcikfPXf9iPgG+C8w6V+s24G7AE1h6wbGPA37Ar4dYg7Aup85O4tLTiUtPp9HHh8yZM8mcOZMmv8vr5uhPZ2cneUV55BXl4e3p3TOg6e7m3udY2RR4ZKjWrl3rcLvoPvjii/hVX94eeH8D/gu4H1gPuFzwfAfQ/cF1NfAn4Fbgfb59l6wCZmBpAedjCeKB1AFHgSQsgfkA8C9gJ5Y3gYH8+1zNfwEeA64C9l1wzGLgBJY3GiegAYgE5tD7k8QG4A7ga2DeIK4tRpZJpaJcrycjOZnCxES6rHiHZjeVSsW40HEk6BMYFzoOjVqDyWTi7U1vyzZlI8DhWtwA+ZMnM/uLoXZWQBuWbo9x9B/a8G1oA2w69/U5ev+gg4CngCeBfwDPDuLavsB1Q6y3WxnwQyyt+8WXOK4UmMa3tXoDsece73YWeAJL+Etoj05qs5mIggIiCgowuLmRM20amcnJVIeEWO0aZrOZ0pOllJ4sxVXnSlx0HF6eXhLaI8Qhgztv6tTLCu6dWLpEfoRlcOAzIBNL33Uylpbp+bqHQKP7OVf3Y18wuOC+XGYsrXNv4GUswXsx44BjgAnL99eI5RPB+d/XDwFX4HfDUKuwPtfWVqbt28e0ffs4ExpKRnIyudOm0eZqvf0tDUYDx7KPWe18YmAOGdw1Y8dSExxMwJmh9RIfPvdVh6XLIvOC56/B0o3Qvf5bAHAKKMYyoHi+7h0wh3u9wj9i6Xf/HPDi0sH9fSwDrvOAuVj6uOuBVeee/wzL4OVOLIOXwrYEV1QQvGkT87dsoTAxkYzkZMr1eqveoSlGhsPNKumWN2XKkF/TfQPvS1hmZuzFMmvkOHA9sAe4/bzjuwf0fgl0nfd4NfDKud/XDbmKwcsGfo4lkAfTD34L8E8sYf0XLN/jW8DNWPq7H8XS3bIQ2IhlpowGSz/4eqtWLoaTc2cnCWlp3PH66zz0u98xa9cuPOplJogtcdzgTkoa8mu6J1s5YZmBcTWWlmcilv7sMCwDdt+cO+45IBxLK3wqli6WR7DMMOke8x+uv4AO4HtYpv/9fgivux/IAlqADCyzTAB+fO7rH7AMkt6O5fv+HMsb1KNYWuTCtvjU1nL19u088pvfcOvf/kZMejrqzk6lyxIDcMiuEoC6wEDOhIYSXFEx6Nf4nPuahKWVeT43LPOz/w4cwtIvPBZL98qvgU+xtGIDgDuxzDiJwTJQORxeANKAr7jybo1dWL6vLVj6yv+AZYrgPwF34DtYAvxF+k4bFLZBbTYTlZdHVF4ere7uZE+fTmZyMrVjxihdmuiHwwY3QO7UqUMK7rhzX30u8rzvua+G8x4LBl479+t8X577OnPQVx+ao1gGJq+9yPP7sXSFeGPpGrmYZiyfEu4Fbjr3WA6Wn0X3LF4VljezoQ/3itHIraWFGXv2MGPPHk6Fh5MxaxZ5U6fSrhu9+1s6GocO7qzkZK7asQOnQX40vA5LSGXz7cyL83UPVg5mn+9/n/t6z6CuPHSLsLTuL9SMZU55MJYgdhvgPD/F8ka07oLH2y74s9zgbJ/Glpcztrwcp44O0ubJBNDRwqGD2+DuTt6UKUw8cmRQx0dgGaj7BEuQPXnec58DO7C0xm8895gJaKVvV8VbWIJ7LpYBwfPVnPsVQP/BO1iPX+TxEizBrcdy5+al7MXSvfMBcP7CohOw3ApfhGVaY8O5YxMvv1wxinU4OZEzfbrSZYjzOHRwAxy76qpBBzfAn7H0HT+FZTAuCct0v4+xzLB4A0v3A1hCOxhL63c8lhb6fiyDlwnAh/Rttb8G/C+WmSi/uuC5NVhCHb696/El4O1zv7+Fvm8El8uAZQbJrcDKfup4F0vf9q1YpgfWY2mdC/tTMHkyRreBPpuJkeTwwX163DhOhYcztrx8UMeHYVmT5DksLe89WOZH3wz8DMuNON20wF1YQnbnucdigN9gmWEy1P8KG+h9FyNYWvrdIrFecP8PUIvljepCU7FMB/xvLG804ViWAljSz7HC9qXPufDWMqE0h1yr5EITDh9m8fvvK12GEKNORWQk7z3xhNJliAs47Dzu8+VNnYpBPgoK0cfhBQuULkH0Q4Ib6HJ2lo+DQlygJjiYExMuXKxBjAYS3OccmT+fNq1W6TKEGDUOX3utrGMySklwn2N0cyPt6ovtCyOEY2n08SF32jSlyxAXIcF9niPz59Mmd4cJwZFrrrHqjvLCuiS4z2N0cyPtqquULkMIRTV7eXF81iylyxCXIMF9gVRpdQsHd+D66+mU8Z5RTYL7Am1ubhyVvm7hoGqCg8lMTh74QKEoCe5+HL72Wpo9PZUuQ4gRt+emmzCrJRZGO/kb6keHTsfepbKytHAspXo9xQkJSpchBkGC+yKyp0+nMiJC6TKEGBFmlYo9N9+sdBlikCS4L0al4osVKzDJDQjCAWRPm0ZVaKjSZYhBkuC+hKqwMDJkWpSwcwY3N76W1rZNkeAewP7FizG4uipdhhDD5qvlyzF4XOnOpGIk2U1wv/fee6xZs4azZ89a9bwGd3cZqBR2qzguTna3sUGD2khhzZo1AKhUKp555hkCAvrfVOuvf/0rJ06cAODOO+9k5szh2gp3ZGXMnk1cejoRBQVKlyKE1bRrtexceeH+RsIWDLrFrVarMZvNHDp0qN/nq6urOXHiBGqF5oAuWbKEp59+Gm9v74EPvgw77rhDVg8UdmXf4sU0+foqXYa4DINOWU9PT8LCwjh8+DBdXV19nk9JSQFggkLr93p5eREUFIRmmBbGafL1ZfeyZcNybiFGWmVEBGlz5ypdhrhMQ9pzcvbs2WzYsIGcnBwmTZrU83hXVxepqalERkYSHBxMZmZmv6+vrq5m165dFBQU0NLSgru7OzExMSxcuJDAwMCe4zZs2MDBgwd54IEHel2nW2lpKa+++iqJiYncf//9gKWPOzU1lZ///Of4+fn1OX737t2UlJTQ2tqKh4cHCQkJLFq0aEgt9MxZsxifnY0+K2vQrxFitDHqdHx2zz0gd0jarCH9zU2dOhUXF5ee1nW3rKwsmpubmXWJqXNlZWWsW7eOo0ePEh4ezvz58xk3bhxHjx5l3bp1lJWV9Rw7Y8YMAI5cZPf11NRUgEH1oR86dIg///nP5ObmMn78eObNm0d4eDgpKSmsW7eOurq6Ac9xvs/vuENuhxc27fPbb6fR31/pMsQVGFKLW6fTMXXqVFJTU6mvr8fHxwewdJPodDqmTJnCF1980ed1ZrOZ9957D6PRyD333MO08xZoP3bsGG+//TbvvvsuP/nJT1Cr1URGRhIYGEh2djatra24nbcfZGdnJ8eOHcPDw4O4uLhL1ltdXc3GjRvx9fXlscce69W6LigoYP369WzevJkHHnhg0D8Dg7s72++6i1vfeAO12eH3WRY25tjcuRRMmaJ0GeIKDfmz0qxZszCZTD2DlGfPniU/P5+kpCRcXFz6fU1JSQlVVVVERET0Cm2wtOKjoqKorq6muLi45/EZM2bQ1dVFWlpar+OzsrIwGAxMmzZtwP7sAwcO0NXVxfLly/t0icTExDBx4kSys7MxGo2D/v4BSuPi+Ob664f0GiGUVhUSIuM0dmJILW6AiIgIxo4dy+HDh1m4cCGHDh3CbDYze/bsi76moqICAL1e3+/zer2e4uJiKisrGT9+PADTp09n+/btpKamctV5mxt0d5N0d6dcSmlpKQBFRUWUl5f3eb65uRmTyURNTQ1hYWEDnu98BxcuJPjkSenvFjahXatly/e+R5fTkP/Li1Hosv4WZ82axccff0xubi6HDx8mLCyM0Eusc9DdovXy8ur3ec9zfcYGg6HnMR8fH2JiYsjPz+fMmTMEBwfT1NREXl4eISEhhISEDFhna2srALt3777kcW1tbQOeqw+Vim13382969bhV1099NcLMYJ23nYb9edNABC27bKCe/r06Xz22Wds3LiRhoYGFi1adMnjded2lGlqaur3+e7HdRfsPDNjxgzy8/NJTU1l6dKlpKWlYTKZBtXaPv98zz//fJ9zW0O7Tsfm++/n3ldfxeVywl+IEXDwuutk4187c1nzgVxdXZk8eTINDQ24uLgwderUSx7f3RrvvqvyQoWFhb2O65aYmIhOp+Po0aOYTCZSU1NRq9UkJSUNqs5x48YBlq6S4XJ2zBi233nnsJ1fiCuRN2UK+2+8UekyhJVd9kTOG2+8kQceeIBHHnlkwNZs9yyR4uJi0tPTez2Xnp5OcXExgYGBREVF9XrO2dmZKVOm0NDQwJ49e6isrCQhIaGna2UgV199NRqNhk8++YTqfrozOjs7rRLqBZMnc0AGK8UoUxkRwba77gJZmtjuXPZIha+vL76DvF1WpVJx1113sX79et5++23S0tIICgqiurqazMxMtFotd911V7+3y8+YMYOUlBS2bdvW8+fBCgoK4o477uCDDz7gpZdeIi4ujsDAQEwmE3V1dRQXF+Pu7s4zzzwz6HNezDfXX49bUxNTv/nmis8lxJWq9/Pj4wcfpMvZWelSxDAYsSHmiIgIVq9e3XPnZHZ2Nu7u7iQlJbFw4UKCgoL6fV1UVBQBAQHU1NTg5uZGwhC3Vpo+fTohISF8/fXXFBYWkp+fj4uLC15eXkyePJkpVpzT+sWKFbg1NxObkWG1cwoxVEadjk0PPSRLtdox1dq1a+UuEivSdHZy69/+xriL9OcLMZw6nJ3Z9NBDlF9k6q2wD7JYgZV1OTmx+cEHqRrEdEUhrKnTyYnNDzwgoe0AJLiHQbtOx8aHH6buIuuWC2FtnRoNm++/n9IBloEQ9kGCe5i0ennx/qpV1F6k714Ia+nSaNhy332UDHH8R9guCe5h1OLtzfurVlE1dqzSpQg71aVW8+l3v0vRxIlKlyJGkAT3MDN4evLhqlWcCg9XuhRhZ7o0Grbeey+FiYlKlyJGmAT3CDC6ubHh0UepiIxUuhRhJ9q0Wj566CHyZYlWhyTBPULadTo2PPIIpTExSpcibFyzpyfvP/YYZbGxSpciFCLBPYI6tVo+evhhMpKTlS5F2KizgYG8+4MfUH2J1TiF/ZPgHmEmjYbP77iD3TfdhEnWkBBDUBkRwbtPPEHjBXuqCscjq6or5Mi111IXGMjSd96RJWHFgPITE9l2zz10ytojAmlxK6po4kTeffxxGs/t3SnEhUwqFXsXL2bLffdJaIseEtwKqwkJ4T+rV3PygiVthTC4ufHRww9z6LrrZGlW0YsE9yjQ6unJB6tWcWDRIkz9LG0rHE/luHG89eSTcgu76Jf0cY8SZrWab264gTK9nqXvvINnQ4PSJQmFHJk3jz033YRJo1G6FDFKSfNulKkYP55///jHFMotzA6nycuLjx56iN3Ll0toi0uSFvcoZHRzY/ODDzJ1/36u2bIF585OpUsSwyxr+nS+uuUW2lxdlS5F2AAJ7lHs2FVXURIby8KNG4k4t6GysC/Nnp7sWrmSE/IJSwyB7IBjIyakpjJ/yxbcWlqULkVYSU5SEl+uWIHRzU3pUoSNkRa3jcieMYPihATmf/IJE48cUboccQXOBgTw9bJlFE2YoHQpwkZJcNsQg7s72+++m+wZM7hu40b8amqULkkMQZtOx8GFCzl69dWYnOS/nrh80lVio9RdXUw+eJDZO3fi3tysdDniEkwqFVkzZ7J38WIMnp5KlyPsgLzt2yiTRsOxq64ia8YMZnz9NTO+/lrWPBmFTkZF8dXy5VSFhSldirAjEtw2rkOr5Zvrr+fYnDnM2bWLyQcPounqUrosh3cyKoqDixZRKmtmi2EgXSV2xrumhllffknCkSM4SYCPuFK9noMLF3JSr1e6FGHHJLjtlHtDA9P37GHywYNopQtl2BXHxXFw4UIqZbEwMQIkuO2ci9FIYkoKSfv24V1Xp3Q5dqXdxYXcpCTS586lSnakESNIgttBqEwmxmdlkZiSQmR+PmqTSemSbFZNcDDpc+eSPX067Tqd0uUIBySDkw7CrFZTmJhIYWIi7o2NTDhyhAmpqQScOaN0aTah08mJgsRE0ufMoSI6WulyhIOTFreDCy4rY1JqKnFpabgaDEqXM6p0ODlREh9P/uTJFE2YIK1rMWpIcAvAckNPaFER47Ozic7JwddB78rsCespUziRkECHhLUYhSS4Rb98q6osIZ6dTUhJCRo77hOvCQ6mLCaGcr2e0pgYOrRapUsS4pKkj1v0qy4oiNSgIFKvvRYXg4GQkhJCSksJKS1lbFmZTd+lWe/vT5leT7leT5leT6vchi5sjAS3GFC7qyslCQmUJCQAlhkqAadO9YR5wKlT+FZXj7oNH0wqFfUBAVSHhFAVEmL5GhpKi5eX0qUJcUUkuMWQmdVqqkNDqQ4NJf2qqywPmkx41dXhV1WFX3W15WtVFd5nz+LW3IzTMIW6WaXC4OZGo68vDX5+ll/+/lSPHUv12LF0SreHsEMS3MI61Goa/f1p9PfvaZmfz8VoxK25Gbempp6vrq2taLq6UHf/Mpl6/bnT2ZkOFxc6tFraz/3qcHGhXavF6OZGs7c3zV5eskSqcDjyL16MiHadjnadjvqAAKVLEcLmyS7vQghhYyS4hRDCxkhwCyGEjZHgFkIIGyPBLYQQNkaCWwghbIwEtxBC2BgJbiGEsDES3EIIYWMkuIUQwsZIcAshhI2R4BZCCBsjwS2EEDZGglsIIWyMBLcQQtgYCW4hhLAxEtxCCGFjJLiFEMLGSHALIYSNkeAWQggbI8EthBA2RoJbCCFsjAS3EELYGAluIYSwMRLcQghhYyS4hRDCxkhwCyGEjZHgFkIIGyPBLYQQNkaCWwghbIwEtxBC2BgJbiGEsDES3EIIYWP+P+0GldT6Pfb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0" name="Picture 4" descr="https://lh5.googleusercontent.com/-oFxo2e3EY828a6m8u37WgDCjJh1_GTHsdOIJyySExB6xuHLhhNt-D2EpBZ_k5Z-VRhoZEZ-CBpH0UHZ_bBZ5WcP3FNkCtqp35XHugsGrFjgUQt238iaHTdPTOKEpFb9IRActAJmBusUHujZ3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377" y="1150428"/>
            <a:ext cx="4160104" cy="32507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7975" y="1744482"/>
            <a:ext cx="2792818" cy="1600438"/>
          </a:xfrm>
          <a:prstGeom prst="rect">
            <a:avLst/>
          </a:prstGeom>
          <a:noFill/>
        </p:spPr>
        <p:txBody>
          <a:bodyPr wrap="square" rtlCol="0">
            <a:spAutoFit/>
          </a:bodyPr>
          <a:lstStyle/>
          <a:p>
            <a:pPr marL="400050" indent="-285750">
              <a:buFont typeface="Wingdings" panose="05000000000000000000" pitchFamily="2" charset="2"/>
              <a:buChar char="Ø"/>
            </a:pPr>
            <a:r>
              <a:rPr lang="en-US" dirty="0" smtClean="0">
                <a:solidFill>
                  <a:schemeClr val="bg1">
                    <a:lumMod val="50000"/>
                  </a:schemeClr>
                </a:solidFill>
                <a:latin typeface="Times New Roman" panose="02020603050405020304" pitchFamily="18" charset="0"/>
                <a:cs typeface="Times New Roman" panose="02020603050405020304" pitchFamily="18" charset="0"/>
              </a:rPr>
              <a:t>69.1</a:t>
            </a:r>
            <a:r>
              <a:rPr lang="en-US" dirty="0">
                <a:solidFill>
                  <a:schemeClr val="bg1">
                    <a:lumMod val="50000"/>
                  </a:schemeClr>
                </a:solidFill>
                <a:latin typeface="Times New Roman" panose="02020603050405020304" pitchFamily="18" charset="0"/>
                <a:cs typeface="Times New Roman" panose="02020603050405020304" pitchFamily="18" charset="0"/>
              </a:rPr>
              <a:t>% of the content available on Netflix are movies; the remaining 30.9% are TV </a:t>
            </a:r>
            <a:r>
              <a:rPr lang="en-US" dirty="0" smtClean="0">
                <a:solidFill>
                  <a:schemeClr val="bg1">
                    <a:lumMod val="50000"/>
                  </a:schemeClr>
                </a:solidFill>
                <a:latin typeface="Times New Roman" panose="02020603050405020304" pitchFamily="18" charset="0"/>
                <a:cs typeface="Times New Roman" panose="02020603050405020304" pitchFamily="18" charset="0"/>
              </a:rPr>
              <a:t>Shows.</a:t>
            </a:r>
            <a:endParaRPr lang="en-IN" dirty="0" smtClean="0">
              <a:solidFill>
                <a:schemeClr val="bg1">
                  <a:lumMod val="50000"/>
                </a:schemeClr>
              </a:solidFill>
              <a:latin typeface="Times New Roman" panose="02020603050405020304" pitchFamily="18" charset="0"/>
              <a:cs typeface="Times New Roman" panose="02020603050405020304" pitchFamily="18" charset="0"/>
            </a:endParaRPr>
          </a:p>
          <a:p>
            <a:pPr marL="400050" indent="-285750">
              <a:buFont typeface="Wingdings" panose="05000000000000000000" pitchFamily="2" charset="2"/>
              <a:buChar char="Ø"/>
            </a:pPr>
            <a:r>
              <a:rPr lang="en-US" dirty="0" smtClean="0">
                <a:solidFill>
                  <a:schemeClr val="bg1">
                    <a:lumMod val="50000"/>
                  </a:schemeClr>
                </a:solidFill>
                <a:latin typeface="Times New Roman" panose="02020603050405020304" pitchFamily="18" charset="0"/>
                <a:cs typeface="Times New Roman" panose="02020603050405020304" pitchFamily="18" charset="0"/>
              </a:rPr>
              <a:t>Movies </a:t>
            </a:r>
            <a:r>
              <a:rPr lang="en-US" dirty="0">
                <a:solidFill>
                  <a:schemeClr val="bg1">
                    <a:lumMod val="50000"/>
                  </a:schemeClr>
                </a:solidFill>
                <a:latin typeface="Times New Roman" panose="02020603050405020304" pitchFamily="18" charset="0"/>
                <a:cs typeface="Times New Roman" panose="02020603050405020304" pitchFamily="18" charset="0"/>
              </a:rPr>
              <a:t>uploaded on Netflix are more than twice the TV Shows uploaded.</a:t>
            </a:r>
          </a:p>
        </p:txBody>
      </p:sp>
    </p:spTree>
    <p:extLst>
      <p:ext uri="{BB962C8B-B14F-4D97-AF65-F5344CB8AC3E}">
        <p14:creationId xmlns:p14="http://schemas.microsoft.com/office/powerpoint/2010/main" val="2732991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00" y="34410"/>
            <a:ext cx="8520600" cy="572700"/>
          </a:xfrm>
        </p:spPr>
        <p:txBody>
          <a:bodyPr/>
          <a:lstStyle/>
          <a:p>
            <a:r>
              <a:rPr lang="en-US" dirty="0">
                <a:solidFill>
                  <a:srgbClr val="FF0000"/>
                </a:solidFill>
                <a:latin typeface="Times New Roman" panose="02020603050405020304" pitchFamily="18" charset="0"/>
                <a:cs typeface="Times New Roman" panose="02020603050405020304" pitchFamily="18" charset="0"/>
              </a:rPr>
              <a:t>Number of Movies and TV Shows added on </a:t>
            </a:r>
            <a:r>
              <a:rPr lang="en-US" dirty="0" smtClean="0">
                <a:solidFill>
                  <a:srgbClr val="FF0000"/>
                </a:solidFill>
                <a:latin typeface="Times New Roman" panose="02020603050405020304" pitchFamily="18" charset="0"/>
                <a:cs typeface="Times New Roman" panose="02020603050405020304" pitchFamily="18" charset="0"/>
              </a:rPr>
              <a:t>Netflix:</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0757" y="607110"/>
            <a:ext cx="8352971" cy="3838625"/>
          </a:xfrm>
        </p:spPr>
        <p:txBody>
          <a:bodyPr/>
          <a:lstStyle/>
          <a:p>
            <a:pPr marL="114300" indent="0">
              <a:buNone/>
            </a:pPr>
            <a:r>
              <a:rPr lang="en-IN" sz="2400" dirty="0">
                <a:solidFill>
                  <a:srgbClr val="FF0000"/>
                </a:solidFill>
                <a:latin typeface="Times New Roman" panose="02020603050405020304" pitchFamily="18" charset="0"/>
                <a:cs typeface="Times New Roman" panose="02020603050405020304" pitchFamily="18" charset="0"/>
              </a:rPr>
              <a:t>On </a:t>
            </a:r>
            <a:r>
              <a:rPr lang="en-IN" sz="2400" dirty="0" smtClean="0">
                <a:solidFill>
                  <a:srgbClr val="FF0000"/>
                </a:solidFill>
                <a:latin typeface="Times New Roman" panose="02020603050405020304" pitchFamily="18" charset="0"/>
                <a:cs typeface="Times New Roman" panose="02020603050405020304" pitchFamily="18" charset="0"/>
              </a:rPr>
              <a:t>Yearly Basis:</a:t>
            </a:r>
            <a:endParaRPr lang="en-IN" sz="2400" dirty="0">
              <a:solidFill>
                <a:srgbClr val="FF0000"/>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FF0000"/>
              </a:solidFill>
              <a:latin typeface="Times New Roman" panose="02020603050405020304" pitchFamily="18" charset="0"/>
              <a:cs typeface="Times New Roman" panose="02020603050405020304" pitchFamily="18" charset="0"/>
            </a:endParaRPr>
          </a:p>
          <a:p>
            <a:pPr algn="just"/>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122" name="Picture 2" descr="https://lh6.googleusercontent.com/QnDHeiB17G_feRWs96PI3uEId-8WRkx2aFChLyGfpDZNwu8cTxcw2TPTIqCVqKgPqxEdRRXg07KxsrFZP1Zy-hAkbNGyyddRg2R63GLiFdJLNDmbSM_Pv0WFmGLQJhK8S8HeHhncFS5CTyFqF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00" y="1179811"/>
            <a:ext cx="6088290" cy="28434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7975" y="1744482"/>
            <a:ext cx="2792818" cy="307777"/>
          </a:xfrm>
          <a:prstGeom prst="rect">
            <a:avLst/>
          </a:prstGeom>
          <a:noFill/>
        </p:spPr>
        <p:txBody>
          <a:bodyPr wrap="square" rtlCol="0">
            <a:spAutoFit/>
          </a:bodyPr>
          <a:lstStyle/>
          <a:p>
            <a:pPr marL="400050" indent="-285750">
              <a:buFont typeface="Wingdings" panose="05000000000000000000" pitchFamily="2" charset="2"/>
              <a:buChar char="Ø"/>
            </a:pP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32390" y="4218590"/>
            <a:ext cx="7534940" cy="73866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chemeClr val="bg1">
                    <a:lumMod val="50000"/>
                  </a:schemeClr>
                </a:solidFill>
                <a:latin typeface="Times New Roman" panose="02020603050405020304" pitchFamily="18" charset="0"/>
                <a:cs typeface="Times New Roman" panose="02020603050405020304" pitchFamily="18" charset="0"/>
              </a:rPr>
              <a:t>TV shows are increasing </a:t>
            </a:r>
            <a:r>
              <a:rPr lang="en-US" dirty="0" smtClean="0">
                <a:solidFill>
                  <a:schemeClr val="bg1">
                    <a:lumMod val="50000"/>
                  </a:schemeClr>
                </a:solidFill>
                <a:latin typeface="Times New Roman" panose="02020603050405020304" pitchFamily="18" charset="0"/>
                <a:cs typeface="Times New Roman" panose="02020603050405020304" pitchFamily="18" charset="0"/>
              </a:rPr>
              <a:t>continuously. </a:t>
            </a:r>
          </a:p>
          <a:p>
            <a:pPr marL="285750" indent="-285750" algn="just">
              <a:buFont typeface="Wingdings" panose="05000000000000000000" pitchFamily="2" charset="2"/>
              <a:buChar char="Ø"/>
            </a:pPr>
            <a:r>
              <a:rPr lang="en-US" dirty="0" smtClean="0">
                <a:solidFill>
                  <a:schemeClr val="bg1">
                    <a:lumMod val="50000"/>
                  </a:schemeClr>
                </a:solidFill>
                <a:latin typeface="Times New Roman" panose="02020603050405020304" pitchFamily="18" charset="0"/>
                <a:cs typeface="Times New Roman" panose="02020603050405020304" pitchFamily="18" charset="0"/>
              </a:rPr>
              <a:t>Movies </a:t>
            </a:r>
            <a:r>
              <a:rPr lang="en-US" dirty="0">
                <a:solidFill>
                  <a:schemeClr val="bg1">
                    <a:lumMod val="50000"/>
                  </a:schemeClr>
                </a:solidFill>
                <a:latin typeface="Times New Roman" panose="02020603050405020304" pitchFamily="18" charset="0"/>
                <a:cs typeface="Times New Roman" panose="02020603050405020304" pitchFamily="18" charset="0"/>
              </a:rPr>
              <a:t>were increasing continuously but after 2019 there is fall but after 2020 there is sudden fall due to COVID</a:t>
            </a:r>
          </a:p>
        </p:txBody>
      </p:sp>
    </p:spTree>
    <p:extLst>
      <p:ext uri="{BB962C8B-B14F-4D97-AF65-F5344CB8AC3E}">
        <p14:creationId xmlns:p14="http://schemas.microsoft.com/office/powerpoint/2010/main" val="3801532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1662</Words>
  <Application>Microsoft Office PowerPoint</Application>
  <PresentationFormat>On-screen Show (16:9)</PresentationFormat>
  <Paragraphs>171</Paragraphs>
  <Slides>38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Wingdings</vt:lpstr>
      <vt:lpstr>Montserrat</vt:lpstr>
      <vt:lpstr>Verdana</vt:lpstr>
      <vt:lpstr>Roboto</vt:lpstr>
      <vt:lpstr>Algerian</vt:lpstr>
      <vt:lpstr>Times New Roman</vt:lpstr>
      <vt:lpstr>Tahoma</vt:lpstr>
      <vt:lpstr>Simple Light</vt:lpstr>
      <vt:lpstr>Unsupervised ML Clustering Capstone Project Netflix Movies &amp; TV Shows Clustering  by   </vt:lpstr>
      <vt:lpstr>Contents:</vt:lpstr>
      <vt:lpstr>Introduction: </vt:lpstr>
      <vt:lpstr> Problem Statement: </vt:lpstr>
      <vt:lpstr>Data Analysis Steps:</vt:lpstr>
      <vt:lpstr>Dataset Preview:</vt:lpstr>
      <vt:lpstr>Data Summary :</vt:lpstr>
      <vt:lpstr>EDA on Netflix Data in Netflix Style   </vt:lpstr>
      <vt:lpstr>Number of Movies and TV Shows added on Netflix:</vt:lpstr>
      <vt:lpstr>On Monthly Basis: </vt:lpstr>
      <vt:lpstr>On Daily Basis: </vt:lpstr>
      <vt:lpstr>Worldwide Presence:</vt:lpstr>
      <vt:lpstr>Release year: </vt:lpstr>
      <vt:lpstr>Cast:</vt:lpstr>
      <vt:lpstr>Director: </vt:lpstr>
      <vt:lpstr>Content vs Country: </vt:lpstr>
      <vt:lpstr>Seasons of TV Shows: </vt:lpstr>
      <vt:lpstr>Running Time of Movies:</vt:lpstr>
      <vt:lpstr>Ratings:</vt:lpstr>
      <vt:lpstr>Netflix Originals:</vt:lpstr>
      <vt:lpstr>Originals in TV Shows: </vt:lpstr>
      <vt:lpstr>Title:</vt:lpstr>
      <vt:lpstr>Description:</vt:lpstr>
      <vt:lpstr>PowerPoint Presentation</vt:lpstr>
      <vt:lpstr>Removing Punctuations: </vt:lpstr>
      <vt:lpstr>Removing Stop words:</vt:lpstr>
      <vt:lpstr>Stemming:</vt:lpstr>
      <vt:lpstr>Creating Clusters:</vt:lpstr>
      <vt:lpstr>Principal Component Analysis:</vt:lpstr>
      <vt:lpstr>PowerPoint Presentation</vt:lpstr>
      <vt:lpstr>Determining optimal value for k:</vt:lpstr>
      <vt:lpstr>10 Distinct clusters created using kMeans Clustering: </vt:lpstr>
      <vt:lpstr>Representing each cluster using world cloud:</vt:lpstr>
      <vt:lpstr>PowerPoint Presentation</vt:lpstr>
      <vt:lpstr>PowerPoint Presentation</vt:lpstr>
      <vt:lpstr>Getting 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Prajwal Bharadwaj</dc:creator>
  <cp:lastModifiedBy>Prajwal Bharadwaj</cp:lastModifiedBy>
  <cp:revision>76</cp:revision>
  <dcterms:modified xsi:type="dcterms:W3CDTF">2022-07-08T02:57:53Z</dcterms:modified>
</cp:coreProperties>
</file>