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423e3e71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23e3e71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423e3e71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23e3e7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423e3e71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23e3e71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423e3e71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23e3e71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423e3e71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23e3e71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423e3e71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23e3e7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423e3e71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23e3e71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423e3e71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23e3e71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423e3e7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23e3e7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423e3e71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23e3e71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423e3e71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23e3e71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423e3e71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23e3e71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423e3e71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423e3e71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423e3e71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23e3e71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423e3e71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23e3e71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423e3e71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423e3e71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60325" y="859500"/>
            <a:ext cx="8123100" cy="72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YCSB</a:t>
            </a:r>
            <a:endParaRPr/>
          </a:p>
        </p:txBody>
      </p:sp>
      <p:sp>
        <p:nvSpPr>
          <p:cNvPr id="60" name="Google Shape;60;p13"/>
          <p:cNvSpPr txBox="1"/>
          <p:nvPr>
            <p:ph idx="1" type="subTitle"/>
          </p:nvPr>
        </p:nvSpPr>
        <p:spPr>
          <a:xfrm>
            <a:off x="510450" y="1588488"/>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CCBD ASSIGNMENT - TASK 2</a:t>
            </a:r>
            <a:endParaRPr/>
          </a:p>
        </p:txBody>
      </p:sp>
      <p:sp>
        <p:nvSpPr>
          <p:cNvPr id="61" name="Google Shape;61;p13"/>
          <p:cNvSpPr/>
          <p:nvPr/>
        </p:nvSpPr>
        <p:spPr>
          <a:xfrm>
            <a:off x="510450" y="3199000"/>
            <a:ext cx="3447600" cy="72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10450" y="4114875"/>
            <a:ext cx="3447600" cy="72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185950" y="3199000"/>
            <a:ext cx="3447600" cy="72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185950" y="4114875"/>
            <a:ext cx="3447600" cy="729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581700" y="3199000"/>
            <a:ext cx="33051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Abhijnana Kashyap (CSE)</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PES1201800155</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abhijnanakashyap@gmail.com</a:t>
            </a:r>
            <a:endParaRPr sz="1200">
              <a:solidFill>
                <a:schemeClr val="lt1"/>
              </a:solidFill>
              <a:latin typeface="Proxima Nova"/>
              <a:ea typeface="Proxima Nova"/>
              <a:cs typeface="Proxima Nova"/>
              <a:sym typeface="Proxima Nova"/>
            </a:endParaRPr>
          </a:p>
        </p:txBody>
      </p:sp>
      <p:sp>
        <p:nvSpPr>
          <p:cNvPr id="66" name="Google Shape;66;p13"/>
          <p:cNvSpPr txBox="1"/>
          <p:nvPr/>
        </p:nvSpPr>
        <p:spPr>
          <a:xfrm>
            <a:off x="5257200" y="3199000"/>
            <a:ext cx="33051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Aditi HK </a:t>
            </a:r>
            <a:r>
              <a:rPr lang="en" sz="1200">
                <a:solidFill>
                  <a:schemeClr val="lt1"/>
                </a:solidFill>
                <a:latin typeface="Proxima Nova"/>
                <a:ea typeface="Proxima Nova"/>
                <a:cs typeface="Proxima Nova"/>
                <a:sym typeface="Proxima Nova"/>
              </a:rPr>
              <a:t>(CSE)</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PES1201801027</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aditihk@gmail.com</a:t>
            </a:r>
            <a:endParaRPr sz="1200">
              <a:solidFill>
                <a:schemeClr val="lt1"/>
              </a:solidFill>
              <a:latin typeface="Proxima Nova"/>
              <a:ea typeface="Proxima Nova"/>
              <a:cs typeface="Proxima Nova"/>
              <a:sym typeface="Proxima Nova"/>
            </a:endParaRPr>
          </a:p>
        </p:txBody>
      </p:sp>
      <p:sp>
        <p:nvSpPr>
          <p:cNvPr id="67" name="Google Shape;67;p13"/>
          <p:cNvSpPr txBox="1"/>
          <p:nvPr/>
        </p:nvSpPr>
        <p:spPr>
          <a:xfrm>
            <a:off x="581700" y="4114875"/>
            <a:ext cx="33051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Prajwal K Naik </a:t>
            </a:r>
            <a:r>
              <a:rPr lang="en" sz="1200">
                <a:solidFill>
                  <a:schemeClr val="lt1"/>
                </a:solidFill>
                <a:latin typeface="Proxima Nova"/>
                <a:ea typeface="Proxima Nova"/>
                <a:cs typeface="Proxima Nova"/>
                <a:sym typeface="Proxima Nova"/>
              </a:rPr>
              <a:t>(CSE)</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PES1201801455</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naikprajwal40@gmail.com</a:t>
            </a:r>
            <a:endParaRPr sz="1200">
              <a:solidFill>
                <a:schemeClr val="lt1"/>
              </a:solidFill>
              <a:latin typeface="Proxima Nova"/>
              <a:ea typeface="Proxima Nova"/>
              <a:cs typeface="Proxima Nova"/>
              <a:sym typeface="Proxima Nova"/>
            </a:endParaRPr>
          </a:p>
        </p:txBody>
      </p:sp>
      <p:sp>
        <p:nvSpPr>
          <p:cNvPr id="68" name="Google Shape;68;p13"/>
          <p:cNvSpPr txBox="1"/>
          <p:nvPr/>
        </p:nvSpPr>
        <p:spPr>
          <a:xfrm>
            <a:off x="5257200" y="4114875"/>
            <a:ext cx="33051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Swanuja Maslekar </a:t>
            </a:r>
            <a:r>
              <a:rPr lang="en" sz="1200">
                <a:solidFill>
                  <a:schemeClr val="lt1"/>
                </a:solidFill>
                <a:latin typeface="Proxima Nova"/>
                <a:ea typeface="Proxima Nova"/>
                <a:cs typeface="Proxima Nova"/>
                <a:sym typeface="Proxima Nova"/>
              </a:rPr>
              <a:t>(CSE)</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PES1201800369</a:t>
            </a:r>
            <a:endParaRPr sz="12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swanuja2000@gmail.com</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a:t>
            </a:r>
            <a:endParaRPr>
              <a:solidFill>
                <a:schemeClr val="lt1"/>
              </a:solidFill>
            </a:endParaRPr>
          </a:p>
        </p:txBody>
      </p:sp>
      <p:sp>
        <p:nvSpPr>
          <p:cNvPr id="133" name="Google Shape;133;p22"/>
          <p:cNvSpPr txBox="1"/>
          <p:nvPr>
            <p:ph idx="1" type="body"/>
          </p:nvPr>
        </p:nvSpPr>
        <p:spPr>
          <a:xfrm>
            <a:off x="311700" y="1603950"/>
            <a:ext cx="8520600" cy="19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values generated for throughput and latency were recorded and these were plotted into two graphs -</a:t>
            </a:r>
            <a:endParaRPr>
              <a:solidFill>
                <a:schemeClr val="lt1"/>
              </a:solidFill>
            </a:endParaRPr>
          </a:p>
          <a:p>
            <a:pPr indent="-342900" lvl="0" marL="457200" rtl="0" algn="l">
              <a:spcBef>
                <a:spcPts val="1600"/>
              </a:spcBef>
              <a:spcAft>
                <a:spcPts val="0"/>
              </a:spcAft>
              <a:buClr>
                <a:schemeClr val="lt1"/>
              </a:buClr>
              <a:buSzPts val="1800"/>
              <a:buAutoNum type="arabicPeriod"/>
            </a:pPr>
            <a:r>
              <a:rPr lang="en">
                <a:solidFill>
                  <a:schemeClr val="lt1"/>
                </a:solidFill>
              </a:rPr>
              <a:t>Recordcount vs Latency</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Recordcount vs Throughput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94F"/>
                </a:solidFill>
              </a:rPr>
              <a:t>Graphs for workload A</a:t>
            </a:r>
            <a:endParaRPr>
              <a:solidFill>
                <a:srgbClr val="42494F"/>
              </a:solidFill>
            </a:endParaRPr>
          </a:p>
        </p:txBody>
      </p:sp>
      <p:pic>
        <p:nvPicPr>
          <p:cNvPr id="139" name="Google Shape;139;p23"/>
          <p:cNvPicPr preferRelativeResize="0"/>
          <p:nvPr/>
        </p:nvPicPr>
        <p:blipFill>
          <a:blip r:embed="rId3">
            <a:alphaModFix/>
          </a:blip>
          <a:stretch>
            <a:fillRect/>
          </a:stretch>
        </p:blipFill>
        <p:spPr>
          <a:xfrm>
            <a:off x="311700" y="1653550"/>
            <a:ext cx="3899351" cy="2653800"/>
          </a:xfrm>
          <a:prstGeom prst="rect">
            <a:avLst/>
          </a:prstGeom>
          <a:noFill/>
          <a:ln>
            <a:noFill/>
          </a:ln>
        </p:spPr>
      </p:pic>
      <p:pic>
        <p:nvPicPr>
          <p:cNvPr id="140" name="Google Shape;140;p23"/>
          <p:cNvPicPr preferRelativeResize="0"/>
          <p:nvPr/>
        </p:nvPicPr>
        <p:blipFill>
          <a:blip r:embed="rId4">
            <a:alphaModFix/>
          </a:blip>
          <a:stretch>
            <a:fillRect/>
          </a:stretch>
        </p:blipFill>
        <p:spPr>
          <a:xfrm>
            <a:off x="4623657" y="1653550"/>
            <a:ext cx="4208644" cy="2653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94F"/>
                </a:solidFill>
              </a:rPr>
              <a:t>Graphs for workload B</a:t>
            </a:r>
            <a:endParaRPr>
              <a:solidFill>
                <a:srgbClr val="42494F"/>
              </a:solidFill>
            </a:endParaRPr>
          </a:p>
        </p:txBody>
      </p:sp>
      <p:pic>
        <p:nvPicPr>
          <p:cNvPr id="146" name="Google Shape;146;p24"/>
          <p:cNvPicPr preferRelativeResize="0"/>
          <p:nvPr/>
        </p:nvPicPr>
        <p:blipFill>
          <a:blip r:embed="rId3">
            <a:alphaModFix/>
          </a:blip>
          <a:stretch>
            <a:fillRect/>
          </a:stretch>
        </p:blipFill>
        <p:spPr>
          <a:xfrm>
            <a:off x="311700" y="1575100"/>
            <a:ext cx="4350075" cy="2585825"/>
          </a:xfrm>
          <a:prstGeom prst="rect">
            <a:avLst/>
          </a:prstGeom>
          <a:noFill/>
          <a:ln>
            <a:noFill/>
          </a:ln>
        </p:spPr>
      </p:pic>
      <p:pic>
        <p:nvPicPr>
          <p:cNvPr id="147" name="Google Shape;147;p24"/>
          <p:cNvPicPr preferRelativeResize="0"/>
          <p:nvPr/>
        </p:nvPicPr>
        <p:blipFill rotWithShape="1">
          <a:blip r:embed="rId4">
            <a:alphaModFix/>
          </a:blip>
          <a:srcRect b="-2630" l="0" r="0" t="2630"/>
          <a:stretch/>
        </p:blipFill>
        <p:spPr>
          <a:xfrm>
            <a:off x="5022075" y="1551725"/>
            <a:ext cx="3892450" cy="2689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94F"/>
                </a:solidFill>
              </a:rPr>
              <a:t>Graphs of workload C</a:t>
            </a:r>
            <a:endParaRPr>
              <a:solidFill>
                <a:srgbClr val="42494F"/>
              </a:solidFill>
            </a:endParaRPr>
          </a:p>
        </p:txBody>
      </p:sp>
      <p:pic>
        <p:nvPicPr>
          <p:cNvPr id="153" name="Google Shape;153;p25"/>
          <p:cNvPicPr preferRelativeResize="0"/>
          <p:nvPr/>
        </p:nvPicPr>
        <p:blipFill>
          <a:blip r:embed="rId3">
            <a:alphaModFix/>
          </a:blip>
          <a:stretch>
            <a:fillRect/>
          </a:stretch>
        </p:blipFill>
        <p:spPr>
          <a:xfrm>
            <a:off x="311700" y="1625003"/>
            <a:ext cx="4260300" cy="2536420"/>
          </a:xfrm>
          <a:prstGeom prst="rect">
            <a:avLst/>
          </a:prstGeom>
          <a:noFill/>
          <a:ln>
            <a:noFill/>
          </a:ln>
        </p:spPr>
      </p:pic>
      <p:pic>
        <p:nvPicPr>
          <p:cNvPr id="154" name="Google Shape;154;p25"/>
          <p:cNvPicPr preferRelativeResize="0"/>
          <p:nvPr/>
        </p:nvPicPr>
        <p:blipFill>
          <a:blip r:embed="rId4">
            <a:alphaModFix/>
          </a:blip>
          <a:stretch>
            <a:fillRect/>
          </a:stretch>
        </p:blipFill>
        <p:spPr>
          <a:xfrm>
            <a:off x="5163450" y="1575375"/>
            <a:ext cx="3598649" cy="263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94F"/>
                </a:solidFill>
              </a:rPr>
              <a:t>Graphs of workload D</a:t>
            </a:r>
            <a:endParaRPr>
              <a:solidFill>
                <a:srgbClr val="42494F"/>
              </a:solidFill>
            </a:endParaRPr>
          </a:p>
        </p:txBody>
      </p:sp>
      <p:pic>
        <p:nvPicPr>
          <p:cNvPr id="160" name="Google Shape;160;p26"/>
          <p:cNvPicPr preferRelativeResize="0"/>
          <p:nvPr/>
        </p:nvPicPr>
        <p:blipFill>
          <a:blip r:embed="rId3">
            <a:alphaModFix/>
          </a:blip>
          <a:stretch>
            <a:fillRect/>
          </a:stretch>
        </p:blipFill>
        <p:spPr>
          <a:xfrm>
            <a:off x="311700" y="1674025"/>
            <a:ext cx="4458375" cy="2547050"/>
          </a:xfrm>
          <a:prstGeom prst="rect">
            <a:avLst/>
          </a:prstGeom>
          <a:noFill/>
          <a:ln>
            <a:noFill/>
          </a:ln>
        </p:spPr>
      </p:pic>
      <p:pic>
        <p:nvPicPr>
          <p:cNvPr id="161" name="Google Shape;161;p26"/>
          <p:cNvPicPr preferRelativeResize="0"/>
          <p:nvPr/>
        </p:nvPicPr>
        <p:blipFill rotWithShape="1">
          <a:blip r:embed="rId4">
            <a:alphaModFix/>
          </a:blip>
          <a:srcRect b="0" l="0" r="0" t="0"/>
          <a:stretch/>
        </p:blipFill>
        <p:spPr>
          <a:xfrm>
            <a:off x="5176900" y="1674025"/>
            <a:ext cx="3581725" cy="2547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94F"/>
                </a:solidFill>
              </a:rPr>
              <a:t>Graphs of workload E</a:t>
            </a:r>
            <a:endParaRPr>
              <a:solidFill>
                <a:srgbClr val="42494F"/>
              </a:solidFill>
            </a:endParaRPr>
          </a:p>
        </p:txBody>
      </p:sp>
      <p:pic>
        <p:nvPicPr>
          <p:cNvPr id="167" name="Google Shape;167;p27"/>
          <p:cNvPicPr preferRelativeResize="0"/>
          <p:nvPr/>
        </p:nvPicPr>
        <p:blipFill>
          <a:blip r:embed="rId3">
            <a:alphaModFix/>
          </a:blip>
          <a:stretch>
            <a:fillRect/>
          </a:stretch>
        </p:blipFill>
        <p:spPr>
          <a:xfrm>
            <a:off x="432025" y="1658072"/>
            <a:ext cx="4260300" cy="2489117"/>
          </a:xfrm>
          <a:prstGeom prst="rect">
            <a:avLst/>
          </a:prstGeom>
          <a:noFill/>
          <a:ln>
            <a:noFill/>
          </a:ln>
        </p:spPr>
      </p:pic>
      <p:pic>
        <p:nvPicPr>
          <p:cNvPr id="168" name="Google Shape;168;p27"/>
          <p:cNvPicPr preferRelativeResize="0"/>
          <p:nvPr/>
        </p:nvPicPr>
        <p:blipFill>
          <a:blip r:embed="rId4">
            <a:alphaModFix/>
          </a:blip>
          <a:stretch>
            <a:fillRect/>
          </a:stretch>
        </p:blipFill>
        <p:spPr>
          <a:xfrm>
            <a:off x="4634338" y="1658074"/>
            <a:ext cx="4308263" cy="248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94F"/>
                </a:solidFill>
              </a:rPr>
              <a:t>Graphs of workload F</a:t>
            </a:r>
            <a:endParaRPr>
              <a:solidFill>
                <a:srgbClr val="42494F"/>
              </a:solidFill>
            </a:endParaRPr>
          </a:p>
        </p:txBody>
      </p:sp>
      <p:pic>
        <p:nvPicPr>
          <p:cNvPr id="174" name="Google Shape;174;p28"/>
          <p:cNvPicPr preferRelativeResize="0"/>
          <p:nvPr/>
        </p:nvPicPr>
        <p:blipFill rotWithShape="1">
          <a:blip r:embed="rId3">
            <a:alphaModFix/>
          </a:blip>
          <a:srcRect b="0" l="-11650" r="11650" t="0"/>
          <a:stretch/>
        </p:blipFill>
        <p:spPr>
          <a:xfrm>
            <a:off x="188025" y="1711675"/>
            <a:ext cx="4461826" cy="2358999"/>
          </a:xfrm>
          <a:prstGeom prst="rect">
            <a:avLst/>
          </a:prstGeom>
          <a:noFill/>
          <a:ln>
            <a:noFill/>
          </a:ln>
        </p:spPr>
      </p:pic>
      <p:pic>
        <p:nvPicPr>
          <p:cNvPr id="175" name="Google Shape;175;p28"/>
          <p:cNvPicPr preferRelativeResize="0"/>
          <p:nvPr/>
        </p:nvPicPr>
        <p:blipFill>
          <a:blip r:embed="rId4">
            <a:alphaModFix/>
          </a:blip>
          <a:stretch>
            <a:fillRect/>
          </a:stretch>
        </p:blipFill>
        <p:spPr>
          <a:xfrm>
            <a:off x="4740700" y="1661525"/>
            <a:ext cx="4021426" cy="240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sp>
        <p:nvSpPr>
          <p:cNvPr id="180" name="Google Shape;180;p2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is YCSB?</a:t>
            </a:r>
            <a:endParaRPr>
              <a:solidFill>
                <a:schemeClr val="lt1"/>
              </a:solidFill>
            </a:endParaRPr>
          </a:p>
        </p:txBody>
      </p:sp>
      <p:sp>
        <p:nvSpPr>
          <p:cNvPr id="74" name="Google Shape;74;p14"/>
          <p:cNvSpPr txBox="1"/>
          <p:nvPr>
            <p:ph idx="1" type="body"/>
          </p:nvPr>
        </p:nvSpPr>
        <p:spPr>
          <a:xfrm>
            <a:off x="311700" y="1598850"/>
            <a:ext cx="8520600" cy="19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Yahoo! Cloud Serving Benchmark is an open source framework for evaluating and comparing the performance of multiple types of data-serving systems. It is often used to compare the relative performance of NoSQL database management systems. </a:t>
            </a:r>
            <a:endParaRPr>
              <a:solidFill>
                <a:schemeClr val="lt1"/>
              </a:solidFill>
            </a:endParaRPr>
          </a:p>
          <a:p>
            <a:pPr indent="0" lvl="0" marL="0" rtl="0" algn="l">
              <a:spcBef>
                <a:spcPts val="1600"/>
              </a:spcBef>
              <a:spcAft>
                <a:spcPts val="1600"/>
              </a:spcAft>
              <a:buNone/>
            </a:pPr>
            <a:r>
              <a:rPr lang="en">
                <a:solidFill>
                  <a:schemeClr val="lt1"/>
                </a:solidFill>
              </a:rPr>
              <a:t>It consists of the YCSB Client and the core workloads.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NoSQL Databases</a:t>
            </a:r>
            <a:endParaRPr>
              <a:solidFill>
                <a:schemeClr val="lt1"/>
              </a:solidFill>
            </a:endParaRPr>
          </a:p>
        </p:txBody>
      </p:sp>
      <p:sp>
        <p:nvSpPr>
          <p:cNvPr id="80" name="Google Shape;80;p15"/>
          <p:cNvSpPr txBox="1"/>
          <p:nvPr>
            <p:ph idx="1" type="body"/>
          </p:nvPr>
        </p:nvSpPr>
        <p:spPr>
          <a:xfrm>
            <a:off x="311700" y="1259400"/>
            <a:ext cx="8520600" cy="26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NoSQL databases store data differently than relational databases and are non-tabular. They provide flexible schemas, work well with large amounts of data and high user loads and can store relational data too.</a:t>
            </a:r>
            <a:endParaRPr>
              <a:solidFill>
                <a:schemeClr val="lt1"/>
              </a:solidFill>
            </a:endParaRPr>
          </a:p>
          <a:p>
            <a:pPr indent="0" lvl="0" marL="0" rtl="0" algn="l">
              <a:spcBef>
                <a:spcPts val="1600"/>
              </a:spcBef>
              <a:spcAft>
                <a:spcPts val="1600"/>
              </a:spcAft>
              <a:buNone/>
            </a:pPr>
            <a:r>
              <a:rPr lang="en">
                <a:solidFill>
                  <a:schemeClr val="lt1"/>
                </a:solidFill>
              </a:rPr>
              <a:t>As storage costs decreased, the need for data applications for storage and queries increased. The need for defining the scheme in advance became challenging as the data came in different shapes and sizes. This is when NoSQL databases became popular as it allowed the users flexibility to store large amounts of data.</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Cloud Computing</a:t>
            </a:r>
            <a:endParaRPr>
              <a:solidFill>
                <a:schemeClr val="lt1"/>
              </a:solidFill>
            </a:endParaRPr>
          </a:p>
        </p:txBody>
      </p:sp>
      <p:sp>
        <p:nvSpPr>
          <p:cNvPr id="86" name="Google Shape;86;p16"/>
          <p:cNvSpPr txBox="1"/>
          <p:nvPr>
            <p:ph idx="1" type="body"/>
          </p:nvPr>
        </p:nvSpPr>
        <p:spPr>
          <a:xfrm>
            <a:off x="311700" y="1259400"/>
            <a:ext cx="8520600" cy="26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Along with NoSQL databases, cloud computing also rose to popularity. Developers began using public clouds to host their application and data. They wanted the ability to distribute data across multiple servers and regions to make their applications resilient, to scale-out instead of scale-up, and to intelligent geo-place their data.</a:t>
            </a:r>
            <a:endParaRPr>
              <a:solidFill>
                <a:schemeClr val="lt1"/>
              </a:solidFill>
            </a:endParaRPr>
          </a:p>
          <a:p>
            <a:pPr indent="0" lvl="0" marL="0" rtl="0" algn="l">
              <a:spcBef>
                <a:spcPts val="1600"/>
              </a:spcBef>
              <a:spcAft>
                <a:spcPts val="1600"/>
              </a:spcAft>
              <a:buNone/>
            </a:pPr>
            <a:r>
              <a:rPr lang="en">
                <a:solidFill>
                  <a:schemeClr val="lt1"/>
                </a:solidFill>
              </a:rPr>
              <a:t>MongoDB is a NoSQL database and this is the database that was used in our assignment.</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Core Workloads</a:t>
            </a:r>
            <a:endParaRPr>
              <a:solidFill>
                <a:schemeClr val="lt1"/>
              </a:solidFill>
            </a:endParaRPr>
          </a:p>
        </p:txBody>
      </p:sp>
      <p:sp>
        <p:nvSpPr>
          <p:cNvPr id="92" name="Google Shape;92;p17"/>
          <p:cNvSpPr/>
          <p:nvPr/>
        </p:nvSpPr>
        <p:spPr>
          <a:xfrm>
            <a:off x="321475" y="1155275"/>
            <a:ext cx="3999900" cy="1074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311700" y="2550325"/>
            <a:ext cx="3999900" cy="1074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311700" y="3945375"/>
            <a:ext cx="3999900" cy="1074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4832400" y="1155275"/>
            <a:ext cx="3999900" cy="1074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4832400" y="2550325"/>
            <a:ext cx="3999900" cy="1074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4832400" y="3945375"/>
            <a:ext cx="3999900" cy="1074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402900" y="1245725"/>
            <a:ext cx="3817500" cy="8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Workload A : Update heavy workload</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This workload has a mix of 50/50 reads and writes.</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sp>
        <p:nvSpPr>
          <p:cNvPr id="99" name="Google Shape;99;p17"/>
          <p:cNvSpPr txBox="1"/>
          <p:nvPr/>
        </p:nvSpPr>
        <p:spPr>
          <a:xfrm>
            <a:off x="4923600" y="1245725"/>
            <a:ext cx="3817500" cy="8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Workload B : Read mostly workload</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This workload has a 95/5 read/write mix.</a:t>
            </a:r>
            <a:endParaRPr sz="1200">
              <a:solidFill>
                <a:schemeClr val="lt1"/>
              </a:solidFill>
              <a:latin typeface="Proxima Nova"/>
              <a:ea typeface="Proxima Nova"/>
              <a:cs typeface="Proxima Nova"/>
              <a:sym typeface="Proxima Nova"/>
            </a:endParaRPr>
          </a:p>
        </p:txBody>
      </p:sp>
      <p:sp>
        <p:nvSpPr>
          <p:cNvPr id="100" name="Google Shape;100;p17"/>
          <p:cNvSpPr txBox="1"/>
          <p:nvPr/>
        </p:nvSpPr>
        <p:spPr>
          <a:xfrm>
            <a:off x="402900" y="2640775"/>
            <a:ext cx="3817500" cy="8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Workload C : Read only</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This workload is 100% read.</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sp>
        <p:nvSpPr>
          <p:cNvPr id="101" name="Google Shape;101;p17"/>
          <p:cNvSpPr txBox="1"/>
          <p:nvPr/>
        </p:nvSpPr>
        <p:spPr>
          <a:xfrm>
            <a:off x="402900" y="4035825"/>
            <a:ext cx="3817500" cy="8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Workload E : Short ranges</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In this workload, short ranges of record are queried instead of individual records. </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sp>
        <p:nvSpPr>
          <p:cNvPr id="102" name="Google Shape;102;p17"/>
          <p:cNvSpPr txBox="1"/>
          <p:nvPr/>
        </p:nvSpPr>
        <p:spPr>
          <a:xfrm>
            <a:off x="4923600" y="2640775"/>
            <a:ext cx="3817500" cy="8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Workload D : Read latest workload</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In this workload, new records are inserted and the most recent inserted records are the most popular.</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sp>
        <p:nvSpPr>
          <p:cNvPr id="103" name="Google Shape;103;p17"/>
          <p:cNvSpPr txBox="1"/>
          <p:nvPr/>
        </p:nvSpPr>
        <p:spPr>
          <a:xfrm>
            <a:off x="4923600" y="4035825"/>
            <a:ext cx="3817500" cy="8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Workload F : Read-modify-write</a:t>
            </a:r>
            <a:endParaRPr b="1">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200">
                <a:solidFill>
                  <a:schemeClr val="lt1"/>
                </a:solidFill>
                <a:latin typeface="Proxima Nova"/>
                <a:ea typeface="Proxima Nova"/>
                <a:cs typeface="Proxima Nova"/>
                <a:sym typeface="Proxima Nova"/>
              </a:rPr>
              <a:t>In this workload, the client will read a record, modify it and write back the changes.</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Installations required</a:t>
            </a:r>
            <a:endParaRPr>
              <a:solidFill>
                <a:schemeClr val="lt1"/>
              </a:solidFill>
            </a:endParaRPr>
          </a:p>
        </p:txBody>
      </p:sp>
      <p:sp>
        <p:nvSpPr>
          <p:cNvPr id="109" name="Google Shape;109;p18"/>
          <p:cNvSpPr txBox="1"/>
          <p:nvPr>
            <p:ph idx="1" type="body"/>
          </p:nvPr>
        </p:nvSpPr>
        <p:spPr>
          <a:xfrm>
            <a:off x="311700" y="1435200"/>
            <a:ext cx="8520600" cy="22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All the installations were done on virtualbox with Ubuntu 18.04 os.</a:t>
            </a:r>
            <a:endParaRPr>
              <a:solidFill>
                <a:schemeClr val="lt1"/>
              </a:solidFill>
            </a:endParaRPr>
          </a:p>
          <a:p>
            <a:pPr indent="-342900" lvl="0" marL="457200" rtl="0" algn="l">
              <a:spcBef>
                <a:spcPts val="1600"/>
              </a:spcBef>
              <a:spcAft>
                <a:spcPts val="0"/>
              </a:spcAft>
              <a:buClr>
                <a:schemeClr val="lt1"/>
              </a:buClr>
              <a:buSzPts val="1800"/>
              <a:buAutoNum type="arabicPeriod"/>
            </a:pPr>
            <a:r>
              <a:rPr lang="en">
                <a:solidFill>
                  <a:schemeClr val="lt1"/>
                </a:solidFill>
              </a:rPr>
              <a:t>Java</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Maven</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git</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MongoDB - NoSQL database</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YCSB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Execution</a:t>
            </a:r>
            <a:endParaRPr>
              <a:solidFill>
                <a:schemeClr val="lt1"/>
              </a:solidFill>
            </a:endParaRPr>
          </a:p>
        </p:txBody>
      </p:sp>
      <p:sp>
        <p:nvSpPr>
          <p:cNvPr id="115" name="Google Shape;115;p19"/>
          <p:cNvSpPr txBox="1"/>
          <p:nvPr>
            <p:ph idx="1" type="body"/>
          </p:nvPr>
        </p:nvSpPr>
        <p:spPr>
          <a:xfrm>
            <a:off x="311700" y="1017725"/>
            <a:ext cx="8520600" cy="384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
                <a:solidFill>
                  <a:schemeClr val="lt1"/>
                </a:solidFill>
              </a:rPr>
              <a:t>For each workload, the recordcount was varied from 100k-500k. After the workload was executed for a recordcount, the contents of the database was cleared before the next execution. This was done by opening the mongo command shell and by executing the following commands -</a:t>
            </a:r>
            <a:endParaRPr>
              <a:solidFill>
                <a:schemeClr val="lt1"/>
              </a:solidFill>
            </a:endParaRPr>
          </a:p>
          <a:p>
            <a:pPr indent="457200" lvl="0" marL="0" rtl="0" algn="l">
              <a:spcBef>
                <a:spcPts val="1600"/>
              </a:spcBef>
              <a:spcAft>
                <a:spcPts val="0"/>
              </a:spcAft>
              <a:buNone/>
            </a:pPr>
            <a:r>
              <a:rPr lang="en">
                <a:solidFill>
                  <a:schemeClr val="lt1"/>
                </a:solidFill>
              </a:rPr>
              <a:t>u</a:t>
            </a:r>
            <a:r>
              <a:rPr lang="en">
                <a:solidFill>
                  <a:schemeClr val="lt1"/>
                </a:solidFill>
              </a:rPr>
              <a:t>se &lt;database_name&gt;</a:t>
            </a:r>
            <a:endParaRPr>
              <a:solidFill>
                <a:schemeClr val="lt1"/>
              </a:solidFill>
            </a:endParaRPr>
          </a:p>
          <a:p>
            <a:pPr indent="457200" lvl="0" marL="0" rtl="0" algn="l">
              <a:spcBef>
                <a:spcPts val="1600"/>
              </a:spcBef>
              <a:spcAft>
                <a:spcPts val="0"/>
              </a:spcAft>
              <a:buNone/>
            </a:pPr>
            <a:r>
              <a:rPr lang="en">
                <a:solidFill>
                  <a:schemeClr val="lt1"/>
                </a:solidFill>
              </a:rPr>
              <a:t>db.dropDatabase</a:t>
            </a:r>
            <a:endParaRPr>
              <a:solidFill>
                <a:schemeClr val="lt1"/>
              </a:solidFill>
            </a:endParaRPr>
          </a:p>
          <a:p>
            <a:pPr indent="-342900" lvl="0" marL="457200" rtl="0" algn="l">
              <a:spcBef>
                <a:spcPts val="1600"/>
              </a:spcBef>
              <a:spcAft>
                <a:spcPts val="0"/>
              </a:spcAft>
              <a:buClr>
                <a:schemeClr val="lt1"/>
              </a:buClr>
              <a:buSzPts val="1800"/>
              <a:buAutoNum type="arabicPeriod"/>
            </a:pPr>
            <a:r>
              <a:rPr lang="en">
                <a:solidFill>
                  <a:schemeClr val="lt1"/>
                </a:solidFill>
              </a:rPr>
              <a:t>Data was loaded using YCSB. The workload and runtime parameters such as threadcount was chosen for each execution.</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Workload is applied by the YCSB client and after running it, the client will report the required values such as latency and throughput as output.</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Execution</a:t>
            </a:r>
            <a:endParaRPr>
              <a:solidFill>
                <a:schemeClr val="lt1"/>
              </a:solidFill>
            </a:endParaRPr>
          </a:p>
        </p:txBody>
      </p:sp>
      <p:sp>
        <p:nvSpPr>
          <p:cNvPr id="121" name="Google Shape;121;p20"/>
          <p:cNvSpPr txBox="1"/>
          <p:nvPr>
            <p:ph idx="1" type="body"/>
          </p:nvPr>
        </p:nvSpPr>
        <p:spPr>
          <a:xfrm>
            <a:off x="311700" y="1714200"/>
            <a:ext cx="8520600" cy="17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Load command -</a:t>
            </a:r>
            <a:endParaRPr b="1">
              <a:solidFill>
                <a:schemeClr val="lt1"/>
              </a:solidFill>
            </a:endParaRPr>
          </a:p>
          <a:p>
            <a:pPr indent="0" lvl="0" marL="0" rtl="0" algn="l">
              <a:spcBef>
                <a:spcPts val="1600"/>
              </a:spcBef>
              <a:spcAft>
                <a:spcPts val="1600"/>
              </a:spcAft>
              <a:buNone/>
            </a:pPr>
            <a:r>
              <a:rPr lang="en">
                <a:solidFill>
                  <a:schemeClr val="lt1"/>
                </a:solidFill>
              </a:rPr>
              <a:t>./bin/ycsb load mongodb -s -P workloads/workload&lt;workload&gt; -t -p recordcount=&lt;recordcount&gt; -threads 16 -p mongodb.url="mongodb://localhost:27017/yscb" -p mongodb.auth="true"</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Execution</a:t>
            </a:r>
            <a:endParaRPr>
              <a:solidFill>
                <a:schemeClr val="lt1"/>
              </a:solidFill>
            </a:endParaRPr>
          </a:p>
        </p:txBody>
      </p:sp>
      <p:sp>
        <p:nvSpPr>
          <p:cNvPr id="127" name="Google Shape;127;p2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Run command -</a:t>
            </a:r>
            <a:endParaRPr b="1">
              <a:solidFill>
                <a:schemeClr val="lt1"/>
              </a:solidFill>
            </a:endParaRPr>
          </a:p>
          <a:p>
            <a:pPr indent="0" lvl="0" marL="0" rtl="0" algn="l">
              <a:spcBef>
                <a:spcPts val="1600"/>
              </a:spcBef>
              <a:spcAft>
                <a:spcPts val="0"/>
              </a:spcAft>
              <a:buNone/>
            </a:pPr>
            <a:r>
              <a:rPr lang="en">
                <a:solidFill>
                  <a:schemeClr val="lt1"/>
                </a:solidFill>
              </a:rPr>
              <a:t>For workloads A,B and C -</a:t>
            </a:r>
            <a:endParaRPr>
              <a:solidFill>
                <a:schemeClr val="lt1"/>
              </a:solidFill>
            </a:endParaRPr>
          </a:p>
          <a:p>
            <a:pPr indent="0" lvl="0" marL="0" rtl="0" algn="l">
              <a:spcBef>
                <a:spcPts val="1600"/>
              </a:spcBef>
              <a:spcAft>
                <a:spcPts val="0"/>
              </a:spcAft>
              <a:buNone/>
            </a:pPr>
            <a:r>
              <a:rPr lang="en">
                <a:solidFill>
                  <a:schemeClr val="lt1"/>
                </a:solidFill>
              </a:rPr>
              <a:t>./bin/ycsb run mongodb -s -t -P workloads/&lt;workload&gt; -p operationcount=&lt;recordcount&gt; -threads 16 -p mongodb.url="mongodb://localhost:27017/yscb" -p mongodb.auth="true"</a:t>
            </a:r>
            <a:endParaRPr>
              <a:solidFill>
                <a:schemeClr val="lt1"/>
              </a:solidFill>
            </a:endParaRPr>
          </a:p>
          <a:p>
            <a:pPr indent="0" lvl="0" marL="0" rtl="0" algn="l">
              <a:spcBef>
                <a:spcPts val="1600"/>
              </a:spcBef>
              <a:spcAft>
                <a:spcPts val="0"/>
              </a:spcAft>
              <a:buNone/>
            </a:pPr>
            <a:r>
              <a:rPr lang="en">
                <a:solidFill>
                  <a:schemeClr val="lt1"/>
                </a:solidFill>
              </a:rPr>
              <a:t>For workloads D, E and F -</a:t>
            </a:r>
            <a:endParaRPr>
              <a:solidFill>
                <a:schemeClr val="lt1"/>
              </a:solidFill>
            </a:endParaRPr>
          </a:p>
          <a:p>
            <a:pPr indent="0" lvl="0" marL="0" rtl="0" algn="l">
              <a:spcBef>
                <a:spcPts val="1600"/>
              </a:spcBef>
              <a:spcAft>
                <a:spcPts val="1600"/>
              </a:spcAft>
              <a:buNone/>
            </a:pPr>
            <a:r>
              <a:rPr lang="en">
                <a:solidFill>
                  <a:schemeClr val="lt1"/>
                </a:solidFill>
              </a:rPr>
              <a:t>./bin/ycsb run mongodb -s -t -P workloads/&lt;workload&gt; -p recordcount=&lt;recordcount&gt; -p operationcount=&lt;recordcount&gt; -threads 16 -p mongodb.url="mongodb://localhost:27017/yscb" -p mongodb.auth="true"</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