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4"/>
  </p:sldMasterIdLst>
  <p:notesMasterIdLst>
    <p:notesMasterId r:id="rId29"/>
  </p:notesMasterIdLst>
  <p:sldIdLst>
    <p:sldId id="256" r:id="rId5"/>
    <p:sldId id="279" r:id="rId6"/>
    <p:sldId id="280" r:id="rId7"/>
    <p:sldId id="278" r:id="rId8"/>
    <p:sldId id="281" r:id="rId9"/>
    <p:sldId id="282" r:id="rId10"/>
    <p:sldId id="260" r:id="rId11"/>
    <p:sldId id="276" r:id="rId12"/>
    <p:sldId id="283" r:id="rId13"/>
    <p:sldId id="290" r:id="rId14"/>
    <p:sldId id="289" r:id="rId15"/>
    <p:sldId id="291" r:id="rId16"/>
    <p:sldId id="294" r:id="rId17"/>
    <p:sldId id="292" r:id="rId18"/>
    <p:sldId id="295" r:id="rId19"/>
    <p:sldId id="297" r:id="rId20"/>
    <p:sldId id="293" r:id="rId21"/>
    <p:sldId id="286" r:id="rId22"/>
    <p:sldId id="296" r:id="rId23"/>
    <p:sldId id="284" r:id="rId24"/>
    <p:sldId id="287" r:id="rId25"/>
    <p:sldId id="285" r:id="rId26"/>
    <p:sldId id="288" r:id="rId27"/>
    <p:sldId id="273" r:id="rId28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0"/>
    </p:embeddedFont>
    <p:embeddedFont>
      <p:font typeface="Consolas" panose="020B0609020204030204" pitchFamily="49" charset="0"/>
      <p:regular r:id="rId31"/>
      <p:bold r:id="rId32"/>
      <p:italic r:id="rId33"/>
      <p:boldItalic r:id="rId34"/>
    </p:embeddedFont>
    <p:embeddedFont>
      <p:font typeface="Paytone One" panose="020B0604020202020204" charset="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7E5B88-6643-F218-838B-06521C207FB7}" v="101" dt="2025-08-22T03:27:56.066"/>
    <p1510:client id="{23B2AC2D-9F7C-D4DA-6F11-9C7362B9132E}" v="532" dt="2025-08-22T03:26:41.964"/>
    <p1510:client id="{34E6E094-AF66-6C89-B194-E958FCEFA483}" v="484" dt="2025-08-21T15:43:38.235"/>
    <p1510:client id="{3B992325-EEA8-8880-2C26-8C650498BE18}" v="1053" dt="2025-08-21T19:37:43.983"/>
    <p1510:client id="{7EE1685D-773A-1FB1-1D73-C20E191C1FF1}" v="83" dt="2025-08-22T00:22:58.320"/>
    <p1510:client id="{86AD2EC6-831E-CD7E-F3ED-256E29EAE7DC}" v="149" dt="2025-08-21T19:08:07.097"/>
    <p1510:client id="{A0E82920-BB51-7772-F4EC-8E68344A4C06}" v="5" dt="2025-08-22T03:03:25.434"/>
    <p1510:client id="{B7E0CBAA-EBE4-6A61-6281-378087CC333C}" v="111" dt="2025-08-22T03:57:55.195"/>
    <p1510:client id="{C06917D9-2B63-72A6-381C-0DDBF96DD46A}" v="506" dt="2025-08-21T18:55:43.887"/>
    <p1510:client id="{CCFDA3AD-3D8D-BD54-D334-D9BCDF26847A}" v="91" dt="2025-08-22T02:10:02.977"/>
    <p1510:client id="{F21D61B2-EEFD-D1D2-D5A0-C15BDA1F4242}" v="463" dt="2025-08-21T18:52:37.006"/>
    <p1510:client id="{F453923F-D29B-F5DA-3915-4DDD8B07A81E}" v="319" dt="2025-08-21T11:30:46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da8799a90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2bda8799a90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FA5FD364-07B1-A49C-A72F-10BC82122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58818A22-8FCF-6601-1A27-AD3B9925F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21F45BF6-BA19-D287-E580-853C2EBF7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962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D0C6E43B-1902-BA73-C8DD-E6F73864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6A7D8EEA-037F-FE35-A3BC-138A06FA6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9F6E6408-EB69-1A93-D139-D816F8C6E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5309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1F58DAC9-6E54-1B4D-F94E-021CF4E4B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FB44AE3A-5856-BB91-A317-1ABD3EA61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7CB97DC7-576B-C3F2-31D3-4CB6E8A41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5353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EC46B31C-B367-D333-C2A9-31C77359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06290760-3042-5785-05F4-C042806623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9D57608E-7B8B-3D92-2A86-051ABBB7A0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4039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863227BB-A4DC-43A3-AFC8-490A372B0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58C31CAF-3AE9-8775-A3BD-3418F18DC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FB120A1F-C6AC-552A-9A3B-A9D660CA35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2622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7A559A6C-0CD4-A89A-0F98-55E9EF065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B12F2BF9-E262-4B23-EED7-C2EA442D1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03D87D60-4A80-A3EE-9731-2E7C026BC4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3138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F736FC19-9E59-72CC-D58B-6191AAA0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497B210F-CD84-C75A-294B-1FE468BCC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ECC4B80B-8BAD-0BFC-D30B-D8C6F71899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5892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85B2B30A-8203-23B8-9BDD-CAA143464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83090183-135A-7F29-2483-8EE60DFBE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A4AD3A87-CFCA-043D-A8C5-ECBB4C59C5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0805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141CFC53-A490-2AB4-18D8-243B894B2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4BD7B752-4CA3-DBEA-C727-0F04F8528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7FF75372-E89D-B111-1C8D-4B8B54D88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6609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35DB738E-747D-25CB-3F75-A819CC8C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3C19E81E-65AB-002B-657C-75B78E007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40947D02-9E65-76C8-89C4-94B0D58A63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5777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3BBAA032-AF5A-D824-6B71-037FF7AAE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da8799a90_1_259:notes">
            <a:extLst>
              <a:ext uri="{FF2B5EF4-FFF2-40B4-BE49-F238E27FC236}">
                <a16:creationId xmlns:a16="http://schemas.microsoft.com/office/drawing/2014/main" id="{FCA7AB10-8435-7F56-ABC5-D11B22203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bda8799a90_1_259:notes">
            <a:extLst>
              <a:ext uri="{FF2B5EF4-FFF2-40B4-BE49-F238E27FC236}">
                <a16:creationId xmlns:a16="http://schemas.microsoft.com/office/drawing/2014/main" id="{1BBCBD3A-28B1-B43D-FF72-1F0FA01713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01824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85ABBABF-3B69-9D99-7D7D-13FDDB6E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220E5931-4687-CE02-E688-A6C669D5AF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CD88CBFE-9AF3-5809-66CD-1F6BBCB3F3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46122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01F7E01F-9359-5F55-A3F2-883656E43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F1FECBA7-7450-E25D-2F61-BC2E1A0CA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4358BE02-9570-2B61-D90D-16DC32104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2774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42D4B3E7-5A34-82E9-92C0-4E90FEDA0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2A34D4E8-722C-177C-C17F-2BCF07E9A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07036E4A-C5F2-8C0B-0F0A-A4DE439CB3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0240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409F4393-64A4-9D2F-C5AD-19C9E8854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CC474A4D-314F-7557-FCB7-60F9AD732A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4E2AD448-8890-9ECE-7F25-686CBD07A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3048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da8799a90_1_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g2bda8799a90_1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>
          <a:extLst>
            <a:ext uri="{FF2B5EF4-FFF2-40B4-BE49-F238E27FC236}">
              <a16:creationId xmlns:a16="http://schemas.microsoft.com/office/drawing/2014/main" id="{22293106-2EFF-A24C-8690-4BB712903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da8799a90_1_259:notes">
            <a:extLst>
              <a:ext uri="{FF2B5EF4-FFF2-40B4-BE49-F238E27FC236}">
                <a16:creationId xmlns:a16="http://schemas.microsoft.com/office/drawing/2014/main" id="{7C92C09C-E2AC-EB5E-C707-915569AE2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bda8799a90_1_259:notes">
            <a:extLst>
              <a:ext uri="{FF2B5EF4-FFF2-40B4-BE49-F238E27FC236}">
                <a16:creationId xmlns:a16="http://schemas.microsoft.com/office/drawing/2014/main" id="{7D73ED32-F8BD-1B42-C6CD-3CCA2B7A32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305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DA6FC13A-8566-583B-7656-D9E32BC43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C388CA8F-39FB-118B-B1A3-DC8AD91918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B680D912-4CC8-B672-0921-1DBE294C50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17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0EFBB492-79C3-3874-9629-03E4D86C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1D88305F-61E9-436D-BB64-EB7622ECD4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9DE524B2-83B2-D780-C631-7BF709D3EF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9230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C9AD7D57-2947-7B40-AFE1-3604C9889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487AD5A4-834D-48DE-3A6E-E2FD3E8F2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440D63E7-D4F2-4461-FF3A-6D84A6370B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1106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da8799a90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2bda8799a90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BAAF6601-3736-8DB5-1BEE-D36D0704B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da8799a90_1_113:notes">
            <a:extLst>
              <a:ext uri="{FF2B5EF4-FFF2-40B4-BE49-F238E27FC236}">
                <a16:creationId xmlns:a16="http://schemas.microsoft.com/office/drawing/2014/main" id="{ADCCAA6A-C696-6DED-CA65-16571F49BE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2bda8799a90_1_113:notes">
            <a:extLst>
              <a:ext uri="{FF2B5EF4-FFF2-40B4-BE49-F238E27FC236}">
                <a16:creationId xmlns:a16="http://schemas.microsoft.com/office/drawing/2014/main" id="{1871289A-10EC-0D7B-2EE3-A8899E1B1C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0099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>
          <a:extLst>
            <a:ext uri="{FF2B5EF4-FFF2-40B4-BE49-F238E27FC236}">
              <a16:creationId xmlns:a16="http://schemas.microsoft.com/office/drawing/2014/main" id="{7D0536B2-12D8-E772-B814-BB10A296C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bda8799a90_1_452:notes">
            <a:extLst>
              <a:ext uri="{FF2B5EF4-FFF2-40B4-BE49-F238E27FC236}">
                <a16:creationId xmlns:a16="http://schemas.microsoft.com/office/drawing/2014/main" id="{E4C5F77A-B2DD-F473-595D-825FD2106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g2bda8799a90_1_452:notes">
            <a:extLst>
              <a:ext uri="{FF2B5EF4-FFF2-40B4-BE49-F238E27FC236}">
                <a16:creationId xmlns:a16="http://schemas.microsoft.com/office/drawing/2014/main" id="{29F27670-5ED9-46AE-74A6-DBA1AFA6C3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572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FA7A6-66FD-5D2E-7471-CE5F5D642F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479F35-10D9-7DF1-3024-F35589C88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3CA9A-2FE5-6F54-1CE3-B6D2831F2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2749-1030-4DF6-6742-D4F70620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E1DB4-BEF9-E57C-22DC-E5AAF78DF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997262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D19B-A656-B1F3-8051-404325556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FAEAD-4E8D-DC6B-27FD-B90957800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16039-7623-51EA-4E4B-DB790B703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5ED42-53FF-9A3C-64E2-A96ED771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7E833-1B9C-13C4-A09F-FF5A1644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9111249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D0E2AE-FF13-B58C-D136-2405346AE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4CFE-4C41-D77E-F2D7-F8489B00C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3E71F-4D53-1572-4DCE-B6236B8E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57D2A-6B82-BE84-DAEC-FB9CA24D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BD9D5-F21B-94BA-DCE2-FB6FEC01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24523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70B3-165A-5FFB-DA5C-BB8EB44AA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7B91D-49D0-6D78-BF18-12F4B97C2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86570-C651-144F-C8A6-714397F4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C50FB-B5A3-4986-95E7-5A263ED4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0CC2D-A0B8-B806-171F-4AB6C9EC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181909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2C3B-B16E-9728-5F69-12A7F5A7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D3F07-5DAC-8D1F-AD12-EA245DA3F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CD36-B34D-8DFC-C688-ABCE12F9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8FBB4-3805-DAC2-77BB-98F3CCBB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3003F-BA94-3AED-BC09-C1DD3F72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76684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8B00-1FE6-D730-8A68-090A3A4A4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C791-694D-28F4-8E33-1A3580D10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AB53C-46D5-9BB1-0E2A-74187D564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9577-6058-3248-6D85-5ACFF7FD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FCB31-C91D-C574-557E-2142A531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12956-A68B-F612-9512-048B6484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587420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5CF56-F430-0819-9727-DA9D98F1F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C5DFD-CBE1-E508-59BC-4AC42D0CD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AFD2D-73F4-8363-2ECA-272B900C8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4F6C8-0F43-843D-0A08-1B69E93D30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EA5620-F03F-9FCB-956C-CEFCD1B1A9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0709EF-E121-15EE-FA1D-95CBE5EFD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A99434-49D5-17E9-8FA4-ED04896A5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A5557-8B5D-4D35-9BBD-87A81A159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521493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F562F-32F4-AB6A-3975-CD1D1A121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1BDF86-0722-A523-582D-5F416E604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5F66F-F429-224C-DD52-B0D5EAEA7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2E52E-99C0-2420-8C04-94F20B0AE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506819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95DEE-9728-A5EA-4009-CB5D597B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D3129D-FD14-5D74-6870-A5C77C53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E53286-B46F-3115-555C-DE0DB194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6217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439F-0C65-9971-284B-4E136CE0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FC5DA-8FF2-5BAC-968C-393AEE30F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69CB8-55CA-1DBF-0B48-FA9B39886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E03E8-9152-35FB-016E-6FE16EEA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AD80C-28AF-5A87-D4E7-913C9631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38EB0-86CF-B291-0550-31EEB891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83177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6F437-D9EB-A533-099E-3D883E602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285D2-5CEC-8617-22F1-8F6CEA9068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9AA5E-AC76-7001-7703-656F242B2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326AF-92F0-7177-9899-0593B6655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1EEC83-F7F5-A20E-4C30-CEFC9FE1C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27AA-213F-86DA-2354-5C52B938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161339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56AC2-2CEB-43E0-8F30-B299E50DD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D87EF-7916-2CA8-C529-7F337233E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3041-0E02-9F9B-F4E8-BB2E3FFBD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D5049-B4DA-4B2A-84D1-6202C181025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36BEA-77F0-615B-DA84-ADD572B89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44897-08AD-FDCD-0C36-9EB7228F16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6928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4B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/>
          <p:nvPr/>
        </p:nvSpPr>
        <p:spPr>
          <a:xfrm rot="5400000">
            <a:off x="273143" y="-273143"/>
            <a:ext cx="5143500" cy="5689786"/>
          </a:xfrm>
          <a:custGeom>
            <a:avLst/>
            <a:gdLst/>
            <a:ahLst/>
            <a:cxnLst/>
            <a:rect l="l" t="t" r="r" b="b"/>
            <a:pathLst>
              <a:path w="6350000" h="570396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703960"/>
                </a:lnTo>
                <a:lnTo>
                  <a:pt x="6350000" y="570396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4822573" y="360725"/>
            <a:ext cx="2486278" cy="2211025"/>
          </a:xfrm>
          <a:custGeom>
            <a:avLst/>
            <a:gdLst/>
            <a:ahLst/>
            <a:cxnLst/>
            <a:rect l="l" t="t" r="r" b="b"/>
            <a:pathLst>
              <a:path w="9098777" h="9167534" extrusionOk="0">
                <a:moveTo>
                  <a:pt x="0" y="0"/>
                </a:moveTo>
                <a:lnTo>
                  <a:pt x="9098777" y="0"/>
                </a:lnTo>
                <a:lnTo>
                  <a:pt x="9098777" y="9167534"/>
                </a:lnTo>
                <a:lnTo>
                  <a:pt x="0" y="9167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75" name="Google Shape;75;p11"/>
          <p:cNvSpPr/>
          <p:nvPr/>
        </p:nvSpPr>
        <p:spPr>
          <a:xfrm rot="-1043976">
            <a:off x="6699906" y="2013085"/>
            <a:ext cx="2042687" cy="689407"/>
          </a:xfrm>
          <a:custGeom>
            <a:avLst/>
            <a:gdLst/>
            <a:ahLst/>
            <a:cxnLst/>
            <a:rect l="l" t="t" r="r" b="b"/>
            <a:pathLst>
              <a:path w="4085374" h="1378814" extrusionOk="0">
                <a:moveTo>
                  <a:pt x="0" y="0"/>
                </a:moveTo>
                <a:lnTo>
                  <a:pt x="4085374" y="0"/>
                </a:lnTo>
                <a:lnTo>
                  <a:pt x="4085374" y="1378813"/>
                </a:lnTo>
                <a:lnTo>
                  <a:pt x="0" y="1378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Google Shape;74;p11">
            <a:extLst>
              <a:ext uri="{FF2B5EF4-FFF2-40B4-BE49-F238E27FC236}">
                <a16:creationId xmlns:a16="http://schemas.microsoft.com/office/drawing/2014/main" id="{AD434BC0-DF68-1463-3D39-79025FD5DA7B}"/>
              </a:ext>
            </a:extLst>
          </p:cNvPr>
          <p:cNvSpPr txBox="1"/>
          <p:nvPr/>
        </p:nvSpPr>
        <p:spPr>
          <a:xfrm>
            <a:off x="-276118" y="2790287"/>
            <a:ext cx="5496890" cy="87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04B"/>
                </a:solidFill>
                <a:latin typeface="Paytone One"/>
                <a:sym typeface="Paytone One"/>
              </a:rPr>
              <a:t>Product Popularity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204B"/>
                </a:solidFill>
                <a:latin typeface="Paytone One"/>
                <a:sym typeface="Paytone One"/>
              </a:rPr>
              <a:t>Prediction</a:t>
            </a:r>
            <a:endParaRPr lang="en-IN" sz="1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6E3C18-96B5-64EB-296F-A8AF8986EEAB}"/>
              </a:ext>
            </a:extLst>
          </p:cNvPr>
          <p:cNvSpPr txBox="1"/>
          <p:nvPr/>
        </p:nvSpPr>
        <p:spPr>
          <a:xfrm>
            <a:off x="6065712" y="3148257"/>
            <a:ext cx="2989731" cy="15724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lnSpc>
                <a:spcPct val="140014"/>
              </a:lnSpc>
            </a:pPr>
            <a:r>
              <a:rPr lang="en-US" sz="1400" b="1" dirty="0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TEAM C-7</a:t>
            </a:r>
            <a:endParaRPr lang="en-US" sz="1400" b="1" dirty="0">
              <a:solidFill>
                <a:srgbClr val="A5CEDE"/>
              </a:solidFill>
              <a:latin typeface="Calibri"/>
              <a:ea typeface="Calibri"/>
              <a:cs typeface="Poppins Black"/>
            </a:endParaRPr>
          </a:p>
          <a:p>
            <a:pPr>
              <a:lnSpc>
                <a:spcPct val="140014"/>
              </a:lnSpc>
            </a:pPr>
            <a:r>
              <a:rPr lang="en-US" sz="1400" b="1" dirty="0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G PRAJWAL PRIYADARSHAN (24214)</a:t>
            </a:r>
            <a:endParaRPr lang="en-US" sz="1400" b="1" dirty="0">
              <a:solidFill>
                <a:srgbClr val="A5CEDE"/>
              </a:solidFill>
              <a:latin typeface="Calibri"/>
              <a:cs typeface="Poppins Black"/>
            </a:endParaRPr>
          </a:p>
          <a:p>
            <a:pPr lvl="0">
              <a:lnSpc>
                <a:spcPct val="140014"/>
              </a:lnSpc>
            </a:pPr>
            <a:r>
              <a:rPr lang="en-US" sz="1400" b="1" dirty="0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KABILAN K (24224)</a:t>
            </a:r>
            <a:endParaRPr lang="en-US" sz="1400" b="1" dirty="0">
              <a:solidFill>
                <a:srgbClr val="A5CEDE"/>
              </a:solidFill>
              <a:latin typeface="Calibri"/>
              <a:ea typeface="Calibri"/>
              <a:cs typeface="Poppins Black"/>
            </a:endParaRPr>
          </a:p>
          <a:p>
            <a:pPr>
              <a:lnSpc>
                <a:spcPct val="140014"/>
              </a:lnSpc>
            </a:pPr>
            <a:r>
              <a:rPr lang="en-US" sz="1400" b="1" dirty="0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KISHORE B (24227)</a:t>
            </a:r>
            <a:endParaRPr lang="en-US" sz="1400" b="1" dirty="0">
              <a:solidFill>
                <a:srgbClr val="A5CEDE"/>
              </a:solidFill>
              <a:latin typeface="Calibri"/>
              <a:ea typeface="Calibri"/>
              <a:cs typeface="Poppins Black"/>
            </a:endParaRPr>
          </a:p>
          <a:p>
            <a:pPr>
              <a:lnSpc>
                <a:spcPct val="140014"/>
              </a:lnSpc>
            </a:pPr>
            <a:r>
              <a:rPr lang="en-US" sz="1400" b="1" dirty="0">
                <a:solidFill>
                  <a:srgbClr val="A5CEDE"/>
                </a:solidFill>
                <a:latin typeface="Calibri"/>
                <a:cs typeface="Poppins Black"/>
                <a:sym typeface="Poppins Black"/>
              </a:rPr>
              <a:t>RAHUL L S (24248)</a:t>
            </a:r>
            <a:endParaRPr lang="en-US" sz="1400" b="1" dirty="0">
              <a:solidFill>
                <a:srgbClr val="A5CEDE"/>
              </a:solidFill>
              <a:latin typeface="Calibri"/>
              <a:cs typeface="Poppins Black"/>
            </a:endParaRPr>
          </a:p>
        </p:txBody>
      </p:sp>
      <p:pic>
        <p:nvPicPr>
          <p:cNvPr id="3" name="Picture 2" descr="A pink and black logo&#10;&#10;AI-generated content may be incorrect.">
            <a:extLst>
              <a:ext uri="{FF2B5EF4-FFF2-40B4-BE49-F238E27FC236}">
                <a16:creationId xmlns:a16="http://schemas.microsoft.com/office/drawing/2014/main" id="{96CA0191-EEBB-9C14-D9C1-D067DFEBD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612" y="200866"/>
            <a:ext cx="3887881" cy="8505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5745F9-8608-BCEA-CFCA-032ABD68070D}"/>
              </a:ext>
            </a:extLst>
          </p:cNvPr>
          <p:cNvSpPr txBox="1"/>
          <p:nvPr/>
        </p:nvSpPr>
        <p:spPr>
          <a:xfrm>
            <a:off x="178175" y="1836736"/>
            <a:ext cx="517250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Paytone One"/>
                <a:ea typeface="Calibri"/>
                <a:cs typeface="Calibri"/>
              </a:rPr>
              <a:t>22AIE205 - INTRODUCTION TO PYTHON</a:t>
            </a:r>
            <a:endParaRPr lang="en-US" sz="2000" b="1">
              <a:latin typeface="Paytone One"/>
            </a:endParaRPr>
          </a:p>
        </p:txBody>
      </p:sp>
      <p:sp>
        <p:nvSpPr>
          <p:cNvPr id="5" name="Google Shape;74;p11">
            <a:extLst>
              <a:ext uri="{FF2B5EF4-FFF2-40B4-BE49-F238E27FC236}">
                <a16:creationId xmlns:a16="http://schemas.microsoft.com/office/drawing/2014/main" id="{CCFE65E8-DE1C-E6AE-1DB3-1D9712778B3D}"/>
              </a:ext>
            </a:extLst>
          </p:cNvPr>
          <p:cNvSpPr txBox="1"/>
          <p:nvPr/>
        </p:nvSpPr>
        <p:spPr>
          <a:xfrm>
            <a:off x="-145902" y="4099673"/>
            <a:ext cx="549689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">
                <a:solidFill>
                  <a:srgbClr val="00204B"/>
                </a:solidFill>
                <a:latin typeface="Paytone One"/>
                <a:sym typeface="Paytone One"/>
              </a:rPr>
              <a:t>Team – 7  AIE - C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9A74E61-FFCA-A5EE-2BCF-8A79EBEB1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DCEAB031-21F6-9F22-144B-1EA74777D570}"/>
              </a:ext>
            </a:extLst>
          </p:cNvPr>
          <p:cNvSpPr txBox="1"/>
          <p:nvPr/>
        </p:nvSpPr>
        <p:spPr>
          <a:xfrm>
            <a:off x="419439" y="2071306"/>
            <a:ext cx="3674027" cy="3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300">
                <a:solidFill>
                  <a:srgbClr val="00204B"/>
                </a:solidFill>
                <a:latin typeface="Paytone One"/>
                <a:sym typeface="Paytone One"/>
              </a:rPr>
              <a:t>Dataset Visualization</a:t>
            </a:r>
            <a:endParaRPr lang="en" sz="2300">
              <a:solidFill>
                <a:srgbClr val="00204B"/>
              </a:solidFill>
              <a:latin typeface="Paytone One"/>
            </a:endParaRPr>
          </a:p>
        </p:txBody>
      </p:sp>
      <p:pic>
        <p:nvPicPr>
          <p:cNvPr id="2" name="Picture 1" descr="A graph with purple lines and dots&#10;&#10;AI-generated content may be incorrect.">
            <a:extLst>
              <a:ext uri="{FF2B5EF4-FFF2-40B4-BE49-F238E27FC236}">
                <a16:creationId xmlns:a16="http://schemas.microsoft.com/office/drawing/2014/main" id="{F49DA9DC-A166-43D5-4E3A-E917F0D93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3525" y="390264"/>
            <a:ext cx="4268766" cy="436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42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CD498E4-97BF-77A0-DB19-CCE496E1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countries/regions by number of transactions&#10;&#10;AI-generated content may be incorrect.">
            <a:extLst>
              <a:ext uri="{FF2B5EF4-FFF2-40B4-BE49-F238E27FC236}">
                <a16:creationId xmlns:a16="http://schemas.microsoft.com/office/drawing/2014/main" id="{6AA96672-365A-C070-2A06-41404CFAC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047" y="153535"/>
            <a:ext cx="4158065" cy="3433013"/>
          </a:xfrm>
          <a:prstGeom prst="rect">
            <a:avLst/>
          </a:prstGeom>
        </p:spPr>
      </p:pic>
      <p:pic>
        <p:nvPicPr>
          <p:cNvPr id="4" name="Picture 3" descr="A graph of a number of customers&#10;&#10;AI-generated content may be incorrect.">
            <a:extLst>
              <a:ext uri="{FF2B5EF4-FFF2-40B4-BE49-F238E27FC236}">
                <a16:creationId xmlns:a16="http://schemas.microsoft.com/office/drawing/2014/main" id="{8BAAEAB8-A541-D159-78FB-330CB8F90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15" y="258851"/>
            <a:ext cx="4434721" cy="32254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7EC43C-F678-FEE9-128D-A0422B6A7AE6}"/>
              </a:ext>
            </a:extLst>
          </p:cNvPr>
          <p:cNvSpPr txBox="1"/>
          <p:nvPr/>
        </p:nvSpPr>
        <p:spPr>
          <a:xfrm>
            <a:off x="579651" y="3850541"/>
            <a:ext cx="75768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Plots representing  Top 10 customer ID &amp; Highest sales in country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6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4B39EC31-F0AA-94E5-E480-68F67AAAD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30">
            <a:extLst>
              <a:ext uri="{FF2B5EF4-FFF2-40B4-BE49-F238E27FC236}">
                <a16:creationId xmlns:a16="http://schemas.microsoft.com/office/drawing/2014/main" id="{6A2D87ED-2B0E-6F94-1DBF-8789CCE5FF1B}"/>
              </a:ext>
            </a:extLst>
          </p:cNvPr>
          <p:cNvSpPr txBox="1"/>
          <p:nvPr/>
        </p:nvSpPr>
        <p:spPr>
          <a:xfrm>
            <a:off x="341151" y="223717"/>
            <a:ext cx="8457403" cy="3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300">
                <a:solidFill>
                  <a:srgbClr val="00204B"/>
                </a:solidFill>
                <a:latin typeface="Paytone One"/>
                <a:sym typeface="Paytone One"/>
              </a:rPr>
              <a:t>Actual Sale vs Lag feature after Feature Engineering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3" name="Picture 2" descr="A graph of sales trend with blue and orange lines&#10;&#10;AI-generated content may be incorrect.">
            <a:extLst>
              <a:ext uri="{FF2B5EF4-FFF2-40B4-BE49-F238E27FC236}">
                <a16:creationId xmlns:a16="http://schemas.microsoft.com/office/drawing/2014/main" id="{709AA395-23F1-4BBF-A273-24867A2FF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019" y="805859"/>
            <a:ext cx="5591186" cy="406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333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4552EA84-90A3-48DC-76F5-DEC45CF41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30">
            <a:extLst>
              <a:ext uri="{FF2B5EF4-FFF2-40B4-BE49-F238E27FC236}">
                <a16:creationId xmlns:a16="http://schemas.microsoft.com/office/drawing/2014/main" id="{2DE82FEA-10DB-29D2-1ED7-00DAC5F7737E}"/>
              </a:ext>
            </a:extLst>
          </p:cNvPr>
          <p:cNvSpPr txBox="1"/>
          <p:nvPr/>
        </p:nvSpPr>
        <p:spPr>
          <a:xfrm>
            <a:off x="168623" y="1010877"/>
            <a:ext cx="8457403" cy="3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300">
                <a:solidFill>
                  <a:srgbClr val="00204B"/>
                </a:solidFill>
                <a:latin typeface="Paytone One"/>
                <a:ea typeface="Calibri" panose="020F0502020204030204"/>
                <a:cs typeface="Calibri" panose="020F0502020204030204"/>
              </a:rPr>
              <a:t>Performance Metrics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B2AE82-0F8F-FFCE-B10A-5B1661D76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022" y="2155796"/>
            <a:ext cx="5676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19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DC09955F-D75A-AD72-BAB6-DB1A0F962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473;p30">
            <a:extLst>
              <a:ext uri="{FF2B5EF4-FFF2-40B4-BE49-F238E27FC236}">
                <a16:creationId xmlns:a16="http://schemas.microsoft.com/office/drawing/2014/main" id="{A7539E26-A646-9DA7-49D9-77CC8FC18660}"/>
              </a:ext>
            </a:extLst>
          </p:cNvPr>
          <p:cNvSpPr txBox="1"/>
          <p:nvPr/>
        </p:nvSpPr>
        <p:spPr>
          <a:xfrm>
            <a:off x="341151" y="223717"/>
            <a:ext cx="8457403" cy="392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300">
                <a:solidFill>
                  <a:srgbClr val="00204B"/>
                </a:solidFill>
                <a:latin typeface="Paytone One"/>
                <a:sym typeface="Paytone One"/>
              </a:rPr>
              <a:t>Demand Forecasting using Random Forest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0145-3933-8432-2A58-22D968B0D15A}"/>
              </a:ext>
            </a:extLst>
          </p:cNvPr>
          <p:cNvSpPr txBox="1"/>
          <p:nvPr/>
        </p:nvSpPr>
        <p:spPr>
          <a:xfrm>
            <a:off x="342311" y="1461572"/>
            <a:ext cx="3920696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Calibri"/>
                <a:cs typeface="Calibri"/>
              </a:rPr>
              <a:t>What is Demand Forecasting ?</a:t>
            </a:r>
          </a:p>
          <a:p>
            <a:r>
              <a:rPr lang="en-US">
                <a:ea typeface="Calibri"/>
                <a:cs typeface="Calibri"/>
              </a:rPr>
              <a:t> </a:t>
            </a:r>
            <a:r>
              <a:rPr lang="en-US" sz="1600">
                <a:latin typeface="Calibri"/>
                <a:ea typeface="Calibri"/>
                <a:cs typeface="Calibri"/>
              </a:rPr>
              <a:t> </a:t>
            </a:r>
            <a:br>
              <a:rPr lang="en-US" sz="1600">
                <a:latin typeface="Calibri"/>
                <a:ea typeface="Calibri"/>
                <a:cs typeface="Calibri"/>
              </a:rPr>
            </a:br>
            <a:r>
              <a:rPr lang="en-US" sz="1600">
                <a:ea typeface="+mn-lt"/>
                <a:cs typeface="+mn-lt"/>
              </a:rPr>
              <a:t>Here , we use a Demand Forecasting Approach 📈, where machine learning models directly predict the total number of quantities sold  for each product in the future.</a:t>
            </a: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259B4-6257-1DB5-3F43-5FCB18E6BBB1}"/>
              </a:ext>
            </a:extLst>
          </p:cNvPr>
          <p:cNvSpPr txBox="1"/>
          <p:nvPr/>
        </p:nvSpPr>
        <p:spPr>
          <a:xfrm>
            <a:off x="252288" y="4648444"/>
            <a:ext cx="8635290" cy="4924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00" b="1">
                <a:latin typeface="Consolas"/>
              </a:rPr>
              <a:t>Perfect predictions lie on the red dashed line → closer points = better model performance</a:t>
            </a:r>
            <a:endParaRPr lang="en-US" sz="1300" b="1">
              <a:ea typeface="Calibri"/>
              <a:cs typeface="Calibri"/>
            </a:endParaRPr>
          </a:p>
          <a:p>
            <a:pPr algn="l"/>
            <a:endParaRPr lang="en-US" sz="1300" b="1">
              <a:ea typeface="Calibri"/>
              <a:cs typeface="Calibri"/>
            </a:endParaRPr>
          </a:p>
        </p:txBody>
      </p:sp>
      <p:pic>
        <p:nvPicPr>
          <p:cNvPr id="2" name="Picture 1" descr="A graph with green and red dots&#10;&#10;AI-generated content may be incorrect.">
            <a:extLst>
              <a:ext uri="{FF2B5EF4-FFF2-40B4-BE49-F238E27FC236}">
                <a16:creationId xmlns:a16="http://schemas.microsoft.com/office/drawing/2014/main" id="{76EADBCF-F491-AA33-3BDC-290ACC8A3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1299" y="1035169"/>
            <a:ext cx="3916844" cy="340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66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61D9A56E-5B14-3DD3-30B6-5C2F9F982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CA5A535A-7EC8-4427-A45C-8A5B77D28669}"/>
              </a:ext>
            </a:extLst>
          </p:cNvPr>
          <p:cNvSpPr txBox="1"/>
          <p:nvPr/>
        </p:nvSpPr>
        <p:spPr>
          <a:xfrm>
            <a:off x="114117" y="325491"/>
            <a:ext cx="3674027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Methodologies Used :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DBE19B-4554-15BD-F36C-08F5F044A11D}"/>
              </a:ext>
            </a:extLst>
          </p:cNvPr>
          <p:cNvSpPr txBox="1"/>
          <p:nvPr/>
        </p:nvSpPr>
        <p:spPr>
          <a:xfrm>
            <a:off x="743414" y="1105340"/>
            <a:ext cx="776672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Data Preprocessing → Cleaning missing values with no customer ID, removing cancellations, removed negative quantities &amp; unit price.</a:t>
            </a: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,Sans-Serif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Threshold Calculation → Using Median of the Quantity. </a:t>
            </a:r>
            <a:r>
              <a:rPr lang="en-US" sz="1600" b="1">
                <a:latin typeface="Calibri"/>
                <a:ea typeface="Calibri"/>
                <a:cs typeface="Calibri"/>
              </a:rPr>
              <a:t>[Popularity-Prediction]</a:t>
            </a:r>
            <a:br>
              <a:rPr lang="en-US" sz="1600" b="1">
                <a:latin typeface="Calibri"/>
                <a:ea typeface="Calibri"/>
                <a:cs typeface="Calibri"/>
              </a:rPr>
            </a:b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Feature Engineering →Calculated Revenue by multiplying total quantity and </a:t>
            </a:r>
          </a:p>
          <a:p>
            <a:r>
              <a:rPr lang="en-US" sz="1600">
                <a:latin typeface="Calibri"/>
                <a:ea typeface="Calibri"/>
                <a:cs typeface="Calibri"/>
              </a:rPr>
              <a:t>        avg unit price.</a:t>
            </a:r>
            <a:br>
              <a:rPr lang="en-US" sz="1600"/>
            </a:br>
            <a:endParaRPr lang="en-US" sz="1600"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Modeling → Logistic Regression model to predict Popularity.</a:t>
            </a:r>
            <a:br>
              <a:rPr lang="en-US" sz="1600"/>
            </a:b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>
                <a:latin typeface="Calibri"/>
                <a:ea typeface="Calibri"/>
                <a:cs typeface="Calibri"/>
              </a:rPr>
              <a:t> Evaluation → Precision/Recall/F1 for product popularity prediction- classification.</a:t>
            </a:r>
          </a:p>
          <a:p>
            <a:pPr algn="l"/>
            <a:endParaRPr lang="en-US" sz="1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1529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67892E23-1B5E-F4F9-25B9-112B35651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A3F7A62C-8A35-1B1A-40C1-CA3D2BE00AAF}"/>
              </a:ext>
            </a:extLst>
          </p:cNvPr>
          <p:cNvSpPr txBox="1"/>
          <p:nvPr/>
        </p:nvSpPr>
        <p:spPr>
          <a:xfrm>
            <a:off x="114117" y="325491"/>
            <a:ext cx="3674027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Data Analytics :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FA1DC7-B547-2ACD-13B0-6FA2862F1B22}"/>
              </a:ext>
            </a:extLst>
          </p:cNvPr>
          <p:cNvSpPr txBox="1"/>
          <p:nvPr/>
        </p:nvSpPr>
        <p:spPr>
          <a:xfrm>
            <a:off x="743414" y="1105340"/>
            <a:ext cx="776672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>
                <a:ea typeface="Calibri"/>
                <a:cs typeface="Calibri"/>
              </a:rPr>
              <a:t>Using Excel </a:t>
            </a:r>
          </a:p>
        </p:txBody>
      </p:sp>
    </p:spTree>
    <p:extLst>
      <p:ext uri="{BB962C8B-B14F-4D97-AF65-F5344CB8AC3E}">
        <p14:creationId xmlns:p14="http://schemas.microsoft.com/office/powerpoint/2010/main" val="2240710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7ECE8A5-500F-DFF6-E1DF-08176896E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BE453175-16E5-8507-8FA4-072F13C71650}"/>
              </a:ext>
            </a:extLst>
          </p:cNvPr>
          <p:cNvSpPr txBox="1"/>
          <p:nvPr/>
        </p:nvSpPr>
        <p:spPr>
          <a:xfrm>
            <a:off x="-406744" y="224213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Results: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818DDD-B206-3FEF-39AD-77B7A0484DBA}"/>
              </a:ext>
            </a:extLst>
          </p:cNvPr>
          <p:cNvSpPr txBox="1"/>
          <p:nvPr/>
        </p:nvSpPr>
        <p:spPr>
          <a:xfrm>
            <a:off x="424366" y="2121845"/>
            <a:ext cx="425951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Product Popularity Prediction using Logistic Regression</a:t>
            </a:r>
            <a:endParaRPr lang="en-US"/>
          </a:p>
        </p:txBody>
      </p:sp>
      <p:pic>
        <p:nvPicPr>
          <p:cNvPr id="3" name="Picture 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9C786197-9AA5-D54D-526D-F696DF702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779" y="1121723"/>
            <a:ext cx="3910175" cy="330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73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6D717E05-7853-B26D-0523-D45474D86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3464A2E7-A114-9CA1-4B53-BF8AD9ED1E7F}"/>
              </a:ext>
            </a:extLst>
          </p:cNvPr>
          <p:cNvSpPr txBox="1"/>
          <p:nvPr/>
        </p:nvSpPr>
        <p:spPr>
          <a:xfrm>
            <a:off x="-406744" y="224213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Results: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1FACE2-19A7-222A-E3C7-2DEFAAE5C336}"/>
              </a:ext>
            </a:extLst>
          </p:cNvPr>
          <p:cNvSpPr txBox="1"/>
          <p:nvPr/>
        </p:nvSpPr>
        <p:spPr>
          <a:xfrm>
            <a:off x="3947412" y="566496"/>
            <a:ext cx="458611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ea typeface="Calibri"/>
                <a:cs typeface="Calibri"/>
              </a:rPr>
              <a:t>Logistic Regression  - Weight coefficient Values</a:t>
            </a:r>
            <a:endParaRPr lang="en-US"/>
          </a:p>
        </p:txBody>
      </p:sp>
      <p:pic>
        <p:nvPicPr>
          <p:cNvPr id="4" name="Picture 3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7DA3BB35-E3D2-969F-3BA2-3D8F13BB5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90" y="1285875"/>
            <a:ext cx="5025778" cy="3386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77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5891081B-1D92-641D-6119-E609B446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1EE42A8D-9049-295E-717A-98A2821F5E91}"/>
              </a:ext>
            </a:extLst>
          </p:cNvPr>
          <p:cNvSpPr txBox="1"/>
          <p:nvPr/>
        </p:nvSpPr>
        <p:spPr>
          <a:xfrm>
            <a:off x="-406744" y="224213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Results: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13B53-0665-5806-C2AC-5BA7FBDF4CB5}"/>
              </a:ext>
            </a:extLst>
          </p:cNvPr>
          <p:cNvSpPr txBox="1"/>
          <p:nvPr/>
        </p:nvSpPr>
        <p:spPr>
          <a:xfrm>
            <a:off x="1429917" y="826927"/>
            <a:ext cx="434738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Logistic Regression  -Output</a:t>
            </a:r>
            <a:endParaRPr lang="en-US"/>
          </a:p>
        </p:txBody>
      </p:sp>
      <p:pic>
        <p:nvPicPr>
          <p:cNvPr id="3" name="Picture 2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3CF79D8-52F1-5186-4352-AD26B625EA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2147888"/>
            <a:ext cx="43243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74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261">
          <a:extLst>
            <a:ext uri="{FF2B5EF4-FFF2-40B4-BE49-F238E27FC236}">
              <a16:creationId xmlns:a16="http://schemas.microsoft.com/office/drawing/2014/main" id="{581D2128-9168-974E-7DF7-ADCC06758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>
            <a:extLst>
              <a:ext uri="{FF2B5EF4-FFF2-40B4-BE49-F238E27FC236}">
                <a16:creationId xmlns:a16="http://schemas.microsoft.com/office/drawing/2014/main" id="{B7B66D6E-A690-5DBE-A456-B8138B14A218}"/>
              </a:ext>
            </a:extLst>
          </p:cNvPr>
          <p:cNvSpPr txBox="1"/>
          <p:nvPr/>
        </p:nvSpPr>
        <p:spPr>
          <a:xfrm>
            <a:off x="-511585" y="287317"/>
            <a:ext cx="3762448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>
                    <a:lumMod val="49000"/>
                  </a:schemeClr>
                </a:solidFill>
                <a:latin typeface="Paytone One"/>
                <a:sym typeface="Paytone One"/>
              </a:rPr>
              <a:t>Abstract</a:t>
            </a:r>
            <a:endParaRPr lang="en-US" sz="3500">
              <a:solidFill>
                <a:schemeClr val="accent1">
                  <a:lumMod val="49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E9D55-9EEB-58A8-7BE9-3524138B1530}"/>
              </a:ext>
            </a:extLst>
          </p:cNvPr>
          <p:cNvSpPr txBox="1"/>
          <p:nvPr/>
        </p:nvSpPr>
        <p:spPr>
          <a:xfrm>
            <a:off x="3081257" y="557561"/>
            <a:ext cx="5399536" cy="41181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B70ED-ACCE-EC1A-9A87-852C9442B043}"/>
              </a:ext>
            </a:extLst>
          </p:cNvPr>
          <p:cNvSpPr txBox="1"/>
          <p:nvPr/>
        </p:nvSpPr>
        <p:spPr>
          <a:xfrm>
            <a:off x="326084" y="1259359"/>
            <a:ext cx="828705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In this work, we present an approach to analyze and predict customer purchasing behavior using an online retail dataset. The proposed study focuses on two key tasks: </a:t>
            </a:r>
            <a:r>
              <a:rPr lang="en-US" b="1">
                <a:ea typeface="+mn-lt"/>
                <a:cs typeface="+mn-lt"/>
              </a:rPr>
              <a:t>Demand Forecasting</a:t>
            </a:r>
            <a:r>
              <a:rPr lang="en-US">
                <a:ea typeface="+mn-lt"/>
                <a:cs typeface="+mn-lt"/>
              </a:rPr>
              <a:t> and </a:t>
            </a:r>
            <a:r>
              <a:rPr lang="en-US" b="1">
                <a:ea typeface="+mn-lt"/>
                <a:cs typeface="+mn-lt"/>
              </a:rPr>
              <a:t>Product Popularity Prediction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For demand forecasting, we employ </a:t>
            </a:r>
            <a:r>
              <a:rPr lang="en-US" b="1">
                <a:ea typeface="+mn-lt"/>
                <a:cs typeface="+mn-lt"/>
              </a:rPr>
              <a:t>Random Regression</a:t>
            </a:r>
            <a:r>
              <a:rPr lang="en-US">
                <a:ea typeface="+mn-lt"/>
                <a:cs typeface="+mn-lt"/>
              </a:rPr>
              <a:t> to estimate future sales quantities by using historical transaction records and product attributes. This results in effective product management and business planning.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For product popularity prediction, we implement a </a:t>
            </a:r>
            <a:r>
              <a:rPr lang="en-US" b="1">
                <a:ea typeface="+mn-lt"/>
                <a:cs typeface="+mn-lt"/>
              </a:rPr>
              <a:t>Logistic Regression model</a:t>
            </a:r>
            <a:r>
              <a:rPr lang="en-US">
                <a:ea typeface="+mn-lt"/>
                <a:cs typeface="+mn-lt"/>
              </a:rPr>
              <a:t> to classify products as either popular or non-popular. Together, these models provide a comprehensive framework that combines predictive analytics with classification insights, helping retailers improve supply chain efficiency, optimize stock levels, and enhance customer satisfaction.</a:t>
            </a:r>
            <a:endParaRPr lang="en-US"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05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EA7A1029-FF0C-960C-1073-A44ED4B85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7783374C-C750-4643-241F-9F4AD4CF9FA9}"/>
              </a:ext>
            </a:extLst>
          </p:cNvPr>
          <p:cNvSpPr txBox="1"/>
          <p:nvPr/>
        </p:nvSpPr>
        <p:spPr>
          <a:xfrm>
            <a:off x="114117" y="325491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Work Completed 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5C8657-82FE-ABED-4BDC-32DE662978D8}"/>
              </a:ext>
            </a:extLst>
          </p:cNvPr>
          <p:cNvSpPr txBox="1"/>
          <p:nvPr/>
        </p:nvSpPr>
        <p:spPr>
          <a:xfrm>
            <a:off x="674942" y="997740"/>
            <a:ext cx="779607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Demand Forecast Approach – used for prediction of future sale of products, no of quantities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Product Popularity prediction – Used to check whether the give description (product) is popular or not</a:t>
            </a:r>
          </a:p>
        </p:txBody>
      </p:sp>
    </p:spTree>
    <p:extLst>
      <p:ext uri="{BB962C8B-B14F-4D97-AF65-F5344CB8AC3E}">
        <p14:creationId xmlns:p14="http://schemas.microsoft.com/office/powerpoint/2010/main" val="175214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7566272D-31AC-EB3D-B2C6-46C2B99F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97DE3E57-8384-D7EA-2402-0BC7BA744674}"/>
              </a:ext>
            </a:extLst>
          </p:cNvPr>
          <p:cNvSpPr txBox="1"/>
          <p:nvPr/>
        </p:nvSpPr>
        <p:spPr>
          <a:xfrm>
            <a:off x="114117" y="325491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Challenges and Risks 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6BCC7-4BC0-9D23-3D6A-6FE5EB3BD95F}"/>
              </a:ext>
            </a:extLst>
          </p:cNvPr>
          <p:cNvSpPr txBox="1"/>
          <p:nvPr/>
        </p:nvSpPr>
        <p:spPr>
          <a:xfrm>
            <a:off x="741371" y="1023468"/>
            <a:ext cx="8109716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1) </a:t>
            </a:r>
            <a:r>
              <a:rPr lang="en-US" sz="1400" b="1"/>
              <a:t>Data-Related Issues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Missing or noisy data ️</a:t>
            </a:r>
            <a:r>
              <a:rPr lang="en-US" sz="1400">
                <a:ea typeface="+mn-lt"/>
                <a:cs typeface="+mn-lt"/>
              </a:rPr>
              <a:t> → Many sales datasets (like yours) have missing </a:t>
            </a:r>
            <a:r>
              <a:rPr lang="en-US" sz="1400">
                <a:latin typeface="Consolas"/>
              </a:rPr>
              <a:t>CustomerID</a:t>
            </a:r>
            <a:r>
              <a:rPr lang="en-US" sz="1400">
                <a:ea typeface="+mn-lt"/>
                <a:cs typeface="+mn-lt"/>
              </a:rPr>
              <a:t> or </a:t>
            </a:r>
            <a:r>
              <a:rPr lang="en-US" sz="1400">
                <a:latin typeface="Consolas"/>
              </a:rPr>
              <a:t>Description</a:t>
            </a:r>
            <a:r>
              <a:rPr lang="en-US" sz="1400">
                <a:ea typeface="+mn-lt"/>
                <a:cs typeface="+mn-lt"/>
              </a:rPr>
              <a:t>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Data imbalance️</a:t>
            </a:r>
            <a:r>
              <a:rPr lang="en-US" sz="1400">
                <a:ea typeface="+mn-lt"/>
                <a:cs typeface="+mn-lt"/>
              </a:rPr>
              <a:t> → A few products dominate sales, while many have very low demand → models may become biased.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Short history for new products </a:t>
            </a:r>
            <a:r>
              <a:rPr lang="en-US" sz="1400">
                <a:ea typeface="+mn-lt"/>
                <a:cs typeface="+mn-lt"/>
              </a:rPr>
              <a:t>→ No past sales → hard to forecast popularity/demand.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Seasonality &amp; holidays</a:t>
            </a:r>
            <a:r>
              <a:rPr lang="en-US" sz="1400">
                <a:ea typeface="+mn-lt"/>
                <a:cs typeface="+mn-lt"/>
              </a:rPr>
              <a:t> → Sales spikes (e.g., Black Friday, festivals) are hard to model.</a:t>
            </a:r>
            <a:endParaRPr lang="en-US" sz="1400">
              <a:ea typeface="Calibri"/>
              <a:cs typeface="Calibri"/>
            </a:endParaRPr>
          </a:p>
          <a:p>
            <a:br>
              <a:rPr lang="en-US"/>
            </a:br>
            <a:endParaRPr lang="en-US" sz="1400">
              <a:ea typeface="Calibri"/>
              <a:cs typeface="Calibri"/>
            </a:endParaRPr>
          </a:p>
          <a:p>
            <a:r>
              <a:rPr lang="en-US" sz="1400"/>
              <a:t>2) </a:t>
            </a:r>
            <a:r>
              <a:rPr lang="en-US" sz="1400" b="1"/>
              <a:t>Business Risks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Overstocking </a:t>
            </a:r>
            <a:r>
              <a:rPr lang="en-US" sz="1400">
                <a:ea typeface="+mn-lt"/>
                <a:cs typeface="+mn-lt"/>
              </a:rPr>
              <a:t>→ If the model overestimates demand → excess inventory, higher storage cost.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Stockouts</a:t>
            </a:r>
            <a:r>
              <a:rPr lang="en-US" sz="1400">
                <a:ea typeface="+mn-lt"/>
                <a:cs typeface="+mn-lt"/>
              </a:rPr>
              <a:t> → If the model underestimates demand → lost sales &amp; unhappy customers.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Misclassification of popularity</a:t>
            </a:r>
            <a:r>
              <a:rPr lang="en-US" sz="1400">
                <a:ea typeface="+mn-lt"/>
                <a:cs typeface="+mn-lt"/>
              </a:rPr>
              <a:t> → Marketing budget may be wasted on wrong products.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1">
                <a:ea typeface="+mn-lt"/>
                <a:cs typeface="+mn-lt"/>
              </a:rPr>
              <a:t>Dynamic market changes </a:t>
            </a:r>
            <a:r>
              <a:rPr lang="en-US" sz="1400">
                <a:ea typeface="+mn-lt"/>
                <a:cs typeface="+mn-lt"/>
              </a:rPr>
              <a:t>→ Sudden trends, competitor moves, or economic shifts can make past data less reliable.</a:t>
            </a:r>
            <a:endParaRPr lang="en-US" sz="1400">
              <a:ea typeface="Calibri"/>
              <a:cs typeface="Calibri"/>
            </a:endParaRPr>
          </a:p>
          <a:p>
            <a:pPr algn="l"/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22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127B0D2B-B2C7-EB9A-90CE-849E7BF43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8880EE24-80DA-CA82-6730-EF1A3A66F90B}"/>
              </a:ext>
            </a:extLst>
          </p:cNvPr>
          <p:cNvSpPr txBox="1"/>
          <p:nvPr/>
        </p:nvSpPr>
        <p:spPr>
          <a:xfrm>
            <a:off x="-276529" y="188042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Future Work 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762CDB-EC39-95EC-C28A-C8198C257DCE}"/>
              </a:ext>
            </a:extLst>
          </p:cNvPr>
          <p:cNvSpPr txBox="1"/>
          <p:nvPr/>
        </p:nvSpPr>
        <p:spPr>
          <a:xfrm>
            <a:off x="903059" y="1075516"/>
            <a:ext cx="674144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arenR"/>
            </a:pPr>
            <a:r>
              <a:rPr lang="en-GB">
                <a:ea typeface="Calibri"/>
                <a:cs typeface="Calibri"/>
              </a:rPr>
              <a:t>For Regression we have only used one model named </a:t>
            </a:r>
            <a:r>
              <a:rPr lang="en-GB" err="1">
                <a:ea typeface="Calibri"/>
                <a:cs typeface="Calibri"/>
              </a:rPr>
              <a:t>XG_Boost</a:t>
            </a:r>
            <a:r>
              <a:rPr lang="en-GB">
                <a:ea typeface="Calibri"/>
                <a:cs typeface="Calibri"/>
              </a:rPr>
              <a:t>. We will try to implement with many different models</a:t>
            </a:r>
            <a:endParaRPr lang="en-US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endParaRPr lang="en-GB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r>
              <a:rPr lang="en-GB">
                <a:ea typeface="Calibri"/>
                <a:cs typeface="Calibri"/>
              </a:rPr>
              <a:t>For Classification we have only used one model named Logistic Regression. We will try to implement with many different models.</a:t>
            </a:r>
            <a:endParaRPr lang="en-GB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endParaRPr lang="en-GB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en-GB">
                <a:ea typeface="+mn-lt"/>
                <a:cs typeface="+mn-lt"/>
              </a:rPr>
              <a:t> </a:t>
            </a:r>
            <a:r>
              <a:rPr lang="en-GB" err="1">
                <a:ea typeface="+mn-lt"/>
                <a:cs typeface="+mn-lt"/>
              </a:rPr>
              <a:t>Streamlit</a:t>
            </a:r>
            <a:r>
              <a:rPr lang="en-GB">
                <a:ea typeface="+mn-lt"/>
                <a:cs typeface="+mn-lt"/>
              </a:rPr>
              <a:t> app for predicting product popularity using Logistic Regression, thus by entering a product description to check if it's predicted as "Popular" or "Not Popular".</a:t>
            </a:r>
            <a:endParaRPr lang="en-GB">
              <a:ea typeface="Calibri"/>
              <a:cs typeface="Calibri"/>
            </a:endParaRPr>
          </a:p>
          <a:p>
            <a:pPr marL="342900" indent="-342900">
              <a:buAutoNum type="arabicParenR"/>
            </a:pPr>
            <a:endParaRPr lang="en-GB">
              <a:ea typeface="Calibri"/>
              <a:cs typeface="Calibri"/>
            </a:endParaRPr>
          </a:p>
          <a:p>
            <a:endParaRPr lang="en-GB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268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8FE6337-D578-E374-A4F6-E84FFCB42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6322E6D7-0125-3F2A-4B53-21B53D0D039D}"/>
              </a:ext>
            </a:extLst>
          </p:cNvPr>
          <p:cNvSpPr txBox="1"/>
          <p:nvPr/>
        </p:nvSpPr>
        <p:spPr>
          <a:xfrm>
            <a:off x="-401789" y="263357"/>
            <a:ext cx="3674027" cy="341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Conclusion 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5A734F-198F-9EF1-41EE-39199E6AD703}"/>
              </a:ext>
            </a:extLst>
          </p:cNvPr>
          <p:cNvSpPr txBox="1"/>
          <p:nvPr/>
        </p:nvSpPr>
        <p:spPr>
          <a:xfrm>
            <a:off x="1324917" y="1035091"/>
            <a:ext cx="6966166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This project uses </a:t>
            </a:r>
            <a:r>
              <a:rPr lang="en-US" b="1">
                <a:ea typeface="Calibri"/>
                <a:cs typeface="Calibri"/>
              </a:rPr>
              <a:t>transactional data</a:t>
            </a:r>
            <a:r>
              <a:rPr lang="en-US">
                <a:ea typeface="Calibri"/>
                <a:cs typeface="Calibri"/>
              </a:rPr>
              <a:t> from the </a:t>
            </a:r>
            <a:r>
              <a:rPr lang="en-US" b="1">
                <a:ea typeface="Calibri"/>
                <a:cs typeface="Calibri"/>
              </a:rPr>
              <a:t>Online Retail dataset</a:t>
            </a:r>
            <a:r>
              <a:rPr lang="en-US">
                <a:ea typeface="Calibri"/>
                <a:cs typeface="Calibri"/>
              </a:rPr>
              <a:t> to </a:t>
            </a:r>
            <a:r>
              <a:rPr lang="en-US" b="1">
                <a:ea typeface="Calibri"/>
                <a:cs typeface="Calibri"/>
              </a:rPr>
              <a:t>predict product popularity &amp; Demand Forecasting Approach</a:t>
            </a:r>
            <a:r>
              <a:rPr lang="en-US">
                <a:ea typeface="Calibri"/>
                <a:cs typeface="Calibri"/>
              </a:rPr>
              <a:t> with </a:t>
            </a:r>
            <a:r>
              <a:rPr lang="en-US" b="1">
                <a:ea typeface="Calibri"/>
                <a:cs typeface="Calibri"/>
              </a:rPr>
              <a:t>Machine Learning</a:t>
            </a:r>
            <a:r>
              <a:rPr lang="en-US">
                <a:ea typeface="Calibri"/>
                <a:cs typeface="Calibri"/>
              </a:rPr>
              <a:t>. </a:t>
            </a:r>
            <a:endParaRPr lang="en-US" err="1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In today's competitive retail world, knowing what customers prefer and predicting demands crucial. </a:t>
            </a:r>
          </a:p>
          <a:p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By identifying popular products early, retailers can improve </a:t>
            </a:r>
            <a:r>
              <a:rPr lang="en-US" b="1">
                <a:ea typeface="Calibri"/>
                <a:cs typeface="Calibri"/>
              </a:rPr>
              <a:t>customer satisfaction</a:t>
            </a:r>
            <a:r>
              <a:rPr lang="en-US">
                <a:ea typeface="Calibri"/>
                <a:cs typeface="Calibri"/>
              </a:rPr>
              <a:t>, avoid </a:t>
            </a:r>
            <a:r>
              <a:rPr lang="en-US" b="1">
                <a:ea typeface="Calibri"/>
                <a:cs typeface="Calibri"/>
              </a:rPr>
              <a:t>over stocking or stockouts</a:t>
            </a:r>
            <a:r>
              <a:rPr lang="en-US">
                <a:ea typeface="Calibri"/>
                <a:cs typeface="Calibri"/>
              </a:rPr>
              <a:t>, and </a:t>
            </a:r>
            <a:r>
              <a:rPr lang="en-US" b="1">
                <a:ea typeface="Calibri"/>
                <a:cs typeface="Calibri"/>
              </a:rPr>
              <a:t>increase profits</a:t>
            </a:r>
            <a:r>
              <a:rPr lang="en-US">
                <a:ea typeface="Calibri"/>
                <a:cs typeface="Calibri"/>
              </a:rPr>
              <a:t> through better personalized marketing and inventory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2987990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8"/>
          <p:cNvSpPr/>
          <p:nvPr/>
        </p:nvSpPr>
        <p:spPr>
          <a:xfrm rot="-5400000">
            <a:off x="3454134" y="-85983"/>
            <a:ext cx="5989043" cy="5142533"/>
          </a:xfrm>
          <a:custGeom>
            <a:avLst/>
            <a:gdLst/>
            <a:ahLst/>
            <a:cxnLst/>
            <a:rect l="l" t="t" r="r" b="b"/>
            <a:pathLst>
              <a:path w="6350000" h="545247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452470"/>
                </a:lnTo>
                <a:lnTo>
                  <a:pt x="6350000" y="545247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solidFill>
            <a:srgbClr val="A5CEDE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8"/>
          <p:cNvSpPr/>
          <p:nvPr/>
        </p:nvSpPr>
        <p:spPr>
          <a:xfrm rot="-5400000">
            <a:off x="3668446" y="-85983"/>
            <a:ext cx="5989043" cy="5142533"/>
          </a:xfrm>
          <a:custGeom>
            <a:avLst/>
            <a:gdLst/>
            <a:ahLst/>
            <a:cxnLst/>
            <a:rect l="l" t="t" r="r" b="b"/>
            <a:pathLst>
              <a:path w="6350000" h="545247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452470"/>
                </a:lnTo>
                <a:lnTo>
                  <a:pt x="6350000" y="545247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solidFill>
            <a:srgbClr val="F7D038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28"/>
          <p:cNvSpPr/>
          <p:nvPr/>
        </p:nvSpPr>
        <p:spPr>
          <a:xfrm>
            <a:off x="446367" y="156160"/>
            <a:ext cx="3031565" cy="4831180"/>
          </a:xfrm>
          <a:custGeom>
            <a:avLst/>
            <a:gdLst/>
            <a:ahLst/>
            <a:cxnLst/>
            <a:rect l="l" t="t" r="r" b="b"/>
            <a:pathLst>
              <a:path w="6063130" h="9662359" extrusionOk="0">
                <a:moveTo>
                  <a:pt x="0" y="0"/>
                </a:moveTo>
                <a:lnTo>
                  <a:pt x="6063130" y="0"/>
                </a:lnTo>
                <a:lnTo>
                  <a:pt x="6063130" y="9662358"/>
                </a:lnTo>
                <a:lnTo>
                  <a:pt x="0" y="9662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grpSp>
        <p:nvGrpSpPr>
          <p:cNvPr id="398" name="Google Shape;398;p28"/>
          <p:cNvGrpSpPr/>
          <p:nvPr/>
        </p:nvGrpSpPr>
        <p:grpSpPr>
          <a:xfrm>
            <a:off x="5073922" y="1541990"/>
            <a:ext cx="3101432" cy="1901168"/>
            <a:chOff x="0" y="85725"/>
            <a:chExt cx="8270484" cy="5069780"/>
          </a:xfrm>
        </p:grpSpPr>
        <p:sp>
          <p:nvSpPr>
            <p:cNvPr id="399" name="Google Shape;399;p28"/>
            <p:cNvSpPr txBox="1"/>
            <p:nvPr/>
          </p:nvSpPr>
          <p:spPr>
            <a:xfrm>
              <a:off x="0" y="85725"/>
              <a:ext cx="8270400" cy="426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200" b="0" i="0" u="none" strike="noStrike" cap="none">
                  <a:solidFill>
                    <a:srgbClr val="00204B"/>
                  </a:solidFill>
                  <a:latin typeface="Paytone One"/>
                  <a:ea typeface="Paytone One"/>
                  <a:cs typeface="Paytone One"/>
                  <a:sym typeface="Paytone One"/>
                </a:rPr>
                <a:t>Thank you!</a:t>
              </a:r>
              <a:endParaRPr sz="700"/>
            </a:p>
          </p:txBody>
        </p:sp>
        <p:sp>
          <p:nvSpPr>
            <p:cNvPr id="400" name="Google Shape;400;p28"/>
            <p:cNvSpPr txBox="1"/>
            <p:nvPr/>
          </p:nvSpPr>
          <p:spPr>
            <a:xfrm>
              <a:off x="0" y="4753342"/>
              <a:ext cx="8270484" cy="4021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261">
          <a:extLst>
            <a:ext uri="{FF2B5EF4-FFF2-40B4-BE49-F238E27FC236}">
              <a16:creationId xmlns:a16="http://schemas.microsoft.com/office/drawing/2014/main" id="{1F40B6BC-C444-7682-3686-9083B4B94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>
            <a:extLst>
              <a:ext uri="{FF2B5EF4-FFF2-40B4-BE49-F238E27FC236}">
                <a16:creationId xmlns:a16="http://schemas.microsoft.com/office/drawing/2014/main" id="{4071D3C6-DCA0-30E4-7EDD-879DD9BE13BD}"/>
              </a:ext>
            </a:extLst>
          </p:cNvPr>
          <p:cNvSpPr/>
          <p:nvPr/>
        </p:nvSpPr>
        <p:spPr>
          <a:xfrm rot="5400000">
            <a:off x="-1687485" y="-204579"/>
            <a:ext cx="5989043" cy="5379726"/>
          </a:xfrm>
          <a:custGeom>
            <a:avLst/>
            <a:gdLst/>
            <a:ahLst/>
            <a:cxnLst/>
            <a:rect l="l" t="t" r="r" b="b"/>
            <a:pathLst>
              <a:path w="6350000" h="570396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703960"/>
                </a:lnTo>
                <a:lnTo>
                  <a:pt x="6350000" y="570396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solidFill>
            <a:srgbClr val="F7D038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1">
            <a:extLst>
              <a:ext uri="{FF2B5EF4-FFF2-40B4-BE49-F238E27FC236}">
                <a16:creationId xmlns:a16="http://schemas.microsoft.com/office/drawing/2014/main" id="{F3A338EC-EC17-5C07-0AE7-6E7AE2196AEA}"/>
              </a:ext>
            </a:extLst>
          </p:cNvPr>
          <p:cNvSpPr/>
          <p:nvPr/>
        </p:nvSpPr>
        <p:spPr>
          <a:xfrm rot="5400000">
            <a:off x="-2018142" y="-204579"/>
            <a:ext cx="5989043" cy="5379726"/>
          </a:xfrm>
          <a:custGeom>
            <a:avLst/>
            <a:gdLst/>
            <a:ahLst/>
            <a:cxnLst/>
            <a:rect l="l" t="t" r="r" b="b"/>
            <a:pathLst>
              <a:path w="6350000" h="5703960" extrusionOk="0">
                <a:moveTo>
                  <a:pt x="5877560" y="149860"/>
                </a:moveTo>
                <a:cubicBezTo>
                  <a:pt x="5786120" y="208280"/>
                  <a:pt x="5713730" y="255270"/>
                  <a:pt x="5556250" y="255270"/>
                </a:cubicBezTo>
                <a:cubicBezTo>
                  <a:pt x="5398770" y="255270"/>
                  <a:pt x="5326380" y="209550"/>
                  <a:pt x="5234940" y="149860"/>
                </a:cubicBezTo>
                <a:cubicBezTo>
                  <a:pt x="5130800" y="82550"/>
                  <a:pt x="5001260" y="0"/>
                  <a:pt x="4762500" y="0"/>
                </a:cubicBezTo>
                <a:cubicBezTo>
                  <a:pt x="4523740" y="0"/>
                  <a:pt x="4394200" y="82550"/>
                  <a:pt x="4290060" y="148590"/>
                </a:cubicBezTo>
                <a:cubicBezTo>
                  <a:pt x="4198620" y="207010"/>
                  <a:pt x="4126230" y="254000"/>
                  <a:pt x="3968750" y="254000"/>
                </a:cubicBezTo>
                <a:cubicBezTo>
                  <a:pt x="3811270" y="254000"/>
                  <a:pt x="3738880" y="208280"/>
                  <a:pt x="3647440" y="148590"/>
                </a:cubicBezTo>
                <a:cubicBezTo>
                  <a:pt x="3543300" y="82550"/>
                  <a:pt x="3413760" y="0"/>
                  <a:pt x="3175000" y="0"/>
                </a:cubicBezTo>
                <a:cubicBezTo>
                  <a:pt x="2936240" y="0"/>
                  <a:pt x="2806700" y="82550"/>
                  <a:pt x="2702560" y="148590"/>
                </a:cubicBezTo>
                <a:cubicBezTo>
                  <a:pt x="2611120" y="207010"/>
                  <a:pt x="2538730" y="254000"/>
                  <a:pt x="2381250" y="254000"/>
                </a:cubicBezTo>
                <a:cubicBezTo>
                  <a:pt x="2223770" y="254000"/>
                  <a:pt x="2151380" y="208280"/>
                  <a:pt x="2059940" y="148590"/>
                </a:cubicBezTo>
                <a:cubicBezTo>
                  <a:pt x="1955800" y="82550"/>
                  <a:pt x="1826260" y="0"/>
                  <a:pt x="1587500" y="0"/>
                </a:cubicBezTo>
                <a:cubicBezTo>
                  <a:pt x="1348740" y="0"/>
                  <a:pt x="1219200" y="82550"/>
                  <a:pt x="1115060" y="148590"/>
                </a:cubicBezTo>
                <a:cubicBezTo>
                  <a:pt x="1023620" y="207010"/>
                  <a:pt x="951230" y="254000"/>
                  <a:pt x="793750" y="254000"/>
                </a:cubicBezTo>
                <a:cubicBezTo>
                  <a:pt x="636270" y="254000"/>
                  <a:pt x="563880" y="208280"/>
                  <a:pt x="472440" y="148590"/>
                </a:cubicBezTo>
                <a:cubicBezTo>
                  <a:pt x="368300" y="82550"/>
                  <a:pt x="238760" y="0"/>
                  <a:pt x="0" y="0"/>
                </a:cubicBezTo>
                <a:lnTo>
                  <a:pt x="0" y="5703960"/>
                </a:lnTo>
                <a:lnTo>
                  <a:pt x="6350000" y="5703960"/>
                </a:lnTo>
                <a:lnTo>
                  <a:pt x="6350000" y="0"/>
                </a:lnTo>
                <a:cubicBezTo>
                  <a:pt x="6111240" y="0"/>
                  <a:pt x="5981700" y="82550"/>
                  <a:pt x="5877560" y="149860"/>
                </a:cubicBezTo>
                <a:close/>
              </a:path>
            </a:pathLst>
          </a:custGeom>
          <a:solidFill>
            <a:srgbClr val="00204B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1">
            <a:extLst>
              <a:ext uri="{FF2B5EF4-FFF2-40B4-BE49-F238E27FC236}">
                <a16:creationId xmlns:a16="http://schemas.microsoft.com/office/drawing/2014/main" id="{A8DBDC9F-BF5B-A65C-3599-42B2B760B345}"/>
              </a:ext>
            </a:extLst>
          </p:cNvPr>
          <p:cNvSpPr txBox="1"/>
          <p:nvPr/>
        </p:nvSpPr>
        <p:spPr>
          <a:xfrm>
            <a:off x="-202622" y="3088845"/>
            <a:ext cx="3762448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FBFF"/>
                </a:solidFill>
                <a:latin typeface="Paytone One"/>
                <a:sym typeface="Paytone One"/>
              </a:rPr>
              <a:t>Introduction</a:t>
            </a:r>
            <a:endParaRPr lang="en-US" sz="3500">
              <a:ea typeface="Calibri"/>
              <a:cs typeface="Calibri"/>
            </a:endParaRPr>
          </a:p>
        </p:txBody>
      </p:sp>
      <p:sp>
        <p:nvSpPr>
          <p:cNvPr id="273" name="Google Shape;273;p21">
            <a:extLst>
              <a:ext uri="{FF2B5EF4-FFF2-40B4-BE49-F238E27FC236}">
                <a16:creationId xmlns:a16="http://schemas.microsoft.com/office/drawing/2014/main" id="{459C9549-189C-6BCC-3A63-3FF21DBAC585}"/>
              </a:ext>
            </a:extLst>
          </p:cNvPr>
          <p:cNvSpPr/>
          <p:nvPr/>
        </p:nvSpPr>
        <p:spPr>
          <a:xfrm>
            <a:off x="632215" y="754623"/>
            <a:ext cx="1936224" cy="1899920"/>
          </a:xfrm>
          <a:custGeom>
            <a:avLst/>
            <a:gdLst/>
            <a:ahLst/>
            <a:cxnLst/>
            <a:rect l="l" t="t" r="r" b="b"/>
            <a:pathLst>
              <a:path w="3872448" h="3799840" extrusionOk="0">
                <a:moveTo>
                  <a:pt x="0" y="0"/>
                </a:moveTo>
                <a:lnTo>
                  <a:pt x="3872449" y="0"/>
                </a:lnTo>
                <a:lnTo>
                  <a:pt x="3872449" y="3799840"/>
                </a:lnTo>
                <a:lnTo>
                  <a:pt x="0" y="37998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3D815-77A0-4AE5-791C-9E9F78DE42A9}"/>
              </a:ext>
            </a:extLst>
          </p:cNvPr>
          <p:cNvSpPr txBox="1"/>
          <p:nvPr/>
        </p:nvSpPr>
        <p:spPr>
          <a:xfrm>
            <a:off x="4006266" y="410901"/>
            <a:ext cx="4538741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Product Popularity Prediction</a:t>
            </a:r>
            <a:r>
              <a:rPr lang="en-US">
                <a:ea typeface="+mn-lt"/>
                <a:cs typeface="+mn-lt"/>
              </a:rPr>
              <a:t> refers to the process of </a:t>
            </a:r>
            <a:r>
              <a:rPr lang="en-US" b="1">
                <a:ea typeface="+mn-lt"/>
                <a:cs typeface="+mn-lt"/>
              </a:rPr>
              <a:t>predicting which products are likely to be popular</a:t>
            </a:r>
            <a:r>
              <a:rPr lang="en-US">
                <a:ea typeface="+mn-lt"/>
                <a:cs typeface="+mn-lt"/>
              </a:rPr>
              <a:t> (i.e., in high demand or purchased frequently) based on </a:t>
            </a:r>
            <a:r>
              <a:rPr lang="en-US" b="1">
                <a:ea typeface="+mn-lt"/>
                <a:cs typeface="+mn-lt"/>
              </a:rPr>
              <a:t>historical data</a:t>
            </a:r>
            <a:r>
              <a:rPr lang="en-US">
                <a:ea typeface="+mn-lt"/>
                <a:cs typeface="+mn-lt"/>
              </a:rPr>
              <a:t> like sales, customer behavior, and product characteristics.</a:t>
            </a:r>
          </a:p>
          <a:p>
            <a:pPr marL="285750" indent="-285750">
              <a:buFont typeface="Wingdings"/>
              <a:buChar char="q"/>
            </a:pP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endParaRPr lang="en-US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Instead of labeling popularity with a simple threshold, we use a </a:t>
            </a:r>
            <a:r>
              <a:rPr lang="en-US" b="1">
                <a:latin typeface="Calibri" panose="020F0502020204030204"/>
                <a:ea typeface="Calibri" panose="020F0502020204030204"/>
                <a:cs typeface="Calibri" panose="020F0502020204030204"/>
              </a:rPr>
              <a:t>Demand Forecasting Approach</a:t>
            </a:r>
            <a:r>
              <a:rPr lang="en-US">
                <a:latin typeface="Calibri" panose="020F0502020204030204"/>
                <a:ea typeface="Calibri" panose="020F0502020204030204"/>
                <a:cs typeface="Calibri" panose="020F0502020204030204"/>
              </a:rPr>
              <a:t>, where machine learning models predict future sales of products. Based on these forecasts, products are classified as Popular or Not Popular, making the system more realistic for real-world retail.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7225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1F238AEF-995E-2F70-CDAF-1FBA1B513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FB5F57-B58E-CF3C-B045-9F914DAD6A9A}"/>
              </a:ext>
            </a:extLst>
          </p:cNvPr>
          <p:cNvSpPr txBox="1"/>
          <p:nvPr/>
        </p:nvSpPr>
        <p:spPr>
          <a:xfrm>
            <a:off x="549196" y="861134"/>
            <a:ext cx="769227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sz="1600" b="1">
                <a:ea typeface="+mn-lt"/>
                <a:cs typeface="+mn-lt"/>
              </a:rPr>
              <a:t>Dataset: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        </a:t>
            </a:r>
            <a:r>
              <a:rPr lang="en-US" sz="1600">
                <a:ea typeface="+mn-lt"/>
                <a:cs typeface="+mn-lt"/>
              </a:rPr>
              <a:t>Unlabeled UK-based retail data with product details, quantities sold, invoice dates, unit prices, and customer IDs.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b="1">
                <a:ea typeface="+mn-lt"/>
                <a:cs typeface="+mn-lt"/>
              </a:rPr>
              <a:t> Preprocessing: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Removed duplicates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Handled missing values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1600">
                <a:ea typeface="+mn-lt"/>
                <a:cs typeface="+mn-lt"/>
              </a:rPr>
              <a:t>Aggregated data by product to compute total quantity sold, revenue, and average unit price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b="1">
                <a:ea typeface="+mn-lt"/>
                <a:cs typeface="+mn-lt"/>
              </a:rPr>
              <a:t> Labeling: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  </a:t>
            </a:r>
            <a:r>
              <a:rPr lang="en-US" sz="1600">
                <a:ea typeface="+mn-lt"/>
                <a:cs typeface="+mn-lt"/>
              </a:rPr>
              <a:t>Products with quantity sold above the median are labeled as ‘popular’.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r>
              <a:rPr lang="en-US" sz="1600" b="1">
                <a:ea typeface="+mn-lt"/>
                <a:cs typeface="+mn-lt"/>
              </a:rPr>
              <a:t> Modeling:</a:t>
            </a:r>
            <a:br>
              <a:rPr lang="en-US" sz="1600" b="1">
                <a:ea typeface="+mn-lt"/>
                <a:cs typeface="+mn-lt"/>
              </a:rPr>
            </a:br>
            <a:r>
              <a:rPr lang="en-US" sz="1600" b="1">
                <a:ea typeface="+mn-lt"/>
                <a:cs typeface="+mn-lt"/>
              </a:rPr>
              <a:t>  </a:t>
            </a:r>
            <a:r>
              <a:rPr lang="en-US" sz="1600">
                <a:ea typeface="+mn-lt"/>
                <a:cs typeface="+mn-lt"/>
              </a:rPr>
              <a:t>Built Random Forest, and Logistic Regression models to classify products based on popularity.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Ø"/>
            </a:pPr>
            <a:endParaRPr lang="en-US" sz="160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56382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81EF1648-BF33-FCFC-068A-3E846354F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AAC55C66-EE4F-2B04-E20C-FF347159646A}"/>
              </a:ext>
            </a:extLst>
          </p:cNvPr>
          <p:cNvSpPr txBox="1"/>
          <p:nvPr/>
        </p:nvSpPr>
        <p:spPr>
          <a:xfrm>
            <a:off x="-341426" y="358621"/>
            <a:ext cx="3674027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Objectives </a:t>
            </a:r>
            <a:r>
              <a:rPr lang="en" sz="2000">
                <a:solidFill>
                  <a:srgbClr val="00204B"/>
                </a:solidFill>
                <a:latin typeface="Paytone One"/>
                <a:sym typeface="Paytone One"/>
              </a:rPr>
              <a:t>: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0E5BA-BBB0-A316-EB5B-F94D4FBE5460}"/>
              </a:ext>
            </a:extLst>
          </p:cNvPr>
          <p:cNvSpPr txBox="1"/>
          <p:nvPr/>
        </p:nvSpPr>
        <p:spPr>
          <a:xfrm>
            <a:off x="886776" y="1488846"/>
            <a:ext cx="770426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 analyze the huge online retail data for better business strategies</a:t>
            </a:r>
            <a:endParaRPr lang="en-US"/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 </a:t>
            </a:r>
            <a:r>
              <a:rPr lang="en-US" err="1">
                <a:latin typeface="Calibri"/>
                <a:ea typeface="Calibri"/>
                <a:cs typeface="Calibri"/>
              </a:rPr>
              <a:t>identiy</a:t>
            </a:r>
            <a:r>
              <a:rPr lang="en-US">
                <a:latin typeface="Calibri"/>
                <a:ea typeface="Calibri"/>
                <a:cs typeface="Calibri"/>
              </a:rPr>
              <a:t> customer purchase behavior from transaction data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 forecast future sales of each product using regression models</a:t>
            </a:r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 classify products as Popular or Not Popular based on predicted demand.</a:t>
            </a:r>
          </a:p>
          <a:p>
            <a:pPr marL="285750" indent="-285750">
              <a:buFont typeface="Wingdings"/>
              <a:buChar char="q"/>
            </a:pPr>
            <a:endParaRPr lang="en-US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>
                <a:latin typeface="Calibri"/>
                <a:ea typeface="Calibri"/>
                <a:cs typeface="Calibri"/>
              </a:rPr>
              <a:t>To support retailers in better inventory planning, marketing, and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424232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E44B5663-64DD-F999-1A36-04028BCD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1FD6BDC4-6574-4C3A-187F-BF905D2D38E7}"/>
              </a:ext>
            </a:extLst>
          </p:cNvPr>
          <p:cNvSpPr txBox="1"/>
          <p:nvPr/>
        </p:nvSpPr>
        <p:spPr>
          <a:xfrm>
            <a:off x="114117" y="325491"/>
            <a:ext cx="4041979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Tools &amp; Technologies Used :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97C6B-E38A-A3A4-0E4C-B0F204F7B27E}"/>
              </a:ext>
            </a:extLst>
          </p:cNvPr>
          <p:cNvSpPr txBox="1"/>
          <p:nvPr/>
        </p:nvSpPr>
        <p:spPr>
          <a:xfrm>
            <a:off x="813617" y="1287925"/>
            <a:ext cx="7522180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Programming Language</a:t>
            </a:r>
            <a:r>
              <a:rPr lang="en-US">
                <a:ea typeface="+mn-lt"/>
                <a:cs typeface="+mn-lt"/>
              </a:rPr>
              <a:t> → Python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Libraries</a:t>
            </a:r>
            <a:r>
              <a:rPr lang="en-US">
                <a:ea typeface="+mn-lt"/>
                <a:cs typeface="+mn-lt"/>
              </a:rPr>
              <a:t> →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en-US">
                <a:latin typeface="Consolas"/>
              </a:rPr>
              <a:t>pandas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latin typeface="Consolas"/>
              </a:rPr>
              <a:t>numpy</a:t>
            </a:r>
            <a:r>
              <a:rPr lang="en-US">
                <a:ea typeface="+mn-lt"/>
                <a:cs typeface="+mn-lt"/>
              </a:rPr>
              <a:t> → data preprocessing &amp; feature engineering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en-US">
                <a:latin typeface="Consolas"/>
              </a:rPr>
              <a:t>matplotlib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seaborn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 err="1">
                <a:latin typeface="Consolas"/>
              </a:rPr>
              <a:t>plotly</a:t>
            </a:r>
            <a:r>
              <a:rPr lang="en-US">
                <a:ea typeface="+mn-lt"/>
                <a:cs typeface="+mn-lt"/>
              </a:rPr>
              <a:t> → visualization 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742950" lvl="1" indent="-285750">
              <a:buFont typeface="Wingdings"/>
              <a:buChar char="Ø"/>
            </a:pPr>
            <a:r>
              <a:rPr lang="en-US">
                <a:latin typeface="Consolas"/>
              </a:rPr>
              <a:t>scikit-learn</a:t>
            </a:r>
            <a:r>
              <a:rPr lang="en-US">
                <a:ea typeface="+mn-lt"/>
                <a:cs typeface="+mn-lt"/>
              </a:rPr>
              <a:t> → machine learning models (Logistic Regression, Random Forest)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Data Handling</a:t>
            </a:r>
            <a:r>
              <a:rPr lang="en-US">
                <a:ea typeface="+mn-lt"/>
                <a:cs typeface="+mn-lt"/>
              </a:rPr>
              <a:t> → Excel / CSV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Environment</a:t>
            </a:r>
            <a:r>
              <a:rPr lang="en-US">
                <a:ea typeface="+mn-lt"/>
                <a:cs typeface="+mn-lt"/>
              </a:rPr>
              <a:t> → </a:t>
            </a:r>
            <a:r>
              <a:rPr lang="en-US" err="1">
                <a:ea typeface="+mn-lt"/>
                <a:cs typeface="+mn-lt"/>
              </a:rPr>
              <a:t>Jupyter</a:t>
            </a:r>
            <a:r>
              <a:rPr lang="en-US">
                <a:ea typeface="+mn-lt"/>
                <a:cs typeface="+mn-lt"/>
              </a:rPr>
              <a:t> Notebook,  VS Code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Wingdings"/>
              <a:buChar char="q"/>
            </a:pPr>
            <a:r>
              <a:rPr lang="en-US" b="1">
                <a:ea typeface="+mn-lt"/>
                <a:cs typeface="+mn-lt"/>
              </a:rPr>
              <a:t>Yet to do </a:t>
            </a:r>
            <a:r>
              <a:rPr lang="en-US">
                <a:ea typeface="+mn-lt"/>
                <a:cs typeface="+mn-lt"/>
              </a:rPr>
              <a:t>→ Flask / </a:t>
            </a:r>
            <a:r>
              <a:rPr lang="en-US" err="1">
                <a:ea typeface="+mn-lt"/>
                <a:cs typeface="+mn-lt"/>
              </a:rPr>
              <a:t>Streamlit</a:t>
            </a:r>
            <a:r>
              <a:rPr lang="en-US">
                <a:ea typeface="+mn-lt"/>
                <a:cs typeface="+mn-lt"/>
              </a:rPr>
              <a:t> for deploying a popularity prediction app</a:t>
            </a:r>
            <a:endParaRPr lang="en-US">
              <a:ea typeface="Calibri"/>
              <a:cs typeface="Calibri"/>
            </a:endParaRPr>
          </a:p>
          <a:p>
            <a:pPr marL="285750" indent="-285750" algn="l">
              <a:buFont typeface="Wingdings"/>
              <a:buChar char="q"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0825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 txBox="1"/>
          <p:nvPr/>
        </p:nvSpPr>
        <p:spPr>
          <a:xfrm>
            <a:off x="514350" y="441466"/>
            <a:ext cx="6083300" cy="105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rgbClr val="00204B"/>
                </a:solidFill>
                <a:latin typeface="Paytone One"/>
                <a:sym typeface="Paytone One"/>
              </a:rPr>
              <a:t>About Our Dataset</a:t>
            </a:r>
          </a:p>
          <a:p>
            <a:pPr marL="0" marR="0" lvl="0" indent="0" algn="l" rtl="0">
              <a:lnSpc>
                <a:spcPct val="110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04B"/>
                </a:solidFill>
                <a:latin typeface="Paytone One"/>
                <a:sym typeface="Paytone One"/>
              </a:rPr>
              <a:t>Online Retail Dataset</a:t>
            </a:r>
            <a:endParaRPr sz="500"/>
          </a:p>
        </p:txBody>
      </p:sp>
      <p:sp>
        <p:nvSpPr>
          <p:cNvPr id="162" name="Google Shape;162;p15"/>
          <p:cNvSpPr txBox="1"/>
          <p:nvPr/>
        </p:nvSpPr>
        <p:spPr>
          <a:xfrm>
            <a:off x="1115262" y="1974993"/>
            <a:ext cx="4289155" cy="1132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1600">
                <a:solidFill>
                  <a:schemeClr val="tx1"/>
                </a:solidFill>
                <a:latin typeface="+mn-lt"/>
              </a:rPr>
              <a:t>This is a transactional data set which contains all the transactions occurring between 01/12/2010 and 09/12/2011 for a UK-based and registered non-store online retail.</a:t>
            </a:r>
            <a:endParaRPr sz="6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3" name="Google Shape;163;p15"/>
          <p:cNvSpPr txBox="1"/>
          <p:nvPr/>
        </p:nvSpPr>
        <p:spPr>
          <a:xfrm>
            <a:off x="630097" y="1974993"/>
            <a:ext cx="485165" cy="42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i="0" u="none" strike="noStrike" cap="none">
                <a:solidFill>
                  <a:srgbClr val="00204B"/>
                </a:solidFill>
                <a:latin typeface="Bebas Neue"/>
                <a:ea typeface="Bebas Neue"/>
                <a:cs typeface="Bebas Neue"/>
                <a:sym typeface="Bebas Neue"/>
              </a:rPr>
              <a:t>01</a:t>
            </a:r>
            <a:endParaRPr sz="700"/>
          </a:p>
        </p:txBody>
      </p:sp>
      <p:sp>
        <p:nvSpPr>
          <p:cNvPr id="164" name="Google Shape;164;p15"/>
          <p:cNvSpPr txBox="1"/>
          <p:nvPr/>
        </p:nvSpPr>
        <p:spPr>
          <a:xfrm>
            <a:off x="615627" y="3439600"/>
            <a:ext cx="394983" cy="424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3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 i="0" u="none" strike="noStrike" cap="none">
                <a:solidFill>
                  <a:srgbClr val="00204B"/>
                </a:solidFill>
                <a:latin typeface="Bebas Neue"/>
                <a:ea typeface="Bebas Neue"/>
                <a:cs typeface="Bebas Neue"/>
                <a:sym typeface="Bebas Neue"/>
              </a:rPr>
              <a:t>02</a:t>
            </a:r>
            <a:endParaRPr sz="700"/>
          </a:p>
        </p:txBody>
      </p:sp>
      <p:sp>
        <p:nvSpPr>
          <p:cNvPr id="165" name="Google Shape;165;p15"/>
          <p:cNvSpPr/>
          <p:nvPr/>
        </p:nvSpPr>
        <p:spPr>
          <a:xfrm rot="-928119" flipH="1">
            <a:off x="6548602" y="3579543"/>
            <a:ext cx="2168363" cy="1298308"/>
          </a:xfrm>
          <a:custGeom>
            <a:avLst/>
            <a:gdLst/>
            <a:ahLst/>
            <a:cxnLst/>
            <a:rect l="l" t="t" r="r" b="b"/>
            <a:pathLst>
              <a:path w="4336727" h="2596615" extrusionOk="0">
                <a:moveTo>
                  <a:pt x="4336727" y="0"/>
                </a:moveTo>
                <a:lnTo>
                  <a:pt x="0" y="0"/>
                </a:lnTo>
                <a:lnTo>
                  <a:pt x="0" y="2596616"/>
                </a:lnTo>
                <a:lnTo>
                  <a:pt x="4336727" y="2596616"/>
                </a:lnTo>
                <a:lnTo>
                  <a:pt x="433672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C30FB-22D5-E559-2A46-AE472CCB6E1B}"/>
              </a:ext>
            </a:extLst>
          </p:cNvPr>
          <p:cNvSpPr txBox="1"/>
          <p:nvPr/>
        </p:nvSpPr>
        <p:spPr>
          <a:xfrm>
            <a:off x="1010611" y="3383667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>
                <a:solidFill>
                  <a:schemeClr val="tx1"/>
                </a:solidFill>
                <a:latin typeface="+mn-lt"/>
              </a:rPr>
              <a:t>No of Features : </a:t>
            </a:r>
            <a:r>
              <a:rPr lang="en-US" sz="1600"/>
              <a:t>8</a:t>
            </a:r>
            <a:endParaRPr lang="en-US" sz="1600">
              <a:solidFill>
                <a:schemeClr val="tx1"/>
              </a:solidFill>
              <a:latin typeface="+mn-lt"/>
            </a:endParaRPr>
          </a:p>
          <a:p>
            <a:r>
              <a:rPr lang="en-US" sz="1600">
                <a:solidFill>
                  <a:schemeClr val="tx1"/>
                </a:solidFill>
                <a:latin typeface="+mn-lt"/>
              </a:rPr>
              <a:t>No of Instances : </a:t>
            </a:r>
            <a:r>
              <a:rPr lang="en-IN" sz="1600"/>
              <a:t>541909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110">
          <a:extLst>
            <a:ext uri="{FF2B5EF4-FFF2-40B4-BE49-F238E27FC236}">
              <a16:creationId xmlns:a16="http://schemas.microsoft.com/office/drawing/2014/main" id="{84F24ED9-AAF1-9D63-A377-D6D772ECA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CFFDD4-47D8-58E7-012F-11C1EBA77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40845"/>
              </p:ext>
            </p:extLst>
          </p:nvPr>
        </p:nvGraphicFramePr>
        <p:xfrm>
          <a:off x="69850" y="74613"/>
          <a:ext cx="6541910" cy="4061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955">
                  <a:extLst>
                    <a:ext uri="{9D8B030D-6E8A-4147-A177-3AD203B41FA5}">
                      <a16:colId xmlns:a16="http://schemas.microsoft.com/office/drawing/2014/main" val="267788525"/>
                    </a:ext>
                  </a:extLst>
                </a:gridCol>
                <a:gridCol w="3270955">
                  <a:extLst>
                    <a:ext uri="{9D8B030D-6E8A-4147-A177-3AD203B41FA5}">
                      <a16:colId xmlns:a16="http://schemas.microsoft.com/office/drawing/2014/main" val="1195712599"/>
                    </a:ext>
                  </a:extLst>
                </a:gridCol>
              </a:tblGrid>
              <a:tr h="398097">
                <a:tc>
                  <a:txBody>
                    <a:bodyPr/>
                    <a:lstStyle/>
                    <a:p>
                      <a:r>
                        <a:rPr lang="en-IN" sz="125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50"/>
                        <a:t>Description</a:t>
                      </a:r>
                    </a:p>
                    <a:p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44997"/>
                  </a:ext>
                </a:extLst>
              </a:tr>
              <a:tr h="609332">
                <a:tc>
                  <a:txBody>
                    <a:bodyPr/>
                    <a:lstStyle/>
                    <a:p>
                      <a:r>
                        <a:rPr lang="en-IN" sz="12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InvoiceNo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6-digit integral number uniquely assigned to each transaction. If this code starts with letter 'c', it indicates a cancellation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230700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StockCode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5-digit integral number uniquely assigned to each distinct product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036977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*Description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name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940456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Quantity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quantities of each product (item) per transaction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231553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InvoiceDate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50">
                          <a:effectLst/>
                        </a:rPr>
                        <a:t>the day and time when each transaction was generated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773360"/>
                  </a:ext>
                </a:extLst>
              </a:tr>
              <a:tr h="235608">
                <a:tc>
                  <a:txBody>
                    <a:bodyPr/>
                    <a:lstStyle/>
                    <a:p>
                      <a:r>
                        <a:rPr lang="en-IN" sz="1250" b="0" i="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UnitPrice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 price per unit          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66112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*CustomerID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5-digit integral number uniquely assigned to each customer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861759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lang="en-IN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Country</a:t>
                      </a:r>
                      <a:endParaRPr lang="en-IN" sz="125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5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name of the country where each customer resides</a:t>
                      </a:r>
                      <a:endParaRPr lang="en-IN" sz="125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288432"/>
                  </a:ext>
                </a:extLst>
              </a:tr>
            </a:tbl>
          </a:graphicData>
        </a:graphic>
      </p:graphicFrame>
      <p:sp>
        <p:nvSpPr>
          <p:cNvPr id="4" name="Google Shape;165;p15">
            <a:extLst>
              <a:ext uri="{FF2B5EF4-FFF2-40B4-BE49-F238E27FC236}">
                <a16:creationId xmlns:a16="http://schemas.microsoft.com/office/drawing/2014/main" id="{C66A51A1-E3F7-2750-1A04-B40403A94F4B}"/>
              </a:ext>
            </a:extLst>
          </p:cNvPr>
          <p:cNvSpPr/>
          <p:nvPr/>
        </p:nvSpPr>
        <p:spPr>
          <a:xfrm rot="20671881" flipH="1">
            <a:off x="6768199" y="1225944"/>
            <a:ext cx="2168363" cy="1298308"/>
          </a:xfrm>
          <a:custGeom>
            <a:avLst/>
            <a:gdLst/>
            <a:ahLst/>
            <a:cxnLst/>
            <a:rect l="l" t="t" r="r" b="b"/>
            <a:pathLst>
              <a:path w="4336727" h="2596615" extrusionOk="0">
                <a:moveTo>
                  <a:pt x="4336727" y="0"/>
                </a:moveTo>
                <a:lnTo>
                  <a:pt x="0" y="0"/>
                </a:lnTo>
                <a:lnTo>
                  <a:pt x="0" y="2596616"/>
                </a:lnTo>
                <a:lnTo>
                  <a:pt x="4336727" y="2596616"/>
                </a:lnTo>
                <a:lnTo>
                  <a:pt x="433672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033789-8A03-F88C-561E-53DE7D61692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85" b="63248"/>
          <a:stretch>
            <a:fillRect/>
          </a:stretch>
        </p:blipFill>
        <p:spPr>
          <a:xfrm>
            <a:off x="319831" y="4314191"/>
            <a:ext cx="8503538" cy="622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7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9FBFF"/>
            </a:gs>
            <a:gs pos="100000">
              <a:srgbClr val="FFFFFF"/>
            </a:gs>
          </a:gsLst>
          <a:lin ang="0" scaled="0"/>
        </a:gradFill>
        <a:effectLst/>
      </p:bgPr>
    </p:bg>
    <p:spTree>
      <p:nvGrpSpPr>
        <p:cNvPr id="1" name="Shape 461">
          <a:extLst>
            <a:ext uri="{FF2B5EF4-FFF2-40B4-BE49-F238E27FC236}">
              <a16:creationId xmlns:a16="http://schemas.microsoft.com/office/drawing/2014/main" id="{EC2BA0F2-500B-6046-CD8E-B0DE967D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0">
            <a:extLst>
              <a:ext uri="{FF2B5EF4-FFF2-40B4-BE49-F238E27FC236}">
                <a16:creationId xmlns:a16="http://schemas.microsoft.com/office/drawing/2014/main" id="{4B9E41C4-8579-FDAC-6DAC-DBEB2A508526}"/>
              </a:ext>
            </a:extLst>
          </p:cNvPr>
          <p:cNvSpPr txBox="1"/>
          <p:nvPr/>
        </p:nvSpPr>
        <p:spPr>
          <a:xfrm>
            <a:off x="114117" y="325491"/>
            <a:ext cx="3674027" cy="375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>
              <a:lnSpc>
                <a:spcPct val="111001"/>
              </a:lnSpc>
            </a:pPr>
            <a:r>
              <a:rPr lang="en" sz="2200">
                <a:solidFill>
                  <a:srgbClr val="00204B"/>
                </a:solidFill>
                <a:latin typeface="Paytone One"/>
                <a:sym typeface="Paytone One"/>
              </a:rPr>
              <a:t>Methodologies Used :</a:t>
            </a:r>
            <a:endParaRPr lang="en-US" sz="220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FFDED-19AA-9E4F-AE70-4575065FEBB3}"/>
              </a:ext>
            </a:extLst>
          </p:cNvPr>
          <p:cNvSpPr txBox="1"/>
          <p:nvPr/>
        </p:nvSpPr>
        <p:spPr>
          <a:xfrm>
            <a:off x="743414" y="1105340"/>
            <a:ext cx="7766724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Data Preprocessing → Cleaning missing values with no customer ID, removing cancellations, removed negative quantities.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Time-Series Aggregation → Sales grouped per product per month. </a:t>
            </a:r>
            <a:r>
              <a:rPr lang="en-US" sz="1600" b="1" dirty="0">
                <a:latin typeface="Calibri"/>
                <a:ea typeface="Calibri"/>
                <a:cs typeface="Calibri"/>
              </a:rPr>
              <a:t>[</a:t>
            </a:r>
            <a:r>
              <a:rPr lang="en-US" sz="1600" b="1" dirty="0" err="1">
                <a:latin typeface="Calibri"/>
                <a:ea typeface="Calibri"/>
                <a:cs typeface="Calibri"/>
              </a:rPr>
              <a:t>Demnad</a:t>
            </a:r>
            <a:r>
              <a:rPr lang="en-US" sz="1600" b="1" dirty="0">
                <a:latin typeface="Calibri"/>
                <a:ea typeface="Calibri"/>
                <a:cs typeface="Calibri"/>
              </a:rPr>
              <a:t>-Forecasting]</a:t>
            </a:r>
            <a:endParaRPr lang="en-US" b="1" dirty="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endParaRPr lang="en-US" sz="1600"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Feature Engineering → Lag features based on previous month sales.</a:t>
            </a:r>
            <a:br>
              <a:rPr lang="en-US" sz="1600" dirty="0"/>
            </a:br>
            <a:endParaRPr lang="en-US" sz="1600"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Modeling → Train regression models (Random Forest) to predict demand.</a:t>
            </a:r>
            <a:br>
              <a:rPr lang="en-US" sz="1600" dirty="0"/>
            </a:br>
            <a:endParaRPr lang="en-US" sz="1600">
              <a:latin typeface="Calibri"/>
              <a:ea typeface="Calibri"/>
              <a:cs typeface="Calibri"/>
            </a:endParaRPr>
          </a:p>
          <a:p>
            <a:pPr marL="285750" indent="-285750">
              <a:buFont typeface="Wingdings"/>
              <a:buChar char="§"/>
            </a:pPr>
            <a:r>
              <a:rPr lang="en-US" sz="1600" dirty="0">
                <a:latin typeface="Calibri"/>
                <a:ea typeface="Calibri"/>
                <a:cs typeface="Calibri"/>
              </a:rPr>
              <a:t> Evaluation → Measure accuracy with RMSE, R² for sales -  Demand forecasting, </a:t>
            </a:r>
            <a:endParaRPr lang="en-US" sz="1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2066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2511E061CD89C41A2A99FC0430DD659" ma:contentTypeVersion="12" ma:contentTypeDescription="Create a new document." ma:contentTypeScope="" ma:versionID="a503a6266fa41c5f1c8838750f952e30">
  <xsd:schema xmlns:xsd="http://www.w3.org/2001/XMLSchema" xmlns:xs="http://www.w3.org/2001/XMLSchema" xmlns:p="http://schemas.microsoft.com/office/2006/metadata/properties" xmlns:ns3="9cc30c9d-470f-4184-8cf6-3de8178a07b2" targetNamespace="http://schemas.microsoft.com/office/2006/metadata/properties" ma:root="true" ma:fieldsID="e016464e4b252c68a6f27cd04620993d" ns3:_="">
    <xsd:import namespace="9cc30c9d-470f-4184-8cf6-3de8178a07b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30c9d-470f-4184-8cf6-3de8178a07b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cc30c9d-470f-4184-8cf6-3de8178a07b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C6548E4-10F4-454B-9F50-0195087A60A3}">
  <ds:schemaRefs>
    <ds:schemaRef ds:uri="9cc30c9d-470f-4184-8cf6-3de8178a07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A904A71-F461-45D7-AD2F-198FB18A4170}">
  <ds:schemaRefs>
    <ds:schemaRef ds:uri="9cc30c9d-470f-4184-8cf6-3de8178a07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0C0A18D-CB17-445B-825E-A5895AD308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1188</Words>
  <Application>Microsoft Office PowerPoint</Application>
  <PresentationFormat>On-screen Show (16:9)</PresentationFormat>
  <Paragraphs>130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Calibri</vt:lpstr>
      <vt:lpstr>Arial</vt:lpstr>
      <vt:lpstr>Wingdings</vt:lpstr>
      <vt:lpstr>Paytone One</vt:lpstr>
      <vt:lpstr>Wingdings,Sans-Serif</vt:lpstr>
      <vt:lpstr>Bebas Neue</vt:lpstr>
      <vt:lpstr>Consolas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Prajwal Priyadarshan gopinath</cp:lastModifiedBy>
  <cp:revision>41</cp:revision>
  <cp:lastPrinted>2025-07-29T09:42:30Z</cp:lastPrinted>
  <dcterms:modified xsi:type="dcterms:W3CDTF">2025-08-22T04:07:11Z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0x010100C2511E061CD89C41A2A99FC0430DD659</vt:lpwstr>
  </property>
</Properties>
</file>