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3" r:id="rId3"/>
    <p:sldId id="264" r:id="rId4"/>
    <p:sldId id="265" r:id="rId5"/>
    <p:sldId id="266" r:id="rId6"/>
    <p:sldId id="267" r:id="rId7"/>
    <p:sldId id="268" r:id="rId8"/>
    <p:sldId id="269" r:id="rId9"/>
    <p:sldId id="272" r:id="rId10"/>
    <p:sldId id="270" r:id="rId11"/>
    <p:sldId id="271" r:id="rId12"/>
    <p:sldId id="273"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0" d="100"/>
          <a:sy n="80" d="100"/>
        </p:scale>
        <p:origin x="64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BB88A2-625C-4A53-AB08-25D4C2EDDF31}"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0A0EC-9D28-4769-B898-9F0180CF1E0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39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B88A2-625C-4A53-AB08-25D4C2EDDF31}"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0A0EC-9D28-4769-B898-9F0180CF1E09}" type="slidenum">
              <a:rPr lang="en-US" smtClean="0"/>
              <a:t>‹#›</a:t>
            </a:fld>
            <a:endParaRPr lang="en-US"/>
          </a:p>
        </p:txBody>
      </p:sp>
    </p:spTree>
    <p:extLst>
      <p:ext uri="{BB962C8B-B14F-4D97-AF65-F5344CB8AC3E}">
        <p14:creationId xmlns:p14="http://schemas.microsoft.com/office/powerpoint/2010/main" val="326023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B88A2-625C-4A53-AB08-25D4C2EDDF31}"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0A0EC-9D28-4769-B898-9F0180CF1E09}" type="slidenum">
              <a:rPr lang="en-US" smtClean="0"/>
              <a:t>‹#›</a:t>
            </a:fld>
            <a:endParaRPr lang="en-US"/>
          </a:p>
        </p:txBody>
      </p:sp>
    </p:spTree>
    <p:extLst>
      <p:ext uri="{BB962C8B-B14F-4D97-AF65-F5344CB8AC3E}">
        <p14:creationId xmlns:p14="http://schemas.microsoft.com/office/powerpoint/2010/main" val="116574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B88A2-625C-4A53-AB08-25D4C2EDDF31}"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0A0EC-9D28-4769-B898-9F0180CF1E09}" type="slidenum">
              <a:rPr lang="en-US" smtClean="0"/>
              <a:t>‹#›</a:t>
            </a:fld>
            <a:endParaRPr lang="en-US"/>
          </a:p>
        </p:txBody>
      </p:sp>
    </p:spTree>
    <p:extLst>
      <p:ext uri="{BB962C8B-B14F-4D97-AF65-F5344CB8AC3E}">
        <p14:creationId xmlns:p14="http://schemas.microsoft.com/office/powerpoint/2010/main" val="304084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BB88A2-625C-4A53-AB08-25D4C2EDDF31}" type="datetimeFigureOut">
              <a:rPr lang="en-US" smtClean="0"/>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0A0EC-9D28-4769-B898-9F0180CF1E0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09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BB88A2-625C-4A53-AB08-25D4C2EDDF31}"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0A0EC-9D28-4769-B898-9F0180CF1E09}" type="slidenum">
              <a:rPr lang="en-US" smtClean="0"/>
              <a:t>‹#›</a:t>
            </a:fld>
            <a:endParaRPr lang="en-US"/>
          </a:p>
        </p:txBody>
      </p:sp>
    </p:spTree>
    <p:extLst>
      <p:ext uri="{BB962C8B-B14F-4D97-AF65-F5344CB8AC3E}">
        <p14:creationId xmlns:p14="http://schemas.microsoft.com/office/powerpoint/2010/main" val="86143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BB88A2-625C-4A53-AB08-25D4C2EDDF31}" type="datetimeFigureOut">
              <a:rPr lang="en-US" smtClean="0"/>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0A0EC-9D28-4769-B898-9F0180CF1E09}" type="slidenum">
              <a:rPr lang="en-US" smtClean="0"/>
              <a:t>‹#›</a:t>
            </a:fld>
            <a:endParaRPr lang="en-US"/>
          </a:p>
        </p:txBody>
      </p:sp>
    </p:spTree>
    <p:extLst>
      <p:ext uri="{BB962C8B-B14F-4D97-AF65-F5344CB8AC3E}">
        <p14:creationId xmlns:p14="http://schemas.microsoft.com/office/powerpoint/2010/main" val="321030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BB88A2-625C-4A53-AB08-25D4C2EDDF31}" type="datetimeFigureOut">
              <a:rPr lang="en-US" smtClean="0"/>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0A0EC-9D28-4769-B898-9F0180CF1E09}" type="slidenum">
              <a:rPr lang="en-US" smtClean="0"/>
              <a:t>‹#›</a:t>
            </a:fld>
            <a:endParaRPr lang="en-US"/>
          </a:p>
        </p:txBody>
      </p:sp>
    </p:spTree>
    <p:extLst>
      <p:ext uri="{BB962C8B-B14F-4D97-AF65-F5344CB8AC3E}">
        <p14:creationId xmlns:p14="http://schemas.microsoft.com/office/powerpoint/2010/main" val="73998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BB88A2-625C-4A53-AB08-25D4C2EDDF31}" type="datetimeFigureOut">
              <a:rPr lang="en-US" smtClean="0"/>
              <a:t>11/14/2021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680A0EC-9D28-4769-B898-9F0180CF1E09}" type="slidenum">
              <a:rPr lang="en-US" smtClean="0"/>
              <a:t>‹#›</a:t>
            </a:fld>
            <a:endParaRPr lang="en-US"/>
          </a:p>
        </p:txBody>
      </p:sp>
    </p:spTree>
    <p:extLst>
      <p:ext uri="{BB962C8B-B14F-4D97-AF65-F5344CB8AC3E}">
        <p14:creationId xmlns:p14="http://schemas.microsoft.com/office/powerpoint/2010/main" val="345621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BB88A2-625C-4A53-AB08-25D4C2EDDF31}" type="datetimeFigureOut">
              <a:rPr lang="en-US" smtClean="0"/>
              <a:t>11/14/2021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680A0EC-9D28-4769-B898-9F0180CF1E09}" type="slidenum">
              <a:rPr lang="en-US" smtClean="0"/>
              <a:t>‹#›</a:t>
            </a:fld>
            <a:endParaRPr lang="en-US"/>
          </a:p>
        </p:txBody>
      </p:sp>
    </p:spTree>
    <p:extLst>
      <p:ext uri="{BB962C8B-B14F-4D97-AF65-F5344CB8AC3E}">
        <p14:creationId xmlns:p14="http://schemas.microsoft.com/office/powerpoint/2010/main" val="373372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BB88A2-625C-4A53-AB08-25D4C2EDDF31}" type="datetimeFigureOut">
              <a:rPr lang="en-US" smtClean="0"/>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0A0EC-9D28-4769-B898-9F0180CF1E09}" type="slidenum">
              <a:rPr lang="en-US" smtClean="0"/>
              <a:t>‹#›</a:t>
            </a:fld>
            <a:endParaRPr lang="en-US"/>
          </a:p>
        </p:txBody>
      </p:sp>
    </p:spTree>
    <p:extLst>
      <p:ext uri="{BB962C8B-B14F-4D97-AF65-F5344CB8AC3E}">
        <p14:creationId xmlns:p14="http://schemas.microsoft.com/office/powerpoint/2010/main" val="27804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BB88A2-625C-4A53-AB08-25D4C2EDDF31}" type="datetimeFigureOut">
              <a:rPr lang="en-US" smtClean="0"/>
              <a:t>11/14/2021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680A0EC-9D28-4769-B898-9F0180CF1E0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64435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5404" y="1219200"/>
            <a:ext cx="9913095" cy="1221708"/>
          </a:xfrm>
        </p:spPr>
        <p:txBody>
          <a:bodyPr/>
          <a:lstStyle/>
          <a:p>
            <a:pPr algn="ctr"/>
            <a:r>
              <a:rPr lang="en-US" dirty="0"/>
              <a:t>Netzwerk Academy</a:t>
            </a:r>
          </a:p>
        </p:txBody>
      </p:sp>
      <p:sp>
        <p:nvSpPr>
          <p:cNvPr id="3" name="Subtitle 2"/>
          <p:cNvSpPr>
            <a:spLocks noGrp="1"/>
          </p:cNvSpPr>
          <p:nvPr>
            <p:ph type="subTitle" idx="1"/>
          </p:nvPr>
        </p:nvSpPr>
        <p:spPr>
          <a:xfrm>
            <a:off x="1202580" y="2998290"/>
            <a:ext cx="8825658" cy="1221708"/>
          </a:xfrm>
        </p:spPr>
        <p:txBody>
          <a:bodyPr>
            <a:noAutofit/>
          </a:bodyPr>
          <a:lstStyle/>
          <a:p>
            <a:pPr algn="ctr"/>
            <a:r>
              <a:rPr lang="en-GB" sz="3000" dirty="0">
                <a:solidFill>
                  <a:srgbClr val="C00000"/>
                </a:solidFill>
                <a:latin typeface="Times New Roman" panose="02020603050405020304" pitchFamily="18" charset="0"/>
                <a:cs typeface="Times New Roman" panose="02020603050405020304" pitchFamily="18" charset="0"/>
              </a:rPr>
              <a:t>Name : Prajwal t h</a:t>
            </a:r>
          </a:p>
          <a:p>
            <a:pPr algn="ctr"/>
            <a:r>
              <a:rPr lang="en-GB" sz="3000" dirty="0">
                <a:solidFill>
                  <a:srgbClr val="C00000"/>
                </a:solidFill>
                <a:latin typeface="Times New Roman" panose="02020603050405020304" pitchFamily="18" charset="0"/>
                <a:cs typeface="Times New Roman" panose="02020603050405020304" pitchFamily="18" charset="0"/>
              </a:rPr>
              <a:t>Assignment -3</a:t>
            </a:r>
            <a:endParaRPr lang="en-US" sz="3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37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1F0EFA5-C4C6-4137-B350-007EA641D20D}"/>
              </a:ext>
            </a:extLst>
          </p:cNvPr>
          <p:cNvSpPr txBox="1">
            <a:spLocks/>
          </p:cNvSpPr>
          <p:nvPr/>
        </p:nvSpPr>
        <p:spPr>
          <a:xfrm>
            <a:off x="1104293" y="2052918"/>
            <a:ext cx="8946541" cy="419548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GB" dirty="0"/>
              <a:t>The south has the highest negative profit</a:t>
            </a:r>
            <a:endParaRPr lang="en-US" dirty="0"/>
          </a:p>
        </p:txBody>
      </p:sp>
      <p:sp>
        <p:nvSpPr>
          <p:cNvPr id="5" name="Rectangle 4">
            <a:extLst>
              <a:ext uri="{FF2B5EF4-FFF2-40B4-BE49-F238E27FC236}">
                <a16:creationId xmlns:a16="http://schemas.microsoft.com/office/drawing/2014/main" id="{A60B171B-C3B4-4421-9883-9DCD75911232}"/>
              </a:ext>
            </a:extLst>
          </p:cNvPr>
          <p:cNvSpPr/>
          <p:nvPr/>
        </p:nvSpPr>
        <p:spPr>
          <a:xfrm>
            <a:off x="200025" y="247650"/>
            <a:ext cx="581025" cy="4259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en-IN" dirty="0"/>
          </a:p>
        </p:txBody>
      </p:sp>
    </p:spTree>
    <p:extLst>
      <p:ext uri="{BB962C8B-B14F-4D97-AF65-F5344CB8AC3E}">
        <p14:creationId xmlns:p14="http://schemas.microsoft.com/office/powerpoint/2010/main" val="270388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DD851-B6BE-4193-9A78-C9C2F428ABE4}"/>
              </a:ext>
            </a:extLst>
          </p:cNvPr>
          <p:cNvSpPr/>
          <p:nvPr/>
        </p:nvSpPr>
        <p:spPr>
          <a:xfrm>
            <a:off x="247650" y="19050"/>
            <a:ext cx="581025" cy="4259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endParaRPr lang="en-IN" dirty="0"/>
          </a:p>
        </p:txBody>
      </p:sp>
      <p:pic>
        <p:nvPicPr>
          <p:cNvPr id="3" name="Picture 2">
            <a:extLst>
              <a:ext uri="{FF2B5EF4-FFF2-40B4-BE49-F238E27FC236}">
                <a16:creationId xmlns:a16="http://schemas.microsoft.com/office/drawing/2014/main" id="{AA42A61C-D359-4BE0-8B75-682E6272562F}"/>
              </a:ext>
            </a:extLst>
          </p:cNvPr>
          <p:cNvPicPr>
            <a:picLocks noChangeAspect="1"/>
          </p:cNvPicPr>
          <p:nvPr/>
        </p:nvPicPr>
        <p:blipFill>
          <a:blip r:embed="rId2"/>
          <a:stretch>
            <a:fillRect/>
          </a:stretch>
        </p:blipFill>
        <p:spPr>
          <a:xfrm>
            <a:off x="1076325" y="577577"/>
            <a:ext cx="10534650" cy="5439711"/>
          </a:xfrm>
          <a:prstGeom prst="rect">
            <a:avLst/>
          </a:prstGeom>
        </p:spPr>
      </p:pic>
    </p:spTree>
    <p:extLst>
      <p:ext uri="{BB962C8B-B14F-4D97-AF65-F5344CB8AC3E}">
        <p14:creationId xmlns:p14="http://schemas.microsoft.com/office/powerpoint/2010/main" val="151571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21C0CC-912C-4F39-A730-66F64EBC787D}"/>
              </a:ext>
            </a:extLst>
          </p:cNvPr>
          <p:cNvSpPr/>
          <p:nvPr/>
        </p:nvSpPr>
        <p:spPr>
          <a:xfrm>
            <a:off x="247650" y="19050"/>
            <a:ext cx="581025" cy="4259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2726972D-7416-4749-9B9E-024B4DF3E1FA}"/>
              </a:ext>
            </a:extLst>
          </p:cNvPr>
          <p:cNvSpPr txBox="1">
            <a:spLocks/>
          </p:cNvSpPr>
          <p:nvPr/>
        </p:nvSpPr>
        <p:spPr>
          <a:xfrm>
            <a:off x="1074737" y="1071843"/>
            <a:ext cx="10250488" cy="419548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dirty="0">
                <a:solidFill>
                  <a:schemeClr val="accent2">
                    <a:lumMod val="75000"/>
                  </a:schemeClr>
                </a:solidFill>
                <a:latin typeface="Times New Roman" panose="02020603050405020304" pitchFamily="18" charset="0"/>
                <a:cs typeface="Times New Roman" panose="02020603050405020304" pitchFamily="18" charset="0"/>
              </a:rPr>
              <a:t>10) Machines (27955) with a negative profit of 3254</a:t>
            </a:r>
          </a:p>
          <a:p>
            <a:pPr marL="0" indent="0">
              <a:buFont typeface="Calibri" panose="020F0502020204030204" pitchFamily="34" charset="0"/>
              <a:buNone/>
            </a:pPr>
            <a:endParaRPr lang="en-GB" dirty="0">
              <a:solidFill>
                <a:schemeClr val="accent2">
                  <a:lumMod val="75000"/>
                </a:schemeClr>
              </a:solidFill>
              <a:latin typeface="Times New Roman" panose="02020603050405020304" pitchFamily="18" charset="0"/>
              <a:cs typeface="Times New Roman" panose="02020603050405020304" pitchFamily="18" charset="0"/>
            </a:endParaRPr>
          </a:p>
          <a:p>
            <a:pPr marL="0" indent="0">
              <a:buFont typeface="Calibri" panose="020F0502020204030204" pitchFamily="34" charset="0"/>
              <a:buNone/>
            </a:pPr>
            <a:r>
              <a:rPr lang="en-GB" dirty="0">
                <a:solidFill>
                  <a:schemeClr val="accent2">
                    <a:lumMod val="75000"/>
                  </a:schemeClr>
                </a:solidFill>
                <a:latin typeface="Times New Roman" panose="02020603050405020304" pitchFamily="18" charset="0"/>
                <a:cs typeface="Times New Roman" panose="02020603050405020304" pitchFamily="18" charset="0"/>
              </a:rPr>
              <a:t>11) We can see that most of the loss is </a:t>
            </a:r>
            <a:r>
              <a:rPr lang="en-GB" dirty="0" err="1">
                <a:solidFill>
                  <a:schemeClr val="accent2">
                    <a:lumMod val="75000"/>
                  </a:schemeClr>
                </a:solidFill>
                <a:latin typeface="Times New Roman" panose="02020603050405020304" pitchFamily="18" charset="0"/>
                <a:cs typeface="Times New Roman" panose="02020603050405020304" pitchFamily="18" charset="0"/>
              </a:rPr>
              <a:t>accured</a:t>
            </a:r>
            <a:r>
              <a:rPr lang="en-GB" dirty="0">
                <a:solidFill>
                  <a:schemeClr val="accent2">
                    <a:lumMod val="75000"/>
                  </a:schemeClr>
                </a:solidFill>
                <a:latin typeface="Times New Roman" panose="02020603050405020304" pitchFamily="18" charset="0"/>
                <a:cs typeface="Times New Roman" panose="02020603050405020304" pitchFamily="18" charset="0"/>
              </a:rPr>
              <a:t> from the sector of office supplies and furniture. So, we need to go through their processes once again so that we could slack off some production budget from them.</a:t>
            </a:r>
          </a:p>
          <a:p>
            <a:pPr marL="0" indent="0">
              <a:buFont typeface="Calibri" panose="020F0502020204030204" pitchFamily="34" charset="0"/>
              <a:buNone/>
            </a:pPr>
            <a:r>
              <a:rPr lang="en-GB" dirty="0">
                <a:solidFill>
                  <a:schemeClr val="accent2">
                    <a:lumMod val="75000"/>
                  </a:schemeClr>
                </a:solidFill>
                <a:latin typeface="Times New Roman" panose="02020603050405020304" pitchFamily="18" charset="0"/>
                <a:cs typeface="Times New Roman" panose="02020603050405020304" pitchFamily="18" charset="0"/>
              </a:rPr>
              <a:t>Also , Machines showed the loss in the year of 2018 and 2021 which were the highest losses of all time. So, maybe we need to limit the no. of machines we make in order to suffer less negative profit.</a:t>
            </a:r>
          </a:p>
          <a:p>
            <a:pPr marL="0" indent="0">
              <a:buFont typeface="Calibri" panose="020F0502020204030204" pitchFamily="34" charset="0"/>
              <a:buNone/>
            </a:pPr>
            <a:endParaRPr lang="en-GB" dirty="0">
              <a:solidFill>
                <a:schemeClr val="accent2">
                  <a:lumMod val="75000"/>
                </a:schemeClr>
              </a:solidFill>
              <a:latin typeface="Times New Roman" panose="02020603050405020304" pitchFamily="18" charset="0"/>
              <a:cs typeface="Times New Roman" panose="02020603050405020304" pitchFamily="18" charset="0"/>
            </a:endParaRPr>
          </a:p>
          <a:p>
            <a:pPr marL="0" indent="0">
              <a:buFont typeface="Calibri" panose="020F0502020204030204" pitchFamily="34" charset="0"/>
              <a:buNone/>
            </a:pPr>
            <a:r>
              <a:rPr lang="en-GB" dirty="0">
                <a:solidFill>
                  <a:schemeClr val="accent2">
                    <a:lumMod val="75000"/>
                  </a:schemeClr>
                </a:solidFill>
                <a:latin typeface="Times New Roman" panose="02020603050405020304" pitchFamily="18" charset="0"/>
                <a:cs typeface="Times New Roman" panose="02020603050405020304" pitchFamily="18" charset="0"/>
              </a:rPr>
              <a:t>12) Rename</a:t>
            </a:r>
          </a:p>
          <a:p>
            <a:pPr marL="0" indent="0">
              <a:buFont typeface="Calibri" panose="020F0502020204030204" pitchFamily="34" charset="0"/>
              <a:buNone/>
            </a:pPr>
            <a:r>
              <a:rPr lang="en-GB" dirty="0">
                <a:solidFill>
                  <a:schemeClr val="accent2">
                    <a:lumMod val="75000"/>
                  </a:schemeClr>
                </a:solidFill>
                <a:latin typeface="Times New Roman" panose="02020603050405020304" pitchFamily="18" charset="0"/>
                <a:cs typeface="Times New Roman" panose="02020603050405020304" pitchFamily="18" charset="0"/>
              </a:rPr>
              <a:t>13) save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66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9062" y="2550193"/>
            <a:ext cx="8946541" cy="3136231"/>
          </a:xfrm>
        </p:spPr>
        <p:txBody>
          <a:bodyPr>
            <a:normAutofit/>
          </a:bodyPr>
          <a:lstStyle/>
          <a:p>
            <a:pPr marL="0" indent="0" algn="ctr">
              <a:buNone/>
            </a:pPr>
            <a:r>
              <a:rPr lang="en-GB" sz="7200" dirty="0">
                <a:latin typeface="Times New Roman" panose="02020603050405020304" pitchFamily="18" charset="0"/>
                <a:cs typeface="Times New Roman" panose="02020603050405020304" pitchFamily="18" charset="0"/>
              </a:rPr>
              <a:t>THANK YOU…</a:t>
            </a: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060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5B573B2-195F-4FC1-957C-0159A86E4A7B}"/>
              </a:ext>
            </a:extLst>
          </p:cNvPr>
          <p:cNvSpPr txBox="1">
            <a:spLocks/>
          </p:cNvSpPr>
          <p:nvPr/>
        </p:nvSpPr>
        <p:spPr>
          <a:xfrm>
            <a:off x="447676" y="353868"/>
            <a:ext cx="9487878" cy="6294582"/>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1.Find the profit and sales for each subcategory of every type of product. </a:t>
            </a:r>
          </a:p>
          <a:p>
            <a:r>
              <a:rPr lang="en-GB" dirty="0"/>
              <a:t>2. Which subcategory has highest profit in the year 2019.</a:t>
            </a:r>
          </a:p>
          <a:p>
            <a:r>
              <a:rPr lang="en-GB" dirty="0"/>
              <a:t> 3. In case 1, change the color of the view from the Marks card. </a:t>
            </a:r>
          </a:p>
          <a:p>
            <a:r>
              <a:rPr lang="en-GB" dirty="0"/>
              <a:t>4. In the view, in the Sub-Category filter card, clear all of the check boxes except Bookcases, Machines, and Tables to have closer look on each value. </a:t>
            </a:r>
          </a:p>
          <a:p>
            <a:r>
              <a:rPr lang="en-GB" dirty="0"/>
              <a:t>5. Find out the key insights about in which year bookcases and machines were profitable and unprofitable.</a:t>
            </a:r>
          </a:p>
          <a:p>
            <a:r>
              <a:rPr lang="en-GB" dirty="0"/>
              <a:t> 6. Show the sales region wise for every subcategory and category and every year.</a:t>
            </a:r>
          </a:p>
          <a:p>
            <a:r>
              <a:rPr lang="en-GB" dirty="0"/>
              <a:t> 7. Duplicate your worksheet and check sales region </a:t>
            </a:r>
            <a:r>
              <a:rPr lang="en-GB" dirty="0" err="1"/>
              <a:t>vise</a:t>
            </a:r>
            <a:r>
              <a:rPr lang="en-GB" dirty="0"/>
              <a:t> for Machine type subcategory. </a:t>
            </a:r>
          </a:p>
          <a:p>
            <a:r>
              <a:rPr lang="en-GB" dirty="0"/>
              <a:t>8. In which region you are reporting a higher negative profit overall than in your other regions.</a:t>
            </a:r>
          </a:p>
          <a:p>
            <a:r>
              <a:rPr lang="en-GB" dirty="0"/>
              <a:t> 9. Show your view for  Sales in the South for all subcategory. </a:t>
            </a:r>
          </a:p>
          <a:p>
            <a:r>
              <a:rPr lang="en-GB" dirty="0"/>
              <a:t>10. Which subcategory has highest overall negative profit in the south region. </a:t>
            </a:r>
          </a:p>
          <a:p>
            <a:r>
              <a:rPr lang="en-GB" dirty="0"/>
              <a:t>11. Take some decisions to improve profit in the south.</a:t>
            </a:r>
          </a:p>
          <a:p>
            <a:r>
              <a:rPr lang="en-GB" dirty="0"/>
              <a:t> 12. Rename your worksheet. </a:t>
            </a:r>
          </a:p>
          <a:p>
            <a:r>
              <a:rPr lang="en-GB" dirty="0"/>
              <a:t>13. Save your workbook.</a:t>
            </a:r>
            <a:endParaRPr lang="en-US" dirty="0"/>
          </a:p>
        </p:txBody>
      </p:sp>
    </p:spTree>
    <p:extLst>
      <p:ext uri="{BB962C8B-B14F-4D97-AF65-F5344CB8AC3E}">
        <p14:creationId xmlns:p14="http://schemas.microsoft.com/office/powerpoint/2010/main" val="308618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1869EE-F29C-4D5C-93BE-4B5EBE786B80}"/>
              </a:ext>
            </a:extLst>
          </p:cNvPr>
          <p:cNvPicPr>
            <a:picLocks noChangeAspect="1"/>
          </p:cNvPicPr>
          <p:nvPr/>
        </p:nvPicPr>
        <p:blipFill>
          <a:blip r:embed="rId2"/>
          <a:stretch>
            <a:fillRect/>
          </a:stretch>
        </p:blipFill>
        <p:spPr>
          <a:xfrm>
            <a:off x="485775" y="521159"/>
            <a:ext cx="10563225" cy="5484380"/>
          </a:xfrm>
          <a:prstGeom prst="rect">
            <a:avLst/>
          </a:prstGeom>
        </p:spPr>
      </p:pic>
      <p:sp>
        <p:nvSpPr>
          <p:cNvPr id="3" name="Rectangle 2">
            <a:extLst>
              <a:ext uri="{FF2B5EF4-FFF2-40B4-BE49-F238E27FC236}">
                <a16:creationId xmlns:a16="http://schemas.microsoft.com/office/drawing/2014/main" id="{F4EFB478-57AA-457A-9D7D-FB705A5F695E}"/>
              </a:ext>
            </a:extLst>
          </p:cNvPr>
          <p:cNvSpPr/>
          <p:nvPr/>
        </p:nvSpPr>
        <p:spPr>
          <a:xfrm>
            <a:off x="247650" y="95250"/>
            <a:ext cx="581025" cy="4259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endParaRPr lang="en-IN" dirty="0"/>
          </a:p>
        </p:txBody>
      </p:sp>
    </p:spTree>
    <p:extLst>
      <p:ext uri="{BB962C8B-B14F-4D97-AF65-F5344CB8AC3E}">
        <p14:creationId xmlns:p14="http://schemas.microsoft.com/office/powerpoint/2010/main" val="23733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F4792A0-9460-4498-B1AB-A090AF441C92}"/>
              </a:ext>
            </a:extLst>
          </p:cNvPr>
          <p:cNvSpPr txBox="1">
            <a:spLocks/>
          </p:cNvSpPr>
          <p:nvPr/>
        </p:nvSpPr>
        <p:spPr>
          <a:xfrm>
            <a:off x="1104293" y="1982580"/>
            <a:ext cx="8946541" cy="4195481"/>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GB"/>
              <a:t>Phones </a:t>
            </a:r>
          </a:p>
          <a:p>
            <a:pPr marL="0" indent="0">
              <a:buFont typeface="Calibri" panose="020F0502020204030204" pitchFamily="34" charset="0"/>
              <a:buNone/>
            </a:pPr>
            <a:r>
              <a:rPr lang="en-GB"/>
              <a:t>Profit =10,399</a:t>
            </a:r>
            <a:endParaRPr lang="en-US" dirty="0"/>
          </a:p>
        </p:txBody>
      </p:sp>
      <p:sp>
        <p:nvSpPr>
          <p:cNvPr id="3" name="Rectangle 2">
            <a:extLst>
              <a:ext uri="{FF2B5EF4-FFF2-40B4-BE49-F238E27FC236}">
                <a16:creationId xmlns:a16="http://schemas.microsoft.com/office/drawing/2014/main" id="{C55715B7-25E7-4A2D-8E22-3B9A3947C43A}"/>
              </a:ext>
            </a:extLst>
          </p:cNvPr>
          <p:cNvSpPr/>
          <p:nvPr/>
        </p:nvSpPr>
        <p:spPr>
          <a:xfrm>
            <a:off x="247650" y="95250"/>
            <a:ext cx="581025" cy="4259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en-IN" dirty="0"/>
          </a:p>
        </p:txBody>
      </p:sp>
    </p:spTree>
    <p:extLst>
      <p:ext uri="{BB962C8B-B14F-4D97-AF65-F5344CB8AC3E}">
        <p14:creationId xmlns:p14="http://schemas.microsoft.com/office/powerpoint/2010/main" val="237386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76ADD0-0421-4C19-90DD-B311B54A38E3}"/>
              </a:ext>
            </a:extLst>
          </p:cNvPr>
          <p:cNvSpPr/>
          <p:nvPr/>
        </p:nvSpPr>
        <p:spPr>
          <a:xfrm>
            <a:off x="247650" y="95250"/>
            <a:ext cx="581025" cy="4259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en-IN" dirty="0"/>
          </a:p>
        </p:txBody>
      </p:sp>
      <p:pic>
        <p:nvPicPr>
          <p:cNvPr id="3" name="Picture 2">
            <a:extLst>
              <a:ext uri="{FF2B5EF4-FFF2-40B4-BE49-F238E27FC236}">
                <a16:creationId xmlns:a16="http://schemas.microsoft.com/office/drawing/2014/main" id="{D0AD8D29-AE3F-4C08-AB6F-E67D3D03AF5C}"/>
              </a:ext>
            </a:extLst>
          </p:cNvPr>
          <p:cNvPicPr>
            <a:picLocks noChangeAspect="1"/>
          </p:cNvPicPr>
          <p:nvPr/>
        </p:nvPicPr>
        <p:blipFill>
          <a:blip r:embed="rId2"/>
          <a:stretch>
            <a:fillRect/>
          </a:stretch>
        </p:blipFill>
        <p:spPr>
          <a:xfrm>
            <a:off x="828675" y="428625"/>
            <a:ext cx="11288527" cy="5860165"/>
          </a:xfrm>
          <a:prstGeom prst="rect">
            <a:avLst/>
          </a:prstGeom>
        </p:spPr>
      </p:pic>
    </p:spTree>
    <p:extLst>
      <p:ext uri="{BB962C8B-B14F-4D97-AF65-F5344CB8AC3E}">
        <p14:creationId xmlns:p14="http://schemas.microsoft.com/office/powerpoint/2010/main" val="114858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4A2D68-3EE8-46D3-8040-6387879B37C6}"/>
              </a:ext>
            </a:extLst>
          </p:cNvPr>
          <p:cNvSpPr/>
          <p:nvPr/>
        </p:nvSpPr>
        <p:spPr>
          <a:xfrm>
            <a:off x="247650" y="57150"/>
            <a:ext cx="581025" cy="4259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en-IN" dirty="0"/>
          </a:p>
        </p:txBody>
      </p:sp>
      <p:pic>
        <p:nvPicPr>
          <p:cNvPr id="3" name="Picture 2">
            <a:extLst>
              <a:ext uri="{FF2B5EF4-FFF2-40B4-BE49-F238E27FC236}">
                <a16:creationId xmlns:a16="http://schemas.microsoft.com/office/drawing/2014/main" id="{E3E112FC-7C1F-4C27-BE18-3B7DD4AE6155}"/>
              </a:ext>
            </a:extLst>
          </p:cNvPr>
          <p:cNvPicPr>
            <a:picLocks noChangeAspect="1"/>
          </p:cNvPicPr>
          <p:nvPr/>
        </p:nvPicPr>
        <p:blipFill>
          <a:blip r:embed="rId2"/>
          <a:stretch>
            <a:fillRect/>
          </a:stretch>
        </p:blipFill>
        <p:spPr>
          <a:xfrm>
            <a:off x="733425" y="709198"/>
            <a:ext cx="10191750" cy="5247852"/>
          </a:xfrm>
          <a:prstGeom prst="rect">
            <a:avLst/>
          </a:prstGeom>
        </p:spPr>
      </p:pic>
    </p:spTree>
    <p:extLst>
      <p:ext uri="{BB962C8B-B14F-4D97-AF65-F5344CB8AC3E}">
        <p14:creationId xmlns:p14="http://schemas.microsoft.com/office/powerpoint/2010/main" val="121316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3">
            <a:extLst>
              <a:ext uri="{FF2B5EF4-FFF2-40B4-BE49-F238E27FC236}">
                <a16:creationId xmlns:a16="http://schemas.microsoft.com/office/drawing/2014/main" id="{C81DC8F2-8656-40EB-936C-E0B72CBDF074}"/>
              </a:ext>
            </a:extLst>
          </p:cNvPr>
          <p:cNvGraphicFramePr>
            <a:graphicFrameLocks/>
          </p:cNvGraphicFramePr>
          <p:nvPr>
            <p:extLst>
              <p:ext uri="{D42A27DB-BD31-4B8C-83A1-F6EECF244321}">
                <p14:modId xmlns:p14="http://schemas.microsoft.com/office/powerpoint/2010/main" val="4004931823"/>
              </p:ext>
            </p:extLst>
          </p:nvPr>
        </p:nvGraphicFramePr>
        <p:xfrm>
          <a:off x="1131888" y="1451840"/>
          <a:ext cx="9398432" cy="3954320"/>
        </p:xfrm>
        <a:graphic>
          <a:graphicData uri="http://schemas.openxmlformats.org/drawingml/2006/table">
            <a:tbl>
              <a:tblPr firstRow="1" bandRow="1">
                <a:tableStyleId>{5C22544A-7EE6-4342-B048-85BDC9FD1C3A}</a:tableStyleId>
              </a:tblPr>
              <a:tblGrid>
                <a:gridCol w="2349608">
                  <a:extLst>
                    <a:ext uri="{9D8B030D-6E8A-4147-A177-3AD203B41FA5}">
                      <a16:colId xmlns:a16="http://schemas.microsoft.com/office/drawing/2014/main" val="1384246456"/>
                    </a:ext>
                  </a:extLst>
                </a:gridCol>
                <a:gridCol w="2349608">
                  <a:extLst>
                    <a:ext uri="{9D8B030D-6E8A-4147-A177-3AD203B41FA5}">
                      <a16:colId xmlns:a16="http://schemas.microsoft.com/office/drawing/2014/main" val="2840556734"/>
                    </a:ext>
                  </a:extLst>
                </a:gridCol>
                <a:gridCol w="2349608">
                  <a:extLst>
                    <a:ext uri="{9D8B030D-6E8A-4147-A177-3AD203B41FA5}">
                      <a16:colId xmlns:a16="http://schemas.microsoft.com/office/drawing/2014/main" val="4235377239"/>
                    </a:ext>
                  </a:extLst>
                </a:gridCol>
                <a:gridCol w="2349608">
                  <a:extLst>
                    <a:ext uri="{9D8B030D-6E8A-4147-A177-3AD203B41FA5}">
                      <a16:colId xmlns:a16="http://schemas.microsoft.com/office/drawing/2014/main" val="849318064"/>
                    </a:ext>
                  </a:extLst>
                </a:gridCol>
              </a:tblGrid>
              <a:tr h="790864">
                <a:tc>
                  <a:txBody>
                    <a:bodyPr/>
                    <a:lstStyle/>
                    <a:p>
                      <a:pPr algn="ctr"/>
                      <a:r>
                        <a:rPr lang="en-GB" dirty="0"/>
                        <a:t>Year</a:t>
                      </a:r>
                      <a:endParaRPr lang="en-US" dirty="0"/>
                    </a:p>
                  </a:txBody>
                  <a:tcPr/>
                </a:tc>
                <a:tc>
                  <a:txBody>
                    <a:bodyPr/>
                    <a:lstStyle/>
                    <a:p>
                      <a:pPr algn="ctr"/>
                      <a:r>
                        <a:rPr lang="en-GB" dirty="0"/>
                        <a:t>Bookcases</a:t>
                      </a:r>
                      <a:endParaRPr lang="en-US" dirty="0"/>
                    </a:p>
                  </a:txBody>
                  <a:tcPr/>
                </a:tc>
                <a:tc>
                  <a:txBody>
                    <a:bodyPr/>
                    <a:lstStyle/>
                    <a:p>
                      <a:pPr algn="ctr"/>
                      <a:r>
                        <a:rPr lang="en-GB" dirty="0"/>
                        <a:t>Machines</a:t>
                      </a:r>
                      <a:endParaRPr lang="en-US" dirty="0"/>
                    </a:p>
                  </a:txBody>
                  <a:tcPr/>
                </a:tc>
                <a:tc>
                  <a:txBody>
                    <a:bodyPr/>
                    <a:lstStyle/>
                    <a:p>
                      <a:pPr algn="ctr"/>
                      <a:r>
                        <a:rPr lang="en-GB" dirty="0"/>
                        <a:t>Tables</a:t>
                      </a:r>
                      <a:endParaRPr lang="en-US" dirty="0"/>
                    </a:p>
                  </a:txBody>
                  <a:tcPr/>
                </a:tc>
                <a:extLst>
                  <a:ext uri="{0D108BD9-81ED-4DB2-BD59-A6C34878D82A}">
                    <a16:rowId xmlns:a16="http://schemas.microsoft.com/office/drawing/2014/main" val="1228560356"/>
                  </a:ext>
                </a:extLst>
              </a:tr>
              <a:tr h="790864">
                <a:tc>
                  <a:txBody>
                    <a:bodyPr/>
                    <a:lstStyle/>
                    <a:p>
                      <a:pPr algn="ctr"/>
                      <a:r>
                        <a:rPr lang="en-GB" dirty="0"/>
                        <a:t>2018</a:t>
                      </a:r>
                    </a:p>
                  </a:txBody>
                  <a:tcPr/>
                </a:tc>
                <a:tc>
                  <a:txBody>
                    <a:bodyPr/>
                    <a:lstStyle/>
                    <a:p>
                      <a:pPr algn="ctr"/>
                      <a:r>
                        <a:rPr lang="en-GB" dirty="0"/>
                        <a:t>-346</a:t>
                      </a:r>
                      <a:endParaRPr lang="en-US" dirty="0"/>
                    </a:p>
                  </a:txBody>
                  <a:tcPr/>
                </a:tc>
                <a:tc>
                  <a:txBody>
                    <a:bodyPr/>
                    <a:lstStyle/>
                    <a:p>
                      <a:pPr algn="ctr"/>
                      <a:r>
                        <a:rPr lang="en-GB" dirty="0"/>
                        <a:t>369</a:t>
                      </a:r>
                      <a:endParaRPr lang="en-US" dirty="0"/>
                    </a:p>
                  </a:txBody>
                  <a:tcPr/>
                </a:tc>
                <a:tc>
                  <a:txBody>
                    <a:bodyPr/>
                    <a:lstStyle/>
                    <a:p>
                      <a:pPr algn="ctr"/>
                      <a:r>
                        <a:rPr lang="en-GB" dirty="0"/>
                        <a:t>-3120</a:t>
                      </a:r>
                      <a:endParaRPr lang="en-US" dirty="0"/>
                    </a:p>
                  </a:txBody>
                  <a:tcPr/>
                </a:tc>
                <a:extLst>
                  <a:ext uri="{0D108BD9-81ED-4DB2-BD59-A6C34878D82A}">
                    <a16:rowId xmlns:a16="http://schemas.microsoft.com/office/drawing/2014/main" val="1683766213"/>
                  </a:ext>
                </a:extLst>
              </a:tr>
              <a:tr h="790864">
                <a:tc>
                  <a:txBody>
                    <a:bodyPr/>
                    <a:lstStyle/>
                    <a:p>
                      <a:pPr algn="ctr"/>
                      <a:r>
                        <a:rPr lang="en-GB" dirty="0"/>
                        <a:t>2019</a:t>
                      </a:r>
                      <a:endParaRPr lang="en-US" dirty="0"/>
                    </a:p>
                  </a:txBody>
                  <a:tcPr/>
                </a:tc>
                <a:tc>
                  <a:txBody>
                    <a:bodyPr/>
                    <a:lstStyle/>
                    <a:p>
                      <a:pPr algn="ctr"/>
                      <a:r>
                        <a:rPr lang="en-GB" dirty="0"/>
                        <a:t>-2755</a:t>
                      </a:r>
                      <a:endParaRPr lang="en-US" dirty="0"/>
                    </a:p>
                  </a:txBody>
                  <a:tcPr/>
                </a:tc>
                <a:tc>
                  <a:txBody>
                    <a:bodyPr/>
                    <a:lstStyle/>
                    <a:p>
                      <a:pPr algn="ctr"/>
                      <a:r>
                        <a:rPr lang="en-GB" dirty="0"/>
                        <a:t>2977</a:t>
                      </a:r>
                      <a:endParaRPr lang="en-US" dirty="0"/>
                    </a:p>
                  </a:txBody>
                  <a:tcPr/>
                </a:tc>
                <a:tc>
                  <a:txBody>
                    <a:bodyPr/>
                    <a:lstStyle/>
                    <a:p>
                      <a:pPr algn="ctr"/>
                      <a:r>
                        <a:rPr lang="en-GB" dirty="0"/>
                        <a:t>-3510</a:t>
                      </a:r>
                      <a:endParaRPr lang="en-US" dirty="0"/>
                    </a:p>
                  </a:txBody>
                  <a:tcPr/>
                </a:tc>
                <a:extLst>
                  <a:ext uri="{0D108BD9-81ED-4DB2-BD59-A6C34878D82A}">
                    <a16:rowId xmlns:a16="http://schemas.microsoft.com/office/drawing/2014/main" val="3056140207"/>
                  </a:ext>
                </a:extLst>
              </a:tr>
              <a:tr h="790864">
                <a:tc>
                  <a:txBody>
                    <a:bodyPr/>
                    <a:lstStyle/>
                    <a:p>
                      <a:pPr algn="ctr"/>
                      <a:r>
                        <a:rPr lang="en-GB" dirty="0"/>
                        <a:t>2020</a:t>
                      </a:r>
                      <a:endParaRPr lang="en-US" dirty="0"/>
                    </a:p>
                  </a:txBody>
                  <a:tcPr/>
                </a:tc>
                <a:tc>
                  <a:txBody>
                    <a:bodyPr/>
                    <a:lstStyle/>
                    <a:p>
                      <a:pPr algn="ctr"/>
                      <a:r>
                        <a:rPr lang="en-GB" dirty="0"/>
                        <a:t>-2951</a:t>
                      </a:r>
                      <a:endParaRPr lang="en-US" dirty="0"/>
                    </a:p>
                  </a:txBody>
                  <a:tcPr/>
                </a:tc>
                <a:tc>
                  <a:txBody>
                    <a:bodyPr/>
                    <a:lstStyle/>
                    <a:p>
                      <a:pPr algn="ctr"/>
                      <a:r>
                        <a:rPr lang="en-GB" dirty="0"/>
                        <a:t>2907</a:t>
                      </a:r>
                      <a:endParaRPr lang="en-US" dirty="0"/>
                    </a:p>
                  </a:txBody>
                  <a:tcPr/>
                </a:tc>
                <a:tc>
                  <a:txBody>
                    <a:bodyPr/>
                    <a:lstStyle/>
                    <a:p>
                      <a:pPr algn="ctr"/>
                      <a:r>
                        <a:rPr lang="en-GB" dirty="0"/>
                        <a:t>-2951</a:t>
                      </a:r>
                      <a:endParaRPr lang="en-US" dirty="0"/>
                    </a:p>
                  </a:txBody>
                  <a:tcPr/>
                </a:tc>
                <a:extLst>
                  <a:ext uri="{0D108BD9-81ED-4DB2-BD59-A6C34878D82A}">
                    <a16:rowId xmlns:a16="http://schemas.microsoft.com/office/drawing/2014/main" val="4149892962"/>
                  </a:ext>
                </a:extLst>
              </a:tr>
              <a:tr h="790864">
                <a:tc>
                  <a:txBody>
                    <a:bodyPr/>
                    <a:lstStyle/>
                    <a:p>
                      <a:pPr algn="ctr"/>
                      <a:r>
                        <a:rPr lang="en-GB" dirty="0"/>
                        <a:t>2021</a:t>
                      </a:r>
                      <a:endParaRPr lang="en-US" dirty="0"/>
                    </a:p>
                  </a:txBody>
                  <a:tcPr/>
                </a:tc>
                <a:tc>
                  <a:txBody>
                    <a:bodyPr/>
                    <a:lstStyle/>
                    <a:p>
                      <a:pPr algn="ctr"/>
                      <a:r>
                        <a:rPr lang="en-GB" dirty="0"/>
                        <a:t>-584</a:t>
                      </a:r>
                      <a:endParaRPr lang="en-US" dirty="0"/>
                    </a:p>
                  </a:txBody>
                  <a:tcPr/>
                </a:tc>
                <a:tc>
                  <a:txBody>
                    <a:bodyPr/>
                    <a:lstStyle/>
                    <a:p>
                      <a:pPr algn="ctr"/>
                      <a:r>
                        <a:rPr lang="en-GB" dirty="0"/>
                        <a:t>-2869</a:t>
                      </a:r>
                      <a:endParaRPr lang="en-US" dirty="0"/>
                    </a:p>
                  </a:txBody>
                  <a:tcPr/>
                </a:tc>
                <a:tc>
                  <a:txBody>
                    <a:bodyPr/>
                    <a:lstStyle/>
                    <a:p>
                      <a:pPr algn="ctr"/>
                      <a:r>
                        <a:rPr lang="en-GB" dirty="0"/>
                        <a:t>-8141</a:t>
                      </a:r>
                      <a:endParaRPr lang="en-US" dirty="0"/>
                    </a:p>
                  </a:txBody>
                  <a:tcPr/>
                </a:tc>
                <a:extLst>
                  <a:ext uri="{0D108BD9-81ED-4DB2-BD59-A6C34878D82A}">
                    <a16:rowId xmlns:a16="http://schemas.microsoft.com/office/drawing/2014/main" val="1640768144"/>
                  </a:ext>
                </a:extLst>
              </a:tr>
            </a:tbl>
          </a:graphicData>
        </a:graphic>
      </p:graphicFrame>
      <p:sp>
        <p:nvSpPr>
          <p:cNvPr id="5" name="Rectangle 4">
            <a:extLst>
              <a:ext uri="{FF2B5EF4-FFF2-40B4-BE49-F238E27FC236}">
                <a16:creationId xmlns:a16="http://schemas.microsoft.com/office/drawing/2014/main" id="{E0A95C71-01DC-412A-B518-175489505A73}"/>
              </a:ext>
            </a:extLst>
          </p:cNvPr>
          <p:cNvSpPr/>
          <p:nvPr/>
        </p:nvSpPr>
        <p:spPr>
          <a:xfrm>
            <a:off x="247650" y="38100"/>
            <a:ext cx="581025" cy="4259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en-IN" dirty="0"/>
          </a:p>
        </p:txBody>
      </p:sp>
    </p:spTree>
    <p:extLst>
      <p:ext uri="{BB962C8B-B14F-4D97-AF65-F5344CB8AC3E}">
        <p14:creationId xmlns:p14="http://schemas.microsoft.com/office/powerpoint/2010/main" val="3361792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791BEA-8622-40AE-98A1-A5E691F30060}"/>
              </a:ext>
            </a:extLst>
          </p:cNvPr>
          <p:cNvPicPr>
            <a:picLocks noChangeAspect="1"/>
          </p:cNvPicPr>
          <p:nvPr/>
        </p:nvPicPr>
        <p:blipFill>
          <a:blip r:embed="rId2"/>
          <a:stretch>
            <a:fillRect/>
          </a:stretch>
        </p:blipFill>
        <p:spPr>
          <a:xfrm>
            <a:off x="1172784" y="466725"/>
            <a:ext cx="10809666" cy="5591886"/>
          </a:xfrm>
          <a:prstGeom prst="rect">
            <a:avLst/>
          </a:prstGeom>
        </p:spPr>
      </p:pic>
      <p:sp>
        <p:nvSpPr>
          <p:cNvPr id="3" name="Rectangle 2">
            <a:extLst>
              <a:ext uri="{FF2B5EF4-FFF2-40B4-BE49-F238E27FC236}">
                <a16:creationId xmlns:a16="http://schemas.microsoft.com/office/drawing/2014/main" id="{880AA095-B77B-465C-ACD3-82E922C2CC60}"/>
              </a:ext>
            </a:extLst>
          </p:cNvPr>
          <p:cNvSpPr/>
          <p:nvPr/>
        </p:nvSpPr>
        <p:spPr>
          <a:xfrm>
            <a:off x="247650" y="38100"/>
            <a:ext cx="581025" cy="4259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endParaRPr lang="en-IN" dirty="0"/>
          </a:p>
        </p:txBody>
      </p:sp>
    </p:spTree>
    <p:extLst>
      <p:ext uri="{BB962C8B-B14F-4D97-AF65-F5344CB8AC3E}">
        <p14:creationId xmlns:p14="http://schemas.microsoft.com/office/powerpoint/2010/main" val="2673207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60195F-11A2-427C-8C57-33CADFCEA48C}"/>
              </a:ext>
            </a:extLst>
          </p:cNvPr>
          <p:cNvSpPr/>
          <p:nvPr/>
        </p:nvSpPr>
        <p:spPr>
          <a:xfrm>
            <a:off x="247650" y="19050"/>
            <a:ext cx="581025" cy="4259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endParaRPr lang="en-IN" dirty="0"/>
          </a:p>
        </p:txBody>
      </p:sp>
      <p:pic>
        <p:nvPicPr>
          <p:cNvPr id="3" name="Picture 2">
            <a:extLst>
              <a:ext uri="{FF2B5EF4-FFF2-40B4-BE49-F238E27FC236}">
                <a16:creationId xmlns:a16="http://schemas.microsoft.com/office/drawing/2014/main" id="{71E3B7D0-110B-403B-8F69-8539E7B3B004}"/>
              </a:ext>
            </a:extLst>
          </p:cNvPr>
          <p:cNvPicPr>
            <a:picLocks noChangeAspect="1"/>
          </p:cNvPicPr>
          <p:nvPr/>
        </p:nvPicPr>
        <p:blipFill>
          <a:blip r:embed="rId2"/>
          <a:stretch>
            <a:fillRect/>
          </a:stretch>
        </p:blipFill>
        <p:spPr>
          <a:xfrm>
            <a:off x="828675" y="464009"/>
            <a:ext cx="10898817" cy="5554966"/>
          </a:xfrm>
          <a:prstGeom prst="rect">
            <a:avLst/>
          </a:prstGeom>
        </p:spPr>
      </p:pic>
    </p:spTree>
    <p:extLst>
      <p:ext uri="{BB962C8B-B14F-4D97-AF65-F5344CB8AC3E}">
        <p14:creationId xmlns:p14="http://schemas.microsoft.com/office/powerpoint/2010/main" val="2101855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377</TotalTime>
  <Words>372</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Times New Roman</vt:lpstr>
      <vt:lpstr>Retrospect</vt:lpstr>
      <vt:lpstr>Netzwerk Academy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asus</dc:creator>
  <cp:lastModifiedBy>Prajwal TH</cp:lastModifiedBy>
  <cp:revision>23</cp:revision>
  <dcterms:created xsi:type="dcterms:W3CDTF">2021-10-29T12:55:37Z</dcterms:created>
  <dcterms:modified xsi:type="dcterms:W3CDTF">2021-11-14T18:59:56Z</dcterms:modified>
</cp:coreProperties>
</file>