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58" r:id="rId7"/>
    <p:sldId id="270" r:id="rId8"/>
    <p:sldId id="262" r:id="rId9"/>
    <p:sldId id="263" r:id="rId10"/>
    <p:sldId id="259" r:id="rId11"/>
    <p:sldId id="260" r:id="rId12"/>
    <p:sldId id="26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patil" initials="pp" lastIdx="1" clrIdx="0">
    <p:extLst>
      <p:ext uri="{19B8F6BF-5375-455C-9EA6-DF929625EA0E}">
        <p15:presenceInfo xmlns:p15="http://schemas.microsoft.com/office/powerpoint/2012/main" userId="ddefe9cf64a274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uja R S" userId="ba387a739b3263f9" providerId="LiveId" clId="{C437F395-3445-43DD-85A9-4D827D3D9266}"/>
    <pc:docChg chg="modSld">
      <pc:chgData name="Sinduja R S" userId="ba387a739b3263f9" providerId="LiveId" clId="{C437F395-3445-43DD-85A9-4D827D3D9266}" dt="2022-08-01T19:42:27.981" v="3" actId="20577"/>
      <pc:docMkLst>
        <pc:docMk/>
      </pc:docMkLst>
      <pc:sldChg chg="modSp mod">
        <pc:chgData name="Sinduja R S" userId="ba387a739b3263f9" providerId="LiveId" clId="{C437F395-3445-43DD-85A9-4D827D3D9266}" dt="2022-08-01T19:42:27.981" v="3" actId="20577"/>
        <pc:sldMkLst>
          <pc:docMk/>
          <pc:sldMk cId="3559443033" sldId="256"/>
        </pc:sldMkLst>
        <pc:spChg chg="mod">
          <ac:chgData name="Sinduja R S" userId="ba387a739b3263f9" providerId="LiveId" clId="{C437F395-3445-43DD-85A9-4D827D3D9266}" dt="2022-08-01T19:42:27.981" v="3" actId="20577"/>
          <ac:spMkLst>
            <pc:docMk/>
            <pc:sldMk cId="3559443033" sldId="256"/>
            <ac:spMk id="3" creationId="{2E7C45C9-328D-EAE8-908F-424D7FD3E1D5}"/>
          </ac:spMkLst>
        </pc:spChg>
      </pc:sldChg>
    </pc:docChg>
  </pc:docChgLst>
  <pc:docChgLst>
    <pc:chgData name="Sinduja R S" userId="ba387a739b3263f9" providerId="LiveId" clId="{DD95D39C-357D-4B73-8F16-4ACF02B7E8D3}"/>
    <pc:docChg chg="undo custSel addSld modSld">
      <pc:chgData name="Sinduja R S" userId="ba387a739b3263f9" providerId="LiveId" clId="{DD95D39C-357D-4B73-8F16-4ACF02B7E8D3}" dt="2022-07-30T07:06:20.682" v="3958" actId="20577"/>
      <pc:docMkLst>
        <pc:docMk/>
      </pc:docMkLst>
      <pc:sldChg chg="modSp mod">
        <pc:chgData name="Sinduja R S" userId="ba387a739b3263f9" providerId="LiveId" clId="{DD95D39C-357D-4B73-8F16-4ACF02B7E8D3}" dt="2022-07-29T19:31:40.502" v="984" actId="20577"/>
        <pc:sldMkLst>
          <pc:docMk/>
          <pc:sldMk cId="3559443033" sldId="256"/>
        </pc:sldMkLst>
        <pc:spChg chg="mod">
          <ac:chgData name="Sinduja R S" userId="ba387a739b3263f9" providerId="LiveId" clId="{DD95D39C-357D-4B73-8F16-4ACF02B7E8D3}" dt="2022-07-29T19:31:40.502" v="984" actId="20577"/>
          <ac:spMkLst>
            <pc:docMk/>
            <pc:sldMk cId="3559443033" sldId="256"/>
            <ac:spMk id="2" creationId="{6FFF0D56-139A-3469-7B17-FAD25BC3B58E}"/>
          </ac:spMkLst>
        </pc:spChg>
      </pc:sldChg>
      <pc:sldChg chg="modSp mod">
        <pc:chgData name="Sinduja R S" userId="ba387a739b3263f9" providerId="LiveId" clId="{DD95D39C-357D-4B73-8F16-4ACF02B7E8D3}" dt="2022-07-29T19:37:26.880" v="1036" actId="20577"/>
        <pc:sldMkLst>
          <pc:docMk/>
          <pc:sldMk cId="636312061" sldId="257"/>
        </pc:sldMkLst>
        <pc:spChg chg="mod">
          <ac:chgData name="Sinduja R S" userId="ba387a739b3263f9" providerId="LiveId" clId="{DD95D39C-357D-4B73-8F16-4ACF02B7E8D3}" dt="2022-07-29T19:37:26.880" v="1036" actId="20577"/>
          <ac:spMkLst>
            <pc:docMk/>
            <pc:sldMk cId="636312061" sldId="257"/>
            <ac:spMk id="3" creationId="{BD7892BA-6EC6-D7D5-3EA0-8B42F3818B2E}"/>
          </ac:spMkLst>
        </pc:spChg>
      </pc:sldChg>
      <pc:sldChg chg="modSp mod">
        <pc:chgData name="Sinduja R S" userId="ba387a739b3263f9" providerId="LiveId" clId="{DD95D39C-357D-4B73-8F16-4ACF02B7E8D3}" dt="2022-07-29T19:42:09.635" v="1037" actId="1076"/>
        <pc:sldMkLst>
          <pc:docMk/>
          <pc:sldMk cId="2180660250" sldId="258"/>
        </pc:sldMkLst>
        <pc:spChg chg="mod">
          <ac:chgData name="Sinduja R S" userId="ba387a739b3263f9" providerId="LiveId" clId="{DD95D39C-357D-4B73-8F16-4ACF02B7E8D3}" dt="2022-07-29T19:42:09.635" v="1037" actId="1076"/>
          <ac:spMkLst>
            <pc:docMk/>
            <pc:sldMk cId="2180660250" sldId="258"/>
            <ac:spMk id="3" creationId="{75E191A2-A796-F563-39A8-BC4BB0582B60}"/>
          </ac:spMkLst>
        </pc:spChg>
      </pc:sldChg>
      <pc:sldChg chg="modSp mod">
        <pc:chgData name="Sinduja R S" userId="ba387a739b3263f9" providerId="LiveId" clId="{DD95D39C-357D-4B73-8F16-4ACF02B7E8D3}" dt="2022-07-30T00:07:58.448" v="3949" actId="20577"/>
        <pc:sldMkLst>
          <pc:docMk/>
          <pc:sldMk cId="3054884567" sldId="259"/>
        </pc:sldMkLst>
        <pc:spChg chg="mod">
          <ac:chgData name="Sinduja R S" userId="ba387a739b3263f9" providerId="LiveId" clId="{DD95D39C-357D-4B73-8F16-4ACF02B7E8D3}" dt="2022-07-30T00:07:58.448" v="3949" actId="20577"/>
          <ac:spMkLst>
            <pc:docMk/>
            <pc:sldMk cId="3054884567" sldId="259"/>
            <ac:spMk id="3" creationId="{14401BA9-A1FA-5CD6-0C03-CEFFEB8BD02A}"/>
          </ac:spMkLst>
        </pc:spChg>
      </pc:sldChg>
      <pc:sldChg chg="modSp mod">
        <pc:chgData name="Sinduja R S" userId="ba387a739b3263f9" providerId="LiveId" clId="{DD95D39C-357D-4B73-8F16-4ACF02B7E8D3}" dt="2022-07-30T07:06:20.682" v="3958" actId="20577"/>
        <pc:sldMkLst>
          <pc:docMk/>
          <pc:sldMk cId="3139019979" sldId="260"/>
        </pc:sldMkLst>
        <pc:graphicFrameChg chg="mod modGraphic">
          <ac:chgData name="Sinduja R S" userId="ba387a739b3263f9" providerId="LiveId" clId="{DD95D39C-357D-4B73-8F16-4ACF02B7E8D3}" dt="2022-07-30T07:06:20.682" v="3958" actId="20577"/>
          <ac:graphicFrameMkLst>
            <pc:docMk/>
            <pc:sldMk cId="3139019979" sldId="260"/>
            <ac:graphicFrameMk id="4" creationId="{0D677224-66DF-30C5-1E3F-0C72BC0CCDF9}"/>
          </ac:graphicFrameMkLst>
        </pc:graphicFrameChg>
      </pc:sldChg>
      <pc:sldChg chg="addSp delSp modSp new mod">
        <pc:chgData name="Sinduja R S" userId="ba387a739b3263f9" providerId="LiveId" clId="{DD95D39C-357D-4B73-8F16-4ACF02B7E8D3}" dt="2022-07-30T00:09:47.524" v="3951" actId="13926"/>
        <pc:sldMkLst>
          <pc:docMk/>
          <pc:sldMk cId="2436570515" sldId="261"/>
        </pc:sldMkLst>
        <pc:spChg chg="del mod">
          <ac:chgData name="Sinduja R S" userId="ba387a739b3263f9" providerId="LiveId" clId="{DD95D39C-357D-4B73-8F16-4ACF02B7E8D3}" dt="2022-07-29T23:20:37.241" v="2646" actId="478"/>
          <ac:spMkLst>
            <pc:docMk/>
            <pc:sldMk cId="2436570515" sldId="261"/>
            <ac:spMk id="2" creationId="{6827A189-6DA0-1075-71CD-675516173F02}"/>
          </ac:spMkLst>
        </pc:spChg>
        <pc:spChg chg="mod">
          <ac:chgData name="Sinduja R S" userId="ba387a739b3263f9" providerId="LiveId" clId="{DD95D39C-357D-4B73-8F16-4ACF02B7E8D3}" dt="2022-07-30T00:09:47.524" v="3951" actId="13926"/>
          <ac:spMkLst>
            <pc:docMk/>
            <pc:sldMk cId="2436570515" sldId="261"/>
            <ac:spMk id="3" creationId="{85C8D064-B416-C82A-D614-B0DABF2EB122}"/>
          </ac:spMkLst>
        </pc:spChg>
        <pc:spChg chg="add del mod">
          <ac:chgData name="Sinduja R S" userId="ba387a739b3263f9" providerId="LiveId" clId="{DD95D39C-357D-4B73-8F16-4ACF02B7E8D3}" dt="2022-07-29T23:20:46.624" v="2648" actId="478"/>
          <ac:spMkLst>
            <pc:docMk/>
            <pc:sldMk cId="2436570515" sldId="261"/>
            <ac:spMk id="5" creationId="{9D975066-3A8E-601C-FE2B-9CA040D6F5AB}"/>
          </ac:spMkLst>
        </pc:spChg>
        <pc:spChg chg="add mod">
          <ac:chgData name="Sinduja R S" userId="ba387a739b3263f9" providerId="LiveId" clId="{DD95D39C-357D-4B73-8F16-4ACF02B7E8D3}" dt="2022-07-29T23:21:19.538" v="2653" actId="404"/>
          <ac:spMkLst>
            <pc:docMk/>
            <pc:sldMk cId="2436570515" sldId="261"/>
            <ac:spMk id="6" creationId="{E815FA9B-57A0-6227-BE5F-F69AA435919D}"/>
          </ac:spMkLst>
        </pc:spChg>
      </pc:sldChg>
      <pc:sldChg chg="addSp delSp modSp new mod">
        <pc:chgData name="Sinduja R S" userId="ba387a739b3263f9" providerId="LiveId" clId="{DD95D39C-357D-4B73-8F16-4ACF02B7E8D3}" dt="2022-07-29T23:05:38.908" v="2497" actId="404"/>
        <pc:sldMkLst>
          <pc:docMk/>
          <pc:sldMk cId="3392193710" sldId="262"/>
        </pc:sldMkLst>
        <pc:spChg chg="mod">
          <ac:chgData name="Sinduja R S" userId="ba387a739b3263f9" providerId="LiveId" clId="{DD95D39C-357D-4B73-8F16-4ACF02B7E8D3}" dt="2022-07-29T19:43:09.520" v="1074" actId="1076"/>
          <ac:spMkLst>
            <pc:docMk/>
            <pc:sldMk cId="3392193710" sldId="262"/>
            <ac:spMk id="2" creationId="{06002B0C-4851-252D-CE7E-C1D400296357}"/>
          </ac:spMkLst>
        </pc:spChg>
        <pc:spChg chg="del mod">
          <ac:chgData name="Sinduja R S" userId="ba387a739b3263f9" providerId="LiveId" clId="{DD95D39C-357D-4B73-8F16-4ACF02B7E8D3}" dt="2022-07-29T19:47:49.399" v="1078" actId="931"/>
          <ac:spMkLst>
            <pc:docMk/>
            <pc:sldMk cId="3392193710" sldId="262"/>
            <ac:spMk id="3" creationId="{706B27C0-1224-9047-5A61-10F4F04E755B}"/>
          </ac:spMkLst>
        </pc:spChg>
        <pc:spChg chg="add del mod">
          <ac:chgData name="Sinduja R S" userId="ba387a739b3263f9" providerId="LiveId" clId="{DD95D39C-357D-4B73-8F16-4ACF02B7E8D3}" dt="2022-07-29T22:28:26.166" v="1606" actId="478"/>
          <ac:spMkLst>
            <pc:docMk/>
            <pc:sldMk cId="3392193710" sldId="262"/>
            <ac:spMk id="13" creationId="{673DAB64-B637-7FDD-F51D-6417E7C4A441}"/>
          </ac:spMkLst>
        </pc:spChg>
        <pc:spChg chg="add mod">
          <ac:chgData name="Sinduja R S" userId="ba387a739b3263f9" providerId="LiveId" clId="{DD95D39C-357D-4B73-8F16-4ACF02B7E8D3}" dt="2022-07-29T22:50:20.154" v="1727" actId="1076"/>
          <ac:spMkLst>
            <pc:docMk/>
            <pc:sldMk cId="3392193710" sldId="262"/>
            <ac:spMk id="20" creationId="{DD5EAF74-6C3E-B405-7250-73B00B51C971}"/>
          </ac:spMkLst>
        </pc:spChg>
        <pc:spChg chg="add mod">
          <ac:chgData name="Sinduja R S" userId="ba387a739b3263f9" providerId="LiveId" clId="{DD95D39C-357D-4B73-8F16-4ACF02B7E8D3}" dt="2022-07-29T22:50:54.545" v="1731" actId="1076"/>
          <ac:spMkLst>
            <pc:docMk/>
            <pc:sldMk cId="3392193710" sldId="262"/>
            <ac:spMk id="23" creationId="{D8748FCF-5471-FECC-E572-710E26EB919C}"/>
          </ac:spMkLst>
        </pc:spChg>
        <pc:spChg chg="add mod">
          <ac:chgData name="Sinduja R S" userId="ba387a739b3263f9" providerId="LiveId" clId="{DD95D39C-357D-4B73-8F16-4ACF02B7E8D3}" dt="2022-07-29T23:05:38.908" v="2497" actId="404"/>
          <ac:spMkLst>
            <pc:docMk/>
            <pc:sldMk cId="3392193710" sldId="262"/>
            <ac:spMk id="24" creationId="{28EDB02A-7A10-BFFC-26A2-EAB86FDCF092}"/>
          </ac:spMkLst>
        </pc:spChg>
        <pc:picChg chg="add del mod modCrop">
          <ac:chgData name="Sinduja R S" userId="ba387a739b3263f9" providerId="LiveId" clId="{DD95D39C-357D-4B73-8F16-4ACF02B7E8D3}" dt="2022-07-29T22:28:19.058" v="1605" actId="478"/>
          <ac:picMkLst>
            <pc:docMk/>
            <pc:sldMk cId="3392193710" sldId="262"/>
            <ac:picMk id="5" creationId="{12B158A3-9094-A698-8012-C48AAA23D908}"/>
          </ac:picMkLst>
        </pc:picChg>
        <pc:picChg chg="add del mod">
          <ac:chgData name="Sinduja R S" userId="ba387a739b3263f9" providerId="LiveId" clId="{DD95D39C-357D-4B73-8F16-4ACF02B7E8D3}" dt="2022-07-29T22:47:07.382" v="1608" actId="478"/>
          <ac:picMkLst>
            <pc:docMk/>
            <pc:sldMk cId="3392193710" sldId="262"/>
            <ac:picMk id="7" creationId="{04C0B43B-DB59-F1CD-BC5E-95ACF71A100D}"/>
          </ac:picMkLst>
        </pc:picChg>
        <pc:picChg chg="add del mod">
          <ac:chgData name="Sinduja R S" userId="ba387a739b3263f9" providerId="LiveId" clId="{DD95D39C-357D-4B73-8F16-4ACF02B7E8D3}" dt="2022-07-29T22:26:02.939" v="1594" actId="478"/>
          <ac:picMkLst>
            <pc:docMk/>
            <pc:sldMk cId="3392193710" sldId="262"/>
            <ac:picMk id="9" creationId="{17A0C404-1578-97D8-A7D6-286CB1AE4F63}"/>
          </ac:picMkLst>
        </pc:picChg>
        <pc:picChg chg="add del mod">
          <ac:chgData name="Sinduja R S" userId="ba387a739b3263f9" providerId="LiveId" clId="{DD95D39C-357D-4B73-8F16-4ACF02B7E8D3}" dt="2022-07-29T22:47:05.589" v="1607" actId="478"/>
          <ac:picMkLst>
            <pc:docMk/>
            <pc:sldMk cId="3392193710" sldId="262"/>
            <ac:picMk id="11" creationId="{4B95DD92-7F34-B3C7-B0F8-4C9335A3796A}"/>
          </ac:picMkLst>
        </pc:picChg>
        <pc:picChg chg="add mod">
          <ac:chgData name="Sinduja R S" userId="ba387a739b3263f9" providerId="LiveId" clId="{DD95D39C-357D-4B73-8F16-4ACF02B7E8D3}" dt="2022-07-29T22:48:35.683" v="1622" actId="1076"/>
          <ac:picMkLst>
            <pc:docMk/>
            <pc:sldMk cId="3392193710" sldId="262"/>
            <ac:picMk id="15" creationId="{4AA565F5-09C8-30C1-6C00-4BA8C977BFF2}"/>
          </ac:picMkLst>
        </pc:picChg>
        <pc:picChg chg="add del mod">
          <ac:chgData name="Sinduja R S" userId="ba387a739b3263f9" providerId="LiveId" clId="{DD95D39C-357D-4B73-8F16-4ACF02B7E8D3}" dt="2022-07-29T22:48:04.931" v="1613" actId="478"/>
          <ac:picMkLst>
            <pc:docMk/>
            <pc:sldMk cId="3392193710" sldId="262"/>
            <ac:picMk id="17" creationId="{B845B9EE-8CD9-90B2-C55E-4822BF843ED3}"/>
          </ac:picMkLst>
        </pc:picChg>
        <pc:picChg chg="add mod">
          <ac:chgData name="Sinduja R S" userId="ba387a739b3263f9" providerId="LiveId" clId="{DD95D39C-357D-4B73-8F16-4ACF02B7E8D3}" dt="2022-07-29T22:48:29.651" v="1619" actId="14100"/>
          <ac:picMkLst>
            <pc:docMk/>
            <pc:sldMk cId="3392193710" sldId="262"/>
            <ac:picMk id="19" creationId="{066F464C-7C3C-9992-559C-B9F163368C66}"/>
          </ac:picMkLst>
        </pc:picChg>
        <pc:cxnChg chg="add del">
          <ac:chgData name="Sinduja R S" userId="ba387a739b3263f9" providerId="LiveId" clId="{DD95D39C-357D-4B73-8F16-4ACF02B7E8D3}" dt="2022-07-29T22:50:36.986" v="1729" actId="478"/>
          <ac:cxnSpMkLst>
            <pc:docMk/>
            <pc:sldMk cId="3392193710" sldId="262"/>
            <ac:cxnSpMk id="22" creationId="{315A5FA1-207F-55B2-C389-17A3C8AD0BF8}"/>
          </ac:cxnSpMkLst>
        </pc:cxnChg>
      </pc:sldChg>
      <pc:sldChg chg="addSp delSp modSp new mod">
        <pc:chgData name="Sinduja R S" userId="ba387a739b3263f9" providerId="LiveId" clId="{DD95D39C-357D-4B73-8F16-4ACF02B7E8D3}" dt="2022-07-29T23:05:23.784" v="2494" actId="113"/>
        <pc:sldMkLst>
          <pc:docMk/>
          <pc:sldMk cId="677825343" sldId="263"/>
        </pc:sldMkLst>
        <pc:spChg chg="del">
          <ac:chgData name="Sinduja R S" userId="ba387a739b3263f9" providerId="LiveId" clId="{DD95D39C-357D-4B73-8F16-4ACF02B7E8D3}" dt="2022-07-29T22:55:46.649" v="2071" actId="478"/>
          <ac:spMkLst>
            <pc:docMk/>
            <pc:sldMk cId="677825343" sldId="263"/>
            <ac:spMk id="2" creationId="{AAB6E817-B105-F5DF-B13C-FA41ECBE929E}"/>
          </ac:spMkLst>
        </pc:spChg>
        <pc:spChg chg="del">
          <ac:chgData name="Sinduja R S" userId="ba387a739b3263f9" providerId="LiveId" clId="{DD95D39C-357D-4B73-8F16-4ACF02B7E8D3}" dt="2022-07-29T22:55:57.074" v="2072" actId="478"/>
          <ac:spMkLst>
            <pc:docMk/>
            <pc:sldMk cId="677825343" sldId="263"/>
            <ac:spMk id="3" creationId="{2BBE15E3-70BA-220D-6BED-169A4E77171E}"/>
          </ac:spMkLst>
        </pc:spChg>
        <pc:spChg chg="add mod">
          <ac:chgData name="Sinduja R S" userId="ba387a739b3263f9" providerId="LiveId" clId="{DD95D39C-357D-4B73-8F16-4ACF02B7E8D3}" dt="2022-07-29T23:01:26.561" v="2252" actId="1076"/>
          <ac:spMkLst>
            <pc:docMk/>
            <pc:sldMk cId="677825343" sldId="263"/>
            <ac:spMk id="20" creationId="{FC6B3E3C-A2B1-BFC8-3FEC-FF6E71AD6F86}"/>
          </ac:spMkLst>
        </pc:spChg>
        <pc:spChg chg="add mod">
          <ac:chgData name="Sinduja R S" userId="ba387a739b3263f9" providerId="LiveId" clId="{DD95D39C-357D-4B73-8F16-4ACF02B7E8D3}" dt="2022-07-29T23:05:23.784" v="2494" actId="113"/>
          <ac:spMkLst>
            <pc:docMk/>
            <pc:sldMk cId="677825343" sldId="263"/>
            <ac:spMk id="21" creationId="{0EDA018F-D245-D84C-6B34-5A65D1968B33}"/>
          </ac:spMkLst>
        </pc:spChg>
        <pc:picChg chg="add del mod">
          <ac:chgData name="Sinduja R S" userId="ba387a739b3263f9" providerId="LiveId" clId="{DD95D39C-357D-4B73-8F16-4ACF02B7E8D3}" dt="2022-07-29T22:56:08.260" v="2074" actId="478"/>
          <ac:picMkLst>
            <pc:docMk/>
            <pc:sldMk cId="677825343" sldId="263"/>
            <ac:picMk id="5" creationId="{0314A96A-24B6-031E-FD7E-76DBFDDA6C58}"/>
          </ac:picMkLst>
        </pc:picChg>
        <pc:picChg chg="add mod">
          <ac:chgData name="Sinduja R S" userId="ba387a739b3263f9" providerId="LiveId" clId="{DD95D39C-357D-4B73-8F16-4ACF02B7E8D3}" dt="2022-07-29T23:01:22.170" v="2251" actId="1076"/>
          <ac:picMkLst>
            <pc:docMk/>
            <pc:sldMk cId="677825343" sldId="263"/>
            <ac:picMk id="7" creationId="{6EAE2266-092D-93AE-D2FE-E4B6DA250059}"/>
          </ac:picMkLst>
        </pc:picChg>
        <pc:picChg chg="add mod">
          <ac:chgData name="Sinduja R S" userId="ba387a739b3263f9" providerId="LiveId" clId="{DD95D39C-357D-4B73-8F16-4ACF02B7E8D3}" dt="2022-07-29T23:01:13.765" v="2248" actId="1076"/>
          <ac:picMkLst>
            <pc:docMk/>
            <pc:sldMk cId="677825343" sldId="263"/>
            <ac:picMk id="9" creationId="{874035DE-87CF-24AB-3E1C-CADDFB49AE2C}"/>
          </ac:picMkLst>
        </pc:picChg>
        <pc:picChg chg="add mod">
          <ac:chgData name="Sinduja R S" userId="ba387a739b3263f9" providerId="LiveId" clId="{DD95D39C-357D-4B73-8F16-4ACF02B7E8D3}" dt="2022-07-29T22:58:50.194" v="2095" actId="1076"/>
          <ac:picMkLst>
            <pc:docMk/>
            <pc:sldMk cId="677825343" sldId="263"/>
            <ac:picMk id="11" creationId="{95943CFF-E00E-9B45-0861-69E97A5174DA}"/>
          </ac:picMkLst>
        </pc:picChg>
        <pc:picChg chg="add del mod">
          <ac:chgData name="Sinduja R S" userId="ba387a739b3263f9" providerId="LiveId" clId="{DD95D39C-357D-4B73-8F16-4ACF02B7E8D3}" dt="2022-07-29T22:57:35.006" v="2083" actId="478"/>
          <ac:picMkLst>
            <pc:docMk/>
            <pc:sldMk cId="677825343" sldId="263"/>
            <ac:picMk id="13" creationId="{E8411360-7224-16BF-EC5A-B2DB7302C7DE}"/>
          </ac:picMkLst>
        </pc:picChg>
        <pc:picChg chg="add del mod">
          <ac:chgData name="Sinduja R S" userId="ba387a739b3263f9" providerId="LiveId" clId="{DD95D39C-357D-4B73-8F16-4ACF02B7E8D3}" dt="2022-07-29T22:57:51.480" v="2085" actId="478"/>
          <ac:picMkLst>
            <pc:docMk/>
            <pc:sldMk cId="677825343" sldId="263"/>
            <ac:picMk id="15" creationId="{F6288D4E-DCEE-2988-E1C7-161AA78F946F}"/>
          </ac:picMkLst>
        </pc:picChg>
        <pc:picChg chg="add del mod">
          <ac:chgData name="Sinduja R S" userId="ba387a739b3263f9" providerId="LiveId" clId="{DD95D39C-357D-4B73-8F16-4ACF02B7E8D3}" dt="2022-07-29T22:58:01.587" v="2087" actId="478"/>
          <ac:picMkLst>
            <pc:docMk/>
            <pc:sldMk cId="677825343" sldId="263"/>
            <ac:picMk id="17" creationId="{074FED45-0973-526C-9A6B-55BF048885DB}"/>
          </ac:picMkLst>
        </pc:picChg>
        <pc:picChg chg="add mod modCrop">
          <ac:chgData name="Sinduja R S" userId="ba387a739b3263f9" providerId="LiveId" clId="{DD95D39C-357D-4B73-8F16-4ACF02B7E8D3}" dt="2022-07-29T22:59:01.972" v="2098" actId="1076"/>
          <ac:picMkLst>
            <pc:docMk/>
            <pc:sldMk cId="677825343" sldId="263"/>
            <ac:picMk id="19" creationId="{D0020B25-CECC-5291-543D-26DD46BCF93E}"/>
          </ac:picMkLst>
        </pc:picChg>
      </pc:sldChg>
      <pc:sldChg chg="delSp modSp new mod">
        <pc:chgData name="Sinduja R S" userId="ba387a739b3263f9" providerId="LiveId" clId="{DD95D39C-357D-4B73-8F16-4ACF02B7E8D3}" dt="2022-07-30T00:00:04.965" v="3857" actId="1076"/>
        <pc:sldMkLst>
          <pc:docMk/>
          <pc:sldMk cId="3088633854" sldId="264"/>
        </pc:sldMkLst>
        <pc:spChg chg="mod">
          <ac:chgData name="Sinduja R S" userId="ba387a739b3263f9" providerId="LiveId" clId="{DD95D39C-357D-4B73-8F16-4ACF02B7E8D3}" dt="2022-07-30T00:00:04.965" v="3857" actId="1076"/>
          <ac:spMkLst>
            <pc:docMk/>
            <pc:sldMk cId="3088633854" sldId="264"/>
            <ac:spMk id="2" creationId="{31B89531-4661-C90A-A6BF-4203EBC47538}"/>
          </ac:spMkLst>
        </pc:spChg>
        <pc:spChg chg="del">
          <ac:chgData name="Sinduja R S" userId="ba387a739b3263f9" providerId="LiveId" clId="{DD95D39C-357D-4B73-8F16-4ACF02B7E8D3}" dt="2022-07-29T23:59:53.497" v="3855" actId="478"/>
          <ac:spMkLst>
            <pc:docMk/>
            <pc:sldMk cId="3088633854" sldId="264"/>
            <ac:spMk id="3" creationId="{B58D93DC-C361-37FC-CD10-CDD782F82DA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2T18:50:35.559" idx="1">
    <p:pos x="-690" y="23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0D56-139A-3469-7B17-FAD25BC3B58E}"/>
              </a:ext>
            </a:extLst>
          </p:cNvPr>
          <p:cNvSpPr>
            <a:spLocks noGrp="1"/>
          </p:cNvSpPr>
          <p:nvPr>
            <p:ph type="ctrTitle"/>
          </p:nvPr>
        </p:nvSpPr>
        <p:spPr/>
        <p:txBody>
          <a:bodyPr/>
          <a:lstStyle/>
          <a:p>
            <a:r>
              <a:rPr lang="en-IN" dirty="0"/>
              <a:t>Project Presentation– Supply chain Management</a:t>
            </a:r>
          </a:p>
        </p:txBody>
      </p:sp>
      <p:sp>
        <p:nvSpPr>
          <p:cNvPr id="3" name="Subtitle 2">
            <a:extLst>
              <a:ext uri="{FF2B5EF4-FFF2-40B4-BE49-F238E27FC236}">
                <a16:creationId xmlns:a16="http://schemas.microsoft.com/office/drawing/2014/main" id="{2E7C45C9-328D-EAE8-908F-424D7FD3E1D5}"/>
              </a:ext>
            </a:extLst>
          </p:cNvPr>
          <p:cNvSpPr>
            <a:spLocks noGrp="1"/>
          </p:cNvSpPr>
          <p:nvPr>
            <p:ph type="subTitle" idx="1"/>
          </p:nvPr>
        </p:nvSpPr>
        <p:spPr/>
        <p:txBody>
          <a:bodyPr/>
          <a:lstStyle/>
          <a:p>
            <a:r>
              <a:rPr lang="en-IN" dirty="0"/>
              <a:t>Prajwal B Patil</a:t>
            </a:r>
          </a:p>
        </p:txBody>
      </p:sp>
    </p:spTree>
    <p:extLst>
      <p:ext uri="{BB962C8B-B14F-4D97-AF65-F5344CB8AC3E}">
        <p14:creationId xmlns:p14="http://schemas.microsoft.com/office/powerpoint/2010/main" val="355944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D828-7D3E-E2D2-5FF6-2D8AF05C1EFB}"/>
              </a:ext>
            </a:extLst>
          </p:cNvPr>
          <p:cNvSpPr>
            <a:spLocks noGrp="1"/>
          </p:cNvSpPr>
          <p:nvPr>
            <p:ph type="title"/>
          </p:nvPr>
        </p:nvSpPr>
        <p:spPr>
          <a:xfrm>
            <a:off x="677334" y="342314"/>
            <a:ext cx="8596668" cy="726831"/>
          </a:xfrm>
        </p:spPr>
        <p:txBody>
          <a:bodyPr>
            <a:normAutofit fontScale="90000"/>
          </a:bodyPr>
          <a:lstStyle/>
          <a:p>
            <a:pPr algn="ctr"/>
            <a:r>
              <a:rPr lang="en-US" sz="3100" b="1" dirty="0">
                <a:solidFill>
                  <a:srgbClr val="0070C0"/>
                </a:solidFill>
                <a:latin typeface="Verdana" panose="020B0604030504040204" pitchFamily="34" charset="0"/>
                <a:ea typeface="Verdana" panose="020B0604030504040204" pitchFamily="34" charset="0"/>
                <a:cs typeface="Arial" panose="020B0604020202020204" pitchFamily="34" charset="0"/>
              </a:rPr>
              <a:t>Modelling Approach Used – What &amp; How?</a:t>
            </a:r>
            <a:br>
              <a:rPr lang="en-US" sz="3600" b="1" dirty="0">
                <a:solidFill>
                  <a:srgbClr val="0070C0"/>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4401BA9-A1FA-5CD6-0C03-CEFFEB8BD02A}"/>
              </a:ext>
            </a:extLst>
          </p:cNvPr>
          <p:cNvSpPr>
            <a:spLocks noGrp="1"/>
          </p:cNvSpPr>
          <p:nvPr>
            <p:ph idx="1"/>
          </p:nvPr>
        </p:nvSpPr>
        <p:spPr>
          <a:xfrm>
            <a:off x="677334" y="1069145"/>
            <a:ext cx="10837332" cy="5446541"/>
          </a:xfrm>
        </p:spPr>
        <p:txBody>
          <a:bodyPr>
            <a:normAutofit/>
          </a:bodyPr>
          <a:lstStyle/>
          <a:p>
            <a:endParaRPr lang="en-US" sz="2000" dirty="0">
              <a:solidFill>
                <a:schemeClr val="tx1"/>
              </a:solidFill>
              <a:latin typeface="Verdana" panose="020B0604030504040204" pitchFamily="34" charset="0"/>
              <a:ea typeface="Verdana" panose="020B0604030504040204" pitchFamily="34" charset="0"/>
            </a:endParaRPr>
          </a:p>
          <a:p>
            <a:r>
              <a:rPr lang="en-US" sz="2000" dirty="0">
                <a:solidFill>
                  <a:schemeClr val="tx1"/>
                </a:solidFill>
                <a:latin typeface="Verdana" panose="020B0604030504040204" pitchFamily="34" charset="0"/>
                <a:ea typeface="Verdana" panose="020B0604030504040204" pitchFamily="34" charset="0"/>
              </a:rPr>
              <a:t>Linear Models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Linear Regression - Simple &amp; Most popular. But impacted by multicollinearity &amp; outliers</a:t>
            </a:r>
          </a:p>
          <a:p>
            <a:pPr marL="457200" lvl="1" indent="0">
              <a:buNone/>
            </a:pPr>
            <a:endParaRPr lang="en-US" sz="1800" dirty="0">
              <a:solidFill>
                <a:schemeClr val="tx1"/>
              </a:solidFill>
              <a:latin typeface="Verdana" panose="020B0604030504040204" pitchFamily="34" charset="0"/>
              <a:ea typeface="Verdana" panose="020B0604030504040204" pitchFamily="34" charset="0"/>
            </a:endParaRPr>
          </a:p>
          <a:p>
            <a:pPr marL="457200" lvl="1" indent="0">
              <a:buNone/>
            </a:pPr>
            <a:endParaRPr lang="en-US" sz="1800" dirty="0">
              <a:solidFill>
                <a:schemeClr val="tx1"/>
              </a:solidFill>
              <a:latin typeface="Verdana" panose="020B0604030504040204" pitchFamily="34" charset="0"/>
              <a:ea typeface="Verdana" panose="020B0604030504040204" pitchFamily="34" charset="0"/>
            </a:endParaRPr>
          </a:p>
          <a:p>
            <a:r>
              <a:rPr lang="en-IN" sz="2000" dirty="0">
                <a:solidFill>
                  <a:schemeClr val="tx1"/>
                </a:solidFill>
                <a:effectLst/>
                <a:latin typeface="Verdana" panose="020B0604030504040204" pitchFamily="34" charset="0"/>
                <a:ea typeface="Verdana" panose="020B0604030504040204" pitchFamily="34" charset="0"/>
                <a:cs typeface="Vrinda" panose="020B0502040204020203" pitchFamily="34" charset="0"/>
              </a:rPr>
              <a:t>Non-linear &amp; Ensembled Models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Random Forest Regression - </a:t>
            </a:r>
            <a:r>
              <a:rPr lang="en-US" sz="1800" b="0" i="0" dirty="0">
                <a:solidFill>
                  <a:schemeClr val="tx1"/>
                </a:solidFill>
                <a:effectLst/>
                <a:latin typeface="Verdana" panose="020B0604030504040204" pitchFamily="34" charset="0"/>
                <a:ea typeface="Verdana" panose="020B0604030504040204" pitchFamily="34" charset="0"/>
              </a:rPr>
              <a:t>achieves extremely high accuracies, not sensitive to null values and outliers.</a:t>
            </a:r>
            <a:endParaRPr lang="en-US" sz="1800" dirty="0">
              <a:solidFill>
                <a:schemeClr val="tx1"/>
              </a:solidFill>
              <a:latin typeface="Verdana" panose="020B0604030504040204" pitchFamily="34" charset="0"/>
              <a:ea typeface="Verdana" panose="020B0604030504040204" pitchFamily="34" charset="0"/>
            </a:endParaRP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Gradient Boosting Regression – Better predictive accuracy, handles missing data but memory exhaustive due to hyper tuning.</a:t>
            </a:r>
          </a:p>
          <a:p>
            <a:endParaRPr lang="en-IN" dirty="0"/>
          </a:p>
        </p:txBody>
      </p:sp>
    </p:spTree>
    <p:extLst>
      <p:ext uri="{BB962C8B-B14F-4D97-AF65-F5344CB8AC3E}">
        <p14:creationId xmlns:p14="http://schemas.microsoft.com/office/powerpoint/2010/main" val="30548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D677224-66DF-30C5-1E3F-0C72BC0CCDF9}"/>
              </a:ext>
            </a:extLst>
          </p:cNvPr>
          <p:cNvGraphicFramePr>
            <a:graphicFrameLocks noGrp="1"/>
          </p:cNvGraphicFramePr>
          <p:nvPr>
            <p:ph idx="1"/>
            <p:extLst>
              <p:ext uri="{D42A27DB-BD31-4B8C-83A1-F6EECF244321}">
                <p14:modId xmlns:p14="http://schemas.microsoft.com/office/powerpoint/2010/main" val="1485778871"/>
              </p:ext>
            </p:extLst>
          </p:nvPr>
        </p:nvGraphicFramePr>
        <p:xfrm>
          <a:off x="1323320" y="508676"/>
          <a:ext cx="8977125" cy="5840647"/>
        </p:xfrm>
        <a:graphic>
          <a:graphicData uri="http://schemas.openxmlformats.org/drawingml/2006/table">
            <a:tbl>
              <a:tblPr firstRow="1" bandRow="1">
                <a:tableStyleId>{3B4B98B0-60AC-42C2-AFA5-B58CD77FA1E5}</a:tableStyleId>
              </a:tblPr>
              <a:tblGrid>
                <a:gridCol w="2542191">
                  <a:extLst>
                    <a:ext uri="{9D8B030D-6E8A-4147-A177-3AD203B41FA5}">
                      <a16:colId xmlns:a16="http://schemas.microsoft.com/office/drawing/2014/main" val="3867384457"/>
                    </a:ext>
                  </a:extLst>
                </a:gridCol>
                <a:gridCol w="1513312">
                  <a:extLst>
                    <a:ext uri="{9D8B030D-6E8A-4147-A177-3AD203B41FA5}">
                      <a16:colId xmlns:a16="http://schemas.microsoft.com/office/drawing/2014/main" val="2104719732"/>
                    </a:ext>
                  </a:extLst>
                </a:gridCol>
                <a:gridCol w="2420470">
                  <a:extLst>
                    <a:ext uri="{9D8B030D-6E8A-4147-A177-3AD203B41FA5}">
                      <a16:colId xmlns:a16="http://schemas.microsoft.com/office/drawing/2014/main" val="2143536740"/>
                    </a:ext>
                  </a:extLst>
                </a:gridCol>
                <a:gridCol w="2292872">
                  <a:extLst>
                    <a:ext uri="{9D8B030D-6E8A-4147-A177-3AD203B41FA5}">
                      <a16:colId xmlns:a16="http://schemas.microsoft.com/office/drawing/2014/main" val="2845733652"/>
                    </a:ext>
                  </a:extLst>
                </a:gridCol>
                <a:gridCol w="208280">
                  <a:extLst>
                    <a:ext uri="{9D8B030D-6E8A-4147-A177-3AD203B41FA5}">
                      <a16:colId xmlns:a16="http://schemas.microsoft.com/office/drawing/2014/main" val="483386325"/>
                    </a:ext>
                  </a:extLst>
                </a:gridCol>
              </a:tblGrid>
              <a:tr h="1266158">
                <a:tc>
                  <a:txBody>
                    <a:bodyPr/>
                    <a:lstStyle/>
                    <a:p>
                      <a:pPr algn="ctr"/>
                      <a:r>
                        <a:rPr lang="en-IN" dirty="0"/>
                        <a:t>Model</a:t>
                      </a:r>
                    </a:p>
                    <a:p>
                      <a:pPr algn="ctr"/>
                      <a:r>
                        <a:rPr lang="en-IN" dirty="0"/>
                        <a:t>(Cross validation score)</a:t>
                      </a:r>
                    </a:p>
                  </a:txBody>
                  <a:tcPr/>
                </a:tc>
                <a:tc>
                  <a:txBody>
                    <a:bodyPr/>
                    <a:lstStyle/>
                    <a:p>
                      <a:pPr algn="ctr"/>
                      <a:r>
                        <a:rPr lang="en-IN" dirty="0"/>
                        <a:t>R2</a:t>
                      </a:r>
                    </a:p>
                  </a:txBody>
                  <a:tcPr/>
                </a:tc>
                <a:tc>
                  <a:txBody>
                    <a:bodyPr/>
                    <a:lstStyle/>
                    <a:p>
                      <a:pPr algn="ctr"/>
                      <a:r>
                        <a:rPr lang="en-IN" dirty="0"/>
                        <a:t>RMSE</a:t>
                      </a:r>
                    </a:p>
                  </a:txBody>
                  <a:tcPr/>
                </a:tc>
                <a:tc>
                  <a:txBody>
                    <a:bodyPr/>
                    <a:lstStyle/>
                    <a:p>
                      <a:pPr algn="ctr"/>
                      <a:r>
                        <a:rPr lang="en-IN" dirty="0"/>
                        <a:t>MSE</a:t>
                      </a:r>
                    </a:p>
                  </a:txBody>
                  <a:tcPr/>
                </a:tc>
                <a:tc>
                  <a:txBody>
                    <a:bodyPr/>
                    <a:lstStyle/>
                    <a:p>
                      <a:pPr algn="ctr"/>
                      <a:endParaRPr lang="en-IN" dirty="0"/>
                    </a:p>
                  </a:txBody>
                  <a:tcPr/>
                </a:tc>
                <a:extLst>
                  <a:ext uri="{0D108BD9-81ED-4DB2-BD59-A6C34878D82A}">
                    <a16:rowId xmlns:a16="http://schemas.microsoft.com/office/drawing/2014/main" val="3508733428"/>
                  </a:ext>
                </a:extLst>
              </a:tr>
              <a:tr h="676740">
                <a:tc>
                  <a:txBody>
                    <a:bodyPr/>
                    <a:lstStyle/>
                    <a:p>
                      <a:pPr algn="ctr"/>
                      <a:r>
                        <a:rPr lang="en-IN" dirty="0"/>
                        <a:t>Linear (Train)</a:t>
                      </a:r>
                    </a:p>
                  </a:txBody>
                  <a:tcPr/>
                </a:tc>
                <a:tc>
                  <a:txBody>
                    <a:bodyPr/>
                    <a:lstStyle/>
                    <a:p>
                      <a:pPr algn="ctr"/>
                      <a:r>
                        <a:rPr lang="en-IN" dirty="0"/>
                        <a:t>97.68</a:t>
                      </a:r>
                    </a:p>
                  </a:txBody>
                  <a:tcPr/>
                </a:tc>
                <a:tc>
                  <a:txBody>
                    <a:bodyPr/>
                    <a:lstStyle/>
                    <a:p>
                      <a:pPr algn="ctr"/>
                      <a:r>
                        <a:rPr lang="en-IN" dirty="0"/>
                        <a:t>1760.35</a:t>
                      </a:r>
                    </a:p>
                  </a:txBody>
                  <a:tcPr/>
                </a:tc>
                <a:tc>
                  <a:txBody>
                    <a:bodyPr/>
                    <a:lstStyle/>
                    <a:p>
                      <a:pPr algn="ctr"/>
                      <a:r>
                        <a:rPr lang="en-IN" dirty="0"/>
                        <a:t>3098855.763</a:t>
                      </a:r>
                    </a:p>
                  </a:txBody>
                  <a:tcPr/>
                </a:tc>
                <a:tc>
                  <a:txBody>
                    <a:bodyPr/>
                    <a:lstStyle/>
                    <a:p>
                      <a:pPr algn="ctr"/>
                      <a:endParaRPr lang="en-IN" dirty="0"/>
                    </a:p>
                  </a:txBody>
                  <a:tcPr/>
                </a:tc>
                <a:extLst>
                  <a:ext uri="{0D108BD9-81ED-4DB2-BD59-A6C34878D82A}">
                    <a16:rowId xmlns:a16="http://schemas.microsoft.com/office/drawing/2014/main" val="1327015041"/>
                  </a:ext>
                </a:extLst>
              </a:tr>
              <a:tr h="633079">
                <a:tc>
                  <a:txBody>
                    <a:bodyPr/>
                    <a:lstStyle/>
                    <a:p>
                      <a:pPr algn="ctr"/>
                      <a:r>
                        <a:rPr lang="en-IN" dirty="0"/>
                        <a:t>Linear (Test) </a:t>
                      </a:r>
                    </a:p>
                  </a:txBody>
                  <a:tcPr/>
                </a:tc>
                <a:tc>
                  <a:txBody>
                    <a:bodyPr/>
                    <a:lstStyle/>
                    <a:p>
                      <a:pPr algn="ctr"/>
                      <a:r>
                        <a:rPr lang="en-IN" dirty="0"/>
                        <a:t>97.77</a:t>
                      </a:r>
                    </a:p>
                  </a:txBody>
                  <a:tcPr/>
                </a:tc>
                <a:tc>
                  <a:txBody>
                    <a:bodyPr/>
                    <a:lstStyle/>
                    <a:p>
                      <a:pPr algn="ctr"/>
                      <a:r>
                        <a:rPr lang="en-IN" dirty="0"/>
                        <a:t>1727.61</a:t>
                      </a:r>
                    </a:p>
                  </a:txBody>
                  <a:tcPr/>
                </a:tc>
                <a:tc>
                  <a:txBody>
                    <a:bodyPr/>
                    <a:lstStyle/>
                    <a:p>
                      <a:pPr algn="ctr"/>
                      <a:r>
                        <a:rPr lang="en-IN" dirty="0"/>
                        <a:t>2984645.970</a:t>
                      </a:r>
                    </a:p>
                  </a:txBody>
                  <a:tcPr/>
                </a:tc>
                <a:tc>
                  <a:txBody>
                    <a:bodyPr/>
                    <a:lstStyle/>
                    <a:p>
                      <a:pPr algn="ctr"/>
                      <a:endParaRPr lang="en-IN" dirty="0"/>
                    </a:p>
                  </a:txBody>
                  <a:tcPr/>
                </a:tc>
                <a:extLst>
                  <a:ext uri="{0D108BD9-81ED-4DB2-BD59-A6C34878D82A}">
                    <a16:rowId xmlns:a16="http://schemas.microsoft.com/office/drawing/2014/main" val="1483144516"/>
                  </a:ext>
                </a:extLst>
              </a:tr>
              <a:tr h="676741">
                <a:tc>
                  <a:txBody>
                    <a:bodyPr/>
                    <a:lstStyle/>
                    <a:p>
                      <a:pPr algn="ctr"/>
                      <a:r>
                        <a:rPr lang="en-IN" dirty="0"/>
                        <a:t>Random Forest (Train)</a:t>
                      </a:r>
                    </a:p>
                  </a:txBody>
                  <a:tcPr/>
                </a:tc>
                <a:tc>
                  <a:txBody>
                    <a:bodyPr/>
                    <a:lstStyle/>
                    <a:p>
                      <a:pPr algn="ctr"/>
                      <a:r>
                        <a:rPr lang="en-IN" dirty="0"/>
                        <a:t>99.30</a:t>
                      </a:r>
                    </a:p>
                  </a:txBody>
                  <a:tcPr/>
                </a:tc>
                <a:tc>
                  <a:txBody>
                    <a:bodyPr/>
                    <a:lstStyle/>
                    <a:p>
                      <a:pPr algn="ctr"/>
                      <a:r>
                        <a:rPr lang="en-IN" dirty="0"/>
                        <a:t>357.64</a:t>
                      </a:r>
                    </a:p>
                  </a:txBody>
                  <a:tcPr/>
                </a:tc>
                <a:tc>
                  <a:txBody>
                    <a:bodyPr/>
                    <a:lstStyle/>
                    <a:p>
                      <a:pPr algn="ctr"/>
                      <a:r>
                        <a:rPr lang="en-IN" dirty="0"/>
                        <a:t>127907.327</a:t>
                      </a:r>
                    </a:p>
                  </a:txBody>
                  <a:tcPr/>
                </a:tc>
                <a:tc>
                  <a:txBody>
                    <a:bodyPr/>
                    <a:lstStyle/>
                    <a:p>
                      <a:pPr algn="ctr"/>
                      <a:endParaRPr lang="en-IN" dirty="0"/>
                    </a:p>
                  </a:txBody>
                  <a:tcPr/>
                </a:tc>
                <a:extLst>
                  <a:ext uri="{0D108BD9-81ED-4DB2-BD59-A6C34878D82A}">
                    <a16:rowId xmlns:a16="http://schemas.microsoft.com/office/drawing/2014/main" val="2422494305"/>
                  </a:ext>
                </a:extLst>
              </a:tr>
              <a:tr h="67674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Random Forest (Test)</a:t>
                      </a:r>
                    </a:p>
                  </a:txBody>
                  <a:tcPr/>
                </a:tc>
                <a:tc>
                  <a:txBody>
                    <a:bodyPr/>
                    <a:lstStyle/>
                    <a:p>
                      <a:pPr algn="ctr"/>
                      <a:r>
                        <a:rPr lang="en-IN" dirty="0">
                          <a:highlight>
                            <a:srgbClr val="00FFFF"/>
                          </a:highlight>
                        </a:rPr>
                        <a:t>99.24</a:t>
                      </a:r>
                    </a:p>
                  </a:txBody>
                  <a:tcPr/>
                </a:tc>
                <a:tc>
                  <a:txBody>
                    <a:bodyPr/>
                    <a:lstStyle/>
                    <a:p>
                      <a:pPr algn="ctr"/>
                      <a:r>
                        <a:rPr lang="en-IN" dirty="0"/>
                        <a:t>943.16</a:t>
                      </a:r>
                    </a:p>
                  </a:txBody>
                  <a:tcPr/>
                </a:tc>
                <a:tc>
                  <a:txBody>
                    <a:bodyPr/>
                    <a:lstStyle/>
                    <a:p>
                      <a:pPr algn="ctr"/>
                      <a:r>
                        <a:rPr lang="en-IN" dirty="0"/>
                        <a:t>889552.503</a:t>
                      </a:r>
                    </a:p>
                  </a:txBody>
                  <a:tcPr/>
                </a:tc>
                <a:tc>
                  <a:txBody>
                    <a:bodyPr/>
                    <a:lstStyle/>
                    <a:p>
                      <a:pPr algn="ctr"/>
                      <a:endParaRPr lang="en-IN" dirty="0"/>
                    </a:p>
                  </a:txBody>
                  <a:tcPr/>
                </a:tc>
                <a:extLst>
                  <a:ext uri="{0D108BD9-81ED-4DB2-BD59-A6C34878D82A}">
                    <a16:rowId xmlns:a16="http://schemas.microsoft.com/office/drawing/2014/main" val="3155212011"/>
                  </a:ext>
                </a:extLst>
              </a:tr>
              <a:tr h="955594">
                <a:tc>
                  <a:txBody>
                    <a:bodyPr/>
                    <a:lstStyle/>
                    <a:p>
                      <a:pPr algn="ctr"/>
                      <a:r>
                        <a:rPr lang="en-IN" dirty="0"/>
                        <a:t>Gradient boosting (Train)</a:t>
                      </a:r>
                    </a:p>
                  </a:txBody>
                  <a:tcPr/>
                </a:tc>
                <a:tc>
                  <a:txBody>
                    <a:bodyPr/>
                    <a:lstStyle/>
                    <a:p>
                      <a:pPr algn="ctr"/>
                      <a:r>
                        <a:rPr lang="en-IN" dirty="0"/>
                        <a:t>99.34</a:t>
                      </a:r>
                    </a:p>
                  </a:txBody>
                  <a:tcPr/>
                </a:tc>
                <a:tc>
                  <a:txBody>
                    <a:bodyPr/>
                    <a:lstStyle/>
                    <a:p>
                      <a:pPr algn="ctr"/>
                      <a:r>
                        <a:rPr lang="en-IN" dirty="0"/>
                        <a:t>922.58</a:t>
                      </a:r>
                    </a:p>
                  </a:txBody>
                  <a:tcPr/>
                </a:tc>
                <a:tc>
                  <a:txBody>
                    <a:bodyPr/>
                    <a:lstStyle/>
                    <a:p>
                      <a:pPr algn="ctr"/>
                      <a:r>
                        <a:rPr lang="en-IN" dirty="0"/>
                        <a:t>851159.836</a:t>
                      </a:r>
                    </a:p>
                  </a:txBody>
                  <a:tcPr/>
                </a:tc>
                <a:tc>
                  <a:txBody>
                    <a:bodyPr/>
                    <a:lstStyle/>
                    <a:p>
                      <a:pPr algn="ctr"/>
                      <a:endParaRPr lang="en-IN" dirty="0"/>
                    </a:p>
                  </a:txBody>
                  <a:tcPr/>
                </a:tc>
                <a:extLst>
                  <a:ext uri="{0D108BD9-81ED-4DB2-BD59-A6C34878D82A}">
                    <a16:rowId xmlns:a16="http://schemas.microsoft.com/office/drawing/2014/main" val="892094470"/>
                  </a:ext>
                </a:extLst>
              </a:tr>
              <a:tr h="95559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Gradient boosting </a:t>
                      </a:r>
                      <a:r>
                        <a:rPr lang="en-IN"/>
                        <a:t>(Test)</a:t>
                      </a:r>
                      <a:endParaRPr lang="en-IN" dirty="0"/>
                    </a:p>
                  </a:txBody>
                  <a:tcPr/>
                </a:tc>
                <a:tc>
                  <a:txBody>
                    <a:bodyPr/>
                    <a:lstStyle/>
                    <a:p>
                      <a:pPr algn="ctr"/>
                      <a:r>
                        <a:rPr lang="en-IN" dirty="0">
                          <a:highlight>
                            <a:srgbClr val="00FFFF"/>
                          </a:highlight>
                        </a:rPr>
                        <a:t>99.33</a:t>
                      </a:r>
                    </a:p>
                  </a:txBody>
                  <a:tcPr/>
                </a:tc>
                <a:tc>
                  <a:txBody>
                    <a:bodyPr/>
                    <a:lstStyle/>
                    <a:p>
                      <a:pPr algn="ctr"/>
                      <a:r>
                        <a:rPr lang="en-IN" dirty="0">
                          <a:highlight>
                            <a:srgbClr val="00FFFF"/>
                          </a:highlight>
                        </a:rPr>
                        <a:t>920.20</a:t>
                      </a:r>
                    </a:p>
                  </a:txBody>
                  <a:tcPr/>
                </a:tc>
                <a:tc>
                  <a:txBody>
                    <a:bodyPr/>
                    <a:lstStyle/>
                    <a:p>
                      <a:pPr algn="ctr"/>
                      <a:r>
                        <a:rPr lang="en-IN" dirty="0">
                          <a:highlight>
                            <a:srgbClr val="00FFFF"/>
                          </a:highlight>
                        </a:rPr>
                        <a:t>846786.130</a:t>
                      </a:r>
                    </a:p>
                  </a:txBody>
                  <a:tcPr/>
                </a:tc>
                <a:tc>
                  <a:txBody>
                    <a:bodyPr/>
                    <a:lstStyle/>
                    <a:p>
                      <a:pPr algn="ctr"/>
                      <a:endParaRPr lang="en-IN" dirty="0">
                        <a:highlight>
                          <a:srgbClr val="00FFFF"/>
                        </a:highlight>
                      </a:endParaRPr>
                    </a:p>
                  </a:txBody>
                  <a:tcPr/>
                </a:tc>
                <a:extLst>
                  <a:ext uri="{0D108BD9-81ED-4DB2-BD59-A6C34878D82A}">
                    <a16:rowId xmlns:a16="http://schemas.microsoft.com/office/drawing/2014/main" val="442552191"/>
                  </a:ext>
                </a:extLst>
              </a:tr>
            </a:tbl>
          </a:graphicData>
        </a:graphic>
      </p:graphicFrame>
    </p:spTree>
    <p:extLst>
      <p:ext uri="{BB962C8B-B14F-4D97-AF65-F5344CB8AC3E}">
        <p14:creationId xmlns:p14="http://schemas.microsoft.com/office/powerpoint/2010/main" val="313901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8D064-B416-C82A-D614-B0DABF2EB122}"/>
              </a:ext>
            </a:extLst>
          </p:cNvPr>
          <p:cNvSpPr>
            <a:spLocks noGrp="1"/>
          </p:cNvSpPr>
          <p:nvPr>
            <p:ph idx="1"/>
          </p:nvPr>
        </p:nvSpPr>
        <p:spPr>
          <a:xfrm>
            <a:off x="677333" y="1034331"/>
            <a:ext cx="10886309" cy="5380537"/>
          </a:xfrm>
        </p:spPr>
        <p:txBody>
          <a:bodyPr>
            <a:normAutofit/>
          </a:bodyPr>
          <a:lstStyle/>
          <a:p>
            <a:r>
              <a:rPr lang="en-IN" dirty="0">
                <a:latin typeface="Verdana" panose="020B0604030504040204" pitchFamily="34" charset="0"/>
                <a:ea typeface="Verdana" panose="020B0604030504040204" pitchFamily="34" charset="0"/>
              </a:rPr>
              <a:t>From models gradient boosting being the best model, the feature importance of variables were calculated.</a:t>
            </a:r>
          </a:p>
          <a:p>
            <a:r>
              <a:rPr lang="en-IN" dirty="0">
                <a:latin typeface="Verdana" panose="020B0604030504040204" pitchFamily="34" charset="0"/>
                <a:ea typeface="Verdana" panose="020B0604030504040204" pitchFamily="34" charset="0"/>
              </a:rPr>
              <a:t>It is found that storage issues reported has the highest significance among all models with the predictor variable. More products should be shipped to warehouses having less storage issues which also depends on the capacity. </a:t>
            </a:r>
            <a:r>
              <a:rPr lang="en-IN" dirty="0">
                <a:highlight>
                  <a:srgbClr val="00FFFF"/>
                </a:highlight>
                <a:latin typeface="Verdana" panose="020B0604030504040204" pitchFamily="34" charset="0"/>
                <a:ea typeface="Verdana" panose="020B0604030504040204" pitchFamily="34" charset="0"/>
              </a:rPr>
              <a:t>LESS CAPACITY = MORE STORAGE ISSUES</a:t>
            </a:r>
          </a:p>
          <a:p>
            <a:r>
              <a:rPr lang="en-IN" dirty="0">
                <a:latin typeface="Verdana" panose="020B0604030504040204" pitchFamily="34" charset="0"/>
                <a:ea typeface="Verdana" panose="020B0604030504040204" pitchFamily="34" charset="0"/>
              </a:rPr>
              <a:t>Warehouses that have temperature regulators and </a:t>
            </a:r>
            <a:r>
              <a:rPr lang="en-IN" dirty="0">
                <a:highlight>
                  <a:srgbClr val="00FFFF"/>
                </a:highlight>
                <a:latin typeface="Verdana" panose="020B0604030504040204" pitchFamily="34" charset="0"/>
                <a:ea typeface="Verdana" panose="020B0604030504040204" pitchFamily="34" charset="0"/>
              </a:rPr>
              <a:t>less number of breakdowns </a:t>
            </a:r>
            <a:r>
              <a:rPr lang="en-IN" dirty="0">
                <a:latin typeface="Verdana" panose="020B0604030504040204" pitchFamily="34" charset="0"/>
                <a:ea typeface="Verdana" panose="020B0604030504040204" pitchFamily="34" charset="0"/>
              </a:rPr>
              <a:t>should be shipped </a:t>
            </a:r>
            <a:r>
              <a:rPr lang="en-IN" dirty="0">
                <a:highlight>
                  <a:srgbClr val="00FFFF"/>
                </a:highlight>
                <a:latin typeface="Verdana" panose="020B0604030504040204" pitchFamily="34" charset="0"/>
                <a:ea typeface="Verdana" panose="020B0604030504040204" pitchFamily="34" charset="0"/>
              </a:rPr>
              <a:t>more products </a:t>
            </a:r>
            <a:r>
              <a:rPr lang="en-IN" dirty="0">
                <a:latin typeface="Verdana" panose="020B0604030504040204" pitchFamily="34" charset="0"/>
                <a:ea typeface="Verdana" panose="020B0604030504040204" pitchFamily="34" charset="0"/>
              </a:rPr>
              <a:t>to avoid spoilage.</a:t>
            </a:r>
          </a:p>
          <a:p>
            <a:r>
              <a:rPr lang="en-IN" dirty="0">
                <a:latin typeface="Verdana" panose="020B0604030504040204" pitchFamily="34" charset="0"/>
                <a:ea typeface="Verdana" panose="020B0604030504040204" pitchFamily="34" charset="0"/>
              </a:rPr>
              <a:t>More products to be shipped to warehouses that have reported less transport issues which also has an effect on number of refills</a:t>
            </a:r>
            <a:r>
              <a:rPr lang="en-IN" dirty="0">
                <a:highlight>
                  <a:srgbClr val="00FFFF"/>
                </a:highlight>
                <a:latin typeface="Verdana" panose="020B0604030504040204" pitchFamily="34" charset="0"/>
                <a:ea typeface="Verdana" panose="020B0604030504040204" pitchFamily="34" charset="0"/>
              </a:rPr>
              <a:t>. LESS NO OF REFILL = LESS TRANSPORT ISSUES AND REDUCED TRANSPORTATION COST</a:t>
            </a:r>
          </a:p>
          <a:p>
            <a:r>
              <a:rPr lang="en-IN" dirty="0">
                <a:latin typeface="Verdana" panose="020B0604030504040204" pitchFamily="34" charset="0"/>
                <a:ea typeface="Verdana" panose="020B0604030504040204" pitchFamily="34" charset="0"/>
              </a:rPr>
              <a:t>Cut down labour count in small warehouses. Shortage of workers in large warehouses might lead to low maintenance or labour strike (Warehouse Breakdown)</a:t>
            </a:r>
          </a:p>
          <a:p>
            <a:r>
              <a:rPr lang="en-IN" dirty="0">
                <a:latin typeface="Verdana" panose="020B0604030504040204" pitchFamily="34" charset="0"/>
                <a:ea typeface="Verdana" panose="020B0604030504040204" pitchFamily="34" charset="0"/>
              </a:rPr>
              <a:t>Increase products to be shipped in rural areas as there is demand (equal no of retail shops) also keeping transport issues and other facilities in check.</a:t>
            </a:r>
          </a:p>
          <a:p>
            <a:endParaRPr lang="en-IN" dirty="0">
              <a:highlight>
                <a:srgbClr val="00FFFF"/>
              </a:highlight>
            </a:endParaRPr>
          </a:p>
          <a:p>
            <a:endParaRPr lang="en-IN" dirty="0">
              <a:highlight>
                <a:srgbClr val="00FFFF"/>
              </a:highlight>
            </a:endParaRPr>
          </a:p>
        </p:txBody>
      </p:sp>
      <p:sp>
        <p:nvSpPr>
          <p:cNvPr id="6" name="Rectangle 5">
            <a:extLst>
              <a:ext uri="{FF2B5EF4-FFF2-40B4-BE49-F238E27FC236}">
                <a16:creationId xmlns:a16="http://schemas.microsoft.com/office/drawing/2014/main" id="{E815FA9B-57A0-6227-BE5F-F69AA435919D}"/>
              </a:ext>
            </a:extLst>
          </p:cNvPr>
          <p:cNvSpPr/>
          <p:nvPr/>
        </p:nvSpPr>
        <p:spPr>
          <a:xfrm>
            <a:off x="2796026" y="226874"/>
            <a:ext cx="5374857" cy="584775"/>
          </a:xfrm>
          <a:prstGeom prst="rect">
            <a:avLst/>
          </a:prstGeom>
        </p:spPr>
        <p:txBody>
          <a:bodyPr wrap="square" anchor="t">
            <a:spAutoFit/>
          </a:bodyPr>
          <a:lstStyle/>
          <a:p>
            <a:pPr algn="ctr"/>
            <a:r>
              <a:rPr lang="en-US" sz="3200" b="1" dirty="0">
                <a:solidFill>
                  <a:srgbClr val="0070C0"/>
                </a:solidFill>
                <a:latin typeface="Verdana" panose="020B0604030504040204" pitchFamily="34" charset="0"/>
                <a:ea typeface="Verdana" panose="020B0604030504040204" pitchFamily="34" charset="0"/>
                <a:cs typeface="Arial" panose="020B0604020202020204" pitchFamily="34" charset="0"/>
              </a:rPr>
              <a:t>Recommendations</a:t>
            </a:r>
          </a:p>
        </p:txBody>
      </p:sp>
    </p:spTree>
    <p:extLst>
      <p:ext uri="{BB962C8B-B14F-4D97-AF65-F5344CB8AC3E}">
        <p14:creationId xmlns:p14="http://schemas.microsoft.com/office/powerpoint/2010/main" val="243657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9531-4661-C90A-A6BF-4203EBC47538}"/>
              </a:ext>
            </a:extLst>
          </p:cNvPr>
          <p:cNvSpPr>
            <a:spLocks noGrp="1"/>
          </p:cNvSpPr>
          <p:nvPr>
            <p:ph type="title"/>
          </p:nvPr>
        </p:nvSpPr>
        <p:spPr>
          <a:xfrm>
            <a:off x="3955106" y="2930770"/>
            <a:ext cx="8596668" cy="1320800"/>
          </a:xfrm>
        </p:spPr>
        <p:txBody>
          <a:bodyPr/>
          <a:lstStyle/>
          <a:p>
            <a:r>
              <a:rPr lang="en-IN" dirty="0"/>
              <a:t>THANK YOU</a:t>
            </a:r>
          </a:p>
        </p:txBody>
      </p:sp>
    </p:spTree>
    <p:extLst>
      <p:ext uri="{BB962C8B-B14F-4D97-AF65-F5344CB8AC3E}">
        <p14:creationId xmlns:p14="http://schemas.microsoft.com/office/powerpoint/2010/main" val="308863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892BA-6EC6-D7D5-3EA0-8B42F3818B2E}"/>
              </a:ext>
            </a:extLst>
          </p:cNvPr>
          <p:cNvSpPr>
            <a:spLocks noGrp="1"/>
          </p:cNvSpPr>
          <p:nvPr>
            <p:ph idx="1"/>
          </p:nvPr>
        </p:nvSpPr>
        <p:spPr>
          <a:xfrm>
            <a:off x="649199" y="942536"/>
            <a:ext cx="8596668" cy="5591196"/>
          </a:xfrm>
        </p:spPr>
        <p:txBody>
          <a:bodyPr>
            <a:normAutofit lnSpcReduction="10000"/>
          </a:bodyPr>
          <a:lstStyle/>
          <a:p>
            <a:pPr algn="just"/>
            <a:r>
              <a:rPr lang="en-US" b="1" dirty="0">
                <a:solidFill>
                  <a:schemeClr val="tx1"/>
                </a:solidFill>
                <a:latin typeface="Verdana" panose="020B0604030504040204" pitchFamily="34" charset="0"/>
                <a:ea typeface="Verdana" panose="020B0604030504040204" pitchFamily="34" charset="0"/>
              </a:rPr>
              <a:t>Objective</a:t>
            </a:r>
            <a:r>
              <a:rPr lang="en-US" dirty="0">
                <a:solidFill>
                  <a:schemeClr val="tx1"/>
                </a:solidFill>
                <a:latin typeface="Verdana" panose="020B0604030504040204" pitchFamily="34" charset="0"/>
                <a:ea typeface="Verdana" panose="020B0604030504040204" pitchFamily="34" charset="0"/>
              </a:rPr>
              <a:t> - To</a:t>
            </a:r>
            <a:r>
              <a:rPr lang="en-US" sz="1800" dirty="0">
                <a:solidFill>
                  <a:schemeClr val="tx1"/>
                </a:solidFill>
                <a:latin typeface="Verdana" panose="020B0604030504040204" pitchFamily="34" charset="0"/>
                <a:ea typeface="Verdana" panose="020B0604030504040204" pitchFamily="34" charset="0"/>
              </a:rPr>
              <a:t> predict the weight of products of a FMCG company for various warehouses with different conditions, size &amp; locality. To determine the Ideal Quantity of Product Weight Shipped to the various Ware Houses of FMCG Instant Noodles Company in order to reduce wastage of the Product, Bridge the Demand – Supply Gap and avoid over-stacking of Products in the Ware Houses. </a:t>
            </a:r>
          </a:p>
          <a:p>
            <a:pPr marL="0" indent="0" algn="just">
              <a:buNone/>
            </a:pPr>
            <a:endParaRPr lang="en-US" dirty="0">
              <a:solidFill>
                <a:schemeClr val="tx1"/>
              </a:solidFill>
              <a:latin typeface="Verdana" panose="020B0604030504040204" pitchFamily="34" charset="0"/>
              <a:ea typeface="Verdana" panose="020B0604030504040204" pitchFamily="34" charset="0"/>
            </a:endParaRPr>
          </a:p>
          <a:p>
            <a:pPr algn="just"/>
            <a:r>
              <a:rPr lang="en-US" b="1" dirty="0">
                <a:solidFill>
                  <a:schemeClr val="tx1"/>
                </a:solidFill>
                <a:latin typeface="Verdana" panose="020B0604030504040204" pitchFamily="34" charset="0"/>
                <a:ea typeface="Verdana" panose="020B0604030504040204" pitchFamily="34" charset="0"/>
              </a:rPr>
              <a:t>Scope</a:t>
            </a:r>
            <a:r>
              <a:rPr lang="en-US" dirty="0">
                <a:solidFill>
                  <a:schemeClr val="tx1"/>
                </a:solidFill>
                <a:latin typeface="Verdana" panose="020B0604030504040204" pitchFamily="34" charset="0"/>
                <a:ea typeface="Verdana" panose="020B0604030504040204" pitchFamily="34" charset="0"/>
              </a:rPr>
              <a:t> – To build various linear, non-linear &amp; ensembled models to</a:t>
            </a:r>
            <a:r>
              <a:rPr lang="en-US" sz="1800" dirty="0">
                <a:solidFill>
                  <a:schemeClr val="tx1"/>
                </a:solidFill>
                <a:latin typeface="Verdana" panose="020B0604030504040204" pitchFamily="34" charset="0"/>
                <a:ea typeface="Verdana" panose="020B0604030504040204" pitchFamily="34" charset="0"/>
              </a:rPr>
              <a:t> predict the weight of products of a FMCG company for various warehouses with different conditions, size &amp; locality.</a:t>
            </a:r>
            <a:endParaRPr lang="en-US" dirty="0">
              <a:solidFill>
                <a:schemeClr val="tx1"/>
              </a:solidFill>
              <a:latin typeface="Verdana" panose="020B0604030504040204" pitchFamily="34" charset="0"/>
              <a:ea typeface="Verdana" panose="020B0604030504040204" pitchFamily="34" charset="0"/>
            </a:endParaRPr>
          </a:p>
          <a:p>
            <a:pPr marL="0" indent="0" algn="just">
              <a:buNone/>
            </a:pPr>
            <a:endParaRPr lang="en-US" dirty="0">
              <a:solidFill>
                <a:schemeClr val="tx1"/>
              </a:solidFill>
              <a:latin typeface="Verdana" panose="020B0604030504040204" pitchFamily="34" charset="0"/>
              <a:ea typeface="Verdana" panose="020B0604030504040204" pitchFamily="34" charset="0"/>
            </a:endParaRPr>
          </a:p>
          <a:p>
            <a:pPr algn="just"/>
            <a:r>
              <a:rPr lang="en-US" sz="1800" b="1" dirty="0">
                <a:solidFill>
                  <a:schemeClr val="tx1"/>
                </a:solidFill>
                <a:latin typeface="Verdana" panose="020B0604030504040204" pitchFamily="34" charset="0"/>
                <a:ea typeface="Verdana" panose="020B0604030504040204" pitchFamily="34" charset="0"/>
              </a:rPr>
              <a:t>Significance of the project </a:t>
            </a:r>
            <a:r>
              <a:rPr lang="en-US" dirty="0">
                <a:solidFill>
                  <a:schemeClr val="tx1"/>
                </a:solidFill>
                <a:latin typeface="Verdana" panose="020B0604030504040204" pitchFamily="34" charset="0"/>
                <a:ea typeface="Verdana" panose="020B0604030504040204" pitchFamily="34" charset="0"/>
              </a:rPr>
              <a:t>– </a:t>
            </a:r>
            <a:r>
              <a:rPr kumimoji="0" lang="en-US" sz="18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Demand forecasting also becomes very key as this is the driving force behind the entire process. Effective FSCM aims to create a value chain between the demand and supply, with optimum utilization of all resources.</a:t>
            </a:r>
          </a:p>
          <a:p>
            <a:pPr marL="0" indent="0">
              <a:buNone/>
            </a:pPr>
            <a:endParaRPr lang="en-US" dirty="0">
              <a:solidFill>
                <a:schemeClr val="tx1"/>
              </a:solidFill>
              <a:latin typeface="Verdana" panose="020B0604030504040204" pitchFamily="34" charset="0"/>
              <a:ea typeface="Verdana" panose="020B0604030504040204" pitchFamily="34" charset="0"/>
            </a:endParaRPr>
          </a:p>
          <a:p>
            <a:pPr algn="just"/>
            <a:r>
              <a:rPr lang="en-US" b="1" dirty="0">
                <a:solidFill>
                  <a:schemeClr val="tx1"/>
                </a:solidFill>
                <a:latin typeface="Verdana" panose="020B0604030504040204" pitchFamily="34" charset="0"/>
                <a:ea typeface="Verdana" panose="020B0604030504040204" pitchFamily="34" charset="0"/>
              </a:rPr>
              <a:t>Constraints (Out of Scope) </a:t>
            </a:r>
            <a:r>
              <a:rPr lang="en-US" dirty="0">
                <a:solidFill>
                  <a:schemeClr val="tx1"/>
                </a:solidFill>
                <a:latin typeface="Verdana" panose="020B0604030504040204" pitchFamily="34" charset="0"/>
                <a:ea typeface="Verdana" panose="020B0604030504040204" pitchFamily="34" charset="0"/>
              </a:rPr>
              <a:t>– No clear information about the distance between the production center &amp; warehouses &amp; sales in retail stores.</a:t>
            </a:r>
          </a:p>
          <a:p>
            <a:endParaRPr lang="en-IN" dirty="0"/>
          </a:p>
        </p:txBody>
      </p:sp>
      <p:sp>
        <p:nvSpPr>
          <p:cNvPr id="4" name="TextBox 3">
            <a:extLst>
              <a:ext uri="{FF2B5EF4-FFF2-40B4-BE49-F238E27FC236}">
                <a16:creationId xmlns:a16="http://schemas.microsoft.com/office/drawing/2014/main" id="{EC214237-BEE5-05E8-3D6F-6D65955AD0B0}"/>
              </a:ext>
            </a:extLst>
          </p:cNvPr>
          <p:cNvSpPr txBox="1"/>
          <p:nvPr/>
        </p:nvSpPr>
        <p:spPr>
          <a:xfrm>
            <a:off x="984738" y="282778"/>
            <a:ext cx="8468751" cy="830997"/>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Business Problem Understanding</a:t>
            </a:r>
          </a:p>
          <a:p>
            <a:endParaRPr lang="en-IN" sz="2000" dirty="0"/>
          </a:p>
        </p:txBody>
      </p:sp>
    </p:spTree>
    <p:extLst>
      <p:ext uri="{BB962C8B-B14F-4D97-AF65-F5344CB8AC3E}">
        <p14:creationId xmlns:p14="http://schemas.microsoft.com/office/powerpoint/2010/main" val="63631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892BA-6EC6-D7D5-3EA0-8B42F3818B2E}"/>
              </a:ext>
            </a:extLst>
          </p:cNvPr>
          <p:cNvSpPr>
            <a:spLocks noGrp="1"/>
          </p:cNvSpPr>
          <p:nvPr>
            <p:ph idx="1"/>
          </p:nvPr>
        </p:nvSpPr>
        <p:spPr>
          <a:xfrm>
            <a:off x="649199" y="942536"/>
            <a:ext cx="8596668" cy="5591196"/>
          </a:xfrm>
        </p:spPr>
        <p:txBody>
          <a:bodyPr>
            <a:normAutofit/>
          </a:bodyPr>
          <a:lstStyle/>
          <a:p>
            <a:pPr algn="just"/>
            <a:r>
              <a:rPr lang="en-US" dirty="0">
                <a:solidFill>
                  <a:schemeClr val="tx1"/>
                </a:solidFill>
                <a:latin typeface="Verdana" panose="020B0604030504040204" pitchFamily="34" charset="0"/>
                <a:ea typeface="Verdana" panose="020B0604030504040204" pitchFamily="34" charset="0"/>
              </a:rPr>
              <a:t>We started with first Loading the data. As we can see Our data size is 25000 rows x 24 columns. </a:t>
            </a:r>
          </a:p>
          <a:p>
            <a:pPr algn="just"/>
            <a:r>
              <a:rPr lang="en-US" dirty="0">
                <a:solidFill>
                  <a:schemeClr val="tx1"/>
                </a:solidFill>
                <a:latin typeface="Verdana" panose="020B0604030504040204" pitchFamily="34" charset="0"/>
                <a:ea typeface="Verdana" panose="020B0604030504040204" pitchFamily="34" charset="0"/>
              </a:rPr>
              <a:t>Data consists of various features which will help us in predicting our dependent variable </a:t>
            </a:r>
            <a:r>
              <a:rPr lang="en-US" dirty="0" err="1">
                <a:solidFill>
                  <a:schemeClr val="tx1"/>
                </a:solidFill>
                <a:latin typeface="Verdana" panose="020B0604030504040204" pitchFamily="34" charset="0"/>
                <a:ea typeface="Verdana" panose="020B0604030504040204" pitchFamily="34" charset="0"/>
              </a:rPr>
              <a:t>product_wg_ton</a:t>
            </a:r>
            <a:endParaRPr lang="en-US" dirty="0">
              <a:solidFill>
                <a:schemeClr val="tx1"/>
              </a:solidFill>
              <a:latin typeface="Verdana" panose="020B0604030504040204" pitchFamily="34" charset="0"/>
              <a:ea typeface="Verdana" panose="020B0604030504040204" pitchFamily="34" charset="0"/>
            </a:endParaRPr>
          </a:p>
          <a:p>
            <a:pPr algn="just"/>
            <a:r>
              <a:rPr lang="en-US" dirty="0">
                <a:solidFill>
                  <a:schemeClr val="tx1"/>
                </a:solidFill>
                <a:latin typeface="Verdana" panose="020B0604030504040204" pitchFamily="34" charset="0"/>
                <a:ea typeface="Verdana" panose="020B0604030504040204" pitchFamily="34" charset="0"/>
              </a:rPr>
              <a:t>We can find from the info tab that there are some missing values in the data set in </a:t>
            </a:r>
            <a:r>
              <a:rPr lang="en-US" dirty="0" err="1">
                <a:solidFill>
                  <a:schemeClr val="tx1"/>
                </a:solidFill>
                <a:latin typeface="Verdana" panose="020B0604030504040204" pitchFamily="34" charset="0"/>
                <a:ea typeface="Verdana" panose="020B0604030504040204" pitchFamily="34" charset="0"/>
              </a:rPr>
              <a:t>wh_est_year</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workers_num</a:t>
            </a:r>
            <a:r>
              <a:rPr lang="en-US" dirty="0">
                <a:solidFill>
                  <a:schemeClr val="tx1"/>
                </a:solidFill>
                <a:latin typeface="Verdana" panose="020B0604030504040204" pitchFamily="34" charset="0"/>
                <a:ea typeface="Verdana" panose="020B0604030504040204" pitchFamily="34" charset="0"/>
              </a:rPr>
              <a:t>, govt_check_13m columns</a:t>
            </a:r>
          </a:p>
          <a:p>
            <a:pPr algn="just"/>
            <a:r>
              <a:rPr lang="en-US" dirty="0">
                <a:solidFill>
                  <a:schemeClr val="tx1"/>
                </a:solidFill>
                <a:latin typeface="Verdana" panose="020B0604030504040204" pitchFamily="34" charset="0"/>
                <a:ea typeface="Verdana" panose="020B0604030504040204" pitchFamily="34" charset="0"/>
              </a:rPr>
              <a:t>Also some of the columns are of object data type </a:t>
            </a:r>
            <a:r>
              <a:rPr lang="en-US" dirty="0" err="1">
                <a:solidFill>
                  <a:schemeClr val="tx1"/>
                </a:solidFill>
                <a:latin typeface="Verdana" panose="020B0604030504040204" pitchFamily="34" charset="0"/>
                <a:ea typeface="Verdana" panose="020B0604030504040204" pitchFamily="34" charset="0"/>
              </a:rPr>
              <a:t>ie</a:t>
            </a:r>
            <a:r>
              <a:rPr lang="en-US" dirty="0">
                <a:solidFill>
                  <a:schemeClr val="tx1"/>
                </a:solidFill>
                <a:latin typeface="Verdana" panose="020B0604030504040204" pitchFamily="34" charset="0"/>
                <a:ea typeface="Verdana" panose="020B0604030504040204" pitchFamily="34" charset="0"/>
              </a:rPr>
              <a:t> :(categorical datatype) and others are int and float datatypes</a:t>
            </a:r>
          </a:p>
          <a:p>
            <a:pPr algn="just"/>
            <a:r>
              <a:rPr lang="en-US" dirty="0">
                <a:solidFill>
                  <a:schemeClr val="tx1"/>
                </a:solidFill>
                <a:latin typeface="Verdana" panose="020B0604030504040204" pitchFamily="34" charset="0"/>
                <a:ea typeface="Verdana" panose="020B0604030504040204" pitchFamily="34" charset="0"/>
              </a:rPr>
              <a:t>Moving ahead with correlation analysis.</a:t>
            </a:r>
          </a:p>
          <a:p>
            <a:pPr algn="just"/>
            <a:endParaRPr lang="en-US" dirty="0">
              <a:solidFill>
                <a:schemeClr val="tx1"/>
              </a:solidFill>
              <a:latin typeface="Verdana" panose="020B0604030504040204" pitchFamily="34" charset="0"/>
              <a:ea typeface="Verdana" panose="020B0604030504040204" pitchFamily="34" charset="0"/>
            </a:endParaRPr>
          </a:p>
          <a:p>
            <a:pPr marL="0" indent="0" algn="just">
              <a:buNone/>
            </a:pPr>
            <a:endParaRPr lang="en-US" dirty="0">
              <a:solidFill>
                <a:schemeClr val="tx1"/>
              </a:solidFill>
              <a:latin typeface="Verdana" panose="020B0604030504040204" pitchFamily="34" charset="0"/>
              <a:ea typeface="Verdana" panose="020B0604030504040204" pitchFamily="34" charset="0"/>
            </a:endParaRPr>
          </a:p>
          <a:p>
            <a:pPr marL="0" indent="0" algn="just">
              <a:buNone/>
            </a:pPr>
            <a:endParaRPr lang="en-IN" dirty="0">
              <a:solidFill>
                <a:schemeClr val="tx1"/>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EC214237-BEE5-05E8-3D6F-6D65955AD0B0}"/>
              </a:ext>
            </a:extLst>
          </p:cNvPr>
          <p:cNvSpPr txBox="1"/>
          <p:nvPr/>
        </p:nvSpPr>
        <p:spPr>
          <a:xfrm>
            <a:off x="1056456" y="202096"/>
            <a:ext cx="8468751" cy="830997"/>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Data Loading and understanding</a:t>
            </a:r>
          </a:p>
          <a:p>
            <a:endParaRPr lang="en-IN" sz="2000" dirty="0"/>
          </a:p>
        </p:txBody>
      </p:sp>
      <p:pic>
        <p:nvPicPr>
          <p:cNvPr id="7" name="Picture 6">
            <a:extLst>
              <a:ext uri="{FF2B5EF4-FFF2-40B4-BE49-F238E27FC236}">
                <a16:creationId xmlns:a16="http://schemas.microsoft.com/office/drawing/2014/main" id="{D1F09C67-C44B-B467-18AB-E589AC4EB17D}"/>
              </a:ext>
            </a:extLst>
          </p:cNvPr>
          <p:cNvPicPr>
            <a:picLocks noChangeAspect="1"/>
          </p:cNvPicPr>
          <p:nvPr/>
        </p:nvPicPr>
        <p:blipFill>
          <a:blip r:embed="rId2"/>
          <a:stretch>
            <a:fillRect/>
          </a:stretch>
        </p:blipFill>
        <p:spPr>
          <a:xfrm>
            <a:off x="9308620" y="852888"/>
            <a:ext cx="2775803" cy="5045887"/>
          </a:xfrm>
          <a:prstGeom prst="rect">
            <a:avLst/>
          </a:prstGeom>
        </p:spPr>
      </p:pic>
    </p:spTree>
    <p:extLst>
      <p:ext uri="{BB962C8B-B14F-4D97-AF65-F5344CB8AC3E}">
        <p14:creationId xmlns:p14="http://schemas.microsoft.com/office/powerpoint/2010/main" val="274422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1436DE-66A4-45D3-4387-59C931A9EEBB}"/>
              </a:ext>
            </a:extLst>
          </p:cNvPr>
          <p:cNvPicPr>
            <a:picLocks noGrp="1" noChangeAspect="1"/>
          </p:cNvPicPr>
          <p:nvPr>
            <p:ph idx="1"/>
          </p:nvPr>
        </p:nvPicPr>
        <p:blipFill>
          <a:blip r:embed="rId2"/>
          <a:stretch>
            <a:fillRect/>
          </a:stretch>
        </p:blipFill>
        <p:spPr>
          <a:xfrm>
            <a:off x="6096000" y="995081"/>
            <a:ext cx="5862917" cy="5558119"/>
          </a:xfrm>
        </p:spPr>
      </p:pic>
      <p:sp>
        <p:nvSpPr>
          <p:cNvPr id="4" name="TextBox 3">
            <a:extLst>
              <a:ext uri="{FF2B5EF4-FFF2-40B4-BE49-F238E27FC236}">
                <a16:creationId xmlns:a16="http://schemas.microsoft.com/office/drawing/2014/main" id="{EC214237-BEE5-05E8-3D6F-6D65955AD0B0}"/>
              </a:ext>
            </a:extLst>
          </p:cNvPr>
          <p:cNvSpPr txBox="1"/>
          <p:nvPr/>
        </p:nvSpPr>
        <p:spPr>
          <a:xfrm>
            <a:off x="1056456" y="202096"/>
            <a:ext cx="8468751" cy="523220"/>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Correlation Analysis</a:t>
            </a:r>
            <a:endParaRPr lang="en-IN" sz="2000" dirty="0"/>
          </a:p>
        </p:txBody>
      </p:sp>
      <p:sp>
        <p:nvSpPr>
          <p:cNvPr id="8" name="TextBox 7">
            <a:extLst>
              <a:ext uri="{FF2B5EF4-FFF2-40B4-BE49-F238E27FC236}">
                <a16:creationId xmlns:a16="http://schemas.microsoft.com/office/drawing/2014/main" id="{148D23BE-7B45-36C1-61E1-0F6410CDE8B4}"/>
              </a:ext>
            </a:extLst>
          </p:cNvPr>
          <p:cNvSpPr txBox="1"/>
          <p:nvPr/>
        </p:nvSpPr>
        <p:spPr>
          <a:xfrm>
            <a:off x="788893" y="1074939"/>
            <a:ext cx="5423648"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a:t>
            </a:r>
            <a:r>
              <a:rPr lang="en-US" dirty="0">
                <a:solidFill>
                  <a:schemeClr val="tx1"/>
                </a:solidFill>
                <a:latin typeface="Verdana" panose="020B0604030504040204" pitchFamily="34" charset="0"/>
                <a:ea typeface="Verdana" panose="020B0604030504040204" pitchFamily="34" charset="0"/>
              </a:rPr>
              <a:t>he correlation matrix reveals significant associations between certain features. For instance, a robust positive correlation is evident between the frequency of refill requests and the instances of storage problems reported. This implies that warehouses with more refill request will likely have more storage issues</a:t>
            </a:r>
          </a:p>
          <a:p>
            <a:pPr marL="285750" indent="-285750">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It's important to emphasize that correlation doesn't imply causation. Merely because two variables are correlated does not mean one directly causes the other. For instance, the strong positive correlation between refill requests and storage issues doesn't prove that refill requests cause storage problems. There could be an underlying third factor that influences both refill requests and storage issues, such as ineffective warehouse management.</a:t>
            </a:r>
          </a:p>
        </p:txBody>
      </p:sp>
    </p:spTree>
    <p:extLst>
      <p:ext uri="{BB962C8B-B14F-4D97-AF65-F5344CB8AC3E}">
        <p14:creationId xmlns:p14="http://schemas.microsoft.com/office/powerpoint/2010/main" val="320784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1436DE-66A4-45D3-4387-59C931A9EEBB}"/>
              </a:ext>
            </a:extLst>
          </p:cNvPr>
          <p:cNvPicPr>
            <a:picLocks noGrp="1" noChangeAspect="1"/>
          </p:cNvPicPr>
          <p:nvPr>
            <p:ph idx="1"/>
          </p:nvPr>
        </p:nvPicPr>
        <p:blipFill>
          <a:blip r:embed="rId2"/>
          <a:stretch>
            <a:fillRect/>
          </a:stretch>
        </p:blipFill>
        <p:spPr>
          <a:xfrm>
            <a:off x="5934636" y="1074939"/>
            <a:ext cx="5943600" cy="5307931"/>
          </a:xfrm>
        </p:spPr>
      </p:pic>
      <p:sp>
        <p:nvSpPr>
          <p:cNvPr id="4" name="TextBox 3">
            <a:extLst>
              <a:ext uri="{FF2B5EF4-FFF2-40B4-BE49-F238E27FC236}">
                <a16:creationId xmlns:a16="http://schemas.microsoft.com/office/drawing/2014/main" id="{EC214237-BEE5-05E8-3D6F-6D65955AD0B0}"/>
              </a:ext>
            </a:extLst>
          </p:cNvPr>
          <p:cNvSpPr txBox="1"/>
          <p:nvPr/>
        </p:nvSpPr>
        <p:spPr>
          <a:xfrm>
            <a:off x="1056456" y="202096"/>
            <a:ext cx="8468751" cy="523220"/>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Correlation Analysis</a:t>
            </a:r>
            <a:endParaRPr lang="en-IN" sz="2000" dirty="0"/>
          </a:p>
        </p:txBody>
      </p:sp>
      <p:sp>
        <p:nvSpPr>
          <p:cNvPr id="8" name="TextBox 7">
            <a:extLst>
              <a:ext uri="{FF2B5EF4-FFF2-40B4-BE49-F238E27FC236}">
                <a16:creationId xmlns:a16="http://schemas.microsoft.com/office/drawing/2014/main" id="{148D23BE-7B45-36C1-61E1-0F6410CDE8B4}"/>
              </a:ext>
            </a:extLst>
          </p:cNvPr>
          <p:cNvSpPr txBox="1"/>
          <p:nvPr/>
        </p:nvSpPr>
        <p:spPr>
          <a:xfrm>
            <a:off x="788893" y="1074939"/>
            <a:ext cx="5423648"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Warehouses with a high number of refill requests, transportation issues, and competitors in the market are more likely to have a high number of storage issues reported. Warehouses that are flood-impacted or have unreliable electric supply are more likely to have a high number of storage issues reported. Warehouses that are older or have less temperature-regulated machinery are more likely to have a high number of storage issues reported. Warehouses with more workers or that have been inspected by the government in the past 13 months are less likely to have a high number of storage issues reported.</a:t>
            </a:r>
            <a:endParaRPr lang="en-US"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6563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191A2-A796-F563-39A8-BC4BB0582B60}"/>
              </a:ext>
            </a:extLst>
          </p:cNvPr>
          <p:cNvSpPr>
            <a:spLocks noGrp="1"/>
          </p:cNvSpPr>
          <p:nvPr>
            <p:ph idx="1"/>
          </p:nvPr>
        </p:nvSpPr>
        <p:spPr>
          <a:xfrm>
            <a:off x="691402" y="1532665"/>
            <a:ext cx="8596668" cy="5042557"/>
          </a:xfrm>
        </p:spPr>
        <p:txBody>
          <a:bodyPr/>
          <a:lstStyle/>
          <a:p>
            <a:r>
              <a:rPr lang="en-IN" dirty="0">
                <a:solidFill>
                  <a:schemeClr val="tx1"/>
                </a:solidFill>
                <a:latin typeface="Verdana" panose="020B0604030504040204" pitchFamily="34" charset="0"/>
                <a:ea typeface="Verdana" panose="020B0604030504040204" pitchFamily="34" charset="0"/>
                <a:cs typeface="Vrinda" panose="020B0502040204020203" pitchFamily="34" charset="0"/>
              </a:rPr>
              <a:t>Exploratory Data Analysis</a:t>
            </a:r>
            <a:endParaRPr lang="en-IN" dirty="0">
              <a:solidFill>
                <a:schemeClr val="tx1"/>
              </a:solidFill>
              <a:effectLst/>
              <a:latin typeface="Verdana" panose="020B0604030504040204" pitchFamily="34" charset="0"/>
              <a:ea typeface="Verdana" panose="020B0604030504040204" pitchFamily="34" charset="0"/>
              <a:cs typeface="Vrinda" panose="020B0502040204020203" pitchFamily="34" charset="0"/>
            </a:endParaRP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Unwanted variables – Warehouse ID, Manager Id and Warehouse established year were removed as they don’t add value to the analysis.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Missing values – </a:t>
            </a:r>
            <a:r>
              <a:rPr lang="en-US" sz="1800" dirty="0" err="1">
                <a:solidFill>
                  <a:schemeClr val="tx1"/>
                </a:solidFill>
                <a:latin typeface="Verdana" panose="020B0604030504040204" pitchFamily="34" charset="0"/>
                <a:ea typeface="Verdana" panose="020B0604030504040204" pitchFamily="34" charset="0"/>
              </a:rPr>
              <a:t>Workers_num</a:t>
            </a:r>
            <a:r>
              <a:rPr lang="en-US" sz="1800" dirty="0">
                <a:solidFill>
                  <a:schemeClr val="tx1"/>
                </a:solidFill>
                <a:latin typeface="Verdana" panose="020B0604030504040204" pitchFamily="34" charset="0"/>
                <a:ea typeface="Verdana" panose="020B0604030504040204" pitchFamily="34" charset="0"/>
              </a:rPr>
              <a:t> and </a:t>
            </a:r>
            <a:r>
              <a:rPr lang="en-US" sz="1800" dirty="0" err="1">
                <a:solidFill>
                  <a:schemeClr val="tx1"/>
                </a:solidFill>
                <a:latin typeface="Verdana" panose="020B0604030504040204" pitchFamily="34" charset="0"/>
                <a:ea typeface="Verdana" panose="020B0604030504040204" pitchFamily="34" charset="0"/>
              </a:rPr>
              <a:t>approved_certificate</a:t>
            </a:r>
            <a:r>
              <a:rPr lang="en-US" sz="1800" dirty="0">
                <a:solidFill>
                  <a:schemeClr val="tx1"/>
                </a:solidFill>
                <a:latin typeface="Verdana" panose="020B0604030504040204" pitchFamily="34" charset="0"/>
                <a:ea typeface="Verdana" panose="020B0604030504040204" pitchFamily="34" charset="0"/>
              </a:rPr>
              <a:t> has missing values. They were imputed using median and mode respectively.</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Encoding –Label encoding were used for Linear and Non-linear models respectively.</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Variable transformation – The data types of categorical variables were converted into categorical codes for modeling purpose.</a:t>
            </a:r>
          </a:p>
          <a:p>
            <a:pPr lvl="1">
              <a:buFont typeface="Arial" panose="020B0604020202020204" pitchFamily="34" charset="0"/>
              <a:buChar char="•"/>
            </a:pPr>
            <a:endParaRPr lang="en-US" sz="1800" dirty="0">
              <a:solidFill>
                <a:schemeClr val="tx1"/>
              </a:solidFill>
              <a:latin typeface="Verdana" panose="020B0604030504040204" pitchFamily="34" charset="0"/>
              <a:ea typeface="Verdana" panose="020B0604030504040204" pitchFamily="34" charset="0"/>
            </a:endParaRPr>
          </a:p>
          <a:p>
            <a:pPr lvl="1">
              <a:buFont typeface="Arial" panose="020B0604020202020204" pitchFamily="34" charset="0"/>
              <a:buChar char="•"/>
            </a:pPr>
            <a:endParaRPr lang="en-US" sz="2600" dirty="0">
              <a:solidFill>
                <a:schemeClr val="tx1"/>
              </a:solidFill>
              <a:latin typeface="Verdana" panose="020B0604030504040204" pitchFamily="34" charset="0"/>
              <a:ea typeface="Verdana" panose="020B0604030504040204" pitchFamily="34" charset="0"/>
            </a:endParaRPr>
          </a:p>
          <a:p>
            <a:pPr lvl="1">
              <a:buFont typeface="Arial" panose="020B0604020202020204" pitchFamily="34" charset="0"/>
              <a:buChar char="•"/>
            </a:pPr>
            <a:endParaRPr lang="en-US" sz="2600" dirty="0">
              <a:solidFill>
                <a:schemeClr val="tx1"/>
              </a:solidFill>
              <a:latin typeface="Verdana" panose="020B0604030504040204" pitchFamily="34" charset="0"/>
              <a:ea typeface="Verdana" panose="020B0604030504040204" pitchFamily="34" charset="0"/>
            </a:endParaRPr>
          </a:p>
          <a:p>
            <a:endParaRPr lang="en-IN" dirty="0"/>
          </a:p>
        </p:txBody>
      </p:sp>
      <p:sp>
        <p:nvSpPr>
          <p:cNvPr id="4" name="TextBox 3">
            <a:extLst>
              <a:ext uri="{FF2B5EF4-FFF2-40B4-BE49-F238E27FC236}">
                <a16:creationId xmlns:a16="http://schemas.microsoft.com/office/drawing/2014/main" id="{0D9C0AFE-593A-5DF3-10F5-B12FA0F8E38B}"/>
              </a:ext>
            </a:extLst>
          </p:cNvPr>
          <p:cNvSpPr txBox="1"/>
          <p:nvPr/>
        </p:nvSpPr>
        <p:spPr>
          <a:xfrm>
            <a:off x="984738" y="282778"/>
            <a:ext cx="8468751" cy="830997"/>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Insights from Analysis – EDA</a:t>
            </a:r>
          </a:p>
          <a:p>
            <a:endParaRPr lang="en-IN" sz="2000" dirty="0"/>
          </a:p>
        </p:txBody>
      </p:sp>
    </p:spTree>
    <p:extLst>
      <p:ext uri="{BB962C8B-B14F-4D97-AF65-F5344CB8AC3E}">
        <p14:creationId xmlns:p14="http://schemas.microsoft.com/office/powerpoint/2010/main" val="218066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C6B3E3C-A2B1-BFC8-3FEC-FF6E71AD6F86}"/>
              </a:ext>
            </a:extLst>
          </p:cNvPr>
          <p:cNvSpPr txBox="1"/>
          <p:nvPr/>
        </p:nvSpPr>
        <p:spPr>
          <a:xfrm>
            <a:off x="323557" y="649577"/>
            <a:ext cx="4621101" cy="1477328"/>
          </a:xfrm>
          <a:prstGeom prst="rect">
            <a:avLst/>
          </a:prstGeom>
          <a:noFill/>
        </p:spPr>
        <p:txBody>
          <a:bodyPr wrap="square" rtlCol="0">
            <a:spAutoFit/>
          </a:bodyPr>
          <a:lstStyle/>
          <a:p>
            <a:pPr marL="285750" indent="-285750" algn="ctr">
              <a:buFont typeface="Arial" panose="020B0604020202020204" pitchFamily="34" charset="0"/>
              <a:buChar char="•"/>
            </a:pPr>
            <a:r>
              <a:rPr lang="en-IN" b="1" dirty="0">
                <a:latin typeface="Verdana" panose="020B0604030504040204" pitchFamily="34" charset="0"/>
                <a:ea typeface="Verdana" panose="020B0604030504040204" pitchFamily="34" charset="0"/>
              </a:rPr>
              <a:t>Most of the storage issues can be seen in the Rural area. As Rural areas are more prone to transport, rat’s, fungus and all he other factors</a:t>
            </a:r>
          </a:p>
        </p:txBody>
      </p:sp>
      <p:sp>
        <p:nvSpPr>
          <p:cNvPr id="21" name="TextBox 20">
            <a:extLst>
              <a:ext uri="{FF2B5EF4-FFF2-40B4-BE49-F238E27FC236}">
                <a16:creationId xmlns:a16="http://schemas.microsoft.com/office/drawing/2014/main" id="{0EDA018F-D245-D84C-6B34-5A65D1968B33}"/>
              </a:ext>
            </a:extLst>
          </p:cNvPr>
          <p:cNvSpPr txBox="1"/>
          <p:nvPr/>
        </p:nvSpPr>
        <p:spPr>
          <a:xfrm>
            <a:off x="6607816" y="4514169"/>
            <a:ext cx="5584184"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Verdana" panose="020B0604030504040204" pitchFamily="34" charset="0"/>
                <a:ea typeface="Verdana" panose="020B0604030504040204" pitchFamily="34" charset="0"/>
              </a:rPr>
              <a:t>Majority percent of warehouses are located in Rural Areas. </a:t>
            </a:r>
          </a:p>
        </p:txBody>
      </p:sp>
      <p:pic>
        <p:nvPicPr>
          <p:cNvPr id="4" name="Picture 3">
            <a:extLst>
              <a:ext uri="{FF2B5EF4-FFF2-40B4-BE49-F238E27FC236}">
                <a16:creationId xmlns:a16="http://schemas.microsoft.com/office/drawing/2014/main" id="{73DC532B-96FC-248D-1EFE-A14DB1491BBF}"/>
              </a:ext>
            </a:extLst>
          </p:cNvPr>
          <p:cNvPicPr>
            <a:picLocks noChangeAspect="1"/>
          </p:cNvPicPr>
          <p:nvPr/>
        </p:nvPicPr>
        <p:blipFill>
          <a:blip r:embed="rId2"/>
          <a:stretch>
            <a:fillRect/>
          </a:stretch>
        </p:blipFill>
        <p:spPr>
          <a:xfrm>
            <a:off x="323557" y="2539721"/>
            <a:ext cx="6104137" cy="3948896"/>
          </a:xfrm>
          <a:prstGeom prst="rect">
            <a:avLst/>
          </a:prstGeom>
        </p:spPr>
      </p:pic>
      <p:pic>
        <p:nvPicPr>
          <p:cNvPr id="7" name="Picture 6">
            <a:extLst>
              <a:ext uri="{FF2B5EF4-FFF2-40B4-BE49-F238E27FC236}">
                <a16:creationId xmlns:a16="http://schemas.microsoft.com/office/drawing/2014/main" id="{84FB263A-73EC-D2F6-0EE4-F880D1DEA3F5}"/>
              </a:ext>
            </a:extLst>
          </p:cNvPr>
          <p:cNvPicPr>
            <a:picLocks noChangeAspect="1"/>
          </p:cNvPicPr>
          <p:nvPr/>
        </p:nvPicPr>
        <p:blipFill>
          <a:blip r:embed="rId3"/>
          <a:stretch>
            <a:fillRect/>
          </a:stretch>
        </p:blipFill>
        <p:spPr>
          <a:xfrm>
            <a:off x="7769842" y="485895"/>
            <a:ext cx="3767321" cy="3282020"/>
          </a:xfrm>
          <a:prstGeom prst="rect">
            <a:avLst/>
          </a:prstGeom>
        </p:spPr>
      </p:pic>
    </p:spTree>
    <p:extLst>
      <p:ext uri="{BB962C8B-B14F-4D97-AF65-F5344CB8AC3E}">
        <p14:creationId xmlns:p14="http://schemas.microsoft.com/office/powerpoint/2010/main" val="96370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2B0C-4851-252D-CE7E-C1D400296357}"/>
              </a:ext>
            </a:extLst>
          </p:cNvPr>
          <p:cNvSpPr>
            <a:spLocks noGrp="1"/>
          </p:cNvSpPr>
          <p:nvPr>
            <p:ph type="title"/>
          </p:nvPr>
        </p:nvSpPr>
        <p:spPr>
          <a:xfrm>
            <a:off x="677334" y="229772"/>
            <a:ext cx="8596668" cy="783102"/>
          </a:xfrm>
        </p:spPr>
        <p:txBody>
          <a:bodyPr/>
          <a:lstStyle/>
          <a:p>
            <a:r>
              <a:rPr lang="en-IN" dirty="0"/>
              <a:t>Univariate and Bivariate Analysis</a:t>
            </a:r>
          </a:p>
        </p:txBody>
      </p:sp>
      <p:sp>
        <p:nvSpPr>
          <p:cNvPr id="20" name="TextBox 19">
            <a:extLst>
              <a:ext uri="{FF2B5EF4-FFF2-40B4-BE49-F238E27FC236}">
                <a16:creationId xmlns:a16="http://schemas.microsoft.com/office/drawing/2014/main" id="{DD5EAF74-6C3E-B405-7250-73B00B51C971}"/>
              </a:ext>
            </a:extLst>
          </p:cNvPr>
          <p:cNvSpPr txBox="1"/>
          <p:nvPr/>
        </p:nvSpPr>
        <p:spPr>
          <a:xfrm>
            <a:off x="8533250" y="1500928"/>
            <a:ext cx="3221501" cy="1477328"/>
          </a:xfrm>
          <a:prstGeom prst="rect">
            <a:avLst/>
          </a:prstGeom>
          <a:noFill/>
        </p:spPr>
        <p:txBody>
          <a:bodyPr wrap="square" rtlCol="0">
            <a:spAutoFit/>
          </a:bodyPr>
          <a:lstStyle/>
          <a:p>
            <a:pPr algn="ctr"/>
            <a:r>
              <a:rPr lang="en-IN" b="1" dirty="0">
                <a:latin typeface="Verdana" panose="020B0604030504040204" pitchFamily="34" charset="0"/>
                <a:ea typeface="Verdana" panose="020B0604030504040204" pitchFamily="34" charset="0"/>
              </a:rPr>
              <a:t>Storage issues reported is in linear relationship with the weight of the product shipped.</a:t>
            </a:r>
          </a:p>
        </p:txBody>
      </p:sp>
      <p:sp>
        <p:nvSpPr>
          <p:cNvPr id="23" name="Arrow: Up 22">
            <a:extLst>
              <a:ext uri="{FF2B5EF4-FFF2-40B4-BE49-F238E27FC236}">
                <a16:creationId xmlns:a16="http://schemas.microsoft.com/office/drawing/2014/main" id="{D8748FCF-5471-FECC-E572-710E26EB919C}"/>
              </a:ext>
            </a:extLst>
          </p:cNvPr>
          <p:cNvSpPr/>
          <p:nvPr/>
        </p:nvSpPr>
        <p:spPr>
          <a:xfrm>
            <a:off x="9960523" y="3151163"/>
            <a:ext cx="366954" cy="844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EDB02A-7A10-BFFC-26A2-EAB86FDCF092}"/>
              </a:ext>
            </a:extLst>
          </p:cNvPr>
          <p:cNvSpPr txBox="1"/>
          <p:nvPr/>
        </p:nvSpPr>
        <p:spPr>
          <a:xfrm>
            <a:off x="677334" y="4712677"/>
            <a:ext cx="7214641" cy="1877437"/>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Products are shipped in flood impacted areas despite not having flood proof.</a:t>
            </a:r>
          </a:p>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Almost same amount of products are shipped to zones that don’t have electric backup and Temp regulator machines.</a:t>
            </a:r>
          </a:p>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22,000 tons of product shipped in flood impacted zones across all regions.</a:t>
            </a:r>
          </a:p>
        </p:txBody>
      </p:sp>
      <p:pic>
        <p:nvPicPr>
          <p:cNvPr id="4" name="Picture 3">
            <a:extLst>
              <a:ext uri="{FF2B5EF4-FFF2-40B4-BE49-F238E27FC236}">
                <a16:creationId xmlns:a16="http://schemas.microsoft.com/office/drawing/2014/main" id="{FBD3C849-01B3-FEA2-9EB7-F2E52A1B5D0E}"/>
              </a:ext>
            </a:extLst>
          </p:cNvPr>
          <p:cNvPicPr>
            <a:picLocks noChangeAspect="1"/>
          </p:cNvPicPr>
          <p:nvPr/>
        </p:nvPicPr>
        <p:blipFill>
          <a:blip r:embed="rId2"/>
          <a:stretch>
            <a:fillRect/>
          </a:stretch>
        </p:blipFill>
        <p:spPr>
          <a:xfrm>
            <a:off x="8252446" y="4168132"/>
            <a:ext cx="3783107" cy="2513941"/>
          </a:xfrm>
          <a:prstGeom prst="rect">
            <a:avLst/>
          </a:prstGeom>
        </p:spPr>
      </p:pic>
      <p:pic>
        <p:nvPicPr>
          <p:cNvPr id="6" name="Picture 5">
            <a:extLst>
              <a:ext uri="{FF2B5EF4-FFF2-40B4-BE49-F238E27FC236}">
                <a16:creationId xmlns:a16="http://schemas.microsoft.com/office/drawing/2014/main" id="{FB489D52-2498-4E6F-DE11-BB9C6A27CFFB}"/>
              </a:ext>
            </a:extLst>
          </p:cNvPr>
          <p:cNvPicPr>
            <a:picLocks noChangeAspect="1"/>
          </p:cNvPicPr>
          <p:nvPr/>
        </p:nvPicPr>
        <p:blipFill>
          <a:blip r:embed="rId3"/>
          <a:stretch>
            <a:fillRect/>
          </a:stretch>
        </p:blipFill>
        <p:spPr>
          <a:xfrm>
            <a:off x="356197" y="896906"/>
            <a:ext cx="7896249" cy="3729318"/>
          </a:xfrm>
          <a:prstGeom prst="rect">
            <a:avLst/>
          </a:prstGeom>
        </p:spPr>
      </p:pic>
    </p:spTree>
    <p:extLst>
      <p:ext uri="{BB962C8B-B14F-4D97-AF65-F5344CB8AC3E}">
        <p14:creationId xmlns:p14="http://schemas.microsoft.com/office/powerpoint/2010/main" val="339219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C6B3E3C-A2B1-BFC8-3FEC-FF6E71AD6F86}"/>
              </a:ext>
            </a:extLst>
          </p:cNvPr>
          <p:cNvSpPr txBox="1"/>
          <p:nvPr/>
        </p:nvSpPr>
        <p:spPr>
          <a:xfrm>
            <a:off x="103299" y="252720"/>
            <a:ext cx="3372737" cy="1754326"/>
          </a:xfrm>
          <a:prstGeom prst="rect">
            <a:avLst/>
          </a:prstGeom>
          <a:noFill/>
        </p:spPr>
        <p:txBody>
          <a:bodyPr wrap="square" rtlCol="0">
            <a:spAutoFit/>
          </a:bodyPr>
          <a:lstStyle/>
          <a:p>
            <a:pPr algn="ctr"/>
            <a:r>
              <a:rPr lang="en-IN" b="1" dirty="0">
                <a:latin typeface="Verdana" panose="020B0604030504040204" pitchFamily="34" charset="0"/>
                <a:ea typeface="Verdana" panose="020B0604030504040204" pitchFamily="34" charset="0"/>
              </a:rPr>
              <a:t>Almost same amount of products are shipped across all regions irrespective of their capacity and number of warehouses.</a:t>
            </a:r>
          </a:p>
        </p:txBody>
      </p:sp>
      <p:sp>
        <p:nvSpPr>
          <p:cNvPr id="21" name="TextBox 20">
            <a:extLst>
              <a:ext uri="{FF2B5EF4-FFF2-40B4-BE49-F238E27FC236}">
                <a16:creationId xmlns:a16="http://schemas.microsoft.com/office/drawing/2014/main" id="{0EDA018F-D245-D84C-6B34-5A65D1968B33}"/>
              </a:ext>
            </a:extLst>
          </p:cNvPr>
          <p:cNvSpPr txBox="1"/>
          <p:nvPr/>
        </p:nvSpPr>
        <p:spPr>
          <a:xfrm>
            <a:off x="323557" y="2524004"/>
            <a:ext cx="6077243"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Verdana" panose="020B0604030504040204" pitchFamily="34" charset="0"/>
                <a:ea typeface="Verdana" panose="020B0604030504040204" pitchFamily="34" charset="0"/>
              </a:rPr>
              <a:t>More than 15000 tons of products are shipped to warehouses that have reported transport issues.</a:t>
            </a:r>
          </a:p>
          <a:p>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b="1" dirty="0">
                <a:latin typeface="Verdana" panose="020B0604030504040204" pitchFamily="34" charset="0"/>
                <a:ea typeface="Verdana" panose="020B0604030504040204" pitchFamily="34" charset="0"/>
              </a:rPr>
              <a:t>Warehouses that have reported higher number of breakdowns are supplied the highest amount of products as well.</a:t>
            </a:r>
          </a:p>
        </p:txBody>
      </p:sp>
      <p:pic>
        <p:nvPicPr>
          <p:cNvPr id="3" name="Picture 2">
            <a:extLst>
              <a:ext uri="{FF2B5EF4-FFF2-40B4-BE49-F238E27FC236}">
                <a16:creationId xmlns:a16="http://schemas.microsoft.com/office/drawing/2014/main" id="{CC13B385-9CB7-58E0-6293-8833AA8CB81E}"/>
              </a:ext>
            </a:extLst>
          </p:cNvPr>
          <p:cNvPicPr>
            <a:picLocks noChangeAspect="1"/>
          </p:cNvPicPr>
          <p:nvPr/>
        </p:nvPicPr>
        <p:blipFill>
          <a:blip r:embed="rId2"/>
          <a:stretch>
            <a:fillRect/>
          </a:stretch>
        </p:blipFill>
        <p:spPr>
          <a:xfrm>
            <a:off x="6400800" y="2180863"/>
            <a:ext cx="3299011" cy="2353499"/>
          </a:xfrm>
          <a:prstGeom prst="rect">
            <a:avLst/>
          </a:prstGeom>
        </p:spPr>
      </p:pic>
      <p:pic>
        <p:nvPicPr>
          <p:cNvPr id="5" name="Picture 4">
            <a:extLst>
              <a:ext uri="{FF2B5EF4-FFF2-40B4-BE49-F238E27FC236}">
                <a16:creationId xmlns:a16="http://schemas.microsoft.com/office/drawing/2014/main" id="{4CD850BC-BE00-8109-F142-1D543B56000F}"/>
              </a:ext>
            </a:extLst>
          </p:cNvPr>
          <p:cNvPicPr>
            <a:picLocks noChangeAspect="1"/>
          </p:cNvPicPr>
          <p:nvPr/>
        </p:nvPicPr>
        <p:blipFill>
          <a:blip r:embed="rId3"/>
          <a:stretch>
            <a:fillRect/>
          </a:stretch>
        </p:blipFill>
        <p:spPr>
          <a:xfrm>
            <a:off x="3611640" y="114221"/>
            <a:ext cx="4663920" cy="1892826"/>
          </a:xfrm>
          <a:prstGeom prst="rect">
            <a:avLst/>
          </a:prstGeom>
        </p:spPr>
      </p:pic>
      <p:pic>
        <p:nvPicPr>
          <p:cNvPr id="8" name="Picture 7">
            <a:extLst>
              <a:ext uri="{FF2B5EF4-FFF2-40B4-BE49-F238E27FC236}">
                <a16:creationId xmlns:a16="http://schemas.microsoft.com/office/drawing/2014/main" id="{532B4EA4-97FD-1591-C940-55AADDD703B9}"/>
              </a:ext>
            </a:extLst>
          </p:cNvPr>
          <p:cNvPicPr>
            <a:picLocks noChangeAspect="1"/>
          </p:cNvPicPr>
          <p:nvPr/>
        </p:nvPicPr>
        <p:blipFill>
          <a:blip r:embed="rId4"/>
          <a:stretch>
            <a:fillRect/>
          </a:stretch>
        </p:blipFill>
        <p:spPr>
          <a:xfrm>
            <a:off x="8275560" y="0"/>
            <a:ext cx="3372737" cy="2007046"/>
          </a:xfrm>
          <a:prstGeom prst="rect">
            <a:avLst/>
          </a:prstGeom>
        </p:spPr>
      </p:pic>
      <p:pic>
        <p:nvPicPr>
          <p:cNvPr id="12" name="Picture 11">
            <a:extLst>
              <a:ext uri="{FF2B5EF4-FFF2-40B4-BE49-F238E27FC236}">
                <a16:creationId xmlns:a16="http://schemas.microsoft.com/office/drawing/2014/main" id="{EDA89EBF-F8D5-CD5D-57BA-4EA16CF040A6}"/>
              </a:ext>
            </a:extLst>
          </p:cNvPr>
          <p:cNvPicPr>
            <a:picLocks noChangeAspect="1"/>
          </p:cNvPicPr>
          <p:nvPr/>
        </p:nvPicPr>
        <p:blipFill>
          <a:blip r:embed="rId5"/>
          <a:stretch>
            <a:fillRect/>
          </a:stretch>
        </p:blipFill>
        <p:spPr>
          <a:xfrm>
            <a:off x="454444" y="4504501"/>
            <a:ext cx="5193321" cy="2353499"/>
          </a:xfrm>
          <a:prstGeom prst="rect">
            <a:avLst/>
          </a:prstGeom>
        </p:spPr>
      </p:pic>
      <p:pic>
        <p:nvPicPr>
          <p:cNvPr id="14" name="Picture 13">
            <a:extLst>
              <a:ext uri="{FF2B5EF4-FFF2-40B4-BE49-F238E27FC236}">
                <a16:creationId xmlns:a16="http://schemas.microsoft.com/office/drawing/2014/main" id="{F802468E-57B3-237F-419D-B9BD2A788A77}"/>
              </a:ext>
            </a:extLst>
          </p:cNvPr>
          <p:cNvPicPr>
            <a:picLocks noChangeAspect="1"/>
          </p:cNvPicPr>
          <p:nvPr/>
        </p:nvPicPr>
        <p:blipFill>
          <a:blip r:embed="rId6"/>
          <a:stretch>
            <a:fillRect/>
          </a:stretch>
        </p:blipFill>
        <p:spPr>
          <a:xfrm>
            <a:off x="5602943" y="4534362"/>
            <a:ext cx="4665278" cy="2209417"/>
          </a:xfrm>
          <a:prstGeom prst="rect">
            <a:avLst/>
          </a:prstGeom>
        </p:spPr>
      </p:pic>
    </p:spTree>
    <p:extLst>
      <p:ext uri="{BB962C8B-B14F-4D97-AF65-F5344CB8AC3E}">
        <p14:creationId xmlns:p14="http://schemas.microsoft.com/office/powerpoint/2010/main" val="6778253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1826</TotalTime>
  <Words>1044</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Verdana</vt:lpstr>
      <vt:lpstr>Wingdings 3</vt:lpstr>
      <vt:lpstr>Facet</vt:lpstr>
      <vt:lpstr>Project Presentation– Supply chain Management</vt:lpstr>
      <vt:lpstr>PowerPoint Presentation</vt:lpstr>
      <vt:lpstr>PowerPoint Presentation</vt:lpstr>
      <vt:lpstr>PowerPoint Presentation</vt:lpstr>
      <vt:lpstr>PowerPoint Presentation</vt:lpstr>
      <vt:lpstr>PowerPoint Presentation</vt:lpstr>
      <vt:lpstr>PowerPoint Presentation</vt:lpstr>
      <vt:lpstr>Univariate and Bivariate Analysis</vt:lpstr>
      <vt:lpstr>PowerPoint Presentation</vt:lpstr>
      <vt:lpstr>Modelling Approach Used – What &amp; How? </vt:lpstr>
      <vt:lpstr>PowerPoint Presentation</vt:lpstr>
      <vt:lpstr>PowerPoint Presentation</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Sinduja R S</dc:creator>
  <cp:lastModifiedBy>prajwal patil</cp:lastModifiedBy>
  <cp:revision>30</cp:revision>
  <dcterms:created xsi:type="dcterms:W3CDTF">2022-07-28T21:17:58Z</dcterms:created>
  <dcterms:modified xsi:type="dcterms:W3CDTF">2023-12-20T14:59:36Z</dcterms:modified>
</cp:coreProperties>
</file>