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sldIdLst>
    <p:sldId id="266" r:id="rId5"/>
    <p:sldId id="260" r:id="rId6"/>
    <p:sldId id="261" r:id="rId7"/>
    <p:sldId id="263" r:id="rId8"/>
    <p:sldId id="262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16DA210-FB5B-4158-B5E0-FEB733F419B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09" autoAdjust="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t">
            <a:noAutofit/>
          </a:bodyPr>
          <a:lstStyle>
            <a:lvl1pPr algn="l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4242816"/>
            <a:ext cx="9052560" cy="1188720"/>
          </a:xfrm>
        </p:spPr>
        <p:txBody>
          <a:bodyPr anchor="b">
            <a:normAutofit/>
          </a:bodyPr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23976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B8D5A-7E59-4AEA-3F66-398413304E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</p:spPr>
        <p:txBody>
          <a:bodyPr/>
          <a:lstStyle>
            <a:lvl1pPr marL="512064" indent="-512064">
              <a:buSzPct val="100000"/>
              <a:buFont typeface="+mj-lt"/>
              <a:buAutoNum type="arabicPeriod"/>
              <a:defRPr/>
            </a:lvl1pPr>
            <a:lvl2pPr marL="1170432" indent="-457200">
              <a:buSzPct val="100000"/>
              <a:buFont typeface="+mj-lt"/>
              <a:buAutoNum type="alphaLcPeriod"/>
              <a:defRPr/>
            </a:lvl2pPr>
            <a:lvl3pPr marL="1645920" indent="-384048">
              <a:buSzPct val="70000"/>
              <a:buFont typeface="+mj-lt"/>
              <a:buAutoNum type="romanLcPeriod"/>
              <a:defRPr/>
            </a:lvl3pPr>
            <a:lvl4pPr marL="2103120" indent="-384048">
              <a:buSzPct val="70000"/>
              <a:buFont typeface="+mj-lt"/>
              <a:buAutoNum type="arabicParenR"/>
              <a:defRPr/>
            </a:lvl4pPr>
            <a:lvl5pPr marL="2743200" indent="-384048">
              <a:buSzPct val="70000"/>
              <a:buFont typeface="+mj-lt"/>
              <a:buAutoNum type="alphaLcParenR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1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164FD9-A200-1A27-7217-47AF9DF9F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b">
            <a:noAutofit/>
          </a:bodyPr>
          <a:lstStyle>
            <a:lvl1pPr algn="ctr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069080"/>
            <a:ext cx="9144000" cy="1371600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29768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5760720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 anchor="b">
            <a:no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1554480"/>
            <a:ext cx="9052560" cy="1097280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58906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731520"/>
            <a:ext cx="5261776" cy="3200400"/>
          </a:xfrm>
        </p:spPr>
        <p:txBody>
          <a:bodyPr anchor="b">
            <a:norm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19" y="3956278"/>
            <a:ext cx="5261775" cy="2167128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89904" y="768096"/>
            <a:ext cx="4480560" cy="44988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15151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237744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377440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95DBE8-6B89-8EA5-868B-87356D3FA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71600" y="3209544"/>
            <a:ext cx="10204704" cy="322783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3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0" y="685800"/>
            <a:ext cx="5212080" cy="2103120"/>
          </a:xfrm>
        </p:spPr>
        <p:txBody>
          <a:bodyPr anchor="b"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6D8770C-634E-CA21-85DC-41D4395BF5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2999232"/>
            <a:ext cx="5212080" cy="3310128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8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B8D5A-7E59-4AEA-3F66-398413304E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7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49840" cy="16459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95DBE8-6B89-8EA5-868B-87356D3FA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426464" y="2743200"/>
            <a:ext cx="10149840" cy="345643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7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5577840" cy="3840480"/>
          </a:xfrm>
        </p:spPr>
        <p:txBody>
          <a:bodyPr anchor="t">
            <a:no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53528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6EBE1C39-C107-91D5-DD19-349AD1A9DEAD}"/>
              </a:ext>
            </a:extLst>
          </p:cNvPr>
          <p:cNvSpPr/>
          <p:nvPr userDrawn="1"/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56487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B83234-995D-4149-8E1E-BC120E9070D5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67" r:id="rId4"/>
    <p:sldLayoutId id="2147483671" r:id="rId5"/>
    <p:sldLayoutId id="2147483672" r:id="rId6"/>
    <p:sldLayoutId id="2147483674" r:id="rId7"/>
    <p:sldLayoutId id="2147483675" r:id="rId8"/>
    <p:sldLayoutId id="2147483676" r:id="rId9"/>
    <p:sldLayoutId id="2147483677" r:id="rId10"/>
    <p:sldLayoutId id="214748364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b="1" kern="1200" cap="all" spc="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7C47-EF1D-4B02-906B-219155AD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ts val="5400"/>
              </a:lnSpc>
              <a:buNone/>
            </a:pPr>
            <a:r>
              <a:rPr lang="en-US" sz="5400" dirty="0">
                <a:solidFill>
                  <a:schemeClr val="tx1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AHB2APB Bridge Verification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0" y="4242816"/>
            <a:ext cx="9052560" cy="118872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Prajwal</a:t>
            </a:r>
          </a:p>
          <a:p>
            <a:r>
              <a:rPr lang="en-US" dirty="0"/>
              <a:t>RN-112 </a:t>
            </a:r>
          </a:p>
        </p:txBody>
      </p:sp>
    </p:spTree>
    <p:extLst>
      <p:ext uri="{BB962C8B-B14F-4D97-AF65-F5344CB8AC3E}">
        <p14:creationId xmlns:p14="http://schemas.microsoft.com/office/powerpoint/2010/main" val="74557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86D57-7C3F-4086-6A94-01DC2B0DD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Apb</a:t>
            </a:r>
            <a:r>
              <a:rPr lang="en-IN" dirty="0"/>
              <a:t> Waveforms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F951E-C9FF-8FC5-2D4C-C60D4C1A42A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0CD3C-2F38-5F51-DD73-5591A4C14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39" y="1842333"/>
            <a:ext cx="5194252" cy="3918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85F416-A52A-6D1F-8A62-94DB19219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220" y="1813357"/>
            <a:ext cx="5413100" cy="394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93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0145-ABE0-F8F2-A993-614AEA72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1421-D668-B882-35E1-C656ED9D85F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+mj-lt"/>
              </a:rPr>
              <a:t>Main Goal:</a:t>
            </a:r>
            <a:r>
              <a:rPr lang="en-US" b="1" dirty="0">
                <a:solidFill>
                  <a:schemeClr val="tx1"/>
                </a:solidFill>
                <a:latin typeface="+mj-lt"/>
                <a:cs typeface="Mukta Light" pitchFamily="34" charset="-120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  <a:cs typeface="Mukta Light" pitchFamily="34" charset="-120"/>
              </a:rPr>
              <a:t>Verification of</a:t>
            </a:r>
            <a:r>
              <a:rPr lang="en-US" sz="2000" dirty="0">
                <a:solidFill>
                  <a:schemeClr val="tx1"/>
                </a:solidFill>
                <a:latin typeface="+mj-lt"/>
                <a:ea typeface="Mukta Light" pitchFamily="34" charset="-122"/>
                <a:cs typeface="Mukta Light" pitchFamily="34" charset="-120"/>
              </a:rPr>
              <a:t> an efficient AHB to APB bridge ensuring seamless communication between the two bus protocols</a:t>
            </a:r>
          </a:p>
          <a:p>
            <a:r>
              <a:rPr lang="en-US" sz="2000" b="1" dirty="0">
                <a:solidFill>
                  <a:schemeClr val="tx1"/>
                </a:solidFill>
                <a:latin typeface="+mj-lt"/>
                <a:ea typeface="Prompt Medium" pitchFamily="34" charset="-122"/>
                <a:cs typeface="Prompt Medium" pitchFamily="34" charset="-120"/>
              </a:rPr>
              <a:t>Expected Outcomes: </a:t>
            </a:r>
            <a:r>
              <a:rPr lang="en-US" sz="2000" dirty="0">
                <a:solidFill>
                  <a:schemeClr val="tx1"/>
                </a:solidFill>
                <a:latin typeface="+mj-lt"/>
                <a:ea typeface="Mukta Light" pitchFamily="34" charset="-122"/>
                <a:cs typeface="Mukta Light" pitchFamily="34" charset="-120"/>
              </a:rPr>
              <a:t>Achieve successful data transfers between AHB and APB with minimal latency and comprehensive verification coverage.</a:t>
            </a:r>
          </a:p>
          <a:p>
            <a:r>
              <a:rPr lang="en-US" sz="2000" b="1" dirty="0">
                <a:solidFill>
                  <a:schemeClr val="tx1"/>
                </a:solidFill>
                <a:latin typeface="+mj-lt"/>
                <a:ea typeface="Prompt Medium" pitchFamily="34" charset="-122"/>
                <a:cs typeface="Prompt Medium" pitchFamily="34" charset="-120"/>
              </a:rPr>
              <a:t>How Objectives Were Met: </a:t>
            </a:r>
            <a:r>
              <a:rPr lang="en-US" sz="2000" dirty="0">
                <a:solidFill>
                  <a:schemeClr val="tx1"/>
                </a:solidFill>
                <a:latin typeface="+mj-lt"/>
                <a:ea typeface="Mukta Light" pitchFamily="34" charset="-122"/>
                <a:cs typeface="Mukta Light" pitchFamily="34" charset="-120"/>
              </a:rPr>
              <a:t>Developed a structured verification plan including functional, performance, and corner-case testing.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/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/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831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42B0-9FAB-D53D-2EDF-EB455DC7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2D4A5-83D1-E65A-0B80-45517DECF8C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AHB to APB bridge project successfully demonstrated the efficient communication between high-speed and low-speed components in ARM-based systems. By using the bridge, the project effectively connected the high-performance AHB (Advanced High-performance Bus) to the slower APB (Advanced Peripheral Bus), ensuring that the processor could efficiently manage both memory and peripheral devices.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project also highlighted the importance of having a well-designed interface to handle different bus speeds, enabling seamless integration between high-speed processing and slower peripheral tasks.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724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EDDD-399E-D4C5-D9BF-BED80657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331C0-A763-94BE-2433-70999B2D743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06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297680" cy="5760720"/>
          </a:xfrm>
          <a:noFill/>
        </p:spPr>
        <p:txBody>
          <a:bodyPr>
            <a:no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5760720"/>
          </a:xfrm>
          <a:noFill/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TB Architecture</a:t>
            </a:r>
          </a:p>
          <a:p>
            <a:r>
              <a:rPr lang="en-US" dirty="0"/>
              <a:t>Verification Plan</a:t>
            </a:r>
          </a:p>
          <a:p>
            <a:r>
              <a:rPr lang="en-US" dirty="0"/>
              <a:t>Block diagram</a:t>
            </a:r>
          </a:p>
          <a:p>
            <a:r>
              <a:rPr lang="en-US" dirty="0"/>
              <a:t>AHB</a:t>
            </a:r>
          </a:p>
          <a:p>
            <a:r>
              <a:rPr lang="en-US" dirty="0"/>
              <a:t>AHB Waveforms</a:t>
            </a:r>
          </a:p>
          <a:p>
            <a:r>
              <a:rPr lang="en-US" dirty="0"/>
              <a:t>APB</a:t>
            </a:r>
          </a:p>
          <a:p>
            <a:r>
              <a:rPr lang="en-US" dirty="0"/>
              <a:t>APB Waveforms</a:t>
            </a:r>
          </a:p>
          <a:p>
            <a:r>
              <a:rPr lang="en-US" dirty="0"/>
              <a:t>Project Objective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5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297680" cy="5760720"/>
          </a:xfrm>
          <a:noFill/>
        </p:spPr>
        <p:txBody>
          <a:bodyPr>
            <a:no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685800"/>
            <a:ext cx="5852160" cy="5760720"/>
          </a:xfrm>
          <a:noFill/>
        </p:spPr>
        <p:txBody>
          <a:bodyPr>
            <a:normAutofit lnSpcReduction="10000"/>
          </a:bodyPr>
          <a:lstStyle/>
          <a:p>
            <a:pPr marL="184150" marR="9525" indent="-171450" algn="just">
              <a:lnSpc>
                <a:spcPct val="137600"/>
              </a:lnSpc>
              <a:spcBef>
                <a:spcPts val="100"/>
              </a:spcBef>
              <a:buSzPct val="68421"/>
              <a:buFont typeface="Wingdings" panose="05000000000000000000" pitchFamily="2" charset="2"/>
              <a:buChar char="v"/>
              <a:tabLst>
                <a:tab pos="290830" algn="l"/>
              </a:tabLst>
            </a:pPr>
            <a:r>
              <a:rPr lang="en-US" sz="2000" dirty="0"/>
              <a:t>AMBA(Advanced Microcontroller Bus Architecture) was introduced by ARM in 1996, as interface for their microprocessor</a:t>
            </a:r>
            <a:endParaRPr lang="en-US" sz="2000" dirty="0">
              <a:latin typeface="Times New Roman"/>
              <a:cs typeface="Times New Roman"/>
            </a:endParaRPr>
          </a:p>
          <a:p>
            <a:pPr marL="184150" marR="9525" indent="-171450" algn="just">
              <a:lnSpc>
                <a:spcPct val="137600"/>
              </a:lnSpc>
              <a:spcBef>
                <a:spcPts val="100"/>
              </a:spcBef>
              <a:buSzPct val="68421"/>
              <a:buFont typeface="Wingdings" panose="05000000000000000000" pitchFamily="2" charset="2"/>
              <a:buChar char="v"/>
              <a:tabLst>
                <a:tab pos="290830" algn="l"/>
              </a:tabLst>
            </a:pPr>
            <a:r>
              <a:rPr lang="en-IN" sz="2000" spc="-5" dirty="0">
                <a:latin typeface="Times New Roman"/>
                <a:cs typeface="Times New Roman"/>
              </a:rPr>
              <a:t>AMBA 2.0 released in 1999, includes APB and AHB. AMBA 3.0 released in 2003 includes AXI.</a:t>
            </a:r>
          </a:p>
          <a:p>
            <a:pPr marL="184150" marR="9525" indent="-171450" algn="just">
              <a:lnSpc>
                <a:spcPct val="137600"/>
              </a:lnSpc>
              <a:spcBef>
                <a:spcPts val="100"/>
              </a:spcBef>
              <a:buSzPct val="68421"/>
              <a:buFont typeface="Wingdings" panose="05000000000000000000" pitchFamily="2" charset="2"/>
              <a:buChar char="v"/>
              <a:tabLst>
                <a:tab pos="290830" algn="l"/>
              </a:tabLst>
            </a:pPr>
            <a:r>
              <a:rPr lang="en-US" sz="2000" dirty="0"/>
              <a:t>In an ARM-based system, a bridge is often used to interface between the high-speed AHB (Advanced High-performance Bus) and the slower APB (Advanced Peripheral Bus) to ensure efficient communication between the processor and peripheral devices.</a:t>
            </a:r>
          </a:p>
          <a:p>
            <a:pPr marL="184150" marR="9525" indent="-171450" algn="just">
              <a:lnSpc>
                <a:spcPct val="137600"/>
              </a:lnSpc>
              <a:spcBef>
                <a:spcPts val="100"/>
              </a:spcBef>
              <a:buSzPct val="68421"/>
              <a:buFont typeface="Wingdings" panose="05000000000000000000" pitchFamily="2" charset="2"/>
              <a:buChar char="v"/>
              <a:tabLst>
                <a:tab pos="29083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The AHB side acts as a Master and the APB side acts as a Slave. The AHB to APB Bridge is the Slave for the AHB and the Master for APB side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B341A-400B-683D-B5FC-4F9FFC49A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28" y="1930335"/>
            <a:ext cx="4873752" cy="299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2377440"/>
          </a:xfrm>
          <a:noFill/>
        </p:spPr>
        <p:txBody>
          <a:bodyPr>
            <a:noAutofit/>
          </a:bodyPr>
          <a:lstStyle/>
          <a:p>
            <a:r>
              <a:rPr lang="en-US" dirty="0"/>
              <a:t>Tb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37744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0D8C8459-5C0C-5F9D-B2A0-D48D5D0A31C5}"/>
              </a:ext>
            </a:extLst>
          </p:cNvPr>
          <p:cNvPicPr>
            <a:picLocks noGrp="1"/>
          </p:cNvPicPr>
          <p:nvPr>
            <p:ph idx="13"/>
          </p:nvPr>
        </p:nvPicPr>
        <p:blipFill>
          <a:blip r:embed="rId2" cstate="print"/>
          <a:stretch>
            <a:fillRect/>
          </a:stretch>
        </p:blipFill>
        <p:spPr>
          <a:xfrm>
            <a:off x="822960" y="1380744"/>
            <a:ext cx="10972800" cy="498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  <a:noFill/>
        </p:spPr>
        <p:txBody>
          <a:bodyPr>
            <a:noAutofit/>
          </a:bodyPr>
          <a:lstStyle/>
          <a:p>
            <a:r>
              <a:rPr lang="en-US" dirty="0"/>
              <a:t>Verification plan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126AE-AE4A-97A5-21F5-E5ACF7E0605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CEBEA64-9A62-7819-43A4-7580CA0406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1359189"/>
            <a:ext cx="10296144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Strategies: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1. Reset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Write zeros into the memory to ensure a clean start.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2. Read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Random 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Read valid data from memory.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SB (Scoreboard) Check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Compare the data only during read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Receiver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Collect read addresses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data_out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to create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Random Read (Empty Location)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Verify behavior when reading from an uninitialized memory 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SB Message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Ensure that no random data is written when reading from empty locations.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Random Read (Consecutive Locations)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Read the same memory locations multiple times to verify consistency.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3. Write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Random Write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Write to random memory locations.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Consecutive Write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Write into the same memory locations consecutively and verify data integrity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Random Read/Write Transactions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Send randomized read/write requests from AHB to APB and verify correctness.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Burst Transactions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Perform sequential and non-sequential burst transactions from AHB and validate corresponding APB responses.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2377440"/>
          </a:xfrm>
          <a:noFill/>
        </p:spPr>
        <p:txBody>
          <a:bodyPr anchor="t" anchorCtr="0">
            <a:noAutofit/>
          </a:bodyPr>
          <a:lstStyle/>
          <a:p>
            <a:r>
              <a:rPr lang="en-US" dirty="0"/>
              <a:t>Block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5453C4-CB85-F129-A9A2-82F1C656F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077" y="1757404"/>
            <a:ext cx="9077845" cy="5100596"/>
          </a:xfr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21790-F849-7A50-F385-2628E187A05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49840" cy="1645920"/>
          </a:xfrm>
          <a:noFill/>
        </p:spPr>
        <p:txBody>
          <a:bodyPr anchor="t" anchorCtr="0">
            <a:noAutofit/>
          </a:bodyPr>
          <a:lstStyle/>
          <a:p>
            <a:pPr marL="12700" marR="5080">
              <a:lnSpc>
                <a:spcPct val="102899"/>
              </a:lnSpc>
              <a:spcBef>
                <a:spcPts val="45"/>
              </a:spcBef>
            </a:pPr>
            <a:r>
              <a:rPr lang="en-US" dirty="0"/>
              <a:t>AHB</a:t>
            </a:r>
            <a:br>
              <a:rPr lang="en-US" dirty="0"/>
            </a:br>
            <a:r>
              <a:rPr lang="en-IN" sz="1600" b="0" dirty="0">
                <a:latin typeface="Times New Roman"/>
                <a:cs typeface="Times New Roman"/>
              </a:rPr>
              <a:t>AMBA AHB is for high performance, higher clock frequency system module </a:t>
            </a:r>
            <a:r>
              <a:rPr lang="en-IN" b="0" dirty="0">
                <a:latin typeface="Times New Roman"/>
                <a:cs typeface="Times New Roman"/>
              </a:rPr>
              <a:t>.</a:t>
            </a:r>
            <a:r>
              <a:rPr lang="en-US" sz="3600" dirty="0"/>
              <a:t> </a:t>
            </a:r>
            <a:br>
              <a:rPr lang="en-US" sz="3600" dirty="0"/>
            </a:br>
            <a:br>
              <a:rPr lang="en-US" sz="3600" dirty="0">
                <a:latin typeface="Times New Roman"/>
                <a:cs typeface="Times New Roman"/>
              </a:rPr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B7A8DB-CA3D-EE38-C76F-FC2919EC9B7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764498" y="1847088"/>
            <a:ext cx="4301278" cy="4913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C091E2-BE23-75EA-4F85-35B57E3AE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0" y="1847088"/>
            <a:ext cx="5217224" cy="494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  <a:noFill/>
        </p:spPr>
        <p:txBody>
          <a:bodyPr>
            <a:noAutofit/>
          </a:bodyPr>
          <a:lstStyle/>
          <a:p>
            <a:r>
              <a:rPr lang="en-US" dirty="0" err="1"/>
              <a:t>Ahb</a:t>
            </a:r>
            <a:r>
              <a:rPr lang="en-US" dirty="0"/>
              <a:t> waveforms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E0B00-FE51-3FBC-610C-E3209D9C7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16" y="1291141"/>
            <a:ext cx="4163131" cy="23224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25739D-6ECB-47E1-0C15-202D800FA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691" y="1268361"/>
            <a:ext cx="4565749" cy="2367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F0FDD1-DD2F-B45B-274D-75E17AAC3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84" y="3824188"/>
            <a:ext cx="4501460" cy="26247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E5B392-0DDE-B32A-6D0F-1EBDB74B5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5691" y="3824188"/>
            <a:ext cx="4565749" cy="246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6E439-2C3D-4702-F923-7C5B35A00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2A17-27FC-D375-3D4B-B6694FEA2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49840" cy="1645920"/>
          </a:xfrm>
          <a:noFill/>
        </p:spPr>
        <p:txBody>
          <a:bodyPr anchor="t" anchorCtr="0">
            <a:noAutofit/>
          </a:bodyPr>
          <a:lstStyle/>
          <a:p>
            <a:pPr marL="12700" marR="5080">
              <a:lnSpc>
                <a:spcPct val="102899"/>
              </a:lnSpc>
              <a:spcBef>
                <a:spcPts val="45"/>
              </a:spcBef>
            </a:pPr>
            <a:r>
              <a:rPr lang="en-US" dirty="0" err="1"/>
              <a:t>ApB</a:t>
            </a:r>
            <a:br>
              <a:rPr lang="en-US" dirty="0"/>
            </a:br>
            <a:r>
              <a:rPr lang="en-US" sz="1600" b="0" spc="-5" dirty="0">
                <a:latin typeface="Times New Roman"/>
                <a:cs typeface="Times New Roman"/>
              </a:rPr>
              <a:t>AMBA APB is for low –power peripherals, it is optimized for minimal power consumption and reduced interface complexity to support peripheral function.</a:t>
            </a:r>
            <a:br>
              <a:rPr lang="en-US" sz="1600" dirty="0">
                <a:latin typeface="Times New Roman"/>
                <a:cs typeface="Times New Roman"/>
              </a:rPr>
            </a:br>
            <a:br>
              <a:rPr lang="en-US" sz="3600" dirty="0"/>
            </a:br>
            <a:br>
              <a:rPr lang="en-US" sz="3600" dirty="0">
                <a:latin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F870A-A8E8-BE8F-0D27-1AE0AAC18A3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F7AEF0-4B80-F5A0-B7BF-AD60F33C1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44" y="1943862"/>
            <a:ext cx="5608320" cy="4602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26CCF7-170E-BBF6-12CB-FDCF9BF11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088" y="4351782"/>
            <a:ext cx="4373372" cy="19869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2D124A-7674-FFCB-33D4-2B5E2703F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392" y="2012306"/>
            <a:ext cx="4227068" cy="192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8011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4357615_win32_EF_v3" id="{E0D2F1F9-7AB8-4CD0-BAF5-572B3B8BE236}" vid="{36B7CD22-9CE9-4A36-A2A9-2F6B82431D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D7EE0834-CC23-43E5-9706-A0904E3410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Words>509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Franklin Gothic Book</vt:lpstr>
      <vt:lpstr>Prompt Medium</vt:lpstr>
      <vt:lpstr>Times New Roman</vt:lpstr>
      <vt:lpstr>Wingdings</vt:lpstr>
      <vt:lpstr>Crop</vt:lpstr>
      <vt:lpstr>AHB2APB Bridge Verification</vt:lpstr>
      <vt:lpstr>content</vt:lpstr>
      <vt:lpstr>introduction</vt:lpstr>
      <vt:lpstr>Tb architecture</vt:lpstr>
      <vt:lpstr>Verification plan</vt:lpstr>
      <vt:lpstr>Block diagram</vt:lpstr>
      <vt:lpstr>AHB AMBA AHB is for high performance, higher clock frequency system module .   </vt:lpstr>
      <vt:lpstr>Ahb waveforms</vt:lpstr>
      <vt:lpstr>ApB AMBA APB is for low –power peripherals, it is optimized for minimal power consumption and reduced interface complexity to support peripheral function.   </vt:lpstr>
      <vt:lpstr>Apb Waveforms</vt:lpstr>
      <vt:lpstr>Project Objective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Shreyas N Kulal</dc:creator>
  <cp:lastModifiedBy>Prajwal Saigoankar</cp:lastModifiedBy>
  <cp:revision>3</cp:revision>
  <dcterms:created xsi:type="dcterms:W3CDTF">2023-08-29T05:40:47Z</dcterms:created>
  <dcterms:modified xsi:type="dcterms:W3CDTF">2025-03-11T04:45:51Z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