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8" r:id="rId12"/>
    <p:sldId id="265"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4"/>
  </p:normalViewPr>
  <p:slideViewPr>
    <p:cSldViewPr snapToGrid="0">
      <p:cViewPr>
        <p:scale>
          <a:sx n="69" d="100"/>
          <a:sy n="69"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rajwal4102/stocks-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1965434" y="434110"/>
            <a:ext cx="7935948" cy="9144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4000" b="1" dirty="0">
                <a:latin typeface="Segoe UI" panose="020B0502040204020203" pitchFamily="34" charset="0"/>
                <a:cs typeface="Segoe UI" panose="020B0502040204020203" pitchFamily="34" charset="0"/>
              </a:rPr>
              <a:t>Bank of Baroda Hackathon 2024</a:t>
            </a:r>
            <a:endParaRPr lang="en-US" sz="40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1514762" y="1422401"/>
            <a:ext cx="865447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Segoe UI" panose="020B0502040204020203" pitchFamily="34" charset="0"/>
                <a:cs typeface="Segoe UI" panose="020B0502040204020203" pitchFamily="34" charset="0"/>
              </a:rPr>
              <a:t>Team Name :</a:t>
            </a:r>
            <a:r>
              <a:rPr lang="en-US" sz="1600" b="1" dirty="0" err="1">
                <a:latin typeface="Segoe UI" panose="020B0502040204020203" pitchFamily="34" charset="0"/>
                <a:cs typeface="Segoe UI" panose="020B0502040204020203" pitchFamily="34" charset="0"/>
              </a:rPr>
              <a:t>Fintelligence</a:t>
            </a:r>
            <a:r>
              <a:rPr lang="en-US" sz="1600" b="1" dirty="0">
                <a:latin typeface="Segoe UI" panose="020B0502040204020203" pitchFamily="34" charset="0"/>
                <a:cs typeface="Segoe UI" panose="020B0502040204020203" pitchFamily="34" charset="0"/>
              </a:rPr>
              <a:t> Fusion</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 Team bio :</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1)Prajwal A C- </a:t>
            </a:r>
            <a:r>
              <a:rPr lang="en-US" sz="1600" dirty="0">
                <a:latin typeface="Segoe UI" panose="020B0502040204020203" pitchFamily="34" charset="0"/>
                <a:cs typeface="Segoe UI" panose="020B0502040204020203" pitchFamily="34" charset="0"/>
              </a:rPr>
              <a:t>specializes in developing advanced AI algorithms for financial markets. He is an AI and ML expert and His expertise in predictive modeling and passion for financial innovation ensures the robustness and accuracy of our AI-driven advisory solution. </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2)Vaishnavi S K- </a:t>
            </a:r>
            <a:r>
              <a:rPr lang="en-US" sz="1600" dirty="0">
                <a:latin typeface="Segoe UI" panose="020B0502040204020203" pitchFamily="34" charset="0"/>
                <a:cs typeface="Segoe UI" panose="020B0502040204020203" pitchFamily="34" charset="0"/>
              </a:rPr>
              <a:t>experience in designing user interfaces and experiences for financial technology platforms. She ensures that our AI-driven advisory services are not only powerful but also user-friendly. Her creativity and attention to detail help create intuitive interfaces that enhance user engagement and satisfaction.</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Date :30-06-2024</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30908" y="805550"/>
            <a:ext cx="9809019" cy="5508119"/>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The “INTELLI-INVEST” platform is designed to significantly enhance the user experience through several key features and capabilities:</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1.Personalized investment recommendations:</a:t>
            </a:r>
          </a:p>
          <a:p>
            <a:pPr marL="0" marR="0" lvl="0" indent="0" algn="just"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Users receive tailored investment strategies based on their individual profiles, financial goals, risk tolerance, and preferences.</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2.Real-time insights and alerts:</a:t>
            </a:r>
          </a:p>
          <a:p>
            <a:pPr marL="0" marR="0" lvl="0" indent="0" algn="just"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The platform provides up-to-the-minute insights into market trends, news</a:t>
            </a:r>
            <a:r>
              <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rPr>
              <a:t> and stock performance. Users can set personalized alerts for price movements, or specific investment criteria, enabling timely decision-making.</a:t>
            </a: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3.Educational resources: </a:t>
            </a: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Access to educational content, market insights and investment guides tailored to different experience levels. This helps users deepen their understanding of the investment concepts and make more informed decisions.</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4.Customer Support and assistance: </a:t>
            </a:r>
            <a:r>
              <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rPr>
              <a:t>Responsive customer support services and assistance through chatbots or virtual assistants provide quick resolutions to queries and issues , enhancing overall user satisfaction and confidence.</a:t>
            </a: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5.Security and Trust: </a:t>
            </a: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Robust security measures, data encryption ,and compliance with regulatory standards ensure the protection of user information and assets, fostering rust and confidence among users.</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By combining these features, INTELLI-INVEST aims to deliver a comprehensive and intuitive user experience that empowers individuals to manage their investments effectively, make informed decisions, and achieve their financial goals with confidence.</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91032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75491" y="805549"/>
            <a:ext cx="11185236" cy="5558305"/>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The scalability of the "INTELLI-INVEST" platform is a critical aspect designed to accommodate growth seamlessly while maintaining high performance. Here’s how the solution ensures scalability:</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algn="just">
              <a:buFont typeface="+mj-lt"/>
              <a:buAutoNum type="arabicPeriod"/>
            </a:pPr>
            <a:r>
              <a:rPr lang="en-US" sz="1600" b="1" dirty="0">
                <a:latin typeface="Segoe UI" panose="020B0502040204020203" pitchFamily="34" charset="0"/>
                <a:cs typeface="Segoe UI" panose="020B0502040204020203" pitchFamily="34" charset="0"/>
              </a:rPr>
              <a:t>Cloud Infrastructure</a:t>
            </a:r>
            <a:r>
              <a:rPr lang="en-US" sz="1600" dirty="0">
                <a:latin typeface="Segoe UI" panose="020B0502040204020203" pitchFamily="34" charset="0"/>
                <a:cs typeface="Segoe UI" panose="020B0502040204020203" pitchFamily="34" charset="0"/>
              </a:rPr>
              <a:t>: Leveraging cloud services, particularly Azure, allows INTELLI-INVEST to benefit from elastic scaling capabilities</a:t>
            </a:r>
          </a:p>
          <a:p>
            <a:pPr algn="just">
              <a:buFont typeface="+mj-lt"/>
              <a:buAutoNum type="arabicPeriod"/>
            </a:pPr>
            <a:r>
              <a:rPr lang="en-US" sz="1600" b="1" dirty="0">
                <a:latin typeface="Segoe UI" panose="020B0502040204020203" pitchFamily="34" charset="0"/>
                <a:cs typeface="Segoe UI" panose="020B0502040204020203" pitchFamily="34" charset="0"/>
              </a:rPr>
              <a:t>Horizontal Scaling</a:t>
            </a:r>
            <a:r>
              <a:rPr lang="en-US" sz="1600" dirty="0">
                <a:latin typeface="Segoe UI" panose="020B0502040204020203" pitchFamily="34" charset="0"/>
                <a:cs typeface="Segoe UI" panose="020B0502040204020203" pitchFamily="34" charset="0"/>
              </a:rPr>
              <a:t>: Services within INTELLI-INVEST can scale horizontally by adding more instances or nodes to distribute the workload. This capability ensures that the platform can handle increased user traffic, data processing requirements, and concurrent user interactions effectively.</a:t>
            </a:r>
          </a:p>
          <a:p>
            <a:pPr algn="just">
              <a:buFont typeface="+mj-lt"/>
              <a:buAutoNum type="arabicPeriod"/>
            </a:pPr>
            <a:r>
              <a:rPr lang="en-US" sz="1600" b="1" dirty="0">
                <a:latin typeface="Segoe UI" panose="020B0502040204020203" pitchFamily="34" charset="0"/>
                <a:cs typeface="Segoe UI" panose="020B0502040204020203" pitchFamily="34" charset="0"/>
              </a:rPr>
              <a:t>Auto-scaling Mechanisms</a:t>
            </a:r>
            <a:r>
              <a:rPr lang="en-US" sz="1600" dirty="0">
                <a:latin typeface="Segoe UI" panose="020B0502040204020203" pitchFamily="34" charset="0"/>
                <a:cs typeface="Segoe UI" panose="020B0502040204020203" pitchFamily="34" charset="0"/>
              </a:rPr>
              <a:t>: Azure services support auto-scaling based on predefined metrics such as CPU usage, memory consumption, or incoming requests. This automated scaling ensures resources are dynamically allocated as needed, optimizing cost-efficiency and performance.</a:t>
            </a:r>
          </a:p>
          <a:p>
            <a:pPr algn="just">
              <a:buFont typeface="+mj-lt"/>
              <a:buAutoNum type="arabicPeriod"/>
            </a:pPr>
            <a:r>
              <a:rPr lang="en-US" sz="1600" b="1" dirty="0">
                <a:latin typeface="Segoe UI" panose="020B0502040204020203" pitchFamily="34" charset="0"/>
                <a:cs typeface="Segoe UI" panose="020B0502040204020203" pitchFamily="34" charset="0"/>
              </a:rPr>
              <a:t>Caching and Optimization</a:t>
            </a:r>
            <a:r>
              <a:rPr lang="en-US" sz="1600" dirty="0">
                <a:latin typeface="Segoe UI" panose="020B0502040204020203" pitchFamily="34" charset="0"/>
                <a:cs typeface="Segoe UI" panose="020B0502040204020203" pitchFamily="34" charset="0"/>
              </a:rPr>
              <a:t>: Implementing caching mechanisms for frequently accessed data and optimizing data processing pipelines help improve performance and reduce latency, even as user and data volumes grow.</a:t>
            </a:r>
          </a:p>
          <a:p>
            <a:pPr algn="just">
              <a:buFont typeface="+mj-lt"/>
              <a:buAutoNum type="arabicPeriod"/>
            </a:pPr>
            <a:r>
              <a:rPr lang="en-US" sz="1600" b="1" dirty="0">
                <a:latin typeface="Segoe UI" panose="020B0502040204020203" pitchFamily="34" charset="0"/>
                <a:cs typeface="Segoe UI" panose="020B0502040204020203" pitchFamily="34" charset="0"/>
              </a:rPr>
              <a:t>Load Balancing</a:t>
            </a:r>
            <a:r>
              <a:rPr lang="en-US" sz="1600" dirty="0">
                <a:latin typeface="Segoe UI" panose="020B0502040204020203" pitchFamily="34" charset="0"/>
                <a:cs typeface="Segoe UI" panose="020B0502040204020203" pitchFamily="34" charset="0"/>
              </a:rPr>
              <a:t>: Utilizing Azure’s load balancing capabilities ensures that incoming requests are distributed evenly across multiple instances or regions, enhancing overall system reliability and responsiveness.</a:t>
            </a:r>
          </a:p>
          <a:p>
            <a:pPr algn="just">
              <a:buFont typeface="+mj-lt"/>
              <a:buAutoNum type="arabicPeriod"/>
            </a:pPr>
            <a:r>
              <a:rPr lang="en-US" sz="1600" b="1" dirty="0">
                <a:latin typeface="Segoe UI" panose="020B0502040204020203" pitchFamily="34" charset="0"/>
                <a:cs typeface="Segoe UI" panose="020B0502040204020203" pitchFamily="34" charset="0"/>
              </a:rPr>
              <a:t>Scalable Data Management</a:t>
            </a:r>
            <a:r>
              <a:rPr lang="en-US" sz="1600" dirty="0">
                <a:latin typeface="Segoe UI" panose="020B0502040204020203" pitchFamily="34" charset="0"/>
                <a:cs typeface="Segoe UI" panose="020B0502040204020203" pitchFamily="34" charset="0"/>
              </a:rPr>
              <a:t>: Azure Cosmos DB, chosen for its scalability and global distribution capabilities, ensures that the platform can manage large volumes of structured and unstructured data efficiently</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By leveraging these scalable architecture principles and Azure’s cloud services, INTELLI-INVEST is well-positioned to support growth, accommodate increasing user bases, handle expanding data volumes, and deliver consistent high performance without compromising reliability or user experience. This scalability ensures that the platform can evolve with market demands and user needs over time.</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72518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680244"/>
            <a:ext cx="11951855" cy="5046301"/>
          </a:xfrm>
          <a:prstGeom prst="rect">
            <a:avLst/>
          </a:prstGeom>
          <a:noFill/>
          <a:ln>
            <a:noFill/>
          </a:ln>
        </p:spPr>
        <p:txBody>
          <a:bodyPr spcFirstLastPara="1" wrap="square" lIns="91425" tIns="91425" rIns="91425" bIns="91425" anchor="t" anchorCtr="0">
            <a:noAutofit/>
          </a:bodyPr>
          <a:lstStyle/>
          <a:p>
            <a:pPr algn="just"/>
            <a:r>
              <a:rPr lang="en-US" sz="1600" dirty="0">
                <a:latin typeface="Segoe UI" panose="020B0502040204020203" pitchFamily="34" charset="0"/>
                <a:cs typeface="Segoe UI" panose="020B0502040204020203" pitchFamily="34" charset="0"/>
              </a:rPr>
              <a:t>Implementing and maintaining the "INTELLI-INVEST" solution is designed to be straightforward and efficient due to several key aspects:</a:t>
            </a:r>
          </a:p>
          <a:p>
            <a:pPr algn="just"/>
            <a:r>
              <a:rPr lang="en-US" sz="1600" b="1" dirty="0">
                <a:latin typeface="Segoe UI" panose="020B0502040204020203" pitchFamily="34" charset="0"/>
                <a:cs typeface="Segoe UI" panose="020B0502040204020203" pitchFamily="34" charset="0"/>
              </a:rPr>
              <a:t>Implementation Simplicity</a:t>
            </a:r>
          </a:p>
          <a:p>
            <a:pPr algn="just">
              <a:buFont typeface="+mj-lt"/>
              <a:buAutoNum type="arabicPeriod"/>
            </a:pPr>
            <a:r>
              <a:rPr lang="en-US" sz="1600" b="1" dirty="0">
                <a:latin typeface="Segoe UI" panose="020B0502040204020203" pitchFamily="34" charset="0"/>
                <a:cs typeface="Segoe UI" panose="020B0502040204020203" pitchFamily="34" charset="0"/>
              </a:rPr>
              <a:t>Cloud-Native Architecture</a:t>
            </a:r>
            <a:r>
              <a:rPr lang="en-US" sz="1600" dirty="0">
                <a:latin typeface="Segoe UI" panose="020B0502040204020203" pitchFamily="34" charset="0"/>
                <a:cs typeface="Segoe UI" panose="020B0502040204020203" pitchFamily="34" charset="0"/>
              </a:rPr>
              <a:t>:</a:t>
            </a:r>
          </a:p>
          <a:p>
            <a:pPr marL="742950" lvl="1" indent="-285750" algn="just">
              <a:buFont typeface="+mj-lt"/>
              <a:buAutoNum type="arabicPeriod"/>
            </a:pPr>
            <a:r>
              <a:rPr lang="en-US" sz="1600" b="1" dirty="0">
                <a:latin typeface="Segoe UI" panose="020B0502040204020203" pitchFamily="34" charset="0"/>
                <a:cs typeface="Segoe UI" panose="020B0502040204020203" pitchFamily="34" charset="0"/>
              </a:rPr>
              <a:t>Ease of Deployment</a:t>
            </a:r>
            <a:r>
              <a:rPr lang="en-US" sz="1600" dirty="0">
                <a:latin typeface="Segoe UI" panose="020B0502040204020203" pitchFamily="34" charset="0"/>
                <a:cs typeface="Segoe UI" panose="020B0502040204020203" pitchFamily="34" charset="0"/>
              </a:rPr>
              <a:t>: Using Azure's cloud services simplifies the deployment process. Services like Azure Kubernetes Service (AKS) and Azure App Service streamline the provisioning and management of applications.</a:t>
            </a:r>
          </a:p>
          <a:p>
            <a:pPr marL="742950" lvl="1" indent="-285750" algn="just">
              <a:buFont typeface="+mj-lt"/>
              <a:buAutoNum type="arabicPeriod"/>
            </a:pPr>
            <a:r>
              <a:rPr lang="en-US" sz="1600" b="1" dirty="0">
                <a:latin typeface="Segoe UI" panose="020B0502040204020203" pitchFamily="34" charset="0"/>
                <a:cs typeface="Segoe UI" panose="020B0502040204020203" pitchFamily="34" charset="0"/>
              </a:rPr>
              <a:t>Pre-configured Services</a:t>
            </a:r>
            <a:r>
              <a:rPr lang="en-US" sz="1600" dirty="0">
                <a:latin typeface="Segoe UI" panose="020B0502040204020203" pitchFamily="34" charset="0"/>
                <a:cs typeface="Segoe UI" panose="020B0502040204020203" pitchFamily="34" charset="0"/>
              </a:rPr>
              <a:t>: Many Azure services come pre-configured with best practices, reducing the complexity of initial setup. For example, Azure Cognitive Services provides pre-built AI models for easy integration.</a:t>
            </a:r>
          </a:p>
          <a:p>
            <a:pPr algn="just">
              <a:buFont typeface="+mj-lt"/>
              <a:buAutoNum type="arabicPeriod"/>
            </a:pPr>
            <a:r>
              <a:rPr lang="en-US" sz="1600" b="1" dirty="0">
                <a:latin typeface="Segoe UI" panose="020B0502040204020203" pitchFamily="34" charset="0"/>
                <a:cs typeface="Segoe UI" panose="020B0502040204020203" pitchFamily="34" charset="0"/>
              </a:rPr>
              <a:t>API-First Approach</a:t>
            </a:r>
            <a:r>
              <a:rPr lang="en-US" sz="1600" dirty="0">
                <a:latin typeface="Segoe UI" panose="020B0502040204020203" pitchFamily="34" charset="0"/>
                <a:cs typeface="Segoe UI" panose="020B0502040204020203" pitchFamily="34" charset="0"/>
              </a:rPr>
              <a:t>:</a:t>
            </a:r>
          </a:p>
          <a:p>
            <a:pPr marL="742950" lvl="1" indent="-285750" algn="just">
              <a:buFont typeface="+mj-lt"/>
              <a:buAutoNum type="arabicPeriod"/>
            </a:pPr>
            <a:r>
              <a:rPr lang="en-US" sz="1600" b="1" dirty="0">
                <a:latin typeface="Segoe UI" panose="020B0502040204020203" pitchFamily="34" charset="0"/>
                <a:cs typeface="Segoe UI" panose="020B0502040204020203" pitchFamily="34" charset="0"/>
              </a:rPr>
              <a:t>Interoperability</a:t>
            </a:r>
            <a:r>
              <a:rPr lang="en-US" sz="1600" dirty="0">
                <a:latin typeface="Segoe UI" panose="020B0502040204020203" pitchFamily="34" charset="0"/>
                <a:cs typeface="Segoe UI" panose="020B0502040204020203" pitchFamily="34" charset="0"/>
              </a:rPr>
              <a:t>: Well-documented APIs facilitate integration with existing systems and third-party services, enhancing interoperability and reducing implementation complexity.</a:t>
            </a:r>
          </a:p>
          <a:p>
            <a:pPr algn="just"/>
            <a:r>
              <a:rPr lang="en-US" b="1" dirty="0">
                <a:latin typeface="Segoe UI" panose="020B0502040204020203" pitchFamily="34" charset="0"/>
                <a:cs typeface="Segoe UI" panose="020B0502040204020203" pitchFamily="34" charset="0"/>
              </a:rPr>
              <a:t>Ongoing Maintenance Simplicity</a:t>
            </a:r>
          </a:p>
          <a:p>
            <a:pPr algn="just">
              <a:buFont typeface="+mj-lt"/>
              <a:buAutoNum type="arabicPeriod"/>
            </a:pPr>
            <a:r>
              <a:rPr lang="en-US" b="1" dirty="0">
                <a:latin typeface="Segoe UI" panose="020B0502040204020203" pitchFamily="34" charset="0"/>
                <a:cs typeface="Segoe UI" panose="020B0502040204020203" pitchFamily="34" charset="0"/>
              </a:rPr>
              <a:t>Automated Monitoring and Alerts</a:t>
            </a:r>
            <a:r>
              <a:rPr lang="en-US" dirty="0">
                <a:latin typeface="Segoe UI" panose="020B0502040204020203" pitchFamily="34" charset="0"/>
                <a:cs typeface="Segoe UI" panose="020B0502040204020203" pitchFamily="34" charset="0"/>
              </a:rPr>
              <a:t>:</a:t>
            </a:r>
          </a:p>
          <a:p>
            <a:pPr marL="742950" lvl="1" indent="-285750" algn="just">
              <a:buFont typeface="+mj-lt"/>
              <a:buAutoNum type="arabicPeriod"/>
            </a:pPr>
            <a:r>
              <a:rPr lang="en-US" b="1" dirty="0">
                <a:latin typeface="Segoe UI" panose="020B0502040204020203" pitchFamily="34" charset="0"/>
                <a:cs typeface="Segoe UI" panose="020B0502040204020203" pitchFamily="34" charset="0"/>
              </a:rPr>
              <a:t>Real-Time Monitoring</a:t>
            </a:r>
            <a:r>
              <a:rPr lang="en-US" dirty="0">
                <a:latin typeface="Segoe UI" panose="020B0502040204020203" pitchFamily="34" charset="0"/>
                <a:cs typeface="Segoe UI" panose="020B0502040204020203" pitchFamily="34" charset="0"/>
              </a:rPr>
              <a:t>: Azure Monitor and Application Insights provide real-time monitoring of application performance, system health, and user interactions. Automated alerts notify administrators of potential issues, enabling proactive maintenance.</a:t>
            </a:r>
          </a:p>
          <a:p>
            <a:pPr algn="just">
              <a:buFont typeface="+mj-lt"/>
              <a:buAutoNum type="arabicPeriod"/>
            </a:pPr>
            <a:r>
              <a:rPr lang="en-US" b="1" dirty="0">
                <a:latin typeface="Segoe UI" panose="020B0502040204020203" pitchFamily="34" charset="0"/>
                <a:cs typeface="Segoe UI" panose="020B0502040204020203" pitchFamily="34" charset="0"/>
              </a:rPr>
              <a:t>Auto-Scaling</a:t>
            </a:r>
            <a:r>
              <a:rPr lang="en-US" dirty="0">
                <a:latin typeface="Segoe UI" panose="020B0502040204020203" pitchFamily="34" charset="0"/>
                <a:cs typeface="Segoe UI" panose="020B0502040204020203" pitchFamily="34" charset="0"/>
              </a:rPr>
              <a:t>:</a:t>
            </a:r>
          </a:p>
          <a:p>
            <a:pPr marL="742950" lvl="1" indent="-285750" algn="just">
              <a:buFont typeface="+mj-lt"/>
              <a:buAutoNum type="arabicPeriod"/>
            </a:pPr>
            <a:r>
              <a:rPr lang="en-US" b="1" dirty="0">
                <a:latin typeface="Segoe UI" panose="020B0502040204020203" pitchFamily="34" charset="0"/>
                <a:cs typeface="Segoe UI" panose="020B0502040204020203" pitchFamily="34" charset="0"/>
              </a:rPr>
              <a:t>Dynamic Resource Allocation</a:t>
            </a:r>
            <a:r>
              <a:rPr lang="en-US" dirty="0">
                <a:latin typeface="Segoe UI" panose="020B0502040204020203" pitchFamily="34" charset="0"/>
                <a:cs typeface="Segoe UI" panose="020B0502040204020203" pitchFamily="34" charset="0"/>
              </a:rPr>
              <a:t>: Azure's auto-scaling capabilities automatically adjust resources based on demand, ensuring optimal performance and cost efficiency without manual intervention.</a:t>
            </a:r>
          </a:p>
          <a:p>
            <a:pPr lvl="1" algn="just"/>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347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127" y="753450"/>
            <a:ext cx="11416145" cy="5351099"/>
          </a:xfrm>
          <a:prstGeom prst="rect">
            <a:avLst/>
          </a:prstGeom>
          <a:noFill/>
          <a:ln>
            <a:noFill/>
          </a:ln>
        </p:spPr>
        <p:txBody>
          <a:bodyPr spcFirstLastPara="1" wrap="square" lIns="91425" tIns="91425" rIns="91425" bIns="91425" anchor="t" anchorCtr="0">
            <a:noAutofit/>
          </a:bodyPr>
          <a:lstStyle/>
          <a:p>
            <a:pPr algn="just"/>
            <a:r>
              <a:rPr lang="en-US" sz="1600" dirty="0">
                <a:latin typeface="Segoe UI" panose="020B0502040204020203" pitchFamily="34" charset="0"/>
                <a:cs typeface="Segoe UI" panose="020B0502040204020203" pitchFamily="34" charset="0"/>
              </a:rPr>
              <a:t>Ensuring the security and integrity of the "INTELLI-INVEST" platform is paramount to maintaining user trust and compliance with regulatory standards. Here are the key measures incorporated into the solution:</a:t>
            </a:r>
          </a:p>
          <a:p>
            <a:pPr algn="just"/>
            <a:endParaRPr lang="en-US" sz="1600" dirty="0">
              <a:latin typeface="Segoe UI" panose="020B0502040204020203" pitchFamily="34" charset="0"/>
              <a:cs typeface="Segoe UI" panose="020B0502040204020203" pitchFamily="34" charset="0"/>
            </a:endParaRPr>
          </a:p>
          <a:p>
            <a:pPr algn="just">
              <a:buFont typeface="+mj-lt"/>
              <a:buAutoNum type="arabicPeriod"/>
            </a:pPr>
            <a:r>
              <a:rPr lang="en-US" sz="1600" b="1" dirty="0">
                <a:latin typeface="Segoe UI" panose="020B0502040204020203" pitchFamily="34" charset="0"/>
                <a:cs typeface="Segoe UI" panose="020B0502040204020203" pitchFamily="34" charset="0"/>
              </a:rPr>
              <a:t>Data Encryption</a:t>
            </a:r>
            <a:r>
              <a:rPr lang="en-US" sz="1600" dirty="0">
                <a:latin typeface="Segoe UI" panose="020B0502040204020203" pitchFamily="34" charset="0"/>
                <a:cs typeface="Segoe UI" panose="020B0502040204020203" pitchFamily="34" charset="0"/>
              </a:rPr>
              <a:t>: All sensitive data, including user information, financial transactions, and communication between components, is encrypted both at rest and in transit using strong encryption protocols (e.g., TLS/SSL).</a:t>
            </a:r>
          </a:p>
          <a:p>
            <a:pPr algn="just">
              <a:buFont typeface="+mj-lt"/>
              <a:buAutoNum type="arabicPeriod"/>
            </a:pPr>
            <a:r>
              <a:rPr lang="en-US" sz="1600" b="1" dirty="0">
                <a:latin typeface="Segoe UI" panose="020B0502040204020203" pitchFamily="34" charset="0"/>
                <a:cs typeface="Segoe UI" panose="020B0502040204020203" pitchFamily="34" charset="0"/>
              </a:rPr>
              <a:t>Access Control and Authentication</a:t>
            </a:r>
            <a:r>
              <a:rPr lang="en-US" sz="1600" dirty="0">
                <a:latin typeface="Segoe UI" panose="020B0502040204020203" pitchFamily="34" charset="0"/>
                <a:cs typeface="Segoe UI" panose="020B0502040204020203" pitchFamily="34" charset="0"/>
              </a:rPr>
              <a:t>: Implementing robust access control mechanisms and multi-factor authentication (MFA) ensures that only authorized personnel and users can access specific resources and functionalities within the platform.</a:t>
            </a:r>
          </a:p>
          <a:p>
            <a:pPr algn="just">
              <a:buFont typeface="+mj-lt"/>
              <a:buAutoNum type="arabicPeriod"/>
            </a:pPr>
            <a:r>
              <a:rPr lang="en-US" sz="1600" b="1" dirty="0">
                <a:latin typeface="Segoe UI" panose="020B0502040204020203" pitchFamily="34" charset="0"/>
                <a:cs typeface="Segoe UI" panose="020B0502040204020203" pitchFamily="34" charset="0"/>
              </a:rPr>
              <a:t>Secure Development Practices</a:t>
            </a:r>
            <a:r>
              <a:rPr lang="en-US" sz="1600" dirty="0">
                <a:latin typeface="Segoe UI" panose="020B0502040204020203" pitchFamily="34" charset="0"/>
                <a:cs typeface="Segoe UI" panose="020B0502040204020203" pitchFamily="34" charset="0"/>
              </a:rPr>
              <a:t>: Following secure coding guidelines and best practices during the development lifecycle helps mitigate vulnerabilities such as SQL injection, cross-site scripting (XSS), and other common attack vectors.</a:t>
            </a:r>
          </a:p>
          <a:p>
            <a:pPr algn="just">
              <a:buFont typeface="+mj-lt"/>
              <a:buAutoNum type="arabicPeriod"/>
            </a:pPr>
            <a:r>
              <a:rPr lang="en-US" sz="1600" b="1" dirty="0">
                <a:latin typeface="Segoe UI" panose="020B0502040204020203" pitchFamily="34" charset="0"/>
                <a:cs typeface="Segoe UI" panose="020B0502040204020203" pitchFamily="34" charset="0"/>
              </a:rPr>
              <a:t>Compliance and Regulatory Standards</a:t>
            </a:r>
            <a:r>
              <a:rPr lang="en-US" sz="1600" dirty="0">
                <a:latin typeface="Segoe UI" panose="020B0502040204020203" pitchFamily="34" charset="0"/>
                <a:cs typeface="Segoe UI" panose="020B0502040204020203" pitchFamily="34" charset="0"/>
              </a:rPr>
              <a:t>: Adhering to industry-specific regulations and standards (e.g., GDPR, PCI-DSS, SOC 2) ensures that the platform meets legal requirements regarding data privacy and handling of financial information.</a:t>
            </a:r>
          </a:p>
          <a:p>
            <a:pPr algn="just">
              <a:buFont typeface="+mj-lt"/>
              <a:buAutoNum type="arabicPeriod"/>
            </a:pPr>
            <a:r>
              <a:rPr lang="en-US" sz="1600" b="1" dirty="0">
                <a:latin typeface="Segoe UI" panose="020B0502040204020203" pitchFamily="34" charset="0"/>
                <a:cs typeface="Segoe UI" panose="020B0502040204020203" pitchFamily="34" charset="0"/>
              </a:rPr>
              <a:t>Incident Response and Contingency Planning</a:t>
            </a:r>
            <a:r>
              <a:rPr lang="en-US" sz="1600" dirty="0">
                <a:latin typeface="Segoe UI" panose="020B0502040204020203" pitchFamily="34" charset="0"/>
                <a:cs typeface="Segoe UI" panose="020B0502040204020203" pitchFamily="34" charset="0"/>
              </a:rPr>
              <a:t>: Establishing incident response procedures, including incident detection, response, and recovery plans, to mitigate the impact of security breaches or disruptions to operations.</a:t>
            </a:r>
          </a:p>
          <a:p>
            <a:pPr algn="just">
              <a:buFont typeface="+mj-lt"/>
              <a:buAutoNum type="arabicPeriod"/>
            </a:pPr>
            <a:r>
              <a:rPr lang="en-US" sz="1600" b="1" dirty="0">
                <a:latin typeface="Segoe UI" panose="020B0502040204020203" pitchFamily="34" charset="0"/>
                <a:cs typeface="Segoe UI" panose="020B0502040204020203" pitchFamily="34" charset="0"/>
              </a:rPr>
              <a:t>Employee Training and Awareness</a:t>
            </a:r>
            <a:r>
              <a:rPr lang="en-US" sz="1600" dirty="0">
                <a:latin typeface="Segoe UI" panose="020B0502040204020203" pitchFamily="34" charset="0"/>
                <a:cs typeface="Segoe UI" panose="020B0502040204020203" pitchFamily="34" charset="0"/>
              </a:rPr>
              <a:t>: Educating employees and stakeholders about cybersecurity best practices, data protection policies, and phishing awareness enhances overall security posture and reduces human-related security risks.</a:t>
            </a:r>
          </a:p>
          <a:p>
            <a:pPr algn="just">
              <a:buFont typeface="+mj-lt"/>
              <a:buAutoNum type="arabicPeriod"/>
            </a:pPr>
            <a:r>
              <a:rPr lang="en-US" sz="1600" b="1" dirty="0">
                <a:latin typeface="Segoe UI" panose="020B0502040204020203" pitchFamily="34" charset="0"/>
                <a:cs typeface="Segoe UI" panose="020B0502040204020203" pitchFamily="34" charset="0"/>
              </a:rPr>
              <a:t>Data Backup and Disaster Recovery</a:t>
            </a:r>
            <a:r>
              <a:rPr lang="en-US" sz="1600" dirty="0">
                <a:latin typeface="Segoe UI" panose="020B0502040204020203" pitchFamily="34" charset="0"/>
                <a:cs typeface="Segoe UI" panose="020B0502040204020203" pitchFamily="34" charset="0"/>
              </a:rPr>
              <a:t>: Implementing regular data backups and disaster recovery plans ensures data resilience and minimizes data loss in the event of hardware failures, natural disasters, or cyber incidents.</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By integrating these security measures into the design, development, and operation of INTELLI-INVEST, the platform aims to provide a secure environment for users to manage their investments confidently while safeguarding their sensitive information and maintaining regulatory compliance.</a:t>
            </a:r>
          </a:p>
        </p:txBody>
      </p:sp>
    </p:spTree>
    <p:extLst>
      <p:ext uri="{BB962C8B-B14F-4D97-AF65-F5344CB8AC3E}">
        <p14:creationId xmlns:p14="http://schemas.microsoft.com/office/powerpoint/2010/main"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9287" y="3782255"/>
            <a:ext cx="4559100" cy="227679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Prajwal A C</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Vaishnavi S K</a:t>
            </a: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467122"/>
            <a:ext cx="11813309" cy="572055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Segoe UI" panose="020B0502040204020203" pitchFamily="34" charset="0"/>
                <a:ea typeface="Lato"/>
                <a:cs typeface="Segoe UI" panose="020B0502040204020203" pitchFamily="34" charset="0"/>
                <a:sym typeface="Lato"/>
              </a:rPr>
              <a:t>The financial advisory sector is ripe for innovation, with numerous opportunities to enhance the efficiency, personalization, and reliability of financial advice. By choosing this problem statement, we aim to address several critical pain points and unlock substantial benefits for both financial advisors and their clients.</a:t>
            </a:r>
          </a:p>
          <a:p>
            <a:pPr marL="0" marR="0" lvl="0" indent="0" algn="just" rtl="0">
              <a:lnSpc>
                <a:spcPct val="100000"/>
              </a:lnSpc>
              <a:spcBef>
                <a:spcPts val="0"/>
              </a:spcBef>
              <a:spcAft>
                <a:spcPts val="0"/>
              </a:spcAft>
              <a:buClr>
                <a:srgbClr val="000000"/>
              </a:buClr>
              <a:buSzPts val="1400"/>
              <a:buFont typeface="Arial"/>
              <a:buNone/>
            </a:pPr>
            <a:endParaRPr lang="en-US" sz="1600" u="none" strike="noStrike" cap="none" dirty="0">
              <a:solidFill>
                <a:schemeClr val="tx1"/>
              </a:solidFill>
              <a:latin typeface="Segoe UI" panose="020B0502040204020203" pitchFamily="34" charset="0"/>
              <a:ea typeface="Lato"/>
              <a:cs typeface="Segoe UI" panose="020B0502040204020203" pitchFamily="34" charset="0"/>
              <a:sym typeface="Lato"/>
            </a:endParaRPr>
          </a:p>
          <a:p>
            <a:pPr algn="just"/>
            <a:r>
              <a:rPr lang="en-US" sz="1600" b="1" dirty="0">
                <a:latin typeface="Segoe UI" panose="020B0502040204020203" pitchFamily="34" charset="0"/>
                <a:ea typeface="Lato"/>
                <a:cs typeface="Segoe UI" panose="020B0502040204020203" pitchFamily="34" charset="0"/>
                <a:sym typeface="Lato"/>
              </a:rPr>
              <a:t>1.</a:t>
            </a:r>
            <a:r>
              <a:rPr lang="en-US" sz="1600" b="1" dirty="0">
                <a:latin typeface="Segoe UI" panose="020B0502040204020203" pitchFamily="34" charset="0"/>
                <a:cs typeface="Segoe UI" panose="020B0502040204020203" pitchFamily="34" charset="0"/>
              </a:rPr>
              <a:t>Increasing Demand for Personalized Financial Advice: </a:t>
            </a:r>
          </a:p>
          <a:p>
            <a:pPr algn="just"/>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Today's investors seek personalized advice that aligns with their unique financial goals, risk tolerance, and market conditions. Traditional financial advisory services often fall short in providing this level of customization. </a:t>
            </a:r>
          </a:p>
          <a:p>
            <a:pPr algn="just"/>
            <a:r>
              <a:rPr lang="en-US" sz="1600" b="1" dirty="0">
                <a:latin typeface="Segoe UI" panose="020B0502040204020203" pitchFamily="34" charset="0"/>
                <a:cs typeface="Segoe UI" panose="020B0502040204020203" pitchFamily="34" charset="0"/>
              </a:rPr>
              <a:t>2.Dynamic and Complex Market Conditions:</a:t>
            </a:r>
          </a:p>
          <a:p>
            <a:pPr algn="just"/>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Financial markets are constantly evolving, influenced by factors such as economic indicators, geopolitical events, and technological advancements. Real-time advisory services that can adapt to these changing conditions are crucial. </a:t>
            </a:r>
          </a:p>
          <a:p>
            <a:pPr algn="just"/>
            <a:r>
              <a:rPr lang="en-US" sz="1600" b="1" dirty="0">
                <a:latin typeface="Segoe UI" panose="020B0502040204020203" pitchFamily="34" charset="0"/>
                <a:cs typeface="Segoe UI" panose="020B0502040204020203" pitchFamily="34" charset="0"/>
              </a:rPr>
              <a:t>3.Data-Driven Decision Making:</a:t>
            </a:r>
          </a:p>
          <a:p>
            <a:pPr algn="just"/>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Modern financial advisory must move beyond intuition and historical precedents to embrace data-driven insights. By analyzing vast amounts of customer financial data and market trends, our solution aims to generate investment strategies backed by empirical evidence and predictive analytics.</a:t>
            </a:r>
          </a:p>
          <a:p>
            <a:pPr algn="just"/>
            <a:r>
              <a:rPr lang="en-US" sz="1600" b="1" dirty="0">
                <a:latin typeface="Segoe UI" panose="020B0502040204020203" pitchFamily="34" charset="0"/>
                <a:cs typeface="Segoe UI" panose="020B0502040204020203" pitchFamily="34" charset="0"/>
              </a:rPr>
              <a:t>4.Operational Efficiency:</a:t>
            </a:r>
          </a:p>
          <a:p>
            <a:pPr algn="just"/>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Financial advisors face challenges in managing large client bases, conducting in-depth market analysis, and generating timely advice. Our AI-driven system enhances operational efficiency by automating these processes, allowing advisors to focus on strategic decision-making and client relationships</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By addressing these challenges, our solution, “INTELLI-INVEST" aims to revolutionize financial advisory services. We envision a future where financial advisors can deliver superior, personalized advice efficiently, clients can make informed investment decisions with confidence, and the overall financial ecosystem becomes more robust and transparent.</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2363" y="805550"/>
            <a:ext cx="11462328" cy="558601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In the realm of financial advisory services, several alternatives and competitive products address the challenge of providing personalized, data-driven financial advice. Below are some of the notable competitors and alternatives:</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1.</a:t>
            </a:r>
            <a:r>
              <a:rPr lang="en-IN" sz="1600" dirty="0">
                <a:latin typeface="Segoe UI" panose="020B0502040204020203" pitchFamily="34" charset="0"/>
                <a:cs typeface="Segoe UI" panose="020B0502040204020203" pitchFamily="34" charset="0"/>
              </a:rPr>
              <a:t>AI-Driven Trading Platforms </a:t>
            </a: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2.Traditional Financial Advisory Firms with AI Integration</a:t>
            </a:r>
          </a:p>
          <a:p>
            <a:pPr algn="just"/>
            <a:r>
              <a:rPr lang="en-US" sz="1600" dirty="0">
                <a:latin typeface="Segoe UI" panose="020B0502040204020203" pitchFamily="34" charset="0"/>
                <a:cs typeface="Segoe UI" panose="020B0502040204020203" pitchFamily="34" charset="0"/>
              </a:rPr>
              <a:t>3. Financial Analytics and Predictive Platforms</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While there are several competitive products in the market, "INTELLI-INVEST" offers unique features that differentiate it from existing solutions:</a:t>
            </a:r>
          </a:p>
          <a:p>
            <a:pPr algn="just"/>
            <a:r>
              <a:rPr lang="en-US" sz="1600" b="1" dirty="0">
                <a:latin typeface="Segoe UI" panose="020B0502040204020203" pitchFamily="34" charset="0"/>
                <a:cs typeface="Segoe UI" panose="020B0502040204020203" pitchFamily="34" charset="0"/>
              </a:rPr>
              <a:t>Real-Time Data Integration:</a:t>
            </a:r>
            <a:endParaRPr lang="en-US" sz="16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The system integrates real-time assets data to provide up-to-date trading insights and signals, allowing users to act swiftly on potential opportunities.</a:t>
            </a:r>
          </a:p>
          <a:p>
            <a:pPr algn="just"/>
            <a:r>
              <a:rPr lang="en-US" sz="1600" b="1" dirty="0">
                <a:latin typeface="Segoe UI" panose="020B0502040204020203" pitchFamily="34" charset="0"/>
                <a:cs typeface="Segoe UI" panose="020B0502040204020203" pitchFamily="34" charset="0"/>
              </a:rPr>
              <a:t>Predictive Analytics:</a:t>
            </a:r>
            <a:endParaRPr lang="en-US" sz="16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By analyzing historical and real-time data, "INTELLI-INVEST" identifies profitable trading patterns and predicts future market movements with high accuracy.</a:t>
            </a:r>
          </a:p>
          <a:p>
            <a:pPr algn="just"/>
            <a:r>
              <a:rPr lang="en-US" sz="1600" b="1" dirty="0">
                <a:latin typeface="Segoe UI" panose="020B0502040204020203" pitchFamily="34" charset="0"/>
                <a:cs typeface="Segoe UI" panose="020B0502040204020203" pitchFamily="34" charset="0"/>
              </a:rPr>
              <a:t>Cloud Integration:</a:t>
            </a:r>
            <a:endParaRPr lang="en-US" sz="16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The platform's cloud integration enhances its ability to handle large datasets and perform complex analyses efficiently, ensuring scalability and reliability.</a:t>
            </a:r>
          </a:p>
          <a:p>
            <a:pPr algn="just"/>
            <a:r>
              <a:rPr lang="en-US" sz="1600" b="1" dirty="0">
                <a:latin typeface="Segoe UI" panose="020B0502040204020203" pitchFamily="34" charset="0"/>
                <a:cs typeface="Segoe UI" panose="020B0502040204020203" pitchFamily="34" charset="0"/>
              </a:rPr>
              <a:t>User-Friendly Alerts:</a:t>
            </a:r>
          </a:p>
          <a:p>
            <a:pPr marL="285750" indent="-285750"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our solution offers timely alerts to users when profitable patterns recur, enabling them to capitalize on potential profit </a:t>
            </a:r>
            <a:r>
              <a:rPr lang="en-US" sz="1600" dirty="0" err="1">
                <a:latin typeface="Segoe UI" panose="020B0502040204020203" pitchFamily="34" charset="0"/>
                <a:cs typeface="Segoe UI" panose="020B0502040204020203" pitchFamily="34" charset="0"/>
              </a:rPr>
              <a:t>opportunites</a:t>
            </a:r>
            <a:r>
              <a:rPr lang="en-US" sz="1600" dirty="0">
                <a:latin typeface="Segoe UI" panose="020B0502040204020203" pitchFamily="34" charset="0"/>
                <a:cs typeface="Segoe UI" panose="020B0502040204020203" pitchFamily="34" charset="0"/>
              </a:rPr>
              <a:t> quickly and effectively</a:t>
            </a:r>
          </a:p>
          <a:p>
            <a:pPr algn="just"/>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8774629" cy="4824628"/>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a:t>
            </a:r>
            <a:r>
              <a:rPr lang="en-IN" sz="1600" dirty="0">
                <a:highlight>
                  <a:srgbClr val="FFFFFF"/>
                </a:highlight>
                <a:latin typeface="Segoe UI" panose="020B0502040204020203" pitchFamily="34" charset="0"/>
                <a:ea typeface="Lato"/>
                <a:cs typeface="Segoe UI" panose="020B0502040204020203" pitchFamily="34" charset="0"/>
                <a:sym typeface="Lato"/>
              </a:rPr>
              <a:t>us</a:t>
            </a: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for the prototype, </a:t>
            </a:r>
          </a:p>
          <a:p>
            <a:pPr marL="0" marR="0" lvl="0" indent="0" algn="just"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chemeClr val="tx1"/>
                </a:solidFill>
                <a:latin typeface="Segoe UI" panose="020B0502040204020203" pitchFamily="34" charset="0"/>
                <a:ea typeface="Lato"/>
                <a:cs typeface="Segoe UI" panose="020B0502040204020203" pitchFamily="34" charset="0"/>
                <a:sym typeface="Lato"/>
              </a:rPr>
              <a:t>1.Azure Machine learning : </a:t>
            </a:r>
            <a:r>
              <a:rPr lang="en-IN" sz="1600" u="none" strike="noStrike" cap="none" dirty="0">
                <a:solidFill>
                  <a:schemeClr val="tx1"/>
                </a:solidFill>
                <a:latin typeface="Segoe UI" panose="020B0502040204020203" pitchFamily="34" charset="0"/>
                <a:ea typeface="Lato"/>
                <a:cs typeface="Segoe UI" panose="020B0502040204020203" pitchFamily="34" charset="0"/>
                <a:sym typeface="Lato"/>
              </a:rPr>
              <a:t>For building, training and deploying machine learning models.</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dirty="0">
                <a:latin typeface="Segoe UI" panose="020B0502040204020203" pitchFamily="34" charset="0"/>
                <a:ea typeface="Lato"/>
                <a:cs typeface="Segoe UI" panose="020B0502040204020203" pitchFamily="34" charset="0"/>
                <a:sym typeface="Lato"/>
              </a:rPr>
              <a:t>2.Azure Functions: </a:t>
            </a:r>
            <a:r>
              <a:rPr lang="en-IN" sz="1600" dirty="0">
                <a:latin typeface="Segoe UI" panose="020B0502040204020203" pitchFamily="34" charset="0"/>
                <a:ea typeface="Lato"/>
                <a:cs typeface="Segoe UI" panose="020B0502040204020203" pitchFamily="34" charset="0"/>
                <a:sym typeface="Lato"/>
              </a:rPr>
              <a:t>Serverless compute service for running event-triggered code.</a:t>
            </a:r>
          </a:p>
          <a:p>
            <a:pPr marL="0" marR="0" lvl="0" indent="0" algn="just"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chemeClr val="tx1"/>
                </a:solidFill>
                <a:latin typeface="Segoe UI" panose="020B0502040204020203" pitchFamily="34" charset="0"/>
                <a:ea typeface="Lato"/>
                <a:cs typeface="Segoe UI" panose="020B0502040204020203" pitchFamily="34" charset="0"/>
                <a:sym typeface="Lato"/>
              </a:rPr>
              <a:t>3.Azure Kubernetes Service(AKS): </a:t>
            </a:r>
            <a:r>
              <a:rPr lang="en-IN" sz="1600" u="none" strike="noStrike" cap="none" dirty="0">
                <a:solidFill>
                  <a:schemeClr val="tx1"/>
                </a:solidFill>
                <a:latin typeface="Segoe UI" panose="020B0502040204020203" pitchFamily="34" charset="0"/>
                <a:ea typeface="Lato"/>
                <a:cs typeface="Segoe UI" panose="020B0502040204020203" pitchFamily="34" charset="0"/>
                <a:sym typeface="Lato"/>
              </a:rPr>
              <a:t>Manged Kuber</a:t>
            </a:r>
            <a:r>
              <a:rPr lang="en-IN" sz="1600" dirty="0">
                <a:latin typeface="Segoe UI" panose="020B0502040204020203" pitchFamily="34" charset="0"/>
                <a:ea typeface="Lato"/>
                <a:cs typeface="Segoe UI" panose="020B0502040204020203" pitchFamily="34" charset="0"/>
                <a:sym typeface="Lato"/>
              </a:rPr>
              <a:t>netes service for deploying , managing and scaling containerised applications.</a:t>
            </a:r>
          </a:p>
          <a:p>
            <a:pPr marL="0" marR="0" lvl="0" indent="0" algn="just"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dirty="0">
                <a:latin typeface="Segoe UI" panose="020B0502040204020203" pitchFamily="34" charset="0"/>
                <a:ea typeface="Lato"/>
                <a:cs typeface="Segoe UI" panose="020B0502040204020203" pitchFamily="34" charset="0"/>
                <a:sym typeface="Lato"/>
              </a:rPr>
              <a:t>4.Azure App Service:</a:t>
            </a:r>
            <a:r>
              <a:rPr lang="en-IN" sz="1600" dirty="0">
                <a:latin typeface="Segoe UI" panose="020B0502040204020203" pitchFamily="34" charset="0"/>
                <a:ea typeface="Lato"/>
                <a:cs typeface="Segoe UI" panose="020B0502040204020203" pitchFamily="34" charset="0"/>
                <a:sym typeface="Lato"/>
              </a:rPr>
              <a:t>  Platform–as–a–service(PaaS) for building ,deploying , and scaling web apps and API’s</a:t>
            </a:r>
          </a:p>
          <a:p>
            <a:pPr marL="0" marR="0" lvl="0" indent="0" algn="just"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chemeClr val="tx1"/>
                </a:solidFill>
                <a:latin typeface="Segoe UI" panose="020B0502040204020203" pitchFamily="34" charset="0"/>
                <a:ea typeface="Lato"/>
                <a:cs typeface="Segoe UI" panose="020B0502040204020203" pitchFamily="34" charset="0"/>
                <a:sym typeface="Lato"/>
              </a:rPr>
              <a:t>4.Azure Cosmos DB: </a:t>
            </a:r>
            <a:r>
              <a:rPr lang="en-IN" sz="1600" b="1" dirty="0">
                <a:latin typeface="Segoe UI" panose="020B0502040204020203" pitchFamily="34" charset="0"/>
                <a:ea typeface="Lato"/>
                <a:cs typeface="Segoe UI" panose="020B0502040204020203" pitchFamily="34" charset="0"/>
                <a:sym typeface="Lato"/>
              </a:rPr>
              <a:t> </a:t>
            </a:r>
            <a:r>
              <a:rPr lang="en-IN" sz="1600" dirty="0">
                <a:latin typeface="Segoe UI" panose="020B0502040204020203" pitchFamily="34" charset="0"/>
                <a:ea typeface="Lato"/>
                <a:cs typeface="Segoe UI" panose="020B0502040204020203" pitchFamily="34" charset="0"/>
                <a:sym typeface="Lato"/>
              </a:rPr>
              <a:t>database service for managing data at scale.</a:t>
            </a:r>
          </a:p>
          <a:p>
            <a:pPr marL="0" marR="0" lvl="0" indent="0" algn="just"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1" dirty="0">
                <a:latin typeface="Segoe UI" panose="020B0502040204020203" pitchFamily="34" charset="0"/>
                <a:ea typeface="Lato"/>
                <a:cs typeface="Segoe UI" panose="020B0502040204020203" pitchFamily="34" charset="0"/>
                <a:sym typeface="Lato"/>
              </a:rPr>
              <a:t>5.Azure DevOps: </a:t>
            </a:r>
            <a:r>
              <a:rPr lang="en-IN" sz="1600" dirty="0">
                <a:latin typeface="Segoe UI" panose="020B0502040204020203" pitchFamily="34" charset="0"/>
                <a:ea typeface="Lato"/>
                <a:cs typeface="Segoe UI" panose="020B0502040204020203" pitchFamily="34" charset="0"/>
                <a:sym typeface="Lato"/>
              </a:rPr>
              <a:t>Tools for planning , collaborating on code development, and building and deploying applications.</a:t>
            </a: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127" y="883445"/>
            <a:ext cx="11813309" cy="544346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Methodology-</a:t>
            </a:r>
          </a:p>
          <a:p>
            <a:pPr marL="0" marR="0" lvl="0" indent="0" algn="just" rtl="0">
              <a:lnSpc>
                <a:spcPct val="100000"/>
              </a:lnSpc>
              <a:spcBef>
                <a:spcPts val="0"/>
              </a:spcBef>
              <a:spcAft>
                <a:spcPts val="0"/>
              </a:spcAft>
              <a:buClr>
                <a:srgbClr val="000000"/>
              </a:buClr>
              <a:buSzPts val="1400"/>
              <a:buFont typeface="Arial"/>
              <a:buNone/>
            </a:pPr>
            <a:r>
              <a:rPr lang="en-IN" sz="1600" b="1" dirty="0">
                <a:highlight>
                  <a:srgbClr val="FFFFFF"/>
                </a:highlight>
                <a:latin typeface="Segoe UI" panose="020B0502040204020203" pitchFamily="34" charset="0"/>
                <a:ea typeface="Lato"/>
                <a:cs typeface="Segoe UI" panose="020B0502040204020203" pitchFamily="34" charset="0"/>
                <a:sym typeface="Lato"/>
              </a:rPr>
              <a:t>1.Data collection and preparation:</a:t>
            </a:r>
          </a:p>
          <a:p>
            <a:pPr marL="0" marR="0" lvl="0" indent="0" algn="just" rtl="0">
              <a:lnSpc>
                <a:spcPct val="100000"/>
              </a:lnSpc>
              <a:spcBef>
                <a:spcPts val="0"/>
              </a:spcBef>
              <a:spcAft>
                <a:spcPts val="0"/>
              </a:spcAft>
              <a:buClr>
                <a:srgbClr val="000000"/>
              </a:buClr>
              <a:buSzPts val="1400"/>
              <a:buFont typeface="Arial"/>
              <a:buNone/>
            </a:pPr>
            <a:r>
              <a:rPr lang="en-IN"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-Data Sources: collect financial data from various sources.</a:t>
            </a:r>
          </a:p>
          <a:p>
            <a:pPr marL="0" marR="0" lvl="0" indent="0" algn="just"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-Data clearing: Use techniques to handle missing data, normalize data formats and ensure data quality</a:t>
            </a:r>
          </a:p>
          <a:p>
            <a:pPr marL="0" marR="0" lvl="0" indent="0" algn="just" rtl="0">
              <a:lnSpc>
                <a:spcPct val="100000"/>
              </a:lnSpc>
              <a:spcBef>
                <a:spcPts val="0"/>
              </a:spcBef>
              <a:spcAft>
                <a:spcPts val="0"/>
              </a:spcAft>
              <a:buClr>
                <a:srgbClr val="000000"/>
              </a:buClr>
              <a:buSzPts val="1400"/>
              <a:buFont typeface="Arial"/>
              <a:buNone/>
            </a:pPr>
            <a:r>
              <a:rPr lang="en-IN" sz="1600" b="1" dirty="0">
                <a:highlight>
                  <a:srgbClr val="FFFFFF"/>
                </a:highlight>
                <a:latin typeface="Segoe UI" panose="020B0502040204020203" pitchFamily="34" charset="0"/>
                <a:ea typeface="Lato"/>
                <a:cs typeface="Segoe UI" panose="020B0502040204020203" pitchFamily="34" charset="0"/>
                <a:sym typeface="Lato"/>
              </a:rPr>
              <a:t>2.Train and test the algorithm:</a:t>
            </a:r>
          </a:p>
          <a:p>
            <a:pPr marL="0" marR="0" lvl="0" indent="0" algn="just"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-Model development:</a:t>
            </a:r>
            <a:r>
              <a:rPr lang="en-IN" sz="1600" b="1" dirty="0">
                <a:highlight>
                  <a:srgbClr val="FFFFFF"/>
                </a:highlight>
                <a:latin typeface="Segoe UI" panose="020B0502040204020203" pitchFamily="34" charset="0"/>
                <a:ea typeface="Lato"/>
                <a:cs typeface="Segoe UI" panose="020B0502040204020203" pitchFamily="34" charset="0"/>
                <a:sym typeface="Lato"/>
              </a:rPr>
              <a:t> </a:t>
            </a:r>
            <a:r>
              <a:rPr lang="en-IN" sz="1600" dirty="0">
                <a:highlight>
                  <a:srgbClr val="FFFFFF"/>
                </a:highlight>
                <a:latin typeface="Segoe UI" panose="020B0502040204020203" pitchFamily="34" charset="0"/>
                <a:ea typeface="Lato"/>
                <a:cs typeface="Segoe UI" panose="020B0502040204020203" pitchFamily="34" charset="0"/>
                <a:sym typeface="Lato"/>
              </a:rPr>
              <a:t>Build a machine learning model for predicting trends, sentiment analysis of new/social media, and risk      	assessment.</a:t>
            </a:r>
          </a:p>
          <a:p>
            <a:pPr marL="0" marR="0" lvl="0" indent="0" algn="just"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-Model Training: Use historical data to train and validate models,</a:t>
            </a:r>
          </a:p>
          <a:p>
            <a:pPr marL="0" marR="0" lvl="0" indent="0" algn="just" rtl="0">
              <a:lnSpc>
                <a:spcPct val="100000"/>
              </a:lnSpc>
              <a:spcBef>
                <a:spcPts val="0"/>
              </a:spcBef>
              <a:spcAft>
                <a:spcPts val="0"/>
              </a:spcAft>
              <a:buClr>
                <a:srgbClr val="000000"/>
              </a:buClr>
              <a:buSzPts val="1400"/>
              <a:buFont typeface="Arial"/>
              <a:buNone/>
            </a:pPr>
            <a:r>
              <a:rPr lang="en-IN" sz="1600" b="1" dirty="0">
                <a:highlight>
                  <a:srgbClr val="FFFFFF"/>
                </a:highlight>
                <a:latin typeface="Segoe UI" panose="020B0502040204020203" pitchFamily="34" charset="0"/>
                <a:ea typeface="Lato"/>
                <a:cs typeface="Segoe UI" panose="020B0502040204020203" pitchFamily="34" charset="0"/>
                <a:sym typeface="Lato"/>
              </a:rPr>
              <a:t>3.Real-time Analysis:</a:t>
            </a:r>
          </a:p>
          <a:p>
            <a:pPr marL="0" marR="0" lvl="0" indent="0" algn="just"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-implement </a:t>
            </a:r>
            <a:r>
              <a:rPr lang="en-IN" sz="1600" dirty="0" err="1">
                <a:highlight>
                  <a:srgbClr val="FFFFFF"/>
                </a:highlight>
                <a:latin typeface="Segoe UI" panose="020B0502040204020203" pitchFamily="34" charset="0"/>
                <a:ea typeface="Lato"/>
                <a:cs typeface="Segoe UI" panose="020B0502040204020203" pitchFamily="34" charset="0"/>
                <a:sym typeface="Lato"/>
              </a:rPr>
              <a:t>real_time</a:t>
            </a:r>
            <a:r>
              <a:rPr lang="en-IN" sz="1600" dirty="0">
                <a:highlight>
                  <a:srgbClr val="FFFFFF"/>
                </a:highlight>
                <a:latin typeface="Segoe UI" panose="020B0502040204020203" pitchFamily="34" charset="0"/>
                <a:ea typeface="Lato"/>
                <a:cs typeface="Segoe UI" panose="020B0502040204020203" pitchFamily="34" charset="0"/>
                <a:sym typeface="Lato"/>
              </a:rPr>
              <a:t> data pipelines to ingest and process data for up-to data </a:t>
            </a:r>
            <a:r>
              <a:rPr lang="en-IN" sz="1600" dirty="0" err="1">
                <a:highlight>
                  <a:srgbClr val="FFFFFF"/>
                </a:highlight>
                <a:latin typeface="Segoe UI" panose="020B0502040204020203" pitchFamily="34" charset="0"/>
                <a:ea typeface="Lato"/>
                <a:cs typeface="Segoe UI" panose="020B0502040204020203" pitchFamily="34" charset="0"/>
                <a:sym typeface="Lato"/>
              </a:rPr>
              <a:t>insigths</a:t>
            </a:r>
            <a:r>
              <a:rPr lang="en-IN" sz="1600" dirty="0">
                <a:highlight>
                  <a:srgbClr val="FFFFFF"/>
                </a:highlight>
                <a:latin typeface="Segoe UI" panose="020B0502040204020203" pitchFamily="34" charset="0"/>
                <a:ea typeface="Lato"/>
                <a:cs typeface="Segoe UI" panose="020B0502040204020203" pitchFamily="34" charset="0"/>
                <a:sym typeface="Lato"/>
              </a:rPr>
              <a:t> </a:t>
            </a:r>
          </a:p>
          <a:p>
            <a:pPr marL="0" marR="0" lvl="0" indent="0" algn="just"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IN" b="1" dirty="0">
                <a:highlight>
                  <a:srgbClr val="FFFFFF"/>
                </a:highlight>
                <a:latin typeface="Segoe UI" panose="020B0502040204020203" pitchFamily="34" charset="0"/>
                <a:ea typeface="Lato"/>
                <a:cs typeface="Segoe UI" panose="020B0502040204020203" pitchFamily="34" charset="0"/>
                <a:sym typeface="Lato"/>
              </a:rPr>
              <a:t>Architecture-</a:t>
            </a:r>
          </a:p>
          <a:p>
            <a:pPr marL="0" marR="0" lvl="0" indent="0" algn="just"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Azure Services Integration</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sz="1600" dirty="0">
                <a:highlight>
                  <a:srgbClr val="FFFFFF"/>
                </a:highlight>
                <a:latin typeface="Segoe UI" panose="020B0502040204020203" pitchFamily="34" charset="0"/>
                <a:ea typeface="Lato"/>
                <a:cs typeface="Segoe UI" panose="020B0502040204020203" pitchFamily="34" charset="0"/>
                <a:sym typeface="Lato"/>
              </a:rPr>
              <a:t>Azure machine learning</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sz="1600" dirty="0">
                <a:highlight>
                  <a:srgbClr val="FFFFFF"/>
                </a:highlight>
                <a:latin typeface="Segoe UI" panose="020B0502040204020203" pitchFamily="34" charset="0"/>
                <a:ea typeface="Lato"/>
                <a:cs typeface="Segoe UI" panose="020B0502040204020203" pitchFamily="34" charset="0"/>
                <a:sym typeface="Lato"/>
              </a:rPr>
              <a:t>Azure cosmos DB</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sz="1600" dirty="0">
                <a:highlight>
                  <a:srgbClr val="FFFFFF"/>
                </a:highlight>
                <a:latin typeface="Segoe UI" panose="020B0502040204020203" pitchFamily="34" charset="0"/>
                <a:ea typeface="Lato"/>
                <a:cs typeface="Segoe UI" panose="020B0502040204020203" pitchFamily="34" charset="0"/>
                <a:sym typeface="Lato"/>
              </a:rPr>
              <a:t>Azure </a:t>
            </a:r>
            <a:r>
              <a:rPr lang="en-IN" sz="1600" dirty="0" err="1">
                <a:highlight>
                  <a:srgbClr val="FFFFFF"/>
                </a:highlight>
                <a:latin typeface="Segoe UI" panose="020B0502040204020203" pitchFamily="34" charset="0"/>
                <a:ea typeface="Lato"/>
                <a:cs typeface="Segoe UI" panose="020B0502040204020203" pitchFamily="34" charset="0"/>
                <a:sym typeface="Lato"/>
              </a:rPr>
              <a:t>funtions</a:t>
            </a:r>
            <a:r>
              <a:rPr lang="en-IN" sz="1600" dirty="0">
                <a:highlight>
                  <a:srgbClr val="FFFFFF"/>
                </a:highlight>
                <a:latin typeface="Segoe UI" panose="020B0502040204020203" pitchFamily="34" charset="0"/>
                <a:ea typeface="Lato"/>
                <a:cs typeface="Segoe UI" panose="020B0502040204020203" pitchFamily="34" charset="0"/>
                <a:sym typeface="Lato"/>
              </a:rPr>
              <a:t>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IN" sz="1600" dirty="0">
                <a:highlight>
                  <a:srgbClr val="FFFFFF"/>
                </a:highlight>
                <a:latin typeface="Segoe UI" panose="020B0502040204020203" pitchFamily="34" charset="0"/>
                <a:ea typeface="Lato"/>
                <a:cs typeface="Segoe UI" panose="020B0502040204020203" pitchFamily="34" charset="0"/>
                <a:sym typeface="Lato"/>
              </a:rPr>
              <a:t>Azure Kubernetes Service</a:t>
            </a:r>
          </a:p>
          <a:p>
            <a:pPr marR="0" lvl="0" algn="just" rtl="0">
              <a:lnSpc>
                <a:spcPct val="100000"/>
              </a:lnSpc>
              <a:spcBef>
                <a:spcPts val="0"/>
              </a:spcBef>
              <a:spcAft>
                <a:spcPts val="0"/>
              </a:spcAft>
              <a:buClr>
                <a:srgbClr val="000000"/>
              </a:buClr>
              <a:buSzPts val="1400"/>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R="0" lvl="0" algn="just" rtl="0">
              <a:lnSpc>
                <a:spcPct val="100000"/>
              </a:lnSpc>
              <a:spcBef>
                <a:spcPts val="0"/>
              </a:spcBef>
              <a:spcAft>
                <a:spcPts val="0"/>
              </a:spcAft>
              <a:buClr>
                <a:srgbClr val="000000"/>
              </a:buClr>
              <a:buSzPts val="1400"/>
            </a:pPr>
            <a:r>
              <a:rPr lang="en-IN" b="1" dirty="0" err="1">
                <a:highlight>
                  <a:srgbClr val="FFFFFF"/>
                </a:highlight>
                <a:latin typeface="Segoe UI" panose="020B0502040204020203" pitchFamily="34" charset="0"/>
                <a:ea typeface="Lato"/>
                <a:cs typeface="Segoe UI" panose="020B0502040204020203" pitchFamily="34" charset="0"/>
                <a:sym typeface="Lato"/>
              </a:rPr>
              <a:t>Scability</a:t>
            </a:r>
            <a:r>
              <a:rPr lang="en-IN" b="1" dirty="0">
                <a:highlight>
                  <a:srgbClr val="FFFFFF"/>
                </a:highlight>
                <a:latin typeface="Segoe UI" panose="020B0502040204020203" pitchFamily="34" charset="0"/>
                <a:ea typeface="Lato"/>
                <a:cs typeface="Segoe UI" panose="020B0502040204020203" pitchFamily="34" charset="0"/>
                <a:sym typeface="Lato"/>
              </a:rPr>
              <a:t>-</a:t>
            </a:r>
          </a:p>
          <a:p>
            <a:pPr marR="0" lvl="0" algn="just" rtl="0">
              <a:lnSpc>
                <a:spcPct val="100000"/>
              </a:lnSpc>
              <a:spcBef>
                <a:spcPts val="0"/>
              </a:spcBef>
              <a:spcAft>
                <a:spcPts val="0"/>
              </a:spcAft>
              <a:buClr>
                <a:srgbClr val="000000"/>
              </a:buClr>
              <a:buSzPts val="1400"/>
            </a:pPr>
            <a:r>
              <a:rPr lang="en-US" sz="1600" dirty="0">
                <a:latin typeface="Segoe UI" panose="020B0502040204020203" pitchFamily="34" charset="0"/>
                <a:cs typeface="Segoe UI" panose="020B0502040204020203" pitchFamily="34" charset="0"/>
              </a:rPr>
              <a:t>By leveraging Azure's cloud services, the platform can efficiently manage data, scale operations, and provide a responsive user experience tailored to individual investor needs.</a:t>
            </a:r>
            <a:endParaRPr lang="en-IN" sz="1600" b="1" dirty="0">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661771"/>
            <a:ext cx="11111345" cy="5812919"/>
          </a:xfrm>
          <a:prstGeom prst="rect">
            <a:avLst/>
          </a:prstGeom>
          <a:noFill/>
          <a:ln>
            <a:noFill/>
          </a:ln>
        </p:spPr>
        <p:txBody>
          <a:bodyPr spcFirstLastPara="1" wrap="square" lIns="91425" tIns="91425" rIns="91425" bIns="91425" anchor="t" anchorCtr="0">
            <a:noAutofit/>
          </a:bodyPr>
          <a:lstStyle/>
          <a:p>
            <a:pPr algn="just"/>
            <a:r>
              <a:rPr lang="en-IN" sz="2000" b="1" dirty="0">
                <a:latin typeface="Segoe UI" panose="020B0502040204020203" pitchFamily="34" charset="0"/>
                <a:cs typeface="Segoe UI" panose="020B0502040204020203" pitchFamily="34" charset="0"/>
              </a:rPr>
              <a:t>Advantages Over Alternatives</a:t>
            </a:r>
          </a:p>
          <a:p>
            <a:pPr algn="just">
              <a:buFont typeface="+mj-lt"/>
              <a:buAutoNum type="arabicPeriod"/>
            </a:pPr>
            <a:r>
              <a:rPr lang="en-US" b="1" dirty="0">
                <a:latin typeface="Segoe UI" panose="020B0502040204020203" pitchFamily="34" charset="0"/>
                <a:cs typeface="Segoe UI" panose="020B0502040204020203" pitchFamily="34" charset="0"/>
              </a:rPr>
              <a:t>Personalization and AI-driven Insights</a:t>
            </a:r>
            <a:r>
              <a:rPr lang="en-US" dirty="0">
                <a:latin typeface="Segoe UI" panose="020B0502040204020203" pitchFamily="34" charset="0"/>
                <a:cs typeface="Segoe UI" panose="020B0502040204020203" pitchFamily="34" charset="0"/>
              </a:rPr>
              <a:t>:</a:t>
            </a:r>
          </a:p>
          <a:p>
            <a:pPr lvl="1" algn="just"/>
            <a:r>
              <a:rPr lang="en-US" dirty="0">
                <a:latin typeface="Segoe UI" panose="020B0502040204020203" pitchFamily="34" charset="0"/>
                <a:cs typeface="Segoe UI" panose="020B0502040204020203" pitchFamily="34" charset="0"/>
              </a:rPr>
              <a:t>This personalized approach can outperform generic recommendations offered by traditional investment platforms, enhancing user satisfaction and investment outcomes.</a:t>
            </a:r>
          </a:p>
          <a:p>
            <a:pPr algn="just">
              <a:buFont typeface="+mj-lt"/>
              <a:buAutoNum type="arabicPeriod"/>
            </a:pPr>
            <a:r>
              <a:rPr lang="en-US" b="1" dirty="0">
                <a:latin typeface="Segoe UI" panose="020B0502040204020203" pitchFamily="34" charset="0"/>
                <a:cs typeface="Segoe UI" panose="020B0502040204020203" pitchFamily="34" charset="0"/>
              </a:rPr>
              <a:t>Real-Time Data Processing</a:t>
            </a:r>
            <a:r>
              <a:rPr lang="en-US" dirty="0">
                <a:latin typeface="Segoe UI" panose="020B0502040204020203" pitchFamily="34" charset="0"/>
                <a:cs typeface="Segoe UI" panose="020B0502040204020203" pitchFamily="34" charset="0"/>
              </a:rPr>
              <a:t>:</a:t>
            </a:r>
          </a:p>
          <a:p>
            <a:pPr lvl="1" algn="just"/>
            <a:r>
              <a:rPr lang="en-US" dirty="0">
                <a:latin typeface="Segoe UI" panose="020B0502040204020203" pitchFamily="34" charset="0"/>
                <a:cs typeface="Segoe UI" panose="020B0502040204020203" pitchFamily="34" charset="0"/>
              </a:rPr>
              <a:t>Compared to platforms with batch processing or delayed data updates, our real-time capabilities ensure timely decision-making and responsiveness.</a:t>
            </a:r>
          </a:p>
          <a:p>
            <a:pPr algn="just">
              <a:buFont typeface="+mj-lt"/>
              <a:buAutoNum type="arabicPeriod"/>
            </a:pPr>
            <a:r>
              <a:rPr lang="en-US" b="1" dirty="0">
                <a:latin typeface="Segoe UI" panose="020B0502040204020203" pitchFamily="34" charset="0"/>
                <a:cs typeface="Segoe UI" panose="020B0502040204020203" pitchFamily="34" charset="0"/>
              </a:rPr>
              <a:t>Scalability and Performance</a:t>
            </a:r>
            <a:r>
              <a:rPr lang="en-US" dirty="0">
                <a:latin typeface="Segoe UI" panose="020B0502040204020203" pitchFamily="34" charset="0"/>
                <a:cs typeface="Segoe UI" panose="020B0502040204020203" pitchFamily="34" charset="0"/>
              </a:rPr>
              <a:t>:</a:t>
            </a:r>
          </a:p>
          <a:p>
            <a:pPr lvl="1" algn="just"/>
            <a:r>
              <a:rPr lang="en-US" dirty="0">
                <a:latin typeface="Segoe UI" panose="020B0502040204020203" pitchFamily="34" charset="0"/>
                <a:cs typeface="Segoe UI" panose="020B0502040204020203" pitchFamily="34" charset="0"/>
              </a:rPr>
              <a:t>This scalability supports seamless growth and performance even during peak usage periods, enhancing reliability and user experience.</a:t>
            </a:r>
          </a:p>
          <a:p>
            <a:pPr algn="just">
              <a:buFont typeface="+mj-lt"/>
              <a:buAutoNum type="arabicPeriod"/>
            </a:pPr>
            <a:r>
              <a:rPr lang="en-US" b="1" dirty="0">
                <a:latin typeface="Segoe UI" panose="020B0502040204020203" pitchFamily="34" charset="0"/>
                <a:cs typeface="Segoe UI" panose="020B0502040204020203" pitchFamily="34" charset="0"/>
              </a:rPr>
              <a:t>Integrated Azure Ecosystem</a:t>
            </a:r>
            <a:r>
              <a:rPr lang="en-US" dirty="0">
                <a:latin typeface="Segoe UI" panose="020B0502040204020203" pitchFamily="34" charset="0"/>
                <a:cs typeface="Segoe UI" panose="020B0502040204020203" pitchFamily="34" charset="0"/>
              </a:rPr>
              <a:t>:</a:t>
            </a:r>
          </a:p>
          <a:p>
            <a:pPr lvl="1" algn="just"/>
            <a:r>
              <a:rPr lang="en-US" dirty="0">
                <a:latin typeface="Segoe UI" panose="020B0502040204020203" pitchFamily="34" charset="0"/>
                <a:cs typeface="Segoe UI" panose="020B0502040204020203" pitchFamily="34" charset="0"/>
              </a:rPr>
              <a:t>It enables rapid development, deployment, and management of advanced AI models and services, reducing time-to-market and operational overhead.</a:t>
            </a:r>
          </a:p>
          <a:p>
            <a:pPr algn="just"/>
            <a:endParaRPr lang="en-IN" sz="1600" b="1" dirty="0">
              <a:latin typeface="Segoe UI" panose="020B0502040204020203" pitchFamily="34" charset="0"/>
              <a:cs typeface="Segoe UI" panose="020B0502040204020203" pitchFamily="34" charset="0"/>
            </a:endParaRPr>
          </a:p>
          <a:p>
            <a:pPr algn="just"/>
            <a:r>
              <a:rPr lang="en-IN" sz="2000" b="1" dirty="0">
                <a:latin typeface="Segoe UI" panose="020B0502040204020203" pitchFamily="34" charset="0"/>
                <a:cs typeface="Segoe UI" panose="020B0502040204020203" pitchFamily="34" charset="0"/>
              </a:rPr>
              <a:t>Adoption strategies</a:t>
            </a:r>
          </a:p>
          <a:p>
            <a:pPr algn="just"/>
            <a:r>
              <a:rPr lang="en-IN" sz="1600" dirty="0">
                <a:latin typeface="Segoe UI" panose="020B0502040204020203" pitchFamily="34" charset="0"/>
                <a:cs typeface="Segoe UI" panose="020B0502040204020203" pitchFamily="34" charset="0"/>
              </a:rPr>
              <a:t>1.Targeted marketing and education:</a:t>
            </a:r>
          </a:p>
          <a:p>
            <a:pPr algn="just"/>
            <a:r>
              <a:rPr lang="en-IN" sz="1600" dirty="0">
                <a:latin typeface="Segoe UI" panose="020B0502040204020203" pitchFamily="34" charset="0"/>
                <a:cs typeface="Segoe UI" panose="020B0502040204020203" pitchFamily="34" charset="0"/>
              </a:rPr>
              <a:t>2.partnerships and integrations</a:t>
            </a:r>
          </a:p>
          <a:p>
            <a:pPr algn="just"/>
            <a:r>
              <a:rPr lang="en-IN" sz="1600" dirty="0">
                <a:latin typeface="Segoe UI" panose="020B0502040204020203" pitchFamily="34" charset="0"/>
                <a:cs typeface="Segoe UI" panose="020B0502040204020203" pitchFamily="34" charset="0"/>
              </a:rPr>
              <a:t>3.User experience and feedback loop</a:t>
            </a:r>
          </a:p>
          <a:p>
            <a:pPr algn="just"/>
            <a:r>
              <a:rPr lang="en-IN" sz="1600" dirty="0">
                <a:latin typeface="Segoe UI" panose="020B0502040204020203" pitchFamily="34" charset="0"/>
                <a:cs typeface="Segoe UI" panose="020B0502040204020203" pitchFamily="34" charset="0"/>
              </a:rPr>
              <a:t>4.Security and trust</a:t>
            </a:r>
          </a:p>
          <a:p>
            <a:pPr algn="just"/>
            <a:r>
              <a:rPr lang="en-IN" sz="1600" dirty="0">
                <a:latin typeface="Segoe UI" panose="020B0502040204020203" pitchFamily="34" charset="0"/>
                <a:cs typeface="Segoe UI" panose="020B0502040204020203" pitchFamily="34" charset="0"/>
              </a:rPr>
              <a:t>5.Pilot programs and early adopters</a:t>
            </a:r>
          </a:p>
        </p:txBody>
      </p:sp>
    </p:spTree>
    <p:extLst>
      <p:ext uri="{BB962C8B-B14F-4D97-AF65-F5344CB8AC3E}">
        <p14:creationId xmlns:p14="http://schemas.microsoft.com/office/powerpoint/2010/main" val="21748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077410"/>
            <a:ext cx="9467273" cy="463066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GitHub Link</a:t>
            </a:r>
            <a:r>
              <a:rPr lang="en-US"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hlinkClick r:id="rId2"/>
              </a:rPr>
              <a:t>https://github.com/prajwal4102/stocks-analysis</a:t>
            </a: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The potential of “INTELLI-INVEST” is substantial, driven by its ability to leverage AI for personalized insights, real-time data processing capabilities, scalability, regulatory compliance, and strategic partnerships. By addressing these factors effectively, “INTELLI-INVEST” can establish itself as a leading solution in the rapidly evolving landscape of AI-powered financial services.</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166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93962" y="1058936"/>
            <a:ext cx="11305309" cy="4944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The "INTELLI-INVEST" platform addresses several key business applications and opportunities within the financial services industry:</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a:t>
            </a:r>
            <a:r>
              <a:rPr lang="en-IN" sz="1600" b="1" dirty="0">
                <a:latin typeface="Segoe UI" panose="020B0502040204020203" pitchFamily="34" charset="0"/>
                <a:cs typeface="Segoe UI" panose="020B0502040204020203" pitchFamily="34" charset="0"/>
              </a:rPr>
              <a:t>Personalized Investment Advice</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a:t>
            </a:r>
            <a:r>
              <a:rPr lang="en-IN" sz="1600" b="1" dirty="0">
                <a:latin typeface="Segoe UI" panose="020B0502040204020203" pitchFamily="34" charset="0"/>
                <a:cs typeface="Segoe UI" panose="020B0502040204020203" pitchFamily="34" charset="0"/>
              </a:rPr>
              <a:t>Risk Management</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a:t>
            </a:r>
            <a:r>
              <a:rPr lang="en-IN" sz="1600" b="1" dirty="0">
                <a:latin typeface="Segoe UI" panose="020B0502040204020203" pitchFamily="34" charset="0"/>
                <a:cs typeface="Segoe UI" panose="020B0502040204020203" pitchFamily="34" charset="0"/>
              </a:rPr>
              <a:t>Market Forecasting</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a:t>
            </a:r>
            <a:r>
              <a:rPr lang="en-IN" sz="1600" b="1" dirty="0">
                <a:latin typeface="Segoe UI" panose="020B0502040204020203" pitchFamily="34" charset="0"/>
                <a:cs typeface="Segoe UI" panose="020B0502040204020203" pitchFamily="34" charset="0"/>
              </a:rPr>
              <a:t>Regulatory Compliance</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a:t>
            </a:r>
            <a:r>
              <a:rPr lang="en-IN" sz="1600" b="1" dirty="0">
                <a:latin typeface="Segoe UI" panose="020B0502040204020203" pitchFamily="34" charset="0"/>
                <a:cs typeface="Segoe UI" panose="020B0502040204020203" pitchFamily="34" charset="0"/>
              </a:rPr>
              <a:t>Innovation and Differentiation</a:t>
            </a:r>
            <a:endParaRPr lang="en-IN" sz="1600" b="1"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Overall, the business applications of INTELLI-INVEST span across investment advisory, risk management, market forecasting, compliance, customer engagement, operational efficiency, and innovation, offering substantial opportunities for enhancing service delivery and competitive advantage in the financial sector.</a:t>
            </a: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10409382" cy="4778445"/>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The proposed idea of "INTELLI-INVEST" offers several unique aspects that differentiate it from traditional investment platforms and even some existing AI-driven solutions</a:t>
            </a:r>
          </a:p>
          <a:p>
            <a:pPr marL="0" marR="0" lvl="0" indent="0" algn="just"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cs typeface="Segoe UI" panose="020B0502040204020203"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1.real-time insights </a:t>
            </a: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2.Integration of advanced AI</a:t>
            </a: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3.Scalable Architecture</a:t>
            </a: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4.Comprenshive ecosystem integration</a:t>
            </a: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5.user-centric design</a:t>
            </a:r>
          </a:p>
          <a:p>
            <a:pPr marL="0" marR="0" lvl="0" indent="0" algn="just" rtl="0">
              <a:lnSpc>
                <a:spcPct val="100000"/>
              </a:lnSpc>
              <a:spcBef>
                <a:spcPts val="0"/>
              </a:spcBef>
              <a:spcAft>
                <a:spcPts val="0"/>
              </a:spcAft>
              <a:buClr>
                <a:srgbClr val="000000"/>
              </a:buClr>
              <a:buSzPts val="1400"/>
              <a:buFont typeface="Arial"/>
              <a:buNone/>
            </a:pPr>
            <a:r>
              <a:rPr lang="en-US" sz="1600" b="1" dirty="0">
                <a:latin typeface="Segoe UI" panose="020B0502040204020203" pitchFamily="34" charset="0"/>
                <a:cs typeface="Segoe UI" panose="020B0502040204020203" pitchFamily="34" charset="0"/>
              </a:rPr>
              <a:t>6.Emphasis on security and compliance</a:t>
            </a:r>
          </a:p>
          <a:p>
            <a:pPr marL="0" marR="0" lvl="0" indent="0" algn="just"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cs typeface="Segoe UI" panose="020B0502040204020203" pitchFamily="34" charset="0"/>
              </a:rPr>
              <a:t>Overall, the combination of personalized advice, real-time insights, advanced AI capabilities, scalable architecture, ecosystem integration, user-centric design, and robust security measures distinguishes INTELLI-INVEST as a modern and innovative solution in the realm of AI-driven investment platforms. These unique aspects collectively contribute to its potential to transform how individuals and institutions approach investment management.</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2320</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Problem Statement?</vt:lpstr>
      <vt:lpstr>Pre-Requisite</vt:lpstr>
      <vt:lpstr>Tools or resources</vt:lpstr>
      <vt:lpstr>Any Supporting Functional Documents</vt:lpstr>
      <vt:lpstr>Key Differentiators &amp; Adoption Plan</vt:lpstr>
      <vt:lpstr>GitHub Repository Link &amp; supporting diagrams, screenshots, if any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Prajwal A C</cp:lastModifiedBy>
  <cp:revision>6</cp:revision>
  <dcterms:created xsi:type="dcterms:W3CDTF">2024-06-09T08:34:46Z</dcterms:created>
  <dcterms:modified xsi:type="dcterms:W3CDTF">2024-06-30T10:26:57Z</dcterms:modified>
</cp:coreProperties>
</file>