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regular.fntdata"/><Relationship Id="rId25" Type="http://schemas.openxmlformats.org/officeDocument/2006/relationships/slide" Target="slides/slide21.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7.xml"/><Relationship Id="rId33" Type="http://schemas.openxmlformats.org/officeDocument/2006/relationships/font" Target="fonts/Lato-boldItalic.fntdata"/><Relationship Id="rId10" Type="http://schemas.openxmlformats.org/officeDocument/2006/relationships/slide" Target="slides/slide6.xml"/><Relationship Id="rId32" Type="http://schemas.openxmlformats.org/officeDocument/2006/relationships/font" Target="fonts/Lato-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med" w="med" type="none"/>
            <a:tailEnd len="med" w="med"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med" w="med" type="none"/>
            <a:tailEnd len="med" w="med"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13" name="Shape 13"/>
          <p:cNvSpPr txBox="1"/>
          <p:nvPr>
            <p:ph type="ctrTitle"/>
          </p:nvPr>
        </p:nvSpPr>
        <p:spPr>
          <a:xfrm>
            <a:off x="2371725" y="630225"/>
            <a:ext cx="6331500" cy="1542000"/>
          </a:xfrm>
          <a:prstGeom prst="rect">
            <a:avLst/>
          </a:prstGeom>
        </p:spPr>
        <p:txBody>
          <a:bodyPr anchorCtr="0" anchor="t" bIns="91425" lIns="91425" rIns="91425" wrap="square"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14" name="Shape 14"/>
          <p:cNvSpPr txBox="1"/>
          <p:nvPr>
            <p:ph idx="1" type="subTitle"/>
          </p:nvPr>
        </p:nvSpPr>
        <p:spPr>
          <a:xfrm>
            <a:off x="2390267" y="3238450"/>
            <a:ext cx="6331500" cy="1241700"/>
          </a:xfrm>
          <a:prstGeom prst="rect">
            <a:avLst/>
          </a:prstGeom>
        </p:spPr>
        <p:txBody>
          <a:bodyPr anchorCtr="0" anchor="b" bIns="91425" lIns="91425" rIns="91425" wrap="square" tIns="91425"/>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p:txBody>
      </p:sp>
      <p:sp>
        <p:nvSpPr>
          <p:cNvPr id="15" name="Shape 15"/>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med" w="med" type="none"/>
            <a:tailEnd len="med" w="med" type="none"/>
          </a:ln>
        </p:spPr>
      </p:cxnSp>
      <p:sp>
        <p:nvSpPr>
          <p:cNvPr id="63" name="Shape 63"/>
          <p:cNvSpPr txBox="1"/>
          <p:nvPr>
            <p:ph type="title"/>
          </p:nvPr>
        </p:nvSpPr>
        <p:spPr>
          <a:xfrm>
            <a:off x="853950" y="1304850"/>
            <a:ext cx="7436100" cy="1538400"/>
          </a:xfrm>
          <a:prstGeom prst="rect">
            <a:avLst/>
          </a:prstGeom>
        </p:spPr>
        <p:txBody>
          <a:bodyPr anchorCtr="0" anchor="ctr" bIns="91425" lIns="91425" rIns="91425" wrap="square" tIns="91425"/>
          <a:lstStyle>
            <a:lvl1pPr lvl="0" rtl="0" algn="ctr">
              <a:spcBef>
                <a:spcPts val="0"/>
              </a:spcBef>
              <a:buClr>
                <a:schemeClr val="dk1"/>
              </a:buClr>
              <a:buSzPct val="100000"/>
              <a:buFont typeface="Lato"/>
              <a:defRPr sz="9600">
                <a:solidFill>
                  <a:schemeClr val="dk1"/>
                </a:solidFill>
                <a:latin typeface="Lato"/>
                <a:ea typeface="Lato"/>
                <a:cs typeface="Lato"/>
                <a:sym typeface="Lato"/>
              </a:defRPr>
            </a:lvl1pPr>
            <a:lvl2pPr lvl="1" rtl="0" algn="ctr">
              <a:spcBef>
                <a:spcPts val="0"/>
              </a:spcBef>
              <a:buClr>
                <a:schemeClr val="dk1"/>
              </a:buClr>
              <a:buSzPct val="100000"/>
              <a:buFont typeface="Lato"/>
              <a:defRPr sz="9600">
                <a:solidFill>
                  <a:schemeClr val="dk1"/>
                </a:solidFill>
                <a:latin typeface="Lato"/>
                <a:ea typeface="Lato"/>
                <a:cs typeface="Lato"/>
                <a:sym typeface="Lato"/>
              </a:defRPr>
            </a:lvl2pPr>
            <a:lvl3pPr lvl="2" rtl="0" algn="ctr">
              <a:spcBef>
                <a:spcPts val="0"/>
              </a:spcBef>
              <a:buClr>
                <a:schemeClr val="dk1"/>
              </a:buClr>
              <a:buSzPct val="100000"/>
              <a:buFont typeface="Lato"/>
              <a:defRPr sz="9600">
                <a:solidFill>
                  <a:schemeClr val="dk1"/>
                </a:solidFill>
                <a:latin typeface="Lato"/>
                <a:ea typeface="Lato"/>
                <a:cs typeface="Lato"/>
                <a:sym typeface="Lato"/>
              </a:defRPr>
            </a:lvl3pPr>
            <a:lvl4pPr lvl="3" rtl="0" algn="ctr">
              <a:spcBef>
                <a:spcPts val="0"/>
              </a:spcBef>
              <a:buClr>
                <a:schemeClr val="dk1"/>
              </a:buClr>
              <a:buSzPct val="100000"/>
              <a:buFont typeface="Lato"/>
              <a:defRPr sz="9600">
                <a:solidFill>
                  <a:schemeClr val="dk1"/>
                </a:solidFill>
                <a:latin typeface="Lato"/>
                <a:ea typeface="Lato"/>
                <a:cs typeface="Lato"/>
                <a:sym typeface="Lato"/>
              </a:defRPr>
            </a:lvl4pPr>
            <a:lvl5pPr lvl="4" rtl="0" algn="ctr">
              <a:spcBef>
                <a:spcPts val="0"/>
              </a:spcBef>
              <a:buClr>
                <a:schemeClr val="dk1"/>
              </a:buClr>
              <a:buSzPct val="100000"/>
              <a:buFont typeface="Lato"/>
              <a:defRPr sz="9600">
                <a:solidFill>
                  <a:schemeClr val="dk1"/>
                </a:solidFill>
                <a:latin typeface="Lato"/>
                <a:ea typeface="Lato"/>
                <a:cs typeface="Lato"/>
                <a:sym typeface="Lato"/>
              </a:defRPr>
            </a:lvl5pPr>
            <a:lvl6pPr lvl="5" rtl="0" algn="ctr">
              <a:spcBef>
                <a:spcPts val="0"/>
              </a:spcBef>
              <a:buClr>
                <a:schemeClr val="dk1"/>
              </a:buClr>
              <a:buSzPct val="100000"/>
              <a:buFont typeface="Lato"/>
              <a:defRPr sz="9600">
                <a:solidFill>
                  <a:schemeClr val="dk1"/>
                </a:solidFill>
                <a:latin typeface="Lato"/>
                <a:ea typeface="Lato"/>
                <a:cs typeface="Lato"/>
                <a:sym typeface="Lato"/>
              </a:defRPr>
            </a:lvl6pPr>
            <a:lvl7pPr lvl="6" rtl="0" algn="ctr">
              <a:spcBef>
                <a:spcPts val="0"/>
              </a:spcBef>
              <a:buClr>
                <a:schemeClr val="dk1"/>
              </a:buClr>
              <a:buSzPct val="100000"/>
              <a:buFont typeface="Lato"/>
              <a:defRPr sz="9600">
                <a:solidFill>
                  <a:schemeClr val="dk1"/>
                </a:solidFill>
                <a:latin typeface="Lato"/>
                <a:ea typeface="Lato"/>
                <a:cs typeface="Lato"/>
                <a:sym typeface="Lato"/>
              </a:defRPr>
            </a:lvl7pPr>
            <a:lvl8pPr lvl="7" rtl="0" algn="ctr">
              <a:spcBef>
                <a:spcPts val="0"/>
              </a:spcBef>
              <a:buClr>
                <a:schemeClr val="dk1"/>
              </a:buClr>
              <a:buSzPct val="100000"/>
              <a:buFont typeface="Lato"/>
              <a:defRPr sz="9600">
                <a:solidFill>
                  <a:schemeClr val="dk1"/>
                </a:solidFill>
                <a:latin typeface="Lato"/>
                <a:ea typeface="Lato"/>
                <a:cs typeface="Lato"/>
                <a:sym typeface="Lato"/>
              </a:defRPr>
            </a:lvl8pPr>
            <a:lvl9pPr lvl="8" rtl="0" algn="ctr">
              <a:spcBef>
                <a:spcPts val="0"/>
              </a:spcBef>
              <a:buClr>
                <a:schemeClr val="dk1"/>
              </a:buClr>
              <a:buSzPct val="100000"/>
              <a:buFont typeface="Lato"/>
              <a:defRPr sz="9600">
                <a:solidFill>
                  <a:schemeClr val="dk1"/>
                </a:solidFill>
                <a:latin typeface="Lato"/>
                <a:ea typeface="Lato"/>
                <a:cs typeface="Lato"/>
                <a:sym typeface="Lato"/>
              </a:defRPr>
            </a:lvl9pPr>
          </a:lstStyle>
          <a:p/>
        </p:txBody>
      </p:sp>
      <p:sp>
        <p:nvSpPr>
          <p:cNvPr id="64" name="Shape 64"/>
          <p:cNvSpPr txBox="1"/>
          <p:nvPr>
            <p:ph idx="1" type="body"/>
          </p:nvPr>
        </p:nvSpPr>
        <p:spPr>
          <a:xfrm>
            <a:off x="853950" y="2919450"/>
            <a:ext cx="7436100" cy="1071600"/>
          </a:xfrm>
          <a:prstGeom prst="rect">
            <a:avLst/>
          </a:prstGeom>
        </p:spPr>
        <p:txBody>
          <a:bodyPr anchorCtr="0" anchor="t" bIns="91425" lIns="91425" rIns="91425" wrap="square"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65" name="Shape 65"/>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med" w="med" type="none"/>
            <a:tailEnd len="med" w="med"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med" w="med" type="none"/>
            <a:tailEnd len="med" w="med" type="none"/>
          </a:ln>
        </p:spPr>
      </p:cxnSp>
      <p:sp>
        <p:nvSpPr>
          <p:cNvPr id="19" name="Shape 19"/>
          <p:cNvSpPr txBox="1"/>
          <p:nvPr>
            <p:ph type="title"/>
          </p:nvPr>
        </p:nvSpPr>
        <p:spPr>
          <a:xfrm>
            <a:off x="406425" y="1806825"/>
            <a:ext cx="8296800" cy="1542000"/>
          </a:xfrm>
          <a:prstGeom prst="rect">
            <a:avLst/>
          </a:prstGeom>
        </p:spPr>
        <p:txBody>
          <a:bodyPr anchorCtr="0" anchor="ctr" bIns="91425" lIns="91425" rIns="91425" wrap="square" tIns="91425"/>
          <a:lstStyle>
            <a:lvl1pPr lvl="0" rtl="0" algn="ctr">
              <a:spcBef>
                <a:spcPts val="0"/>
              </a:spcBef>
              <a:buClr>
                <a:schemeClr val="lt1"/>
              </a:buClr>
              <a:buSzPct val="100000"/>
              <a:defRPr sz="4800">
                <a:solidFill>
                  <a:schemeClr val="lt1"/>
                </a:solidFill>
              </a:defRPr>
            </a:lvl1pPr>
            <a:lvl2pPr lvl="1" rtl="0" algn="ctr">
              <a:spcBef>
                <a:spcPts val="0"/>
              </a:spcBef>
              <a:buClr>
                <a:schemeClr val="lt1"/>
              </a:buClr>
              <a:buSzPct val="100000"/>
              <a:defRPr sz="4800">
                <a:solidFill>
                  <a:schemeClr val="lt1"/>
                </a:solidFill>
              </a:defRPr>
            </a:lvl2pPr>
            <a:lvl3pPr lvl="2" rtl="0" algn="ctr">
              <a:spcBef>
                <a:spcPts val="0"/>
              </a:spcBef>
              <a:buClr>
                <a:schemeClr val="lt1"/>
              </a:buClr>
              <a:buSzPct val="100000"/>
              <a:defRPr sz="4800">
                <a:solidFill>
                  <a:schemeClr val="lt1"/>
                </a:solidFill>
              </a:defRPr>
            </a:lvl3pPr>
            <a:lvl4pPr lvl="3" rtl="0" algn="ctr">
              <a:spcBef>
                <a:spcPts val="0"/>
              </a:spcBef>
              <a:buClr>
                <a:schemeClr val="lt1"/>
              </a:buClr>
              <a:buSzPct val="100000"/>
              <a:defRPr sz="4800">
                <a:solidFill>
                  <a:schemeClr val="lt1"/>
                </a:solidFill>
              </a:defRPr>
            </a:lvl4pPr>
            <a:lvl5pPr lvl="4" rtl="0" algn="ctr">
              <a:spcBef>
                <a:spcPts val="0"/>
              </a:spcBef>
              <a:buClr>
                <a:schemeClr val="lt1"/>
              </a:buClr>
              <a:buSzPct val="100000"/>
              <a:defRPr sz="4800">
                <a:solidFill>
                  <a:schemeClr val="lt1"/>
                </a:solidFill>
              </a:defRPr>
            </a:lvl5pPr>
            <a:lvl6pPr lvl="5" rtl="0" algn="ctr">
              <a:spcBef>
                <a:spcPts val="0"/>
              </a:spcBef>
              <a:buClr>
                <a:schemeClr val="lt1"/>
              </a:buClr>
              <a:buSzPct val="100000"/>
              <a:defRPr sz="4800">
                <a:solidFill>
                  <a:schemeClr val="lt1"/>
                </a:solidFill>
              </a:defRPr>
            </a:lvl6pPr>
            <a:lvl7pPr lvl="6" rtl="0" algn="ctr">
              <a:spcBef>
                <a:spcPts val="0"/>
              </a:spcBef>
              <a:buClr>
                <a:schemeClr val="lt1"/>
              </a:buClr>
              <a:buSzPct val="100000"/>
              <a:defRPr sz="4800">
                <a:solidFill>
                  <a:schemeClr val="lt1"/>
                </a:solidFill>
              </a:defRPr>
            </a:lvl7pPr>
            <a:lvl8pPr lvl="7" rtl="0" algn="ctr">
              <a:spcBef>
                <a:spcPts val="0"/>
              </a:spcBef>
              <a:buClr>
                <a:schemeClr val="lt1"/>
              </a:buClr>
              <a:buSzPct val="100000"/>
              <a:defRPr sz="4800">
                <a:solidFill>
                  <a:schemeClr val="lt1"/>
                </a:solidFill>
              </a:defRPr>
            </a:lvl8pPr>
            <a:lvl9pPr lvl="8" rtl="0" algn="ctr">
              <a:spcBef>
                <a:spcPts val="0"/>
              </a:spcBef>
              <a:buClr>
                <a:schemeClr val="lt1"/>
              </a:buClr>
              <a:buSzPct val="100000"/>
              <a:defRPr sz="4800">
                <a:solidFill>
                  <a:schemeClr val="lt1"/>
                </a:solidFill>
              </a:defRPr>
            </a:lvl9pPr>
          </a:lstStyle>
          <a:p/>
        </p:txBody>
      </p:sp>
      <p:sp>
        <p:nvSpPr>
          <p:cNvPr id="20" name="Shape 20"/>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25" name="Shape 25"/>
          <p:cNvSpPr txBox="1"/>
          <p:nvPr>
            <p:ph type="title"/>
          </p:nvPr>
        </p:nvSpPr>
        <p:spPr>
          <a:xfrm>
            <a:off x="2400250" y="575950"/>
            <a:ext cx="6321600" cy="6354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 name="Shape 26"/>
          <p:cNvSpPr txBox="1"/>
          <p:nvPr>
            <p:ph idx="1" type="body"/>
          </p:nvPr>
        </p:nvSpPr>
        <p:spPr>
          <a:xfrm>
            <a:off x="2410112" y="1595776"/>
            <a:ext cx="6321600" cy="30024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32" name="Shape 32"/>
          <p:cNvSpPr txBox="1"/>
          <p:nvPr>
            <p:ph type="title"/>
          </p:nvPr>
        </p:nvSpPr>
        <p:spPr>
          <a:xfrm>
            <a:off x="2400250" y="575950"/>
            <a:ext cx="6321600" cy="6354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 name="Shape 33"/>
          <p:cNvSpPr txBox="1"/>
          <p:nvPr>
            <p:ph idx="1" type="body"/>
          </p:nvPr>
        </p:nvSpPr>
        <p:spPr>
          <a:xfrm>
            <a:off x="2400303" y="1602675"/>
            <a:ext cx="3071400" cy="30024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4" name="Shape 34"/>
          <p:cNvSpPr txBox="1"/>
          <p:nvPr>
            <p:ph idx="2" type="body"/>
          </p:nvPr>
        </p:nvSpPr>
        <p:spPr>
          <a:xfrm>
            <a:off x="5650572" y="1602675"/>
            <a:ext cx="3071400" cy="30024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5" name="Shape 35"/>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8" name="Shape 38"/>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319500" y="936600"/>
            <a:ext cx="2808000" cy="755700"/>
          </a:xfrm>
          <a:prstGeom prst="rect">
            <a:avLst/>
          </a:prstGeom>
        </p:spPr>
        <p:txBody>
          <a:bodyPr anchorCtr="0" anchor="b" bIns="91425" lIns="91425" rIns="91425" wrap="square"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42" name="Shape 42"/>
          <p:cNvSpPr txBox="1"/>
          <p:nvPr>
            <p:ph idx="1" type="body"/>
          </p:nvPr>
        </p:nvSpPr>
        <p:spPr>
          <a:xfrm>
            <a:off x="319500" y="1846804"/>
            <a:ext cx="2808000" cy="2806200"/>
          </a:xfrm>
          <a:prstGeom prst="rect">
            <a:avLst/>
          </a:prstGeom>
        </p:spPr>
        <p:txBody>
          <a:bodyPr anchorCtr="0" anchor="t" bIns="91425" lIns="91425" rIns="91425" wrap="square"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rgbClr val="353535"/>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46" name="Shape 46"/>
          <p:cNvSpPr txBox="1"/>
          <p:nvPr>
            <p:ph type="title"/>
          </p:nvPr>
        </p:nvSpPr>
        <p:spPr>
          <a:xfrm>
            <a:off x="283103" y="712141"/>
            <a:ext cx="6244200" cy="3835500"/>
          </a:xfrm>
          <a:prstGeom prst="rect">
            <a:avLst/>
          </a:prstGeom>
        </p:spPr>
        <p:txBody>
          <a:bodyPr anchorCtr="0" anchor="ctr" bIns="91425" lIns="91425" rIns="91425" wrap="square"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51" name="Shape 51"/>
          <p:cNvSpPr txBox="1"/>
          <p:nvPr>
            <p:ph type="title"/>
          </p:nvPr>
        </p:nvSpPr>
        <p:spPr>
          <a:xfrm>
            <a:off x="265500" y="1397350"/>
            <a:ext cx="4045200" cy="1318200"/>
          </a:xfrm>
          <a:prstGeom prst="rect">
            <a:avLst/>
          </a:prstGeom>
        </p:spPr>
        <p:txBody>
          <a:bodyPr anchorCtr="0" anchor="b" bIns="91425" lIns="91425" rIns="91425" wrap="square" tIns="91425"/>
          <a:lstStyle>
            <a:lvl1pPr lvl="0" rtl="0" algn="ctr">
              <a:spcBef>
                <a:spcPts val="0"/>
              </a:spcBef>
              <a:buClr>
                <a:schemeClr val="dk1"/>
              </a:buClr>
              <a:buSzPct val="100000"/>
              <a:defRPr sz="3600">
                <a:solidFill>
                  <a:schemeClr val="dk1"/>
                </a:solidFill>
              </a:defRPr>
            </a:lvl1pPr>
            <a:lvl2pPr lvl="1" rtl="0" algn="ctr">
              <a:spcBef>
                <a:spcPts val="0"/>
              </a:spcBef>
              <a:buClr>
                <a:schemeClr val="dk1"/>
              </a:buClr>
              <a:buSzPct val="100000"/>
              <a:defRPr sz="3600">
                <a:solidFill>
                  <a:schemeClr val="dk1"/>
                </a:solidFill>
              </a:defRPr>
            </a:lvl2pPr>
            <a:lvl3pPr lvl="2" rtl="0" algn="ctr">
              <a:spcBef>
                <a:spcPts val="0"/>
              </a:spcBef>
              <a:buClr>
                <a:schemeClr val="dk1"/>
              </a:buClr>
              <a:buSzPct val="100000"/>
              <a:defRPr sz="3600">
                <a:solidFill>
                  <a:schemeClr val="dk1"/>
                </a:solidFill>
              </a:defRPr>
            </a:lvl3pPr>
            <a:lvl4pPr lvl="3" rtl="0" algn="ctr">
              <a:spcBef>
                <a:spcPts val="0"/>
              </a:spcBef>
              <a:buClr>
                <a:schemeClr val="dk1"/>
              </a:buClr>
              <a:buSzPct val="100000"/>
              <a:defRPr sz="3600">
                <a:solidFill>
                  <a:schemeClr val="dk1"/>
                </a:solidFill>
              </a:defRPr>
            </a:lvl4pPr>
            <a:lvl5pPr lvl="4" rtl="0" algn="ctr">
              <a:spcBef>
                <a:spcPts val="0"/>
              </a:spcBef>
              <a:buClr>
                <a:schemeClr val="dk1"/>
              </a:buClr>
              <a:buSzPct val="100000"/>
              <a:defRPr sz="3600">
                <a:solidFill>
                  <a:schemeClr val="dk1"/>
                </a:solidFill>
              </a:defRPr>
            </a:lvl5pPr>
            <a:lvl6pPr lvl="5" rtl="0" algn="ctr">
              <a:spcBef>
                <a:spcPts val="0"/>
              </a:spcBef>
              <a:buClr>
                <a:schemeClr val="dk1"/>
              </a:buClr>
              <a:buSzPct val="100000"/>
              <a:defRPr sz="3600">
                <a:solidFill>
                  <a:schemeClr val="dk1"/>
                </a:solidFill>
              </a:defRPr>
            </a:lvl6pPr>
            <a:lvl7pPr lvl="6" rtl="0" algn="ctr">
              <a:spcBef>
                <a:spcPts val="0"/>
              </a:spcBef>
              <a:buClr>
                <a:schemeClr val="dk1"/>
              </a:buClr>
              <a:buSzPct val="100000"/>
              <a:defRPr sz="3600">
                <a:solidFill>
                  <a:schemeClr val="dk1"/>
                </a:solidFill>
              </a:defRPr>
            </a:lvl7pPr>
            <a:lvl8pPr lvl="7" rtl="0" algn="ctr">
              <a:spcBef>
                <a:spcPts val="0"/>
              </a:spcBef>
              <a:buClr>
                <a:schemeClr val="dk1"/>
              </a:buClr>
              <a:buSzPct val="100000"/>
              <a:defRPr sz="3600">
                <a:solidFill>
                  <a:schemeClr val="dk1"/>
                </a:solidFill>
              </a:defRPr>
            </a:lvl8pPr>
            <a:lvl9pPr lvl="8" rtl="0" algn="ctr">
              <a:spcBef>
                <a:spcPts val="0"/>
              </a:spcBef>
              <a:buClr>
                <a:schemeClr val="dk1"/>
              </a:buClr>
              <a:buSzPct val="100000"/>
              <a:defRPr sz="3600">
                <a:solidFill>
                  <a:schemeClr val="dk1"/>
                </a:solidFill>
              </a:defRPr>
            </a:lvl9pPr>
          </a:lstStyle>
          <a:p/>
        </p:txBody>
      </p:sp>
      <p:sp>
        <p:nvSpPr>
          <p:cNvPr id="52" name="Shape 52"/>
          <p:cNvSpPr txBox="1"/>
          <p:nvPr>
            <p:ph idx="1" type="subTitle"/>
          </p:nvPr>
        </p:nvSpPr>
        <p:spPr>
          <a:xfrm>
            <a:off x="265500" y="2735371"/>
            <a:ext cx="4045200" cy="1345500"/>
          </a:xfrm>
          <a:prstGeom prst="rect">
            <a:avLst/>
          </a:prstGeom>
        </p:spPr>
        <p:txBody>
          <a:bodyPr anchorCtr="0" anchor="t" bIns="91425" lIns="91425" rIns="91425" wrap="square"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rIns="91425" wrap="square"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54" name="Shape 54"/>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rIns="91425" wrap="square" tIns="91425"/>
          <a:lstStyle>
            <a:lvl1pPr lvl="0" rtl="0">
              <a:lnSpc>
                <a:spcPct val="100000"/>
              </a:lnSpc>
              <a:spcBef>
                <a:spcPts val="0"/>
              </a:spcBef>
              <a:spcAft>
                <a:spcPts val="0"/>
              </a:spcAft>
              <a:buNone/>
              <a:defRPr/>
            </a:lvl1pPr>
          </a:lstStyle>
          <a:p/>
        </p:txBody>
      </p:sp>
      <p:sp>
        <p:nvSpPr>
          <p:cNvPr id="59" name="Shape 59"/>
          <p:cNvSpPr txBox="1"/>
          <p:nvPr>
            <p:ph idx="12" type="sldNum"/>
          </p:nvPr>
        </p:nvSpPr>
        <p:spPr>
          <a:xfrm>
            <a:off x="8497999" y="4688759"/>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rIns="91425" wrap="square" tIns="91425"/>
          <a:lstStyle>
            <a:lvl1pPr lvl="0" rt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6"/>
            <a:ext cx="6321600" cy="30024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dk2"/>
              </a:buClr>
              <a:buSzPct val="100000"/>
              <a:buFont typeface="Lato"/>
              <a:buChar char="●"/>
              <a:defRPr sz="1800">
                <a:solidFill>
                  <a:schemeClr val="dk2"/>
                </a:solidFill>
                <a:latin typeface="Lato"/>
                <a:ea typeface="Lato"/>
                <a:cs typeface="Lato"/>
                <a:sym typeface="Lato"/>
              </a:defRPr>
            </a:lvl1pPr>
            <a:lvl2pPr lvl="1"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2pPr>
            <a:lvl3pPr lvl="2"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3pPr>
            <a:lvl4pPr lvl="3"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4pPr>
            <a:lvl5pPr lvl="4"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5pPr>
            <a:lvl6pPr lvl="5"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6pPr>
            <a:lvl7pPr lvl="6"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7pPr>
            <a:lvl8pPr lvl="7"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8pPr>
            <a:lvl9pPr lvl="8" rtl="0">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rIns="91425" wrap="square" tIns="91425">
            <a:noAutofit/>
          </a:bodyPr>
          <a:lstStyle/>
          <a:p>
            <a:pPr lvl="0" rt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2371725" y="630225"/>
            <a:ext cx="6668400" cy="1542000"/>
          </a:xfrm>
          <a:prstGeom prst="rect">
            <a:avLst/>
          </a:prstGeom>
        </p:spPr>
        <p:txBody>
          <a:bodyPr anchorCtr="0" anchor="t" bIns="91425" lIns="91425" rIns="91425" wrap="square" tIns="91425">
            <a:noAutofit/>
          </a:bodyPr>
          <a:lstStyle/>
          <a:p>
            <a:pPr lvl="0" rtl="0">
              <a:spcBef>
                <a:spcPts val="0"/>
              </a:spcBef>
              <a:buClr>
                <a:schemeClr val="dk2"/>
              </a:buClr>
              <a:buSzPct val="25000"/>
              <a:buFont typeface="Arial"/>
              <a:buNone/>
            </a:pPr>
            <a:r>
              <a:rPr lang="en"/>
              <a:t>Feature Selection Inspired Classifier Ensemble Reduction</a:t>
            </a:r>
          </a:p>
        </p:txBody>
      </p:sp>
      <p:sp>
        <p:nvSpPr>
          <p:cNvPr id="73" name="Shape 73"/>
          <p:cNvSpPr txBox="1"/>
          <p:nvPr>
            <p:ph idx="1" type="subTitle"/>
          </p:nvPr>
        </p:nvSpPr>
        <p:spPr>
          <a:xfrm>
            <a:off x="2371717" y="3364700"/>
            <a:ext cx="6331500" cy="1241700"/>
          </a:xfrm>
          <a:prstGeom prst="rect">
            <a:avLst/>
          </a:prstGeom>
        </p:spPr>
        <p:txBody>
          <a:bodyPr anchorCtr="0" anchor="b" bIns="91425" lIns="91425" rIns="91425" wrap="square" tIns="91425">
            <a:noAutofit/>
          </a:bodyPr>
          <a:lstStyle/>
          <a:p>
            <a:pPr lvl="0" rtl="0">
              <a:spcBef>
                <a:spcPts val="0"/>
              </a:spcBef>
              <a:buNone/>
            </a:pPr>
            <a:r>
              <a:rPr lang="en" sz="2400"/>
              <a:t>Prajwal Kailas (prajwal967@gmail.com),  14CO132, 9632080195</a:t>
            </a:r>
            <a:br>
              <a:rPr lang="en" sz="2400"/>
            </a:br>
            <a:r>
              <a:rPr lang="en" sz="2400"/>
              <a:t>National Institute Of Technology Karnataka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idx="4294967295" type="title"/>
          </p:nvPr>
        </p:nvSpPr>
        <p:spPr>
          <a:xfrm>
            <a:off x="535775" y="712150"/>
            <a:ext cx="5197200" cy="768000"/>
          </a:xfrm>
          <a:prstGeom prst="rect">
            <a:avLst/>
          </a:prstGeom>
        </p:spPr>
        <p:txBody>
          <a:bodyPr anchorCtr="0" anchor="t" bIns="91425" lIns="91425" rIns="91425" wrap="square" tIns="91425">
            <a:noAutofit/>
          </a:bodyPr>
          <a:lstStyle/>
          <a:p>
            <a:pPr lvl="0" rtl="0">
              <a:spcBef>
                <a:spcPts val="0"/>
              </a:spcBef>
              <a:spcAft>
                <a:spcPts val="1600"/>
              </a:spcAft>
              <a:buClr>
                <a:schemeClr val="dk2"/>
              </a:buClr>
              <a:buSzPct val="30555"/>
              <a:buFont typeface="Arial"/>
              <a:buNone/>
            </a:pPr>
            <a:r>
              <a:rPr lang="en" sz="3600">
                <a:solidFill>
                  <a:schemeClr val="dk1"/>
                </a:solidFill>
              </a:rPr>
              <a:t>Feature Selection With Harmony Search</a:t>
            </a:r>
          </a:p>
          <a:p>
            <a:pPr lvl="0" rtl="0">
              <a:spcBef>
                <a:spcPts val="0"/>
              </a:spcBef>
              <a:spcAft>
                <a:spcPts val="1600"/>
              </a:spcAft>
              <a:buNone/>
            </a:pPr>
            <a:r>
              <a:t/>
            </a:r>
            <a:endParaRPr sz="3600">
              <a:solidFill>
                <a:schemeClr val="dk1"/>
              </a:solidFill>
            </a:endParaRPr>
          </a:p>
        </p:txBody>
      </p:sp>
      <p:sp>
        <p:nvSpPr>
          <p:cNvPr id="136" name="Shape 136"/>
          <p:cNvSpPr txBox="1"/>
          <p:nvPr>
            <p:ph idx="4294967295" type="title"/>
          </p:nvPr>
        </p:nvSpPr>
        <p:spPr>
          <a:xfrm>
            <a:off x="535775" y="1345075"/>
            <a:ext cx="5197200" cy="30675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t/>
            </a:r>
            <a:endParaRPr sz="1800">
              <a:solidFill>
                <a:srgbClr val="222222"/>
              </a:solidFill>
              <a:highlight>
                <a:srgbClr val="FFFFFF"/>
              </a:highlight>
              <a:latin typeface="Lato"/>
              <a:ea typeface="Lato"/>
              <a:cs typeface="Lato"/>
              <a:sym typeface="Lato"/>
            </a:endParaRPr>
          </a:p>
          <a:p>
            <a:pPr lvl="0" rtl="0">
              <a:lnSpc>
                <a:spcPct val="115000"/>
              </a:lnSpc>
              <a:spcBef>
                <a:spcPts val="0"/>
              </a:spcBef>
              <a:spcAft>
                <a:spcPts val="1600"/>
              </a:spcAft>
              <a:buClr>
                <a:schemeClr val="dk2"/>
              </a:buClr>
              <a:buSzPct val="61111"/>
              <a:buFont typeface="Arial"/>
              <a:buNone/>
            </a:pPr>
            <a:r>
              <a:rPr b="0" lang="en" sz="1800">
                <a:solidFill>
                  <a:srgbClr val="222222"/>
                </a:solidFill>
                <a:latin typeface="Lato"/>
                <a:ea typeface="Lato"/>
                <a:cs typeface="Lato"/>
                <a:sym typeface="Lato"/>
              </a:rPr>
              <a:t>Each musician votes/selects a feature that needs to be included in the harmony. Finally a </a:t>
            </a:r>
            <a:r>
              <a:rPr lang="en" sz="1800">
                <a:solidFill>
                  <a:srgbClr val="222222"/>
                </a:solidFill>
                <a:latin typeface="Lato"/>
                <a:ea typeface="Lato"/>
                <a:cs typeface="Lato"/>
                <a:sym typeface="Lato"/>
              </a:rPr>
              <a:t>voting</a:t>
            </a:r>
            <a:r>
              <a:rPr b="0" lang="en" sz="1800">
                <a:solidFill>
                  <a:srgbClr val="222222"/>
                </a:solidFill>
                <a:latin typeface="Lato"/>
                <a:ea typeface="Lato"/>
                <a:cs typeface="Lato"/>
                <a:sym typeface="Lato"/>
              </a:rPr>
              <a:t> methodology is used to select the </a:t>
            </a:r>
            <a:r>
              <a:rPr lang="en" sz="1800">
                <a:solidFill>
                  <a:srgbClr val="222222"/>
                </a:solidFill>
                <a:latin typeface="Lato"/>
                <a:ea typeface="Lato"/>
                <a:cs typeface="Lato"/>
                <a:sym typeface="Lato"/>
              </a:rPr>
              <a:t>optimum</a:t>
            </a:r>
            <a:r>
              <a:rPr b="0" lang="en" sz="1800">
                <a:solidFill>
                  <a:srgbClr val="222222"/>
                </a:solidFill>
                <a:latin typeface="Lato"/>
                <a:ea typeface="Lato"/>
                <a:cs typeface="Lato"/>
                <a:sym typeface="Lato"/>
              </a:rPr>
              <a:t> notes/features which forms the optimum </a:t>
            </a:r>
            <a:r>
              <a:rPr lang="en" sz="1800">
                <a:solidFill>
                  <a:srgbClr val="222222"/>
                </a:solidFill>
                <a:latin typeface="Lato"/>
                <a:ea typeface="Lato"/>
                <a:cs typeface="Lato"/>
                <a:sym typeface="Lato"/>
              </a:rPr>
              <a:t>harmony</a:t>
            </a:r>
            <a:r>
              <a:rPr b="0" lang="en" sz="1800">
                <a:solidFill>
                  <a:srgbClr val="222222"/>
                </a:solidFill>
                <a:latin typeface="Lato"/>
                <a:ea typeface="Lato"/>
                <a:cs typeface="Lato"/>
                <a:sym typeface="Lato"/>
              </a:rPr>
              <a:t>/</a:t>
            </a:r>
            <a:r>
              <a:rPr lang="en" sz="1800">
                <a:solidFill>
                  <a:srgbClr val="222222"/>
                </a:solidFill>
                <a:latin typeface="Lato"/>
                <a:ea typeface="Lato"/>
                <a:cs typeface="Lato"/>
                <a:sym typeface="Lato"/>
              </a:rPr>
              <a:t>cost</a:t>
            </a:r>
            <a:r>
              <a:rPr b="0" lang="en" sz="1800">
                <a:solidFill>
                  <a:srgbClr val="222222"/>
                </a:solidFill>
                <a:latin typeface="Lato"/>
                <a:ea typeface="Lato"/>
                <a:cs typeface="Lato"/>
                <a:sym typeface="Lato"/>
              </a:rPr>
              <a:t> </a:t>
            </a:r>
            <a:r>
              <a:rPr lang="en" sz="1800">
                <a:solidFill>
                  <a:srgbClr val="222222"/>
                </a:solidFill>
                <a:latin typeface="Lato"/>
                <a:ea typeface="Lato"/>
                <a:cs typeface="Lato"/>
                <a:sym typeface="Lato"/>
              </a:rPr>
              <a:t>function</a:t>
            </a:r>
            <a:r>
              <a:rPr b="0" lang="en" sz="1800">
                <a:solidFill>
                  <a:srgbClr val="222222"/>
                </a:solidFill>
                <a:latin typeface="Lato"/>
                <a:ea typeface="Lato"/>
                <a:cs typeface="Lato"/>
                <a:sym typeface="Lato"/>
              </a:rPr>
              <a:t>.</a:t>
            </a:r>
          </a:p>
          <a:p>
            <a:pPr lvl="0" rtl="0">
              <a:lnSpc>
                <a:spcPct val="115000"/>
              </a:lnSpc>
              <a:spcBef>
                <a:spcPts val="0"/>
              </a:spcBef>
              <a:spcAft>
                <a:spcPts val="1600"/>
              </a:spcAft>
              <a:buNone/>
            </a:pPr>
            <a:r>
              <a:t/>
            </a:r>
            <a:endParaRPr b="0" sz="1800">
              <a:solidFill>
                <a:srgbClr val="222222"/>
              </a:solidFill>
              <a:highlight>
                <a:srgbClr val="FFFFFF"/>
              </a:highlight>
              <a:latin typeface="Lato"/>
              <a:ea typeface="Lato"/>
              <a:cs typeface="Lato"/>
              <a:sym typeface="Lato"/>
            </a:endParaRPr>
          </a:p>
          <a:p>
            <a:pPr lvl="0" rtl="0">
              <a:lnSpc>
                <a:spcPct val="115000"/>
              </a:lnSpc>
              <a:spcBef>
                <a:spcPts val="0"/>
              </a:spcBef>
              <a:spcAft>
                <a:spcPts val="1600"/>
              </a:spcAft>
              <a:buNone/>
            </a:pPr>
            <a:r>
              <a:t/>
            </a:r>
            <a:endParaRPr b="0" sz="1800">
              <a:solidFill>
                <a:srgbClr val="222222"/>
              </a:solidFill>
              <a:highlight>
                <a:srgbClr val="FFFFFF"/>
              </a:highlight>
              <a:latin typeface="Lato"/>
              <a:ea typeface="Lato"/>
              <a:cs typeface="Lato"/>
              <a:sym typeface="Lato"/>
            </a:endParaRPr>
          </a:p>
          <a:p>
            <a:pPr lvl="0" rtl="0">
              <a:lnSpc>
                <a:spcPct val="115000"/>
              </a:lnSpc>
              <a:spcBef>
                <a:spcPts val="0"/>
              </a:spcBef>
              <a:spcAft>
                <a:spcPts val="1600"/>
              </a:spcAft>
              <a:buNone/>
            </a:pPr>
            <a:r>
              <a:t/>
            </a:r>
            <a:endParaRPr b="0" sz="1800">
              <a:solidFill>
                <a:srgbClr val="222222"/>
              </a:solidFill>
              <a:highlight>
                <a:srgbClr val="FFFFFF"/>
              </a:highlight>
              <a:latin typeface="Lato"/>
              <a:ea typeface="Lato"/>
              <a:cs typeface="Lato"/>
              <a:sym typeface="Lato"/>
            </a:endParaRPr>
          </a:p>
          <a:p>
            <a:pPr lvl="0" rtl="0">
              <a:lnSpc>
                <a:spcPct val="115000"/>
              </a:lnSpc>
              <a:spcBef>
                <a:spcPts val="0"/>
              </a:spcBef>
              <a:spcAft>
                <a:spcPts val="1600"/>
              </a:spcAft>
              <a:buNone/>
            </a:pPr>
            <a:r>
              <a:t/>
            </a:r>
            <a:endParaRPr b="0" sz="1800">
              <a:solidFill>
                <a:srgbClr val="222222"/>
              </a:solidFill>
              <a:highlight>
                <a:srgbClr val="FFFFFF"/>
              </a:highlight>
              <a:latin typeface="Lato"/>
              <a:ea typeface="Lato"/>
              <a:cs typeface="Lato"/>
              <a:sym typeface="Lato"/>
            </a:endParaRPr>
          </a:p>
          <a:p>
            <a:pPr lvl="0" rtl="0">
              <a:lnSpc>
                <a:spcPct val="115000"/>
              </a:lnSpc>
              <a:spcBef>
                <a:spcPts val="0"/>
              </a:spcBef>
              <a:spcAft>
                <a:spcPts val="1600"/>
              </a:spcAft>
              <a:buNone/>
            </a:pPr>
            <a:r>
              <a:t/>
            </a:r>
            <a:endParaRPr b="0" sz="1800">
              <a:solidFill>
                <a:srgbClr val="222222"/>
              </a:solidFill>
              <a:highlight>
                <a:srgbClr val="FFFFFF"/>
              </a:highlight>
              <a:latin typeface="Lato"/>
              <a:ea typeface="Lato"/>
              <a:cs typeface="Lato"/>
              <a:sym typeface="Lato"/>
            </a:endParaRPr>
          </a:p>
          <a:p>
            <a:pPr lvl="0" rtl="0">
              <a:lnSpc>
                <a:spcPct val="115000"/>
              </a:lnSpc>
              <a:spcBef>
                <a:spcPts val="0"/>
              </a:spcBef>
              <a:spcAft>
                <a:spcPts val="1600"/>
              </a:spcAft>
              <a:buNone/>
            </a:pPr>
            <a:r>
              <a:t/>
            </a:r>
            <a:endParaRPr b="0" sz="1800">
              <a:solidFill>
                <a:srgbClr val="222222"/>
              </a:solidFill>
              <a:highlight>
                <a:srgbClr val="FFFFFF"/>
              </a:highlight>
              <a:latin typeface="Lato"/>
              <a:ea typeface="Lato"/>
              <a:cs typeface="Lato"/>
              <a:sym typeface="Lato"/>
            </a:endParaRPr>
          </a:p>
        </p:txBody>
      </p:sp>
      <p:pic>
        <p:nvPicPr>
          <p:cNvPr id="137" name="Shape 137"/>
          <p:cNvPicPr preferRelativeResize="0"/>
          <p:nvPr/>
        </p:nvPicPr>
        <p:blipFill>
          <a:blip r:embed="rId3">
            <a:alphaModFix/>
          </a:blip>
          <a:stretch>
            <a:fillRect/>
          </a:stretch>
        </p:blipFill>
        <p:spPr>
          <a:xfrm>
            <a:off x="5627505" y="1584400"/>
            <a:ext cx="3341696" cy="2758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256200" y="560875"/>
            <a:ext cx="8631600" cy="3835500"/>
          </a:xfrm>
          <a:prstGeom prst="rect">
            <a:avLst/>
          </a:prstGeom>
        </p:spPr>
        <p:txBody>
          <a:bodyPr anchorCtr="0" anchor="t" bIns="91425" lIns="91425" rIns="91425" wrap="square" tIns="91425">
            <a:noAutofit/>
          </a:bodyPr>
          <a:lstStyle/>
          <a:p>
            <a:pPr lvl="0">
              <a:spcBef>
                <a:spcPts val="0"/>
              </a:spcBef>
              <a:buNone/>
            </a:pPr>
            <a:r>
              <a:rPr lang="en"/>
              <a:t>Approaches</a:t>
            </a:r>
          </a:p>
          <a:p>
            <a:pPr lvl="0" rtl="0">
              <a:spcBef>
                <a:spcPts val="0"/>
              </a:spcBef>
              <a:buNone/>
            </a:pPr>
            <a:r>
              <a:t/>
            </a:r>
            <a:endParaRPr/>
          </a:p>
          <a:p>
            <a:pPr indent="-533400" lvl="0" marL="457200" rtl="0">
              <a:spcBef>
                <a:spcPts val="0"/>
              </a:spcBef>
              <a:buClr>
                <a:schemeClr val="accent5"/>
              </a:buClr>
              <a:buAutoNum type="arabicPeriod"/>
            </a:pPr>
            <a:r>
              <a:rPr lang="en">
                <a:solidFill>
                  <a:schemeClr val="accent5"/>
                </a:solidFill>
              </a:rPr>
              <a:t>Classifier Ensemble Reduction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idx="4294967295" type="title"/>
          </p:nvPr>
        </p:nvSpPr>
        <p:spPr>
          <a:xfrm>
            <a:off x="535775" y="712150"/>
            <a:ext cx="5197200" cy="768000"/>
          </a:xfrm>
          <a:prstGeom prst="rect">
            <a:avLst/>
          </a:prstGeom>
        </p:spPr>
        <p:txBody>
          <a:bodyPr anchorCtr="0" anchor="t" bIns="91425" lIns="91425" rIns="91425" wrap="square" tIns="91425">
            <a:noAutofit/>
          </a:bodyPr>
          <a:lstStyle/>
          <a:p>
            <a:pPr lvl="0" rtl="0">
              <a:spcBef>
                <a:spcPts val="0"/>
              </a:spcBef>
              <a:spcAft>
                <a:spcPts val="1600"/>
              </a:spcAft>
              <a:buNone/>
            </a:pPr>
            <a:r>
              <a:rPr lang="en" sz="3600">
                <a:solidFill>
                  <a:schemeClr val="dk1"/>
                </a:solidFill>
              </a:rPr>
              <a:t>Classifier Ensemble Reduction</a:t>
            </a:r>
          </a:p>
        </p:txBody>
      </p:sp>
      <p:sp>
        <p:nvSpPr>
          <p:cNvPr id="148" name="Shape 148"/>
          <p:cNvSpPr txBox="1"/>
          <p:nvPr>
            <p:ph idx="4294967295" type="title"/>
          </p:nvPr>
        </p:nvSpPr>
        <p:spPr>
          <a:xfrm>
            <a:off x="535775" y="1480150"/>
            <a:ext cx="5197200" cy="30675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t/>
            </a:r>
            <a:endParaRPr sz="1800">
              <a:solidFill>
                <a:srgbClr val="222222"/>
              </a:solidFill>
              <a:highlight>
                <a:srgbClr val="FFFFFF"/>
              </a:highlight>
              <a:latin typeface="Lato"/>
              <a:ea typeface="Lato"/>
              <a:cs typeface="Lato"/>
              <a:sym typeface="Lato"/>
            </a:endParaRPr>
          </a:p>
          <a:p>
            <a:pPr lvl="0" rtl="0">
              <a:lnSpc>
                <a:spcPct val="115000"/>
              </a:lnSpc>
              <a:spcBef>
                <a:spcPts val="0"/>
              </a:spcBef>
              <a:spcAft>
                <a:spcPts val="1600"/>
              </a:spcAft>
              <a:buClr>
                <a:schemeClr val="dk2"/>
              </a:buClr>
              <a:buSzPct val="61111"/>
              <a:buFont typeface="Arial"/>
              <a:buNone/>
            </a:pPr>
            <a:r>
              <a:rPr b="0" lang="en" sz="1800">
                <a:solidFill>
                  <a:srgbClr val="222222"/>
                </a:solidFill>
                <a:highlight>
                  <a:srgbClr val="FFFFFF"/>
                </a:highlight>
                <a:latin typeface="Lato"/>
                <a:ea typeface="Lato"/>
                <a:cs typeface="Lato"/>
                <a:sym typeface="Lato"/>
              </a:rPr>
              <a:t>The first step is forming a pool of </a:t>
            </a:r>
            <a:r>
              <a:rPr lang="en" sz="1800">
                <a:solidFill>
                  <a:srgbClr val="222222"/>
                </a:solidFill>
                <a:highlight>
                  <a:srgbClr val="FFFFFF"/>
                </a:highlight>
                <a:latin typeface="Lato"/>
                <a:ea typeface="Lato"/>
                <a:cs typeface="Lato"/>
                <a:sym typeface="Lato"/>
              </a:rPr>
              <a:t>base classifiers</a:t>
            </a:r>
            <a:r>
              <a:rPr b="0" lang="en" sz="1800">
                <a:solidFill>
                  <a:srgbClr val="222222"/>
                </a:solidFill>
                <a:highlight>
                  <a:srgbClr val="FFFFFF"/>
                </a:highlight>
                <a:latin typeface="Lato"/>
                <a:ea typeface="Lato"/>
                <a:cs typeface="Lato"/>
                <a:sym typeface="Lato"/>
              </a:rPr>
              <a:t>, any machine learning classifier can be used in forming the pool. Once the base classifiers are constructed their predictions are gathered. Using these predictions a </a:t>
            </a:r>
            <a:r>
              <a:rPr lang="en" sz="1800">
                <a:solidFill>
                  <a:srgbClr val="222222"/>
                </a:solidFill>
                <a:highlight>
                  <a:srgbClr val="FFFFFF"/>
                </a:highlight>
                <a:latin typeface="Lato"/>
                <a:ea typeface="Lato"/>
                <a:cs typeface="Lato"/>
                <a:sym typeface="Lato"/>
              </a:rPr>
              <a:t>new dataset</a:t>
            </a:r>
            <a:r>
              <a:rPr b="0" lang="en" sz="1800">
                <a:solidFill>
                  <a:srgbClr val="222222"/>
                </a:solidFill>
                <a:highlight>
                  <a:srgbClr val="FFFFFF"/>
                </a:highlight>
                <a:latin typeface="Lato"/>
                <a:ea typeface="Lato"/>
                <a:cs typeface="Lato"/>
                <a:sym typeface="Lato"/>
              </a:rPr>
              <a:t> is constructed. </a:t>
            </a:r>
          </a:p>
          <a:p>
            <a:pPr lvl="0" rtl="0">
              <a:lnSpc>
                <a:spcPct val="115000"/>
              </a:lnSpc>
              <a:spcBef>
                <a:spcPts val="0"/>
              </a:spcBef>
              <a:spcAft>
                <a:spcPts val="1600"/>
              </a:spcAft>
              <a:buNone/>
            </a:pPr>
            <a:r>
              <a:t/>
            </a:r>
            <a:endParaRPr b="0" sz="1800">
              <a:solidFill>
                <a:srgbClr val="222222"/>
              </a:solidFill>
              <a:highlight>
                <a:srgbClr val="FFFFFF"/>
              </a:highlight>
              <a:latin typeface="Lato"/>
              <a:ea typeface="Lato"/>
              <a:cs typeface="Lato"/>
              <a:sym typeface="Lato"/>
            </a:endParaRPr>
          </a:p>
        </p:txBody>
      </p:sp>
      <p:pic>
        <p:nvPicPr>
          <p:cNvPr id="149" name="Shape 149"/>
          <p:cNvPicPr preferRelativeResize="0"/>
          <p:nvPr/>
        </p:nvPicPr>
        <p:blipFill>
          <a:blip r:embed="rId3">
            <a:alphaModFix/>
          </a:blip>
          <a:stretch>
            <a:fillRect/>
          </a:stretch>
        </p:blipFill>
        <p:spPr>
          <a:xfrm>
            <a:off x="5627505" y="1584400"/>
            <a:ext cx="3341696" cy="2758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idx="4294967295" type="title"/>
          </p:nvPr>
        </p:nvSpPr>
        <p:spPr>
          <a:xfrm>
            <a:off x="535775" y="712150"/>
            <a:ext cx="5197200" cy="768000"/>
          </a:xfrm>
          <a:prstGeom prst="rect">
            <a:avLst/>
          </a:prstGeom>
        </p:spPr>
        <p:txBody>
          <a:bodyPr anchorCtr="0" anchor="t" bIns="91425" lIns="91425" rIns="91425" wrap="square" tIns="91425">
            <a:noAutofit/>
          </a:bodyPr>
          <a:lstStyle/>
          <a:p>
            <a:pPr lvl="0" rtl="0">
              <a:spcBef>
                <a:spcPts val="0"/>
              </a:spcBef>
              <a:spcAft>
                <a:spcPts val="1600"/>
              </a:spcAft>
              <a:buNone/>
            </a:pPr>
            <a:r>
              <a:rPr lang="en" sz="3600">
                <a:solidFill>
                  <a:schemeClr val="dk1"/>
                </a:solidFill>
              </a:rPr>
              <a:t>Classifier Ensemble Reduction</a:t>
            </a:r>
          </a:p>
        </p:txBody>
      </p:sp>
      <p:sp>
        <p:nvSpPr>
          <p:cNvPr id="155" name="Shape 155"/>
          <p:cNvSpPr txBox="1"/>
          <p:nvPr>
            <p:ph idx="4294967295" type="title"/>
          </p:nvPr>
        </p:nvSpPr>
        <p:spPr>
          <a:xfrm>
            <a:off x="535775" y="1480150"/>
            <a:ext cx="5197200" cy="30675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t/>
            </a:r>
            <a:endParaRPr sz="1800">
              <a:solidFill>
                <a:srgbClr val="222222"/>
              </a:solidFill>
              <a:highlight>
                <a:srgbClr val="FFFFFF"/>
              </a:highlight>
              <a:latin typeface="Lato"/>
              <a:ea typeface="Lato"/>
              <a:cs typeface="Lato"/>
              <a:sym typeface="Lato"/>
            </a:endParaRPr>
          </a:p>
          <a:p>
            <a:pPr lvl="0" rtl="0">
              <a:lnSpc>
                <a:spcPct val="115000"/>
              </a:lnSpc>
              <a:spcBef>
                <a:spcPts val="0"/>
              </a:spcBef>
              <a:spcAft>
                <a:spcPts val="1600"/>
              </a:spcAft>
              <a:buNone/>
            </a:pPr>
            <a:r>
              <a:rPr b="0" lang="en" sz="1800">
                <a:solidFill>
                  <a:srgbClr val="222222"/>
                </a:solidFill>
                <a:highlight>
                  <a:srgbClr val="FFFFFF"/>
                </a:highlight>
                <a:latin typeface="Lato"/>
                <a:ea typeface="Lato"/>
                <a:cs typeface="Lato"/>
                <a:sym typeface="Lato"/>
              </a:rPr>
              <a:t>In the new dataset, each column represents an artificially generated feature, each row corresponds to a training instance. This can be thought of as a </a:t>
            </a:r>
            <a:r>
              <a:rPr lang="en" sz="1800">
                <a:solidFill>
                  <a:srgbClr val="222222"/>
                </a:solidFill>
                <a:highlight>
                  <a:srgbClr val="FFFFFF"/>
                </a:highlight>
                <a:latin typeface="Lato"/>
                <a:ea typeface="Lato"/>
                <a:cs typeface="Lato"/>
                <a:sym typeface="Lato"/>
              </a:rPr>
              <a:t>ensemble</a:t>
            </a:r>
            <a:r>
              <a:rPr b="0" lang="en" sz="1800">
                <a:solidFill>
                  <a:srgbClr val="222222"/>
                </a:solidFill>
                <a:highlight>
                  <a:srgbClr val="FFFFFF"/>
                </a:highlight>
                <a:latin typeface="Lato"/>
                <a:ea typeface="Lato"/>
                <a:cs typeface="Lato"/>
                <a:sym typeface="Lato"/>
              </a:rPr>
              <a:t> </a:t>
            </a:r>
            <a:r>
              <a:rPr lang="en" sz="1800">
                <a:solidFill>
                  <a:srgbClr val="222222"/>
                </a:solidFill>
                <a:highlight>
                  <a:srgbClr val="FFFFFF"/>
                </a:highlight>
                <a:latin typeface="Lato"/>
                <a:ea typeface="Lato"/>
                <a:cs typeface="Lato"/>
                <a:sym typeface="Lato"/>
              </a:rPr>
              <a:t>decision matrix</a:t>
            </a:r>
            <a:r>
              <a:rPr b="0" lang="en" sz="1800">
                <a:solidFill>
                  <a:srgbClr val="222222"/>
                </a:solidFill>
                <a:highlight>
                  <a:srgbClr val="FFFFFF"/>
                </a:highlight>
                <a:latin typeface="Lato"/>
                <a:ea typeface="Lato"/>
                <a:cs typeface="Lato"/>
                <a:sym typeface="Lato"/>
              </a:rPr>
              <a:t>.</a:t>
            </a:r>
          </a:p>
          <a:p>
            <a:pPr lvl="0" rtl="0">
              <a:lnSpc>
                <a:spcPct val="115000"/>
              </a:lnSpc>
              <a:spcBef>
                <a:spcPts val="0"/>
              </a:spcBef>
              <a:spcAft>
                <a:spcPts val="1600"/>
              </a:spcAft>
              <a:buNone/>
            </a:pPr>
            <a:r>
              <a:t/>
            </a:r>
            <a:endParaRPr b="0" sz="1800">
              <a:solidFill>
                <a:srgbClr val="222222"/>
              </a:solidFill>
              <a:highlight>
                <a:srgbClr val="FFFFFF"/>
              </a:highlight>
              <a:latin typeface="Lato"/>
              <a:ea typeface="Lato"/>
              <a:cs typeface="Lato"/>
              <a:sym typeface="Lato"/>
            </a:endParaRPr>
          </a:p>
        </p:txBody>
      </p:sp>
      <p:pic>
        <p:nvPicPr>
          <p:cNvPr id="156" name="Shape 156"/>
          <p:cNvPicPr preferRelativeResize="0"/>
          <p:nvPr/>
        </p:nvPicPr>
        <p:blipFill>
          <a:blip r:embed="rId3">
            <a:alphaModFix/>
          </a:blip>
          <a:stretch>
            <a:fillRect/>
          </a:stretch>
        </p:blipFill>
        <p:spPr>
          <a:xfrm>
            <a:off x="5627505" y="1584400"/>
            <a:ext cx="3341696" cy="2758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idx="4294967295" type="title"/>
          </p:nvPr>
        </p:nvSpPr>
        <p:spPr>
          <a:xfrm>
            <a:off x="535775" y="712150"/>
            <a:ext cx="5197200" cy="768000"/>
          </a:xfrm>
          <a:prstGeom prst="rect">
            <a:avLst/>
          </a:prstGeom>
        </p:spPr>
        <p:txBody>
          <a:bodyPr anchorCtr="0" anchor="t" bIns="91425" lIns="91425" rIns="91425" wrap="square" tIns="91425">
            <a:noAutofit/>
          </a:bodyPr>
          <a:lstStyle/>
          <a:p>
            <a:pPr lvl="0" rtl="0">
              <a:spcBef>
                <a:spcPts val="0"/>
              </a:spcBef>
              <a:spcAft>
                <a:spcPts val="1600"/>
              </a:spcAft>
              <a:buNone/>
            </a:pPr>
            <a:r>
              <a:rPr lang="en" sz="3600">
                <a:solidFill>
                  <a:schemeClr val="dk1"/>
                </a:solidFill>
              </a:rPr>
              <a:t>Classifier Ensemble Reduction</a:t>
            </a:r>
          </a:p>
        </p:txBody>
      </p:sp>
      <p:sp>
        <p:nvSpPr>
          <p:cNvPr id="162" name="Shape 162"/>
          <p:cNvSpPr txBox="1"/>
          <p:nvPr>
            <p:ph idx="4294967295" type="title"/>
          </p:nvPr>
        </p:nvSpPr>
        <p:spPr>
          <a:xfrm>
            <a:off x="535775" y="1480150"/>
            <a:ext cx="5197200" cy="30675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t/>
            </a:r>
            <a:endParaRPr b="0" sz="1800">
              <a:solidFill>
                <a:srgbClr val="222222"/>
              </a:solidFill>
              <a:highlight>
                <a:srgbClr val="FFFFFF"/>
              </a:highlight>
              <a:latin typeface="Lato"/>
              <a:ea typeface="Lato"/>
              <a:cs typeface="Lato"/>
              <a:sym typeface="Lato"/>
            </a:endParaRPr>
          </a:p>
          <a:p>
            <a:pPr lvl="0" rtl="0">
              <a:lnSpc>
                <a:spcPct val="115000"/>
              </a:lnSpc>
              <a:spcBef>
                <a:spcPts val="0"/>
              </a:spcBef>
              <a:spcAft>
                <a:spcPts val="1600"/>
              </a:spcAft>
              <a:buNone/>
            </a:pPr>
            <a:r>
              <a:rPr lang="en" sz="1800">
                <a:solidFill>
                  <a:srgbClr val="222222"/>
                </a:solidFill>
                <a:highlight>
                  <a:srgbClr val="FFFFFF"/>
                </a:highlight>
                <a:latin typeface="Lato"/>
                <a:ea typeface="Lato"/>
                <a:cs typeface="Lato"/>
                <a:sym typeface="Lato"/>
              </a:rPr>
              <a:t>Harmony search </a:t>
            </a:r>
            <a:r>
              <a:rPr b="0" lang="en" sz="1800">
                <a:solidFill>
                  <a:srgbClr val="222222"/>
                </a:solidFill>
                <a:highlight>
                  <a:srgbClr val="FFFFFF"/>
                </a:highlight>
                <a:latin typeface="Lato"/>
                <a:ea typeface="Lato"/>
                <a:cs typeface="Lato"/>
                <a:sym typeface="Lato"/>
              </a:rPr>
              <a:t>is then </a:t>
            </a:r>
            <a:r>
              <a:rPr b="0" lang="en" sz="1800">
                <a:solidFill>
                  <a:srgbClr val="222222"/>
                </a:solidFill>
                <a:highlight>
                  <a:srgbClr val="FFFFFF"/>
                </a:highlight>
                <a:latin typeface="Lato"/>
                <a:ea typeface="Lato"/>
                <a:cs typeface="Lato"/>
                <a:sym typeface="Lato"/>
              </a:rPr>
              <a:t>performed</a:t>
            </a:r>
            <a:r>
              <a:rPr b="0" lang="en" sz="1800">
                <a:solidFill>
                  <a:srgbClr val="222222"/>
                </a:solidFill>
                <a:highlight>
                  <a:srgbClr val="FFFFFF"/>
                </a:highlight>
                <a:latin typeface="Lato"/>
                <a:ea typeface="Lato"/>
                <a:cs typeface="Lato"/>
                <a:sym typeface="Lato"/>
              </a:rPr>
              <a:t> on this new dataset, and an </a:t>
            </a:r>
            <a:r>
              <a:rPr lang="en" sz="1800">
                <a:solidFill>
                  <a:srgbClr val="222222"/>
                </a:solidFill>
                <a:highlight>
                  <a:srgbClr val="FFFFFF"/>
                </a:highlight>
                <a:latin typeface="Lato"/>
                <a:ea typeface="Lato"/>
                <a:cs typeface="Lato"/>
                <a:sym typeface="Lato"/>
              </a:rPr>
              <a:t>optimal</a:t>
            </a:r>
            <a:r>
              <a:rPr lang="en" sz="1800">
                <a:solidFill>
                  <a:srgbClr val="222222"/>
                </a:solidFill>
                <a:highlight>
                  <a:srgbClr val="FFFFFF"/>
                </a:highlight>
                <a:latin typeface="Lato"/>
                <a:ea typeface="Lato"/>
                <a:cs typeface="Lato"/>
                <a:sym typeface="Lato"/>
              </a:rPr>
              <a:t> subset</a:t>
            </a:r>
            <a:r>
              <a:rPr b="0" lang="en" sz="1800">
                <a:solidFill>
                  <a:srgbClr val="222222"/>
                </a:solidFill>
                <a:highlight>
                  <a:srgbClr val="FFFFFF"/>
                </a:highlight>
                <a:latin typeface="Lato"/>
                <a:ea typeface="Lato"/>
                <a:cs typeface="Lato"/>
                <a:sym typeface="Lato"/>
              </a:rPr>
              <a:t> of features from this dataset is selected. Finally this optimal feature subset is used to build the ensemble classifier. Once the </a:t>
            </a:r>
            <a:r>
              <a:rPr lang="en" sz="1800">
                <a:solidFill>
                  <a:srgbClr val="222222"/>
                </a:solidFill>
                <a:highlight>
                  <a:srgbClr val="FFFFFF"/>
                </a:highlight>
                <a:latin typeface="Lato"/>
                <a:ea typeface="Lato"/>
                <a:cs typeface="Lato"/>
                <a:sym typeface="Lato"/>
              </a:rPr>
              <a:t>classifier ensemble</a:t>
            </a:r>
            <a:r>
              <a:rPr b="0" lang="en" sz="1800">
                <a:solidFill>
                  <a:srgbClr val="222222"/>
                </a:solidFill>
                <a:highlight>
                  <a:srgbClr val="FFFFFF"/>
                </a:highlight>
                <a:latin typeface="Lato"/>
                <a:ea typeface="Lato"/>
                <a:cs typeface="Lato"/>
                <a:sym typeface="Lato"/>
              </a:rPr>
              <a:t> is constructed, new objects are classified by the ensemble members, and their results are aggregated to form the final ensemble decision output.</a:t>
            </a:r>
          </a:p>
          <a:p>
            <a:pPr lvl="0" rtl="0">
              <a:lnSpc>
                <a:spcPct val="115000"/>
              </a:lnSpc>
              <a:spcBef>
                <a:spcPts val="0"/>
              </a:spcBef>
              <a:spcAft>
                <a:spcPts val="1600"/>
              </a:spcAft>
              <a:buNone/>
            </a:pPr>
            <a:r>
              <a:t/>
            </a:r>
            <a:endParaRPr b="0" sz="1800">
              <a:solidFill>
                <a:srgbClr val="222222"/>
              </a:solidFill>
              <a:highlight>
                <a:srgbClr val="FFFFFF"/>
              </a:highlight>
              <a:latin typeface="Lato"/>
              <a:ea typeface="Lato"/>
              <a:cs typeface="Lato"/>
              <a:sym typeface="Lato"/>
            </a:endParaRPr>
          </a:p>
        </p:txBody>
      </p:sp>
      <p:pic>
        <p:nvPicPr>
          <p:cNvPr id="163" name="Shape 163"/>
          <p:cNvPicPr preferRelativeResize="0"/>
          <p:nvPr/>
        </p:nvPicPr>
        <p:blipFill>
          <a:blip r:embed="rId3">
            <a:alphaModFix/>
          </a:blip>
          <a:stretch>
            <a:fillRect/>
          </a:stretch>
        </p:blipFill>
        <p:spPr>
          <a:xfrm>
            <a:off x="5627505" y="1584400"/>
            <a:ext cx="3341696" cy="2758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idx="4294967295" type="title"/>
          </p:nvPr>
        </p:nvSpPr>
        <p:spPr>
          <a:xfrm>
            <a:off x="535775" y="712150"/>
            <a:ext cx="5197200" cy="768000"/>
          </a:xfrm>
          <a:prstGeom prst="rect">
            <a:avLst/>
          </a:prstGeom>
        </p:spPr>
        <p:txBody>
          <a:bodyPr anchorCtr="0" anchor="t" bIns="91425" lIns="91425" rIns="91425" wrap="square" tIns="91425">
            <a:noAutofit/>
          </a:bodyPr>
          <a:lstStyle/>
          <a:p>
            <a:pPr lvl="0" rtl="0">
              <a:spcBef>
                <a:spcPts val="0"/>
              </a:spcBef>
              <a:spcAft>
                <a:spcPts val="1600"/>
              </a:spcAft>
              <a:buNone/>
            </a:pPr>
            <a:r>
              <a:rPr lang="en" sz="3600">
                <a:solidFill>
                  <a:schemeClr val="dk1"/>
                </a:solidFill>
              </a:rPr>
              <a:t>Challenges</a:t>
            </a:r>
          </a:p>
        </p:txBody>
      </p:sp>
      <p:sp>
        <p:nvSpPr>
          <p:cNvPr id="169" name="Shape 169"/>
          <p:cNvSpPr txBox="1"/>
          <p:nvPr>
            <p:ph idx="4294967295" type="title"/>
          </p:nvPr>
        </p:nvSpPr>
        <p:spPr>
          <a:xfrm>
            <a:off x="535775" y="1480150"/>
            <a:ext cx="5197200" cy="30675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rPr b="0" lang="en" sz="1800">
                <a:solidFill>
                  <a:srgbClr val="222222"/>
                </a:solidFill>
                <a:highlight>
                  <a:srgbClr val="FFFFFF"/>
                </a:highlight>
                <a:latin typeface="Lato"/>
                <a:ea typeface="Lato"/>
                <a:cs typeface="Lato"/>
                <a:sym typeface="Lato"/>
              </a:rPr>
              <a:t>Testing with UCI benchmarked datasets which have large size and dimension, there are significant challenges in </a:t>
            </a:r>
            <a:r>
              <a:rPr lang="en" sz="1800">
                <a:solidFill>
                  <a:srgbClr val="222222"/>
                </a:solidFill>
                <a:highlight>
                  <a:srgbClr val="FFFFFF"/>
                </a:highlight>
                <a:latin typeface="Lato"/>
                <a:ea typeface="Lato"/>
                <a:cs typeface="Lato"/>
                <a:sym typeface="Lato"/>
              </a:rPr>
              <a:t>constructing </a:t>
            </a:r>
            <a:r>
              <a:rPr b="0" lang="en" sz="1800">
                <a:solidFill>
                  <a:srgbClr val="222222"/>
                </a:solidFill>
                <a:highlight>
                  <a:srgbClr val="FFFFFF"/>
                </a:highlight>
                <a:latin typeface="Lato"/>
                <a:ea typeface="Lato"/>
                <a:cs typeface="Lato"/>
                <a:sym typeface="Lato"/>
              </a:rPr>
              <a:t>and </a:t>
            </a:r>
            <a:r>
              <a:rPr lang="en" sz="1800">
                <a:solidFill>
                  <a:srgbClr val="222222"/>
                </a:solidFill>
                <a:highlight>
                  <a:srgbClr val="FFFFFF"/>
                </a:highlight>
                <a:latin typeface="Lato"/>
                <a:ea typeface="Lato"/>
                <a:cs typeface="Lato"/>
                <a:sym typeface="Lato"/>
              </a:rPr>
              <a:t>reducing</a:t>
            </a:r>
            <a:r>
              <a:rPr b="0" lang="en" sz="1800">
                <a:solidFill>
                  <a:srgbClr val="222222"/>
                </a:solidFill>
                <a:highlight>
                  <a:srgbClr val="FFFFFF"/>
                </a:highlight>
                <a:latin typeface="Lato"/>
                <a:ea typeface="Lato"/>
                <a:cs typeface="Lato"/>
                <a:sym typeface="Lato"/>
              </a:rPr>
              <a:t> the ensembles.</a:t>
            </a:r>
          </a:p>
        </p:txBody>
      </p:sp>
      <p:pic>
        <p:nvPicPr>
          <p:cNvPr id="170" name="Shape 170"/>
          <p:cNvPicPr preferRelativeResize="0"/>
          <p:nvPr/>
        </p:nvPicPr>
        <p:blipFill>
          <a:blip r:embed="rId3">
            <a:alphaModFix/>
          </a:blip>
          <a:stretch>
            <a:fillRect/>
          </a:stretch>
        </p:blipFill>
        <p:spPr>
          <a:xfrm>
            <a:off x="5627505" y="1584400"/>
            <a:ext cx="3341696" cy="2758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idx="4294967295" type="title"/>
          </p:nvPr>
        </p:nvSpPr>
        <p:spPr>
          <a:xfrm>
            <a:off x="535775" y="343950"/>
            <a:ext cx="5197200" cy="768000"/>
          </a:xfrm>
          <a:prstGeom prst="rect">
            <a:avLst/>
          </a:prstGeom>
        </p:spPr>
        <p:txBody>
          <a:bodyPr anchorCtr="0" anchor="t" bIns="91425" lIns="91425" rIns="91425" wrap="square" tIns="91425">
            <a:noAutofit/>
          </a:bodyPr>
          <a:lstStyle/>
          <a:p>
            <a:pPr lvl="0" rtl="0">
              <a:spcBef>
                <a:spcPts val="0"/>
              </a:spcBef>
              <a:spcAft>
                <a:spcPts val="1600"/>
              </a:spcAft>
              <a:buNone/>
            </a:pPr>
            <a:r>
              <a:rPr lang="en" sz="3600">
                <a:solidFill>
                  <a:schemeClr val="dk1"/>
                </a:solidFill>
              </a:rPr>
              <a:t>Issues</a:t>
            </a:r>
          </a:p>
        </p:txBody>
      </p:sp>
      <p:sp>
        <p:nvSpPr>
          <p:cNvPr id="176" name="Shape 176"/>
          <p:cNvSpPr txBox="1"/>
          <p:nvPr>
            <p:ph idx="4294967295" type="title"/>
          </p:nvPr>
        </p:nvSpPr>
        <p:spPr>
          <a:xfrm>
            <a:off x="535775" y="1167750"/>
            <a:ext cx="5197200" cy="30675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rPr b="0" lang="en" sz="1800">
                <a:solidFill>
                  <a:srgbClr val="222222"/>
                </a:solidFill>
                <a:highlight>
                  <a:srgbClr val="FFFFFF"/>
                </a:highlight>
                <a:latin typeface="Lato"/>
                <a:ea typeface="Lato"/>
                <a:cs typeface="Lato"/>
                <a:sym typeface="Lato"/>
              </a:rPr>
              <a:t>Since the optimal subset calculation varies, the overall/average </a:t>
            </a:r>
            <a:r>
              <a:rPr lang="en" sz="1800">
                <a:solidFill>
                  <a:srgbClr val="222222"/>
                </a:solidFill>
                <a:highlight>
                  <a:srgbClr val="FFFFFF"/>
                </a:highlight>
                <a:latin typeface="Lato"/>
                <a:ea typeface="Lato"/>
                <a:cs typeface="Lato"/>
                <a:sym typeface="Lato"/>
              </a:rPr>
              <a:t>execution</a:t>
            </a:r>
            <a:r>
              <a:rPr b="0" lang="en" sz="1800">
                <a:solidFill>
                  <a:srgbClr val="222222"/>
                </a:solidFill>
                <a:highlight>
                  <a:srgbClr val="FFFFFF"/>
                </a:highlight>
                <a:latin typeface="Lato"/>
                <a:ea typeface="Lato"/>
                <a:cs typeface="Lato"/>
                <a:sym typeface="Lato"/>
              </a:rPr>
              <a:t> time varies, so it is difficult to accurately measure the execution time. Also a substantial amount of time is required in the </a:t>
            </a:r>
            <a:r>
              <a:rPr lang="en" sz="1800">
                <a:solidFill>
                  <a:srgbClr val="222222"/>
                </a:solidFill>
                <a:highlight>
                  <a:srgbClr val="FFFFFF"/>
                </a:highlight>
                <a:latin typeface="Lato"/>
                <a:ea typeface="Lato"/>
                <a:cs typeface="Lato"/>
                <a:sym typeface="Lato"/>
              </a:rPr>
              <a:t>reduction</a:t>
            </a:r>
            <a:r>
              <a:rPr b="0" lang="en" sz="1800">
                <a:solidFill>
                  <a:srgbClr val="222222"/>
                </a:solidFill>
                <a:highlight>
                  <a:srgbClr val="FFFFFF"/>
                </a:highlight>
                <a:latin typeface="Lato"/>
                <a:ea typeface="Lato"/>
                <a:cs typeface="Lato"/>
                <a:sym typeface="Lato"/>
              </a:rPr>
              <a:t> process.</a:t>
            </a:r>
          </a:p>
          <a:p>
            <a:pPr lvl="0" rtl="0">
              <a:lnSpc>
                <a:spcPct val="115000"/>
              </a:lnSpc>
              <a:spcBef>
                <a:spcPts val="0"/>
              </a:spcBef>
              <a:spcAft>
                <a:spcPts val="1600"/>
              </a:spcAft>
              <a:buNone/>
            </a:pPr>
            <a:r>
              <a:t/>
            </a:r>
            <a:endParaRPr b="0" sz="1800">
              <a:solidFill>
                <a:srgbClr val="222222"/>
              </a:solidFill>
              <a:highlight>
                <a:srgbClr val="FFFFFF"/>
              </a:highlight>
              <a:latin typeface="Lato"/>
              <a:ea typeface="Lato"/>
              <a:cs typeface="Lato"/>
              <a:sym typeface="Lato"/>
            </a:endParaRPr>
          </a:p>
        </p:txBody>
      </p:sp>
      <p:pic>
        <p:nvPicPr>
          <p:cNvPr id="177" name="Shape 177"/>
          <p:cNvPicPr preferRelativeResize="0"/>
          <p:nvPr/>
        </p:nvPicPr>
        <p:blipFill>
          <a:blip r:embed="rId3">
            <a:alphaModFix/>
          </a:blip>
          <a:stretch>
            <a:fillRect/>
          </a:stretch>
        </p:blipFill>
        <p:spPr>
          <a:xfrm>
            <a:off x="5627505" y="1584400"/>
            <a:ext cx="3341696" cy="2758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283100" y="712150"/>
            <a:ext cx="8631600" cy="3835500"/>
          </a:xfrm>
          <a:prstGeom prst="rect">
            <a:avLst/>
          </a:prstGeom>
        </p:spPr>
        <p:txBody>
          <a:bodyPr anchorCtr="0" anchor="t" bIns="91425" lIns="91425" rIns="91425" wrap="square" tIns="91425">
            <a:noAutofit/>
          </a:bodyPr>
          <a:lstStyle/>
          <a:p>
            <a:pPr lvl="0" rtl="0">
              <a:spcBef>
                <a:spcPts val="0"/>
              </a:spcBef>
              <a:buNone/>
            </a:pPr>
            <a:r>
              <a:rPr lang="en"/>
              <a:t>Advantages </a:t>
            </a:r>
          </a:p>
          <a:p>
            <a:pPr lvl="0" rtl="0">
              <a:spcBef>
                <a:spcPts val="0"/>
              </a:spcBef>
              <a:buNone/>
            </a:pPr>
            <a:r>
              <a:t/>
            </a:r>
            <a:endParaRPr/>
          </a:p>
          <a:p>
            <a:pPr indent="-457200" lvl="0" marL="457200">
              <a:spcBef>
                <a:spcPts val="0"/>
              </a:spcBef>
              <a:buClr>
                <a:schemeClr val="accent5"/>
              </a:buClr>
              <a:buSzPct val="100000"/>
              <a:buChar char="●"/>
            </a:pPr>
            <a:r>
              <a:rPr lang="en" sz="3600">
                <a:solidFill>
                  <a:schemeClr val="accent5"/>
                </a:solidFill>
              </a:rPr>
              <a:t>Reduces memory usage.</a:t>
            </a:r>
          </a:p>
          <a:p>
            <a:pPr indent="-457200" lvl="0" marL="457200" rtl="0">
              <a:spcBef>
                <a:spcPts val="0"/>
              </a:spcBef>
              <a:buClr>
                <a:schemeClr val="accent5"/>
              </a:buClr>
              <a:buSzPct val="100000"/>
              <a:buChar char="●"/>
            </a:pPr>
            <a:r>
              <a:rPr lang="en" sz="3600">
                <a:solidFill>
                  <a:schemeClr val="accent5"/>
                </a:solidFill>
              </a:rPr>
              <a:t>Reduces system runtime and computational overhead.</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283100" y="712150"/>
            <a:ext cx="8631600" cy="3835500"/>
          </a:xfrm>
          <a:prstGeom prst="rect">
            <a:avLst/>
          </a:prstGeom>
        </p:spPr>
        <p:txBody>
          <a:bodyPr anchorCtr="0" anchor="t" bIns="91425" lIns="91425" rIns="91425" wrap="square" tIns="91425">
            <a:noAutofit/>
          </a:bodyPr>
          <a:lstStyle/>
          <a:p>
            <a:pPr lvl="0" rtl="0">
              <a:spcBef>
                <a:spcPts val="0"/>
              </a:spcBef>
              <a:buNone/>
            </a:pPr>
            <a:r>
              <a:rPr lang="en"/>
              <a:t>Disadvantages </a:t>
            </a:r>
          </a:p>
          <a:p>
            <a:pPr lvl="0" rtl="0">
              <a:spcBef>
                <a:spcPts val="0"/>
              </a:spcBef>
              <a:buNone/>
            </a:pPr>
            <a:r>
              <a:t/>
            </a:r>
            <a:endParaRPr/>
          </a:p>
          <a:p>
            <a:pPr indent="-457200" lvl="0" marL="457200">
              <a:spcBef>
                <a:spcPts val="0"/>
              </a:spcBef>
              <a:buClr>
                <a:schemeClr val="accent5"/>
              </a:buClr>
              <a:buSzPct val="100000"/>
              <a:buChar char="●"/>
            </a:pPr>
            <a:r>
              <a:rPr lang="en" sz="3600">
                <a:solidFill>
                  <a:schemeClr val="accent5"/>
                </a:solidFill>
              </a:rPr>
              <a:t>There can be a reduction in accuracy</a:t>
            </a:r>
          </a:p>
          <a:p>
            <a:pPr indent="-457200" lvl="0" marL="457200" rtl="0">
              <a:spcBef>
                <a:spcPts val="0"/>
              </a:spcBef>
              <a:buClr>
                <a:schemeClr val="accent5"/>
              </a:buClr>
              <a:buSzPct val="100000"/>
              <a:buChar char="●"/>
            </a:pPr>
            <a:r>
              <a:rPr lang="en" sz="3600">
                <a:solidFill>
                  <a:schemeClr val="accent5"/>
                </a:solidFill>
              </a:rPr>
              <a:t>Harmony search is expensive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idx="4294967295" type="title"/>
          </p:nvPr>
        </p:nvSpPr>
        <p:spPr>
          <a:xfrm>
            <a:off x="535775" y="343950"/>
            <a:ext cx="5197200" cy="768000"/>
          </a:xfrm>
          <a:prstGeom prst="rect">
            <a:avLst/>
          </a:prstGeom>
        </p:spPr>
        <p:txBody>
          <a:bodyPr anchorCtr="0" anchor="t" bIns="91425" lIns="91425" rIns="91425" wrap="square" tIns="91425">
            <a:noAutofit/>
          </a:bodyPr>
          <a:lstStyle/>
          <a:p>
            <a:pPr lvl="0" rtl="0">
              <a:spcBef>
                <a:spcPts val="0"/>
              </a:spcBef>
              <a:spcAft>
                <a:spcPts val="1600"/>
              </a:spcAft>
              <a:buNone/>
            </a:pPr>
            <a:r>
              <a:rPr lang="en" sz="3600">
                <a:solidFill>
                  <a:schemeClr val="dk1"/>
                </a:solidFill>
              </a:rPr>
              <a:t>Implementation</a:t>
            </a:r>
          </a:p>
        </p:txBody>
      </p:sp>
      <p:sp>
        <p:nvSpPr>
          <p:cNvPr id="193" name="Shape 193"/>
          <p:cNvSpPr txBox="1"/>
          <p:nvPr>
            <p:ph idx="4294967295" type="title"/>
          </p:nvPr>
        </p:nvSpPr>
        <p:spPr>
          <a:xfrm>
            <a:off x="535775" y="1167750"/>
            <a:ext cx="5197200" cy="30675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rPr b="0" lang="en" sz="1800">
                <a:solidFill>
                  <a:srgbClr val="222222"/>
                </a:solidFill>
                <a:highlight>
                  <a:srgbClr val="FFFFFF"/>
                </a:highlight>
                <a:latin typeface="Lato"/>
                <a:ea typeface="Lato"/>
                <a:cs typeface="Lato"/>
                <a:sym typeface="Lato"/>
              </a:rPr>
              <a:t>The implementation process will contain:</a:t>
            </a:r>
          </a:p>
          <a:p>
            <a:pPr indent="-342900" lvl="0" marL="457200" rtl="0">
              <a:lnSpc>
                <a:spcPct val="115000"/>
              </a:lnSpc>
              <a:spcBef>
                <a:spcPts val="0"/>
              </a:spcBef>
              <a:spcAft>
                <a:spcPts val="1600"/>
              </a:spcAft>
              <a:buClr>
                <a:srgbClr val="222222"/>
              </a:buClr>
              <a:buSzPct val="100000"/>
              <a:buFont typeface="Lato"/>
              <a:buChar char="●"/>
            </a:pPr>
            <a:r>
              <a:rPr b="0" lang="en" sz="1800">
                <a:solidFill>
                  <a:srgbClr val="222222"/>
                </a:solidFill>
                <a:highlight>
                  <a:srgbClr val="FFFFFF"/>
                </a:highlight>
                <a:latin typeface="Lato"/>
                <a:ea typeface="Lato"/>
                <a:cs typeface="Lato"/>
                <a:sym typeface="Lato"/>
              </a:rPr>
              <a:t>Forming a pool of base classifiers, the algorithms included will be </a:t>
            </a:r>
            <a:r>
              <a:rPr lang="en" sz="1800">
                <a:solidFill>
                  <a:srgbClr val="222222"/>
                </a:solidFill>
                <a:highlight>
                  <a:srgbClr val="FFFFFF"/>
                </a:highlight>
                <a:latin typeface="Lato"/>
                <a:ea typeface="Lato"/>
                <a:cs typeface="Lato"/>
                <a:sym typeface="Lato"/>
              </a:rPr>
              <a:t>Linear Regression, Gradient Boosting (XGBoost), Random Forest Classifier, Decision Tree, Logistic Regression, Multilayer Perceptron.</a:t>
            </a:r>
          </a:p>
          <a:p>
            <a:pPr indent="-342900" lvl="0" marL="457200" rtl="0">
              <a:lnSpc>
                <a:spcPct val="115000"/>
              </a:lnSpc>
              <a:spcBef>
                <a:spcPts val="0"/>
              </a:spcBef>
              <a:spcAft>
                <a:spcPts val="1600"/>
              </a:spcAft>
              <a:buClr>
                <a:srgbClr val="222222"/>
              </a:buClr>
              <a:buSzPct val="100000"/>
              <a:buFont typeface="Lato"/>
              <a:buChar char="●"/>
            </a:pPr>
            <a:r>
              <a:rPr b="0" lang="en" sz="1800">
                <a:solidFill>
                  <a:srgbClr val="222222"/>
                </a:solidFill>
                <a:highlight>
                  <a:srgbClr val="FFFFFF"/>
                </a:highlight>
                <a:latin typeface="Lato"/>
                <a:ea typeface="Lato"/>
                <a:cs typeface="Lato"/>
                <a:sym typeface="Lato"/>
              </a:rPr>
              <a:t>Tweak the parameters of these models and select optimum values.</a:t>
            </a:r>
          </a:p>
          <a:p>
            <a:pPr indent="-342900" lvl="0" marL="457200" rtl="0">
              <a:lnSpc>
                <a:spcPct val="115000"/>
              </a:lnSpc>
              <a:spcBef>
                <a:spcPts val="0"/>
              </a:spcBef>
              <a:spcAft>
                <a:spcPts val="1600"/>
              </a:spcAft>
              <a:buClr>
                <a:srgbClr val="222222"/>
              </a:buClr>
              <a:buSzPct val="100000"/>
              <a:buFont typeface="Lato"/>
              <a:buChar char="●"/>
            </a:pPr>
            <a:r>
              <a:rPr b="0" lang="en" sz="1800">
                <a:solidFill>
                  <a:srgbClr val="222222"/>
                </a:solidFill>
                <a:highlight>
                  <a:srgbClr val="FFFFFF"/>
                </a:highlight>
                <a:latin typeface="Lato"/>
                <a:ea typeface="Lato"/>
                <a:cs typeface="Lato"/>
                <a:sym typeface="Lato"/>
              </a:rPr>
              <a:t>Building an ensemble classifier using </a:t>
            </a:r>
            <a:r>
              <a:rPr lang="en" sz="1800">
                <a:solidFill>
                  <a:srgbClr val="222222"/>
                </a:solidFill>
                <a:highlight>
                  <a:srgbClr val="FFFFFF"/>
                </a:highlight>
                <a:latin typeface="Lato"/>
                <a:ea typeface="Lato"/>
                <a:cs typeface="Lato"/>
                <a:sym typeface="Lato"/>
              </a:rPr>
              <a:t>stacking, blending </a:t>
            </a:r>
            <a:r>
              <a:rPr b="0" lang="en" sz="1800">
                <a:solidFill>
                  <a:srgbClr val="222222"/>
                </a:solidFill>
                <a:highlight>
                  <a:srgbClr val="FFFFFF"/>
                </a:highlight>
                <a:latin typeface="Lato"/>
                <a:ea typeface="Lato"/>
                <a:cs typeface="Lato"/>
                <a:sym typeface="Lato"/>
              </a:rPr>
              <a:t>and</a:t>
            </a:r>
            <a:r>
              <a:rPr lang="en" sz="1800">
                <a:solidFill>
                  <a:srgbClr val="222222"/>
                </a:solidFill>
                <a:highlight>
                  <a:srgbClr val="FFFFFF"/>
                </a:highlight>
                <a:latin typeface="Lato"/>
                <a:ea typeface="Lato"/>
                <a:cs typeface="Lato"/>
                <a:sym typeface="Lato"/>
              </a:rPr>
              <a:t> weighted average</a:t>
            </a:r>
            <a:r>
              <a:rPr b="0" lang="en" sz="1800">
                <a:solidFill>
                  <a:srgbClr val="222222"/>
                </a:solidFill>
                <a:highlight>
                  <a:srgbClr val="FFFFFF"/>
                </a:highlight>
                <a:latin typeface="Lato"/>
                <a:ea typeface="Lato"/>
                <a:cs typeface="Lato"/>
                <a:sym typeface="Lato"/>
              </a:rPr>
              <a:t> techniques.</a:t>
            </a:r>
          </a:p>
          <a:p>
            <a:pPr lvl="0" rtl="0">
              <a:lnSpc>
                <a:spcPct val="115000"/>
              </a:lnSpc>
              <a:spcBef>
                <a:spcPts val="0"/>
              </a:spcBef>
              <a:spcAft>
                <a:spcPts val="1600"/>
              </a:spcAft>
              <a:buNone/>
            </a:pPr>
            <a:r>
              <a:t/>
            </a:r>
            <a:endParaRPr b="0" sz="1800">
              <a:solidFill>
                <a:srgbClr val="222222"/>
              </a:solidFill>
              <a:highlight>
                <a:srgbClr val="FFFFFF"/>
              </a:highlight>
              <a:latin typeface="Lato"/>
              <a:ea typeface="Lato"/>
              <a:cs typeface="Lato"/>
              <a:sym typeface="Lato"/>
            </a:endParaRPr>
          </a:p>
          <a:p>
            <a:pPr lvl="0" rtl="0">
              <a:lnSpc>
                <a:spcPct val="115000"/>
              </a:lnSpc>
              <a:spcBef>
                <a:spcPts val="0"/>
              </a:spcBef>
              <a:spcAft>
                <a:spcPts val="1600"/>
              </a:spcAft>
              <a:buNone/>
            </a:pPr>
            <a:r>
              <a:t/>
            </a:r>
            <a:endParaRPr b="0" sz="1800">
              <a:solidFill>
                <a:srgbClr val="222222"/>
              </a:solidFill>
              <a:highlight>
                <a:srgbClr val="FFFFFF"/>
              </a:highlight>
              <a:latin typeface="Lato"/>
              <a:ea typeface="Lato"/>
              <a:cs typeface="Lato"/>
              <a:sym typeface="Lato"/>
            </a:endParaRPr>
          </a:p>
        </p:txBody>
      </p:sp>
      <p:pic>
        <p:nvPicPr>
          <p:cNvPr id="194" name="Shape 194"/>
          <p:cNvPicPr preferRelativeResize="0"/>
          <p:nvPr/>
        </p:nvPicPr>
        <p:blipFill>
          <a:blip r:embed="rId3">
            <a:alphaModFix/>
          </a:blip>
          <a:stretch>
            <a:fillRect/>
          </a:stretch>
        </p:blipFill>
        <p:spPr>
          <a:xfrm>
            <a:off x="5627505" y="1584400"/>
            <a:ext cx="3341696" cy="2758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idx="4294967295" type="title"/>
          </p:nvPr>
        </p:nvSpPr>
        <p:spPr>
          <a:xfrm>
            <a:off x="535775" y="712150"/>
            <a:ext cx="5197200" cy="768000"/>
          </a:xfrm>
          <a:prstGeom prst="rect">
            <a:avLst/>
          </a:prstGeom>
        </p:spPr>
        <p:txBody>
          <a:bodyPr anchorCtr="0" anchor="t" bIns="91425" lIns="91425" rIns="91425" wrap="square" tIns="91425">
            <a:noAutofit/>
          </a:bodyPr>
          <a:lstStyle/>
          <a:p>
            <a:pPr lvl="0" rtl="0">
              <a:spcBef>
                <a:spcPts val="0"/>
              </a:spcBef>
              <a:spcAft>
                <a:spcPts val="1600"/>
              </a:spcAft>
              <a:buNone/>
            </a:pPr>
            <a:r>
              <a:rPr lang="en" sz="3600">
                <a:solidFill>
                  <a:schemeClr val="dk1"/>
                </a:solidFill>
              </a:rPr>
              <a:t>Introduction</a:t>
            </a:r>
          </a:p>
        </p:txBody>
      </p:sp>
      <p:sp>
        <p:nvSpPr>
          <p:cNvPr id="79" name="Shape 79"/>
          <p:cNvSpPr txBox="1"/>
          <p:nvPr>
            <p:ph idx="4294967295" type="title"/>
          </p:nvPr>
        </p:nvSpPr>
        <p:spPr>
          <a:xfrm>
            <a:off x="535775" y="1038000"/>
            <a:ext cx="5197200" cy="30675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t/>
            </a:r>
            <a:endParaRPr sz="1800">
              <a:solidFill>
                <a:srgbClr val="222222"/>
              </a:solidFill>
              <a:highlight>
                <a:srgbClr val="FFFFFF"/>
              </a:highlight>
              <a:latin typeface="Lato"/>
              <a:ea typeface="Lato"/>
              <a:cs typeface="Lato"/>
              <a:sym typeface="Lato"/>
            </a:endParaRPr>
          </a:p>
          <a:p>
            <a:pPr lvl="0" rtl="0">
              <a:lnSpc>
                <a:spcPct val="115000"/>
              </a:lnSpc>
              <a:spcBef>
                <a:spcPts val="0"/>
              </a:spcBef>
              <a:spcAft>
                <a:spcPts val="1600"/>
              </a:spcAft>
              <a:buClr>
                <a:schemeClr val="dk2"/>
              </a:buClr>
              <a:buSzPct val="61111"/>
              <a:buFont typeface="Arial"/>
              <a:buNone/>
            </a:pPr>
            <a:r>
              <a:rPr lang="en" sz="1800">
                <a:solidFill>
                  <a:srgbClr val="222222"/>
                </a:solidFill>
                <a:latin typeface="Lato"/>
                <a:ea typeface="Lato"/>
                <a:cs typeface="Lato"/>
                <a:sym typeface="Lato"/>
              </a:rPr>
              <a:t>Ensemble learning</a:t>
            </a:r>
            <a:r>
              <a:rPr b="0" lang="en" sz="1800">
                <a:solidFill>
                  <a:srgbClr val="222222"/>
                </a:solidFill>
                <a:latin typeface="Lato"/>
                <a:ea typeface="Lato"/>
                <a:cs typeface="Lato"/>
                <a:sym typeface="Lato"/>
              </a:rPr>
              <a:t> is a machine </a:t>
            </a:r>
            <a:r>
              <a:rPr lang="en" sz="1800">
                <a:solidFill>
                  <a:srgbClr val="222222"/>
                </a:solidFill>
                <a:latin typeface="Lato"/>
                <a:ea typeface="Lato"/>
                <a:cs typeface="Lato"/>
                <a:sym typeface="Lato"/>
              </a:rPr>
              <a:t>learning</a:t>
            </a:r>
            <a:r>
              <a:rPr b="0" lang="en" sz="1800">
                <a:solidFill>
                  <a:srgbClr val="222222"/>
                </a:solidFill>
                <a:latin typeface="Lato"/>
                <a:ea typeface="Lato"/>
                <a:cs typeface="Lato"/>
                <a:sym typeface="Lato"/>
              </a:rPr>
              <a:t> paradigm where multiple </a:t>
            </a:r>
            <a:r>
              <a:rPr lang="en" sz="1800">
                <a:solidFill>
                  <a:srgbClr val="222222"/>
                </a:solidFill>
                <a:latin typeface="Lato"/>
                <a:ea typeface="Lato"/>
                <a:cs typeface="Lato"/>
                <a:sym typeface="Lato"/>
              </a:rPr>
              <a:t>learners</a:t>
            </a:r>
            <a:r>
              <a:rPr b="0" lang="en" sz="1800">
                <a:solidFill>
                  <a:srgbClr val="222222"/>
                </a:solidFill>
                <a:latin typeface="Lato"/>
                <a:ea typeface="Lato"/>
                <a:cs typeface="Lato"/>
                <a:sym typeface="Lato"/>
              </a:rPr>
              <a:t> are trained to solve the same problem. In contrast to ordinary machine </a:t>
            </a:r>
            <a:r>
              <a:rPr lang="en" sz="1800">
                <a:solidFill>
                  <a:srgbClr val="222222"/>
                </a:solidFill>
                <a:latin typeface="Lato"/>
                <a:ea typeface="Lato"/>
                <a:cs typeface="Lato"/>
                <a:sym typeface="Lato"/>
              </a:rPr>
              <a:t>learning </a:t>
            </a:r>
            <a:r>
              <a:rPr b="0" lang="en" sz="1800">
                <a:solidFill>
                  <a:srgbClr val="222222"/>
                </a:solidFill>
                <a:latin typeface="Lato"/>
                <a:ea typeface="Lato"/>
                <a:cs typeface="Lato"/>
                <a:sym typeface="Lato"/>
              </a:rPr>
              <a:t>approaches which try to learn one hypothesis from training data, </a:t>
            </a:r>
            <a:r>
              <a:rPr lang="en" sz="1800">
                <a:solidFill>
                  <a:srgbClr val="222222"/>
                </a:solidFill>
                <a:latin typeface="Lato"/>
                <a:ea typeface="Lato"/>
                <a:cs typeface="Lato"/>
                <a:sym typeface="Lato"/>
              </a:rPr>
              <a:t>ensemble</a:t>
            </a:r>
            <a:r>
              <a:rPr b="0" lang="en" sz="1800">
                <a:solidFill>
                  <a:srgbClr val="222222"/>
                </a:solidFill>
                <a:latin typeface="Lato"/>
                <a:ea typeface="Lato"/>
                <a:cs typeface="Lato"/>
                <a:sym typeface="Lato"/>
              </a:rPr>
              <a:t> methods try to construct a set of hypotheses and combine them to use.</a:t>
            </a:r>
          </a:p>
          <a:p>
            <a:pPr lvl="0" rtl="0">
              <a:lnSpc>
                <a:spcPct val="115000"/>
              </a:lnSpc>
              <a:spcBef>
                <a:spcPts val="0"/>
              </a:spcBef>
              <a:spcAft>
                <a:spcPts val="1600"/>
              </a:spcAft>
              <a:buNone/>
            </a:pPr>
            <a:r>
              <a:t/>
            </a:r>
            <a:endParaRPr sz="1800">
              <a:solidFill>
                <a:srgbClr val="222222"/>
              </a:solidFill>
              <a:highlight>
                <a:srgbClr val="FFFFFF"/>
              </a:highlight>
              <a:latin typeface="Lato"/>
              <a:ea typeface="Lato"/>
              <a:cs typeface="Lato"/>
              <a:sym typeface="Lato"/>
            </a:endParaRPr>
          </a:p>
        </p:txBody>
      </p:sp>
      <p:pic>
        <p:nvPicPr>
          <p:cNvPr id="80" name="Shape 80"/>
          <p:cNvPicPr preferRelativeResize="0"/>
          <p:nvPr/>
        </p:nvPicPr>
        <p:blipFill>
          <a:blip r:embed="rId3">
            <a:alphaModFix/>
          </a:blip>
          <a:stretch>
            <a:fillRect/>
          </a:stretch>
        </p:blipFill>
        <p:spPr>
          <a:xfrm>
            <a:off x="5627505" y="1789175"/>
            <a:ext cx="3341696" cy="2758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idx="4294967295" type="title"/>
          </p:nvPr>
        </p:nvSpPr>
        <p:spPr>
          <a:xfrm>
            <a:off x="535775" y="343950"/>
            <a:ext cx="5197200" cy="768000"/>
          </a:xfrm>
          <a:prstGeom prst="rect">
            <a:avLst/>
          </a:prstGeom>
        </p:spPr>
        <p:txBody>
          <a:bodyPr anchorCtr="0" anchor="t" bIns="91425" lIns="91425" rIns="91425" wrap="square" tIns="91425">
            <a:noAutofit/>
          </a:bodyPr>
          <a:lstStyle/>
          <a:p>
            <a:pPr lvl="0" rtl="0">
              <a:spcBef>
                <a:spcPts val="0"/>
              </a:spcBef>
              <a:spcAft>
                <a:spcPts val="1600"/>
              </a:spcAft>
              <a:buNone/>
            </a:pPr>
            <a:r>
              <a:rPr lang="en" sz="3600">
                <a:solidFill>
                  <a:schemeClr val="dk1"/>
                </a:solidFill>
              </a:rPr>
              <a:t>Implementation</a:t>
            </a:r>
          </a:p>
        </p:txBody>
      </p:sp>
      <p:sp>
        <p:nvSpPr>
          <p:cNvPr id="200" name="Shape 200"/>
          <p:cNvSpPr txBox="1"/>
          <p:nvPr>
            <p:ph idx="4294967295" type="title"/>
          </p:nvPr>
        </p:nvSpPr>
        <p:spPr>
          <a:xfrm>
            <a:off x="535775" y="1167750"/>
            <a:ext cx="5197200" cy="30675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rPr b="0" lang="en" sz="1800">
                <a:solidFill>
                  <a:srgbClr val="222222"/>
                </a:solidFill>
                <a:highlight>
                  <a:srgbClr val="FFFFFF"/>
                </a:highlight>
                <a:latin typeface="Lato"/>
                <a:ea typeface="Lato"/>
                <a:cs typeface="Lato"/>
                <a:sym typeface="Lato"/>
              </a:rPr>
              <a:t>The implementation process will contain:</a:t>
            </a:r>
          </a:p>
          <a:p>
            <a:pPr indent="-342900" lvl="0" marL="457200" rtl="0">
              <a:lnSpc>
                <a:spcPct val="115000"/>
              </a:lnSpc>
              <a:spcBef>
                <a:spcPts val="0"/>
              </a:spcBef>
              <a:spcAft>
                <a:spcPts val="1600"/>
              </a:spcAft>
              <a:buClr>
                <a:srgbClr val="222222"/>
              </a:buClr>
              <a:buSzPct val="100000"/>
              <a:buFont typeface="Lato"/>
              <a:buChar char="●"/>
            </a:pPr>
            <a:r>
              <a:rPr b="0" lang="en" sz="1800">
                <a:solidFill>
                  <a:srgbClr val="222222"/>
                </a:solidFill>
                <a:latin typeface="Lato"/>
                <a:ea typeface="Lato"/>
                <a:cs typeface="Lato"/>
                <a:sym typeface="Lato"/>
              </a:rPr>
              <a:t>Apply the harmony search algorithm to the ensemble classifier.</a:t>
            </a:r>
          </a:p>
          <a:p>
            <a:pPr indent="-342900" lvl="0" marL="457200" rtl="0">
              <a:lnSpc>
                <a:spcPct val="115000"/>
              </a:lnSpc>
              <a:spcBef>
                <a:spcPts val="0"/>
              </a:spcBef>
              <a:spcAft>
                <a:spcPts val="1600"/>
              </a:spcAft>
              <a:buClr>
                <a:srgbClr val="222222"/>
              </a:buClr>
              <a:buSzPct val="100000"/>
              <a:buFont typeface="Lato"/>
              <a:buChar char="●"/>
            </a:pPr>
            <a:r>
              <a:rPr b="0" lang="en" sz="1800">
                <a:solidFill>
                  <a:srgbClr val="222222"/>
                </a:solidFill>
                <a:latin typeface="Lato"/>
                <a:ea typeface="Lato"/>
                <a:cs typeface="Lato"/>
                <a:sym typeface="Lato"/>
              </a:rPr>
              <a:t>Test the final ensemble classifier with a benchmarked dataset.</a:t>
            </a:r>
          </a:p>
          <a:p>
            <a:pPr indent="-342900" lvl="0" marL="457200" rtl="0">
              <a:lnSpc>
                <a:spcPct val="115000"/>
              </a:lnSpc>
              <a:spcBef>
                <a:spcPts val="0"/>
              </a:spcBef>
              <a:spcAft>
                <a:spcPts val="1600"/>
              </a:spcAft>
              <a:buClr>
                <a:srgbClr val="222222"/>
              </a:buClr>
              <a:buSzPct val="100000"/>
              <a:buFont typeface="Lato"/>
              <a:buChar char="●"/>
            </a:pPr>
            <a:r>
              <a:rPr b="0" lang="en" sz="1800">
                <a:solidFill>
                  <a:srgbClr val="222222"/>
                </a:solidFill>
                <a:latin typeface="Lato"/>
                <a:ea typeface="Lato"/>
                <a:cs typeface="Lato"/>
                <a:sym typeface="Lato"/>
              </a:rPr>
              <a:t>Language: Python</a:t>
            </a:r>
          </a:p>
          <a:p>
            <a:pPr indent="-342900" lvl="0" marL="457200" rtl="0">
              <a:lnSpc>
                <a:spcPct val="115000"/>
              </a:lnSpc>
              <a:spcBef>
                <a:spcPts val="0"/>
              </a:spcBef>
              <a:spcAft>
                <a:spcPts val="1600"/>
              </a:spcAft>
              <a:buClr>
                <a:srgbClr val="222222"/>
              </a:buClr>
              <a:buSzPct val="100000"/>
              <a:buFont typeface="Lato"/>
              <a:buChar char="●"/>
            </a:pPr>
            <a:r>
              <a:rPr b="0" lang="en" sz="1800">
                <a:solidFill>
                  <a:srgbClr val="222222"/>
                </a:solidFill>
                <a:latin typeface="Lato"/>
                <a:ea typeface="Lato"/>
                <a:cs typeface="Lato"/>
                <a:sym typeface="Lato"/>
              </a:rPr>
              <a:t>Libraries: functools, numpy, sklearn, keras, xgboost, joblib, hyperopt, category_encoders</a:t>
            </a:r>
          </a:p>
          <a:p>
            <a:pPr lvl="0" rtl="0">
              <a:lnSpc>
                <a:spcPct val="115000"/>
              </a:lnSpc>
              <a:spcBef>
                <a:spcPts val="0"/>
              </a:spcBef>
              <a:spcAft>
                <a:spcPts val="1600"/>
              </a:spcAft>
              <a:buNone/>
            </a:pPr>
            <a:r>
              <a:t/>
            </a:r>
            <a:endParaRPr b="0" sz="1800">
              <a:solidFill>
                <a:srgbClr val="222222"/>
              </a:solidFill>
              <a:highlight>
                <a:srgbClr val="FFFFFF"/>
              </a:highlight>
              <a:latin typeface="Lato"/>
              <a:ea typeface="Lato"/>
              <a:cs typeface="Lato"/>
              <a:sym typeface="Lato"/>
            </a:endParaRPr>
          </a:p>
          <a:p>
            <a:pPr lvl="0" rtl="0">
              <a:lnSpc>
                <a:spcPct val="115000"/>
              </a:lnSpc>
              <a:spcBef>
                <a:spcPts val="0"/>
              </a:spcBef>
              <a:spcAft>
                <a:spcPts val="1600"/>
              </a:spcAft>
              <a:buNone/>
            </a:pPr>
            <a:r>
              <a:t/>
            </a:r>
            <a:endParaRPr b="0" sz="1800">
              <a:solidFill>
                <a:srgbClr val="222222"/>
              </a:solidFill>
              <a:highlight>
                <a:srgbClr val="FFFFFF"/>
              </a:highlight>
              <a:latin typeface="Lato"/>
              <a:ea typeface="Lato"/>
              <a:cs typeface="Lato"/>
              <a:sym typeface="Lato"/>
            </a:endParaRPr>
          </a:p>
        </p:txBody>
      </p:sp>
      <p:pic>
        <p:nvPicPr>
          <p:cNvPr id="201" name="Shape 201"/>
          <p:cNvPicPr preferRelativeResize="0"/>
          <p:nvPr/>
        </p:nvPicPr>
        <p:blipFill>
          <a:blip r:embed="rId3">
            <a:alphaModFix/>
          </a:blip>
          <a:stretch>
            <a:fillRect/>
          </a:stretch>
        </p:blipFill>
        <p:spPr>
          <a:xfrm>
            <a:off x="5627505" y="1584400"/>
            <a:ext cx="3341696" cy="2758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idx="4294967295" type="title"/>
          </p:nvPr>
        </p:nvSpPr>
        <p:spPr>
          <a:xfrm>
            <a:off x="513450" y="466675"/>
            <a:ext cx="5197200" cy="768000"/>
          </a:xfrm>
          <a:prstGeom prst="rect">
            <a:avLst/>
          </a:prstGeom>
        </p:spPr>
        <p:txBody>
          <a:bodyPr anchorCtr="0" anchor="t" bIns="91425" lIns="91425" rIns="91425" wrap="square" tIns="91425">
            <a:noAutofit/>
          </a:bodyPr>
          <a:lstStyle/>
          <a:p>
            <a:pPr lvl="0" rtl="0">
              <a:spcBef>
                <a:spcPts val="0"/>
              </a:spcBef>
              <a:spcAft>
                <a:spcPts val="1600"/>
              </a:spcAft>
              <a:buNone/>
            </a:pPr>
            <a:r>
              <a:rPr lang="en" sz="3600">
                <a:solidFill>
                  <a:schemeClr val="dk1"/>
                </a:solidFill>
              </a:rPr>
              <a:t>Summary</a:t>
            </a:r>
          </a:p>
        </p:txBody>
      </p:sp>
      <p:sp>
        <p:nvSpPr>
          <p:cNvPr id="207" name="Shape 207"/>
          <p:cNvSpPr txBox="1"/>
          <p:nvPr>
            <p:ph idx="4294967295" type="title"/>
          </p:nvPr>
        </p:nvSpPr>
        <p:spPr>
          <a:xfrm>
            <a:off x="430300" y="1428500"/>
            <a:ext cx="5197200" cy="30675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rPr b="0" lang="en" sz="1800">
                <a:solidFill>
                  <a:srgbClr val="222222"/>
                </a:solidFill>
                <a:latin typeface="Lato"/>
                <a:ea typeface="Lato"/>
                <a:cs typeface="Lato"/>
                <a:sym typeface="Lato"/>
              </a:rPr>
              <a:t>The </a:t>
            </a:r>
            <a:r>
              <a:rPr lang="en" sz="1800">
                <a:solidFill>
                  <a:srgbClr val="222222"/>
                </a:solidFill>
                <a:latin typeface="Lato"/>
                <a:ea typeface="Lato"/>
                <a:cs typeface="Lato"/>
                <a:sym typeface="Lato"/>
              </a:rPr>
              <a:t>Classifier Ensemble Reduction</a:t>
            </a:r>
            <a:r>
              <a:rPr b="0" lang="en" sz="1800">
                <a:solidFill>
                  <a:srgbClr val="222222"/>
                </a:solidFill>
                <a:latin typeface="Lato"/>
                <a:ea typeface="Lato"/>
                <a:cs typeface="Lato"/>
                <a:sym typeface="Lato"/>
              </a:rPr>
              <a:t> is based on applying feature selection techniques to minimize redundancy (reduce the size of the ensemble) which is done by transforming an ensemble decision matrix. This is done while while maintaining and improving classification accuracy and efficiency.</a:t>
            </a:r>
          </a:p>
          <a:p>
            <a:pPr lvl="0" rtl="0">
              <a:lnSpc>
                <a:spcPct val="115000"/>
              </a:lnSpc>
              <a:spcBef>
                <a:spcPts val="0"/>
              </a:spcBef>
              <a:spcAft>
                <a:spcPts val="1600"/>
              </a:spcAft>
              <a:buNone/>
            </a:pPr>
            <a:r>
              <a:t/>
            </a:r>
            <a:endParaRPr b="0" sz="1800">
              <a:solidFill>
                <a:srgbClr val="222222"/>
              </a:solidFill>
              <a:latin typeface="Lato"/>
              <a:ea typeface="Lato"/>
              <a:cs typeface="Lato"/>
              <a:sym typeface="Lato"/>
            </a:endParaRPr>
          </a:p>
          <a:p>
            <a:pPr lvl="0" rtl="0">
              <a:lnSpc>
                <a:spcPct val="115000"/>
              </a:lnSpc>
              <a:spcBef>
                <a:spcPts val="0"/>
              </a:spcBef>
              <a:spcAft>
                <a:spcPts val="1600"/>
              </a:spcAft>
              <a:buNone/>
            </a:pPr>
            <a:r>
              <a:t/>
            </a:r>
            <a:endParaRPr b="0" sz="1800">
              <a:solidFill>
                <a:srgbClr val="222222"/>
              </a:solidFill>
              <a:latin typeface="Lato"/>
              <a:ea typeface="Lato"/>
              <a:cs typeface="Lato"/>
              <a:sym typeface="Lato"/>
            </a:endParaRPr>
          </a:p>
          <a:p>
            <a:pPr lvl="0" rtl="0">
              <a:lnSpc>
                <a:spcPct val="115000"/>
              </a:lnSpc>
              <a:spcBef>
                <a:spcPts val="0"/>
              </a:spcBef>
              <a:spcAft>
                <a:spcPts val="1600"/>
              </a:spcAft>
              <a:buNone/>
            </a:pPr>
            <a:r>
              <a:t/>
            </a:r>
            <a:endParaRPr b="0" sz="1800">
              <a:solidFill>
                <a:srgbClr val="222222"/>
              </a:solidFill>
              <a:highlight>
                <a:srgbClr val="FFFFFF"/>
              </a:highlight>
              <a:latin typeface="Lato"/>
              <a:ea typeface="Lato"/>
              <a:cs typeface="Lato"/>
              <a:sym typeface="Lato"/>
            </a:endParaRPr>
          </a:p>
        </p:txBody>
      </p:sp>
      <p:pic>
        <p:nvPicPr>
          <p:cNvPr id="208" name="Shape 208"/>
          <p:cNvPicPr preferRelativeResize="0"/>
          <p:nvPr/>
        </p:nvPicPr>
        <p:blipFill>
          <a:blip r:embed="rId3">
            <a:alphaModFix/>
          </a:blip>
          <a:stretch>
            <a:fillRect/>
          </a:stretch>
        </p:blipFill>
        <p:spPr>
          <a:xfrm>
            <a:off x="5627505" y="1584400"/>
            <a:ext cx="3341696" cy="2758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idx="4294967295" type="title"/>
          </p:nvPr>
        </p:nvSpPr>
        <p:spPr>
          <a:xfrm>
            <a:off x="535775" y="712150"/>
            <a:ext cx="5197200" cy="768000"/>
          </a:xfrm>
          <a:prstGeom prst="rect">
            <a:avLst/>
          </a:prstGeom>
        </p:spPr>
        <p:txBody>
          <a:bodyPr anchorCtr="0" anchor="t" bIns="91425" lIns="91425" rIns="91425" wrap="square" tIns="91425">
            <a:noAutofit/>
          </a:bodyPr>
          <a:lstStyle/>
          <a:p>
            <a:pPr lvl="0" rtl="0">
              <a:spcBef>
                <a:spcPts val="0"/>
              </a:spcBef>
              <a:spcAft>
                <a:spcPts val="1600"/>
              </a:spcAft>
              <a:buNone/>
            </a:pPr>
            <a:r>
              <a:rPr lang="en" sz="3600">
                <a:solidFill>
                  <a:schemeClr val="dk1"/>
                </a:solidFill>
              </a:rPr>
              <a:t>Introduction</a:t>
            </a:r>
          </a:p>
        </p:txBody>
      </p:sp>
      <p:sp>
        <p:nvSpPr>
          <p:cNvPr id="86" name="Shape 86"/>
          <p:cNvSpPr txBox="1"/>
          <p:nvPr>
            <p:ph idx="4294967295" type="title"/>
          </p:nvPr>
        </p:nvSpPr>
        <p:spPr>
          <a:xfrm>
            <a:off x="535775" y="981725"/>
            <a:ext cx="5197200" cy="30675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t/>
            </a:r>
            <a:endParaRPr sz="1800">
              <a:solidFill>
                <a:srgbClr val="222222"/>
              </a:solidFill>
              <a:highlight>
                <a:srgbClr val="FFFFFF"/>
              </a:highlight>
              <a:latin typeface="Lato"/>
              <a:ea typeface="Lato"/>
              <a:cs typeface="Lato"/>
              <a:sym typeface="Lato"/>
            </a:endParaRPr>
          </a:p>
          <a:p>
            <a:pPr lvl="0" rtl="0">
              <a:lnSpc>
                <a:spcPct val="115000"/>
              </a:lnSpc>
              <a:spcBef>
                <a:spcPts val="0"/>
              </a:spcBef>
              <a:spcAft>
                <a:spcPts val="1600"/>
              </a:spcAft>
              <a:buNone/>
            </a:pPr>
            <a:r>
              <a:rPr lang="en" sz="1800">
                <a:solidFill>
                  <a:srgbClr val="222222"/>
                </a:solidFill>
                <a:highlight>
                  <a:srgbClr val="FFFFFF"/>
                </a:highlight>
                <a:latin typeface="Lato"/>
                <a:ea typeface="Lato"/>
                <a:cs typeface="Lato"/>
                <a:sym typeface="Lato"/>
              </a:rPr>
              <a:t>Classifier Ensemble Reduction</a:t>
            </a:r>
            <a:r>
              <a:rPr b="0" lang="en" sz="1800">
                <a:solidFill>
                  <a:srgbClr val="222222"/>
                </a:solidFill>
                <a:highlight>
                  <a:srgbClr val="FFFFFF"/>
                </a:highlight>
                <a:latin typeface="Lato"/>
                <a:ea typeface="Lato"/>
                <a:cs typeface="Lato"/>
                <a:sym typeface="Lato"/>
              </a:rPr>
              <a:t> involves reducing the number of classifiers, C1, C2...CN to C1, C2...CK, where K&lt;N. This is done such that the final output does not change. The </a:t>
            </a:r>
            <a:r>
              <a:rPr lang="en" sz="1800">
                <a:solidFill>
                  <a:srgbClr val="222222"/>
                </a:solidFill>
                <a:highlight>
                  <a:srgbClr val="FFFFFF"/>
                </a:highlight>
                <a:latin typeface="Lato"/>
                <a:ea typeface="Lato"/>
                <a:cs typeface="Lato"/>
                <a:sym typeface="Lato"/>
              </a:rPr>
              <a:t>target</a:t>
            </a:r>
            <a:r>
              <a:rPr b="0" lang="en" sz="1800">
                <a:solidFill>
                  <a:srgbClr val="222222"/>
                </a:solidFill>
                <a:highlight>
                  <a:srgbClr val="FFFFFF"/>
                </a:highlight>
                <a:latin typeface="Lato"/>
                <a:ea typeface="Lato"/>
                <a:cs typeface="Lato"/>
                <a:sym typeface="Lato"/>
              </a:rPr>
              <a:t> of classifier ensemble reduction is to reduce the amount of redundancy in a pre constructed classifier ensemble, to form a much reduced subset of classifiers that can still deliver the s</a:t>
            </a:r>
            <a:r>
              <a:rPr lang="en" sz="1800">
                <a:solidFill>
                  <a:srgbClr val="222222"/>
                </a:solidFill>
                <a:highlight>
                  <a:srgbClr val="FFFFFF"/>
                </a:highlight>
                <a:latin typeface="Lato"/>
                <a:ea typeface="Lato"/>
                <a:cs typeface="Lato"/>
                <a:sym typeface="Lato"/>
              </a:rPr>
              <a:t>ame classification results</a:t>
            </a:r>
            <a:r>
              <a:rPr b="0" lang="en" sz="1800">
                <a:solidFill>
                  <a:srgbClr val="222222"/>
                </a:solidFill>
                <a:highlight>
                  <a:srgbClr val="FFFFFF"/>
                </a:highlight>
                <a:latin typeface="Lato"/>
                <a:ea typeface="Lato"/>
                <a:cs typeface="Lato"/>
                <a:sym typeface="Lato"/>
              </a:rPr>
              <a:t>.</a:t>
            </a:r>
          </a:p>
        </p:txBody>
      </p:sp>
      <p:pic>
        <p:nvPicPr>
          <p:cNvPr id="87" name="Shape 87"/>
          <p:cNvPicPr preferRelativeResize="0"/>
          <p:nvPr/>
        </p:nvPicPr>
        <p:blipFill>
          <a:blip r:embed="rId3">
            <a:alphaModFix/>
          </a:blip>
          <a:stretch>
            <a:fillRect/>
          </a:stretch>
        </p:blipFill>
        <p:spPr>
          <a:xfrm>
            <a:off x="5627505" y="1789175"/>
            <a:ext cx="3341696" cy="2758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1" name="Shape 91"/>
        <p:cNvGrpSpPr/>
        <p:nvPr/>
      </p:nvGrpSpPr>
      <p:grpSpPr>
        <a:xfrm>
          <a:off x="0" y="0"/>
          <a:ext cx="0" cy="0"/>
          <a:chOff x="0" y="0"/>
          <a:chExt cx="0" cy="0"/>
        </a:xfrm>
      </p:grpSpPr>
      <p:pic>
        <p:nvPicPr>
          <p:cNvPr id="92" name="Shape 92"/>
          <p:cNvPicPr preferRelativeResize="0"/>
          <p:nvPr/>
        </p:nvPicPr>
        <p:blipFill>
          <a:blip r:embed="rId3">
            <a:alphaModFix/>
          </a:blip>
          <a:stretch>
            <a:fillRect/>
          </a:stretch>
        </p:blipFill>
        <p:spPr>
          <a:xfrm>
            <a:off x="2361625" y="190437"/>
            <a:ext cx="4254600" cy="4818038"/>
          </a:xfrm>
          <a:prstGeom prst="rect">
            <a:avLst/>
          </a:prstGeom>
          <a:noFill/>
          <a:ln>
            <a:noFill/>
          </a:ln>
        </p:spPr>
      </p:pic>
      <p:pic>
        <p:nvPicPr>
          <p:cNvPr descr="Piece of duct tape sticking a note to the slide" id="93" name="Shape 93"/>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94" name="Shape 94"/>
          <p:cNvSpPr txBox="1"/>
          <p:nvPr/>
        </p:nvSpPr>
        <p:spPr>
          <a:xfrm>
            <a:off x="2855550" y="687397"/>
            <a:ext cx="3432900" cy="762600"/>
          </a:xfrm>
          <a:prstGeom prst="rect">
            <a:avLst/>
          </a:prstGeom>
          <a:noFill/>
          <a:ln>
            <a:noFill/>
          </a:ln>
        </p:spPr>
        <p:txBody>
          <a:bodyPr anchorCtr="0" anchor="b" bIns="91425" lIns="91425" rIns="91425" wrap="square" tIns="91425">
            <a:noAutofit/>
          </a:bodyPr>
          <a:lstStyle/>
          <a:p>
            <a:pPr lvl="0" rtl="0">
              <a:spcBef>
                <a:spcPts val="0"/>
              </a:spcBef>
              <a:buNone/>
            </a:pPr>
            <a:r>
              <a:rPr b="1" lang="en" sz="3000">
                <a:solidFill>
                  <a:schemeClr val="lt2"/>
                </a:solidFill>
                <a:latin typeface="Raleway"/>
                <a:ea typeface="Raleway"/>
                <a:cs typeface="Raleway"/>
                <a:sym typeface="Raleway"/>
              </a:rPr>
              <a:t>Objectives</a:t>
            </a:r>
          </a:p>
        </p:txBody>
      </p:sp>
      <p:sp>
        <p:nvSpPr>
          <p:cNvPr id="95" name="Shape 95"/>
          <p:cNvSpPr txBox="1"/>
          <p:nvPr>
            <p:ph idx="4294967295" type="body"/>
          </p:nvPr>
        </p:nvSpPr>
        <p:spPr>
          <a:xfrm>
            <a:off x="2855550" y="1377480"/>
            <a:ext cx="3432900" cy="3327900"/>
          </a:xfrm>
          <a:prstGeom prst="rect">
            <a:avLst/>
          </a:prstGeom>
        </p:spPr>
        <p:txBody>
          <a:bodyPr anchorCtr="0" anchor="t" bIns="91425" lIns="91425" rIns="91425" wrap="square" tIns="91425">
            <a:noAutofit/>
          </a:bodyPr>
          <a:lstStyle/>
          <a:p>
            <a:pPr lvl="0" rtl="0">
              <a:spcBef>
                <a:spcPts val="0"/>
              </a:spcBef>
              <a:buClr>
                <a:schemeClr val="dk2"/>
              </a:buClr>
              <a:buSzPct val="91666"/>
              <a:buFont typeface="Arial"/>
              <a:buNone/>
            </a:pPr>
            <a:r>
              <a:rPr lang="en" sz="1200">
                <a:latin typeface="Raleway"/>
                <a:ea typeface="Raleway"/>
                <a:cs typeface="Raleway"/>
                <a:sym typeface="Raleway"/>
              </a:rPr>
              <a:t>: </a:t>
            </a:r>
          </a:p>
          <a:p>
            <a:pPr indent="-317500" lvl="0" marL="457200" rtl="0">
              <a:spcBef>
                <a:spcPts val="0"/>
              </a:spcBef>
              <a:spcAft>
                <a:spcPts val="1000"/>
              </a:spcAft>
              <a:buClr>
                <a:schemeClr val="dk1"/>
              </a:buClr>
              <a:buSzPct val="100000"/>
              <a:buFont typeface="Raleway"/>
              <a:buChar char="➔"/>
            </a:pPr>
            <a:r>
              <a:rPr b="1" lang="en" sz="1400">
                <a:solidFill>
                  <a:schemeClr val="dk1"/>
                </a:solidFill>
                <a:latin typeface="Raleway"/>
                <a:ea typeface="Raleway"/>
                <a:cs typeface="Raleway"/>
                <a:sym typeface="Raleway"/>
              </a:rPr>
              <a:t>Ensemble</a:t>
            </a:r>
            <a:br>
              <a:rPr lang="en" sz="1200">
                <a:latin typeface="Raleway"/>
                <a:ea typeface="Raleway"/>
                <a:cs typeface="Raleway"/>
                <a:sym typeface="Raleway"/>
              </a:rPr>
            </a:br>
            <a:r>
              <a:rPr lang="en" sz="1200">
                <a:solidFill>
                  <a:srgbClr val="222222"/>
                </a:solidFill>
                <a:highlight>
                  <a:srgbClr val="FFFFFF"/>
                </a:highlight>
                <a:latin typeface="Raleway"/>
                <a:ea typeface="Raleway"/>
                <a:cs typeface="Raleway"/>
                <a:sym typeface="Raleway"/>
              </a:rPr>
              <a:t>Build an ensemble of classifiers.</a:t>
            </a:r>
          </a:p>
          <a:p>
            <a:pPr indent="-317500" lvl="0" marL="457200" rtl="0">
              <a:spcBef>
                <a:spcPts val="0"/>
              </a:spcBef>
              <a:spcAft>
                <a:spcPts val="1000"/>
              </a:spcAft>
              <a:buClr>
                <a:schemeClr val="dk1"/>
              </a:buClr>
              <a:buSzPct val="100000"/>
              <a:buFont typeface="Raleway"/>
              <a:buChar char="➔"/>
            </a:pPr>
            <a:r>
              <a:rPr b="1" lang="en" sz="1400">
                <a:solidFill>
                  <a:schemeClr val="dk1"/>
                </a:solidFill>
                <a:latin typeface="Raleway"/>
                <a:ea typeface="Raleway"/>
                <a:cs typeface="Raleway"/>
                <a:sym typeface="Raleway"/>
              </a:rPr>
              <a:t>Feature Selection</a:t>
            </a:r>
            <a:br>
              <a:rPr lang="en" sz="1400">
                <a:latin typeface="Raleway"/>
                <a:ea typeface="Raleway"/>
                <a:cs typeface="Raleway"/>
                <a:sym typeface="Raleway"/>
              </a:rPr>
            </a:br>
            <a:r>
              <a:rPr lang="en" sz="1200">
                <a:solidFill>
                  <a:srgbClr val="222222"/>
                </a:solidFill>
                <a:highlight>
                  <a:srgbClr val="FFFFFF"/>
                </a:highlight>
                <a:latin typeface="Raleway"/>
                <a:ea typeface="Raleway"/>
                <a:cs typeface="Raleway"/>
                <a:sym typeface="Raleway"/>
              </a:rPr>
              <a:t>Locate the optimal feature subset.</a:t>
            </a:r>
          </a:p>
          <a:p>
            <a:pPr indent="-317500" lvl="0" marL="457200" rtl="0">
              <a:spcBef>
                <a:spcPts val="0"/>
              </a:spcBef>
              <a:spcAft>
                <a:spcPts val="1000"/>
              </a:spcAft>
              <a:buClr>
                <a:schemeClr val="dk1"/>
              </a:buClr>
              <a:buSzPct val="100000"/>
              <a:buFont typeface="Raleway"/>
              <a:buChar char="➔"/>
            </a:pPr>
            <a:r>
              <a:rPr b="1" lang="en" sz="1400">
                <a:solidFill>
                  <a:schemeClr val="dk1"/>
                </a:solidFill>
                <a:latin typeface="Raleway"/>
                <a:ea typeface="Raleway"/>
                <a:cs typeface="Raleway"/>
                <a:sym typeface="Raleway"/>
              </a:rPr>
              <a:t>Ensemble Reduction</a:t>
            </a:r>
            <a:br>
              <a:rPr lang="en" sz="1400">
                <a:latin typeface="Raleway"/>
                <a:ea typeface="Raleway"/>
                <a:cs typeface="Raleway"/>
                <a:sym typeface="Raleway"/>
              </a:rPr>
            </a:br>
            <a:r>
              <a:rPr lang="en" sz="1200">
                <a:solidFill>
                  <a:srgbClr val="252525"/>
                </a:solidFill>
                <a:highlight>
                  <a:srgbClr val="FFFFFF"/>
                </a:highlight>
                <a:latin typeface="Raleway"/>
                <a:ea typeface="Raleway"/>
                <a:cs typeface="Raleway"/>
                <a:sym typeface="Raleway"/>
              </a:rPr>
              <a:t>Optimal subset of classifiers, the final output.</a:t>
            </a:r>
          </a:p>
          <a:p>
            <a:pPr lvl="0" rtl="0">
              <a:spcBef>
                <a:spcPts val="0"/>
              </a:spcBef>
              <a:spcAft>
                <a:spcPts val="1000"/>
              </a:spcAft>
              <a:buNone/>
            </a:pPr>
            <a:r>
              <a:t/>
            </a:r>
            <a:endParaRPr b="1" sz="1400">
              <a:solidFill>
                <a:schemeClr val="dk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168825" y="1912650"/>
            <a:ext cx="4288200" cy="1318200"/>
          </a:xfrm>
          <a:prstGeom prst="rect">
            <a:avLst/>
          </a:prstGeom>
        </p:spPr>
        <p:txBody>
          <a:bodyPr anchorCtr="0" anchor="ctr" bIns="91425" lIns="91425" rIns="91425" wrap="square" tIns="91425">
            <a:noAutofit/>
          </a:bodyPr>
          <a:lstStyle/>
          <a:p>
            <a:pPr lvl="0" algn="l">
              <a:spcBef>
                <a:spcPts val="0"/>
              </a:spcBef>
              <a:buNone/>
            </a:pPr>
            <a:r>
              <a:rPr lang="en"/>
              <a:t>KEY METHODOLOGIES/TECHNIQUES</a:t>
            </a:r>
            <a:r>
              <a:rPr lang="en" sz="2400"/>
              <a:t> </a:t>
            </a:r>
            <a:r>
              <a:rPr b="0" lang="en" sz="2400">
                <a:solidFill>
                  <a:schemeClr val="dk2"/>
                </a:solidFill>
              </a:rPr>
              <a:t>in </a:t>
            </a:r>
            <a:r>
              <a:rPr b="0" lang="en" sz="2400">
                <a:solidFill>
                  <a:schemeClr val="dk2"/>
                </a:solidFill>
              </a:rPr>
              <a:t>Feature Selection Inspired Classifier Ensemble Reduction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idx="4294967295" type="title"/>
          </p:nvPr>
        </p:nvSpPr>
        <p:spPr>
          <a:xfrm>
            <a:off x="535775" y="712150"/>
            <a:ext cx="5197200" cy="768000"/>
          </a:xfrm>
          <a:prstGeom prst="rect">
            <a:avLst/>
          </a:prstGeom>
        </p:spPr>
        <p:txBody>
          <a:bodyPr anchorCtr="0" anchor="t" bIns="91425" lIns="91425" rIns="91425" wrap="square" tIns="91425">
            <a:noAutofit/>
          </a:bodyPr>
          <a:lstStyle/>
          <a:p>
            <a:pPr lvl="0" rtl="0">
              <a:spcBef>
                <a:spcPts val="0"/>
              </a:spcBef>
              <a:spcAft>
                <a:spcPts val="1600"/>
              </a:spcAft>
              <a:buNone/>
            </a:pPr>
            <a:r>
              <a:rPr lang="en" sz="3600">
                <a:solidFill>
                  <a:schemeClr val="dk1"/>
                </a:solidFill>
              </a:rPr>
              <a:t>Ensemble Methodologies</a:t>
            </a:r>
          </a:p>
        </p:txBody>
      </p:sp>
      <p:sp>
        <p:nvSpPr>
          <p:cNvPr id="106" name="Shape 106"/>
          <p:cNvSpPr txBox="1"/>
          <p:nvPr>
            <p:ph idx="4294967295" type="title"/>
          </p:nvPr>
        </p:nvSpPr>
        <p:spPr>
          <a:xfrm>
            <a:off x="535775" y="1480150"/>
            <a:ext cx="5197200" cy="30675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t/>
            </a:r>
            <a:endParaRPr sz="1800">
              <a:solidFill>
                <a:srgbClr val="222222"/>
              </a:solidFill>
              <a:highlight>
                <a:srgbClr val="FFFFFF"/>
              </a:highlight>
              <a:latin typeface="Lato"/>
              <a:ea typeface="Lato"/>
              <a:cs typeface="Lato"/>
              <a:sym typeface="Lato"/>
            </a:endParaRPr>
          </a:p>
          <a:p>
            <a:pPr lvl="0" rtl="0">
              <a:lnSpc>
                <a:spcPct val="115000"/>
              </a:lnSpc>
              <a:spcBef>
                <a:spcPts val="0"/>
              </a:spcBef>
              <a:spcAft>
                <a:spcPts val="1600"/>
              </a:spcAft>
              <a:buNone/>
            </a:pPr>
            <a:r>
              <a:rPr b="0" lang="en" sz="1800">
                <a:solidFill>
                  <a:srgbClr val="222222"/>
                </a:solidFill>
                <a:highlight>
                  <a:srgbClr val="FFFFFF"/>
                </a:highlight>
                <a:latin typeface="Lato"/>
                <a:ea typeface="Lato"/>
                <a:cs typeface="Lato"/>
                <a:sym typeface="Lato"/>
              </a:rPr>
              <a:t>The first step is to build the base classifiers, classifiers such as </a:t>
            </a:r>
            <a:r>
              <a:rPr lang="en" sz="1800">
                <a:solidFill>
                  <a:srgbClr val="222222"/>
                </a:solidFill>
                <a:highlight>
                  <a:srgbClr val="FFFFFF"/>
                </a:highlight>
                <a:latin typeface="Lato"/>
                <a:ea typeface="Lato"/>
                <a:cs typeface="Lato"/>
                <a:sym typeface="Lato"/>
              </a:rPr>
              <a:t>Gradient Boosting (XGBoost), Multi Layer Perceptron, Random Forest Classifier, Decision Tree, Linear Regression, Logistic Regression</a:t>
            </a:r>
            <a:r>
              <a:rPr b="0" lang="en" sz="1800">
                <a:solidFill>
                  <a:srgbClr val="222222"/>
                </a:solidFill>
                <a:highlight>
                  <a:srgbClr val="FFFFFF"/>
                </a:highlight>
                <a:latin typeface="Lato"/>
                <a:ea typeface="Lato"/>
                <a:cs typeface="Lato"/>
                <a:sym typeface="Lato"/>
              </a:rPr>
              <a:t> can be used. The desired parameter values for these models are selected and then the base models are trained. </a:t>
            </a:r>
          </a:p>
          <a:p>
            <a:pPr lvl="0" rtl="0">
              <a:lnSpc>
                <a:spcPct val="115000"/>
              </a:lnSpc>
              <a:spcBef>
                <a:spcPts val="0"/>
              </a:spcBef>
              <a:spcAft>
                <a:spcPts val="1600"/>
              </a:spcAft>
              <a:buClr>
                <a:schemeClr val="dk2"/>
              </a:buClr>
              <a:buSzPct val="61111"/>
              <a:buFont typeface="Arial"/>
              <a:buNone/>
            </a:pPr>
            <a:r>
              <a:t/>
            </a:r>
            <a:endParaRPr b="0" sz="1800">
              <a:solidFill>
                <a:srgbClr val="222222"/>
              </a:solidFill>
              <a:highlight>
                <a:srgbClr val="FFFFFF"/>
              </a:highlight>
              <a:latin typeface="Lato"/>
              <a:ea typeface="Lato"/>
              <a:cs typeface="Lato"/>
              <a:sym typeface="Lato"/>
            </a:endParaRPr>
          </a:p>
          <a:p>
            <a:pPr lvl="0" rtl="0">
              <a:lnSpc>
                <a:spcPct val="115000"/>
              </a:lnSpc>
              <a:spcBef>
                <a:spcPts val="0"/>
              </a:spcBef>
              <a:spcAft>
                <a:spcPts val="1600"/>
              </a:spcAft>
              <a:buClr>
                <a:schemeClr val="dk2"/>
              </a:buClr>
              <a:buSzPct val="61111"/>
              <a:buFont typeface="Arial"/>
              <a:buNone/>
            </a:pPr>
            <a:r>
              <a:t/>
            </a:r>
            <a:endParaRPr b="0" sz="1800">
              <a:solidFill>
                <a:srgbClr val="222222"/>
              </a:solidFill>
              <a:highlight>
                <a:srgbClr val="FFFFFF"/>
              </a:highlight>
              <a:latin typeface="Lato"/>
              <a:ea typeface="Lato"/>
              <a:cs typeface="Lato"/>
              <a:sym typeface="Lato"/>
            </a:endParaRPr>
          </a:p>
          <a:p>
            <a:pPr lvl="0" rtl="0">
              <a:lnSpc>
                <a:spcPct val="115000"/>
              </a:lnSpc>
              <a:spcBef>
                <a:spcPts val="0"/>
              </a:spcBef>
              <a:spcAft>
                <a:spcPts val="1600"/>
              </a:spcAft>
              <a:buClr>
                <a:schemeClr val="dk2"/>
              </a:buClr>
              <a:buSzPct val="61111"/>
              <a:buFont typeface="Arial"/>
              <a:buNone/>
            </a:pPr>
            <a:r>
              <a:t/>
            </a:r>
            <a:endParaRPr b="0" sz="1800">
              <a:solidFill>
                <a:srgbClr val="222222"/>
              </a:solidFill>
              <a:highlight>
                <a:srgbClr val="FFFFFF"/>
              </a:highlight>
              <a:latin typeface="Lato"/>
              <a:ea typeface="Lato"/>
              <a:cs typeface="Lato"/>
              <a:sym typeface="Lato"/>
            </a:endParaRPr>
          </a:p>
          <a:p>
            <a:pPr lvl="0" rtl="0">
              <a:lnSpc>
                <a:spcPct val="115000"/>
              </a:lnSpc>
              <a:spcBef>
                <a:spcPts val="0"/>
              </a:spcBef>
              <a:spcAft>
                <a:spcPts val="1600"/>
              </a:spcAft>
              <a:buNone/>
            </a:pPr>
            <a:r>
              <a:t/>
            </a:r>
            <a:endParaRPr b="0" sz="1800">
              <a:solidFill>
                <a:srgbClr val="222222"/>
              </a:solidFill>
              <a:highlight>
                <a:srgbClr val="FFFFFF"/>
              </a:highlight>
              <a:latin typeface="Lato"/>
              <a:ea typeface="Lato"/>
              <a:cs typeface="Lato"/>
              <a:sym typeface="Lato"/>
            </a:endParaRPr>
          </a:p>
        </p:txBody>
      </p:sp>
      <p:pic>
        <p:nvPicPr>
          <p:cNvPr id="107" name="Shape 107"/>
          <p:cNvPicPr preferRelativeResize="0"/>
          <p:nvPr/>
        </p:nvPicPr>
        <p:blipFill>
          <a:blip r:embed="rId3">
            <a:alphaModFix/>
          </a:blip>
          <a:stretch>
            <a:fillRect/>
          </a:stretch>
        </p:blipFill>
        <p:spPr>
          <a:xfrm>
            <a:off x="5627499" y="1993946"/>
            <a:ext cx="3341700" cy="2348940"/>
          </a:xfrm>
          <a:prstGeom prst="rect">
            <a:avLst/>
          </a:prstGeom>
          <a:noFill/>
          <a:ln>
            <a:noFill/>
          </a:ln>
        </p:spPr>
      </p:pic>
      <p:pic>
        <p:nvPicPr>
          <p:cNvPr id="108" name="Shape 108"/>
          <p:cNvPicPr preferRelativeResize="0"/>
          <p:nvPr/>
        </p:nvPicPr>
        <p:blipFill>
          <a:blip r:embed="rId4">
            <a:alphaModFix/>
          </a:blip>
          <a:stretch>
            <a:fillRect/>
          </a:stretch>
        </p:blipFill>
        <p:spPr>
          <a:xfrm>
            <a:off x="5627505" y="1584400"/>
            <a:ext cx="3341696" cy="2758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idx="4294967295" type="title"/>
          </p:nvPr>
        </p:nvSpPr>
        <p:spPr>
          <a:xfrm>
            <a:off x="535775" y="712150"/>
            <a:ext cx="5197200" cy="768000"/>
          </a:xfrm>
          <a:prstGeom prst="rect">
            <a:avLst/>
          </a:prstGeom>
        </p:spPr>
        <p:txBody>
          <a:bodyPr anchorCtr="0" anchor="t" bIns="91425" lIns="91425" rIns="91425" wrap="square" tIns="91425">
            <a:noAutofit/>
          </a:bodyPr>
          <a:lstStyle/>
          <a:p>
            <a:pPr lvl="0" rtl="0">
              <a:spcBef>
                <a:spcPts val="0"/>
              </a:spcBef>
              <a:spcAft>
                <a:spcPts val="1600"/>
              </a:spcAft>
              <a:buClr>
                <a:schemeClr val="dk2"/>
              </a:buClr>
              <a:buSzPct val="30555"/>
              <a:buFont typeface="Arial"/>
              <a:buNone/>
            </a:pPr>
            <a:r>
              <a:rPr lang="en" sz="3600">
                <a:solidFill>
                  <a:schemeClr val="dk1"/>
                </a:solidFill>
              </a:rPr>
              <a:t>Ensemble Methodologies</a:t>
            </a:r>
          </a:p>
          <a:p>
            <a:pPr lvl="0" rtl="0">
              <a:spcBef>
                <a:spcPts val="0"/>
              </a:spcBef>
              <a:spcAft>
                <a:spcPts val="1600"/>
              </a:spcAft>
              <a:buNone/>
            </a:pPr>
            <a:r>
              <a:t/>
            </a:r>
            <a:endParaRPr sz="3600">
              <a:solidFill>
                <a:schemeClr val="dk1"/>
              </a:solidFill>
            </a:endParaRPr>
          </a:p>
        </p:txBody>
      </p:sp>
      <p:sp>
        <p:nvSpPr>
          <p:cNvPr id="114" name="Shape 114"/>
          <p:cNvSpPr txBox="1"/>
          <p:nvPr>
            <p:ph idx="4294967295" type="title"/>
          </p:nvPr>
        </p:nvSpPr>
        <p:spPr>
          <a:xfrm>
            <a:off x="535775" y="1480150"/>
            <a:ext cx="5197200" cy="30675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t/>
            </a:r>
            <a:endParaRPr sz="1800">
              <a:solidFill>
                <a:srgbClr val="222222"/>
              </a:solidFill>
              <a:highlight>
                <a:srgbClr val="FFFFFF"/>
              </a:highlight>
              <a:latin typeface="Lato"/>
              <a:ea typeface="Lato"/>
              <a:cs typeface="Lato"/>
              <a:sym typeface="Lato"/>
            </a:endParaRPr>
          </a:p>
          <a:p>
            <a:pPr lvl="0" rtl="0">
              <a:lnSpc>
                <a:spcPct val="115000"/>
              </a:lnSpc>
              <a:spcBef>
                <a:spcPts val="0"/>
              </a:spcBef>
              <a:spcAft>
                <a:spcPts val="1600"/>
              </a:spcAft>
              <a:buClr>
                <a:schemeClr val="dk2"/>
              </a:buClr>
              <a:buSzPct val="61111"/>
              <a:buFont typeface="Arial"/>
              <a:buNone/>
            </a:pPr>
            <a:r>
              <a:rPr b="0" lang="en" sz="1800">
                <a:solidFill>
                  <a:srgbClr val="222222"/>
                </a:solidFill>
                <a:latin typeface="Lato"/>
                <a:ea typeface="Lato"/>
                <a:cs typeface="Lato"/>
                <a:sym typeface="Lato"/>
              </a:rPr>
              <a:t>Upon training the models, the trained models are used to obtain predictions on the cross validation data, the predictions obtained from the base models will be used to construct a data frame (a new dataset), which will be used to train the </a:t>
            </a:r>
            <a:r>
              <a:rPr lang="en" sz="1800">
                <a:solidFill>
                  <a:srgbClr val="222222"/>
                </a:solidFill>
                <a:latin typeface="Lato"/>
                <a:ea typeface="Lato"/>
                <a:cs typeface="Lato"/>
                <a:sym typeface="Lato"/>
              </a:rPr>
              <a:t>ensemble classifier</a:t>
            </a:r>
            <a:r>
              <a:rPr b="0" lang="en" sz="1800">
                <a:solidFill>
                  <a:srgbClr val="222222"/>
                </a:solidFill>
                <a:latin typeface="Lato"/>
                <a:ea typeface="Lato"/>
                <a:cs typeface="Lato"/>
                <a:sym typeface="Lato"/>
              </a:rPr>
              <a:t>. The techniques that can be used for building an ensemble classifier are </a:t>
            </a:r>
            <a:r>
              <a:rPr lang="en" sz="1800">
                <a:solidFill>
                  <a:srgbClr val="222222"/>
                </a:solidFill>
                <a:latin typeface="Lato"/>
                <a:ea typeface="Lato"/>
                <a:cs typeface="Lato"/>
                <a:sym typeface="Lato"/>
              </a:rPr>
              <a:t>stacking, blending, weighted average</a:t>
            </a:r>
            <a:r>
              <a:rPr b="0" lang="en" sz="1800">
                <a:solidFill>
                  <a:srgbClr val="222222"/>
                </a:solidFill>
                <a:latin typeface="Lato"/>
                <a:ea typeface="Lato"/>
                <a:cs typeface="Lato"/>
                <a:sym typeface="Lato"/>
              </a:rPr>
              <a:t> etc.</a:t>
            </a:r>
          </a:p>
          <a:p>
            <a:pPr lvl="0" rtl="0">
              <a:lnSpc>
                <a:spcPct val="115000"/>
              </a:lnSpc>
              <a:spcBef>
                <a:spcPts val="0"/>
              </a:spcBef>
              <a:spcAft>
                <a:spcPts val="1600"/>
              </a:spcAft>
              <a:buNone/>
            </a:pPr>
            <a:r>
              <a:t/>
            </a:r>
            <a:endParaRPr b="0" sz="1800">
              <a:solidFill>
                <a:srgbClr val="222222"/>
              </a:solidFill>
              <a:highlight>
                <a:srgbClr val="FFFFFF"/>
              </a:highlight>
              <a:latin typeface="Lato"/>
              <a:ea typeface="Lato"/>
              <a:cs typeface="Lato"/>
              <a:sym typeface="Lato"/>
            </a:endParaRPr>
          </a:p>
          <a:p>
            <a:pPr lvl="0" rtl="0">
              <a:lnSpc>
                <a:spcPct val="115000"/>
              </a:lnSpc>
              <a:spcBef>
                <a:spcPts val="0"/>
              </a:spcBef>
              <a:spcAft>
                <a:spcPts val="1600"/>
              </a:spcAft>
              <a:buNone/>
            </a:pPr>
            <a:r>
              <a:t/>
            </a:r>
            <a:endParaRPr b="0" sz="1800">
              <a:solidFill>
                <a:srgbClr val="222222"/>
              </a:solidFill>
              <a:highlight>
                <a:srgbClr val="FFFFFF"/>
              </a:highlight>
              <a:latin typeface="Lato"/>
              <a:ea typeface="Lato"/>
              <a:cs typeface="Lato"/>
              <a:sym typeface="Lato"/>
            </a:endParaRPr>
          </a:p>
          <a:p>
            <a:pPr lvl="0" rtl="0">
              <a:lnSpc>
                <a:spcPct val="115000"/>
              </a:lnSpc>
              <a:spcBef>
                <a:spcPts val="0"/>
              </a:spcBef>
              <a:spcAft>
                <a:spcPts val="1600"/>
              </a:spcAft>
              <a:buNone/>
            </a:pPr>
            <a:r>
              <a:t/>
            </a:r>
            <a:endParaRPr b="0" sz="1800">
              <a:solidFill>
                <a:srgbClr val="222222"/>
              </a:solidFill>
              <a:highlight>
                <a:srgbClr val="FFFFFF"/>
              </a:highlight>
              <a:latin typeface="Lato"/>
              <a:ea typeface="Lato"/>
              <a:cs typeface="Lato"/>
              <a:sym typeface="Lato"/>
            </a:endParaRPr>
          </a:p>
          <a:p>
            <a:pPr lvl="0" rtl="0">
              <a:lnSpc>
                <a:spcPct val="115000"/>
              </a:lnSpc>
              <a:spcBef>
                <a:spcPts val="0"/>
              </a:spcBef>
              <a:spcAft>
                <a:spcPts val="1600"/>
              </a:spcAft>
              <a:buNone/>
            </a:pPr>
            <a:r>
              <a:t/>
            </a:r>
            <a:endParaRPr b="0" sz="1800">
              <a:solidFill>
                <a:srgbClr val="222222"/>
              </a:solidFill>
              <a:highlight>
                <a:srgbClr val="FFFFFF"/>
              </a:highlight>
              <a:latin typeface="Lato"/>
              <a:ea typeface="Lato"/>
              <a:cs typeface="Lato"/>
              <a:sym typeface="Lato"/>
            </a:endParaRPr>
          </a:p>
          <a:p>
            <a:pPr lvl="0" rtl="0">
              <a:lnSpc>
                <a:spcPct val="115000"/>
              </a:lnSpc>
              <a:spcBef>
                <a:spcPts val="0"/>
              </a:spcBef>
              <a:spcAft>
                <a:spcPts val="1600"/>
              </a:spcAft>
              <a:buNone/>
            </a:pPr>
            <a:r>
              <a:t/>
            </a:r>
            <a:endParaRPr b="0" sz="1800">
              <a:solidFill>
                <a:srgbClr val="222222"/>
              </a:solidFill>
              <a:highlight>
                <a:srgbClr val="FFFFFF"/>
              </a:highlight>
              <a:latin typeface="Lato"/>
              <a:ea typeface="Lato"/>
              <a:cs typeface="Lato"/>
              <a:sym typeface="Lato"/>
            </a:endParaRPr>
          </a:p>
          <a:p>
            <a:pPr lvl="0" rtl="0">
              <a:lnSpc>
                <a:spcPct val="115000"/>
              </a:lnSpc>
              <a:spcBef>
                <a:spcPts val="0"/>
              </a:spcBef>
              <a:spcAft>
                <a:spcPts val="1600"/>
              </a:spcAft>
              <a:buNone/>
            </a:pPr>
            <a:r>
              <a:t/>
            </a:r>
            <a:endParaRPr b="0" sz="1800">
              <a:solidFill>
                <a:srgbClr val="222222"/>
              </a:solidFill>
              <a:highlight>
                <a:srgbClr val="FFFFFF"/>
              </a:highlight>
              <a:latin typeface="Lato"/>
              <a:ea typeface="Lato"/>
              <a:cs typeface="Lato"/>
              <a:sym typeface="Lato"/>
            </a:endParaRPr>
          </a:p>
        </p:txBody>
      </p:sp>
      <p:pic>
        <p:nvPicPr>
          <p:cNvPr id="115" name="Shape 115"/>
          <p:cNvPicPr preferRelativeResize="0"/>
          <p:nvPr/>
        </p:nvPicPr>
        <p:blipFill>
          <a:blip r:embed="rId3">
            <a:alphaModFix/>
          </a:blip>
          <a:stretch>
            <a:fillRect/>
          </a:stretch>
        </p:blipFill>
        <p:spPr>
          <a:xfrm>
            <a:off x="5627499" y="1993946"/>
            <a:ext cx="3341700" cy="2348940"/>
          </a:xfrm>
          <a:prstGeom prst="rect">
            <a:avLst/>
          </a:prstGeom>
          <a:noFill/>
          <a:ln>
            <a:noFill/>
          </a:ln>
        </p:spPr>
      </p:pic>
      <p:pic>
        <p:nvPicPr>
          <p:cNvPr id="116" name="Shape 116"/>
          <p:cNvPicPr preferRelativeResize="0"/>
          <p:nvPr/>
        </p:nvPicPr>
        <p:blipFill>
          <a:blip r:embed="rId4">
            <a:alphaModFix/>
          </a:blip>
          <a:stretch>
            <a:fillRect/>
          </a:stretch>
        </p:blipFill>
        <p:spPr>
          <a:xfrm>
            <a:off x="5627505" y="1584400"/>
            <a:ext cx="3341696" cy="2758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idx="4294967295" type="title"/>
          </p:nvPr>
        </p:nvSpPr>
        <p:spPr>
          <a:xfrm>
            <a:off x="535775" y="712150"/>
            <a:ext cx="5197200" cy="768000"/>
          </a:xfrm>
          <a:prstGeom prst="rect">
            <a:avLst/>
          </a:prstGeom>
        </p:spPr>
        <p:txBody>
          <a:bodyPr anchorCtr="0" anchor="t" bIns="91425" lIns="91425" rIns="91425" wrap="square" tIns="91425">
            <a:noAutofit/>
          </a:bodyPr>
          <a:lstStyle/>
          <a:p>
            <a:pPr lvl="0" rtl="0">
              <a:spcBef>
                <a:spcPts val="0"/>
              </a:spcBef>
              <a:spcAft>
                <a:spcPts val="1600"/>
              </a:spcAft>
              <a:buNone/>
            </a:pPr>
            <a:r>
              <a:rPr lang="en" sz="3600">
                <a:solidFill>
                  <a:schemeClr val="dk1"/>
                </a:solidFill>
              </a:rPr>
              <a:t>Feature Selection With Harmony Search</a:t>
            </a:r>
          </a:p>
        </p:txBody>
      </p:sp>
      <p:sp>
        <p:nvSpPr>
          <p:cNvPr id="122" name="Shape 122"/>
          <p:cNvSpPr txBox="1"/>
          <p:nvPr>
            <p:ph idx="4294967295" type="title"/>
          </p:nvPr>
        </p:nvSpPr>
        <p:spPr>
          <a:xfrm>
            <a:off x="535775" y="1480150"/>
            <a:ext cx="5197200" cy="30675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t/>
            </a:r>
            <a:endParaRPr sz="1800">
              <a:solidFill>
                <a:srgbClr val="222222"/>
              </a:solidFill>
              <a:highlight>
                <a:srgbClr val="FFFFFF"/>
              </a:highlight>
              <a:latin typeface="Lato"/>
              <a:ea typeface="Lato"/>
              <a:cs typeface="Lato"/>
              <a:sym typeface="Lato"/>
            </a:endParaRPr>
          </a:p>
          <a:p>
            <a:pPr lvl="0" rtl="0">
              <a:lnSpc>
                <a:spcPct val="115000"/>
              </a:lnSpc>
              <a:spcBef>
                <a:spcPts val="0"/>
              </a:spcBef>
              <a:spcAft>
                <a:spcPts val="1600"/>
              </a:spcAft>
              <a:buNone/>
            </a:pPr>
            <a:r>
              <a:rPr b="0" lang="en" sz="1800">
                <a:solidFill>
                  <a:srgbClr val="222222"/>
                </a:solidFill>
                <a:highlight>
                  <a:srgbClr val="FFFFFF"/>
                </a:highlight>
                <a:latin typeface="Lato"/>
                <a:ea typeface="Lato"/>
                <a:cs typeface="Lato"/>
                <a:sym typeface="Lato"/>
              </a:rPr>
              <a:t>The objective of </a:t>
            </a:r>
            <a:r>
              <a:rPr lang="en" sz="1800">
                <a:solidFill>
                  <a:srgbClr val="222222"/>
                </a:solidFill>
                <a:highlight>
                  <a:srgbClr val="FFFFFF"/>
                </a:highlight>
                <a:latin typeface="Lato"/>
                <a:ea typeface="Lato"/>
                <a:cs typeface="Lato"/>
                <a:sym typeface="Lato"/>
              </a:rPr>
              <a:t>harmony search</a:t>
            </a:r>
            <a:r>
              <a:rPr b="0" lang="en" sz="1800">
                <a:solidFill>
                  <a:srgbClr val="222222"/>
                </a:solidFill>
                <a:highlight>
                  <a:srgbClr val="FFFFFF"/>
                </a:highlight>
                <a:latin typeface="Lato"/>
                <a:ea typeface="Lato"/>
                <a:cs typeface="Lato"/>
                <a:sym typeface="Lato"/>
              </a:rPr>
              <a:t> is to find a </a:t>
            </a:r>
            <a:r>
              <a:rPr lang="en" sz="1800">
                <a:solidFill>
                  <a:srgbClr val="222222"/>
                </a:solidFill>
                <a:highlight>
                  <a:srgbClr val="FFFFFF"/>
                </a:highlight>
                <a:latin typeface="Lato"/>
                <a:ea typeface="Lato"/>
                <a:cs typeface="Lato"/>
                <a:sym typeface="Lato"/>
              </a:rPr>
              <a:t>solution vector</a:t>
            </a:r>
            <a:r>
              <a:rPr b="0" lang="en" sz="1800">
                <a:solidFill>
                  <a:srgbClr val="222222"/>
                </a:solidFill>
                <a:highlight>
                  <a:srgbClr val="FFFFFF"/>
                </a:highlight>
                <a:latin typeface="Lato"/>
                <a:ea typeface="Lato"/>
                <a:cs typeface="Lato"/>
                <a:sym typeface="Lato"/>
              </a:rPr>
              <a:t> which is an </a:t>
            </a:r>
            <a:r>
              <a:rPr lang="en" sz="1800">
                <a:solidFill>
                  <a:srgbClr val="222222"/>
                </a:solidFill>
                <a:highlight>
                  <a:srgbClr val="FFFFFF"/>
                </a:highlight>
                <a:latin typeface="Lato"/>
                <a:ea typeface="Lato"/>
                <a:cs typeface="Lato"/>
                <a:sym typeface="Lato"/>
              </a:rPr>
              <a:t>optimized</a:t>
            </a:r>
            <a:r>
              <a:rPr b="0" lang="en" sz="1800">
                <a:solidFill>
                  <a:srgbClr val="222222"/>
                </a:solidFill>
                <a:highlight>
                  <a:srgbClr val="FFFFFF"/>
                </a:highlight>
                <a:latin typeface="Lato"/>
                <a:ea typeface="Lato"/>
                <a:cs typeface="Lato"/>
                <a:sym typeface="Lato"/>
              </a:rPr>
              <a:t> version of the </a:t>
            </a:r>
            <a:r>
              <a:rPr lang="en" sz="1800">
                <a:solidFill>
                  <a:srgbClr val="222222"/>
                </a:solidFill>
                <a:highlight>
                  <a:srgbClr val="FFFFFF"/>
                </a:highlight>
                <a:latin typeface="Lato"/>
                <a:ea typeface="Lato"/>
                <a:cs typeface="Lato"/>
                <a:sym typeface="Lato"/>
              </a:rPr>
              <a:t>cost function</a:t>
            </a:r>
            <a:r>
              <a:rPr b="0" lang="en" sz="1800">
                <a:solidFill>
                  <a:srgbClr val="222222"/>
                </a:solidFill>
                <a:highlight>
                  <a:srgbClr val="FFFFFF"/>
                </a:highlight>
                <a:latin typeface="Lato"/>
                <a:ea typeface="Lato"/>
                <a:cs typeface="Lato"/>
                <a:sym typeface="Lato"/>
              </a:rPr>
              <a:t>. Harmony search is based on musicians and notes. The analogy is, the a musician is a decision variable, the notes generated by the musician are values corresponding to the decision variables. </a:t>
            </a:r>
          </a:p>
          <a:p>
            <a:pPr lvl="0" rtl="0">
              <a:lnSpc>
                <a:spcPct val="115000"/>
              </a:lnSpc>
              <a:spcBef>
                <a:spcPts val="0"/>
              </a:spcBef>
              <a:spcAft>
                <a:spcPts val="1600"/>
              </a:spcAft>
              <a:buNone/>
            </a:pPr>
            <a:r>
              <a:t/>
            </a:r>
            <a:endParaRPr b="0" sz="1800">
              <a:solidFill>
                <a:srgbClr val="222222"/>
              </a:solidFill>
              <a:highlight>
                <a:srgbClr val="FFFFFF"/>
              </a:highlight>
              <a:latin typeface="Lato"/>
              <a:ea typeface="Lato"/>
              <a:cs typeface="Lato"/>
              <a:sym typeface="Lato"/>
            </a:endParaRPr>
          </a:p>
          <a:p>
            <a:pPr lvl="0" rtl="0">
              <a:lnSpc>
                <a:spcPct val="115000"/>
              </a:lnSpc>
              <a:spcBef>
                <a:spcPts val="0"/>
              </a:spcBef>
              <a:spcAft>
                <a:spcPts val="1600"/>
              </a:spcAft>
              <a:buNone/>
            </a:pPr>
            <a:r>
              <a:t/>
            </a:r>
            <a:endParaRPr b="0" sz="1800">
              <a:solidFill>
                <a:srgbClr val="222222"/>
              </a:solidFill>
              <a:highlight>
                <a:srgbClr val="FFFFFF"/>
              </a:highlight>
              <a:latin typeface="Lato"/>
              <a:ea typeface="Lato"/>
              <a:cs typeface="Lato"/>
              <a:sym typeface="Lato"/>
            </a:endParaRPr>
          </a:p>
          <a:p>
            <a:pPr lvl="0" rtl="0">
              <a:lnSpc>
                <a:spcPct val="115000"/>
              </a:lnSpc>
              <a:spcBef>
                <a:spcPts val="0"/>
              </a:spcBef>
              <a:spcAft>
                <a:spcPts val="1600"/>
              </a:spcAft>
              <a:buNone/>
            </a:pPr>
            <a:r>
              <a:t/>
            </a:r>
            <a:endParaRPr b="0" sz="1800">
              <a:solidFill>
                <a:srgbClr val="222222"/>
              </a:solidFill>
              <a:highlight>
                <a:srgbClr val="FFFFFF"/>
              </a:highlight>
              <a:latin typeface="Lato"/>
              <a:ea typeface="Lato"/>
              <a:cs typeface="Lato"/>
              <a:sym typeface="Lato"/>
            </a:endParaRPr>
          </a:p>
          <a:p>
            <a:pPr lvl="0" rtl="0">
              <a:lnSpc>
                <a:spcPct val="115000"/>
              </a:lnSpc>
              <a:spcBef>
                <a:spcPts val="0"/>
              </a:spcBef>
              <a:spcAft>
                <a:spcPts val="1600"/>
              </a:spcAft>
              <a:buNone/>
            </a:pPr>
            <a:r>
              <a:t/>
            </a:r>
            <a:endParaRPr b="0" sz="1800">
              <a:solidFill>
                <a:srgbClr val="222222"/>
              </a:solidFill>
              <a:highlight>
                <a:srgbClr val="FFFFFF"/>
              </a:highlight>
              <a:latin typeface="Lato"/>
              <a:ea typeface="Lato"/>
              <a:cs typeface="Lato"/>
              <a:sym typeface="Lato"/>
            </a:endParaRPr>
          </a:p>
        </p:txBody>
      </p:sp>
      <p:pic>
        <p:nvPicPr>
          <p:cNvPr id="123" name="Shape 123"/>
          <p:cNvPicPr preferRelativeResize="0"/>
          <p:nvPr/>
        </p:nvPicPr>
        <p:blipFill>
          <a:blip r:embed="rId3">
            <a:alphaModFix/>
          </a:blip>
          <a:stretch>
            <a:fillRect/>
          </a:stretch>
        </p:blipFill>
        <p:spPr>
          <a:xfrm>
            <a:off x="5627505" y="1584400"/>
            <a:ext cx="3341696" cy="2758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idx="4294967295" type="title"/>
          </p:nvPr>
        </p:nvSpPr>
        <p:spPr>
          <a:xfrm>
            <a:off x="535775" y="712150"/>
            <a:ext cx="5197200" cy="768000"/>
          </a:xfrm>
          <a:prstGeom prst="rect">
            <a:avLst/>
          </a:prstGeom>
        </p:spPr>
        <p:txBody>
          <a:bodyPr anchorCtr="0" anchor="t" bIns="91425" lIns="91425" rIns="91425" wrap="square" tIns="91425">
            <a:noAutofit/>
          </a:bodyPr>
          <a:lstStyle/>
          <a:p>
            <a:pPr lvl="0" rtl="0">
              <a:spcBef>
                <a:spcPts val="0"/>
              </a:spcBef>
              <a:spcAft>
                <a:spcPts val="1600"/>
              </a:spcAft>
              <a:buClr>
                <a:schemeClr val="dk2"/>
              </a:buClr>
              <a:buSzPct val="30555"/>
              <a:buFont typeface="Arial"/>
              <a:buNone/>
            </a:pPr>
            <a:r>
              <a:rPr lang="en" sz="3600">
                <a:solidFill>
                  <a:schemeClr val="dk1"/>
                </a:solidFill>
              </a:rPr>
              <a:t>Feature Selection With Harmony Search</a:t>
            </a:r>
          </a:p>
          <a:p>
            <a:pPr lvl="0" rtl="0">
              <a:spcBef>
                <a:spcPts val="0"/>
              </a:spcBef>
              <a:spcAft>
                <a:spcPts val="1600"/>
              </a:spcAft>
              <a:buNone/>
            </a:pPr>
            <a:r>
              <a:t/>
            </a:r>
            <a:endParaRPr sz="3600">
              <a:solidFill>
                <a:schemeClr val="dk1"/>
              </a:solidFill>
            </a:endParaRPr>
          </a:p>
        </p:txBody>
      </p:sp>
      <p:sp>
        <p:nvSpPr>
          <p:cNvPr id="129" name="Shape 129"/>
          <p:cNvSpPr txBox="1"/>
          <p:nvPr>
            <p:ph idx="4294967295" type="title"/>
          </p:nvPr>
        </p:nvSpPr>
        <p:spPr>
          <a:xfrm>
            <a:off x="535775" y="1480150"/>
            <a:ext cx="5197200" cy="30675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t/>
            </a:r>
            <a:endParaRPr sz="1800">
              <a:solidFill>
                <a:srgbClr val="222222"/>
              </a:solidFill>
              <a:highlight>
                <a:srgbClr val="FFFFFF"/>
              </a:highlight>
              <a:latin typeface="Lato"/>
              <a:ea typeface="Lato"/>
              <a:cs typeface="Lato"/>
              <a:sym typeface="Lato"/>
            </a:endParaRPr>
          </a:p>
          <a:p>
            <a:pPr lvl="0" rtl="0">
              <a:lnSpc>
                <a:spcPct val="115000"/>
              </a:lnSpc>
              <a:spcBef>
                <a:spcPts val="0"/>
              </a:spcBef>
              <a:spcAft>
                <a:spcPts val="1600"/>
              </a:spcAft>
              <a:buClr>
                <a:schemeClr val="dk2"/>
              </a:buClr>
              <a:buSzPct val="61111"/>
              <a:buFont typeface="Arial"/>
              <a:buNone/>
            </a:pPr>
            <a:r>
              <a:rPr b="0" lang="en" sz="1800">
                <a:solidFill>
                  <a:srgbClr val="222222"/>
                </a:solidFill>
                <a:latin typeface="Lato"/>
                <a:ea typeface="Lato"/>
                <a:cs typeface="Lato"/>
                <a:sym typeface="Lato"/>
              </a:rPr>
              <a:t>The variables and values are then permuted to find the global optimum which is the best harmony that is produced by the notes played by the musician.</a:t>
            </a:r>
          </a:p>
          <a:p>
            <a:pPr lvl="0" rtl="0">
              <a:lnSpc>
                <a:spcPct val="115000"/>
              </a:lnSpc>
              <a:spcBef>
                <a:spcPts val="0"/>
              </a:spcBef>
              <a:spcAft>
                <a:spcPts val="1600"/>
              </a:spcAft>
              <a:buNone/>
            </a:pPr>
            <a:r>
              <a:rPr b="0" lang="en" sz="1800">
                <a:solidFill>
                  <a:srgbClr val="222222"/>
                </a:solidFill>
                <a:highlight>
                  <a:srgbClr val="FFFFFF"/>
                </a:highlight>
                <a:latin typeface="Lato"/>
                <a:ea typeface="Lato"/>
                <a:cs typeface="Lato"/>
                <a:sym typeface="Lato"/>
              </a:rPr>
              <a:t>In computational terms, the musician is analogous to the </a:t>
            </a:r>
            <a:r>
              <a:rPr lang="en" sz="1800">
                <a:solidFill>
                  <a:srgbClr val="222222"/>
                </a:solidFill>
                <a:highlight>
                  <a:srgbClr val="FFFFFF"/>
                </a:highlight>
                <a:latin typeface="Lato"/>
                <a:ea typeface="Lato"/>
                <a:cs typeface="Lato"/>
                <a:sym typeface="Lato"/>
              </a:rPr>
              <a:t>feature selector</a:t>
            </a:r>
            <a:r>
              <a:rPr b="0" lang="en" sz="1800">
                <a:solidFill>
                  <a:srgbClr val="222222"/>
                </a:solidFill>
                <a:highlight>
                  <a:srgbClr val="FFFFFF"/>
                </a:highlight>
                <a:latin typeface="Lato"/>
                <a:ea typeface="Lato"/>
                <a:cs typeface="Lato"/>
                <a:sym typeface="Lato"/>
              </a:rPr>
              <a:t>, and the </a:t>
            </a:r>
            <a:r>
              <a:rPr lang="en" sz="1800">
                <a:solidFill>
                  <a:srgbClr val="222222"/>
                </a:solidFill>
                <a:highlight>
                  <a:srgbClr val="FFFFFF"/>
                </a:highlight>
                <a:latin typeface="Lato"/>
                <a:ea typeface="Lato"/>
                <a:cs typeface="Lato"/>
                <a:sym typeface="Lato"/>
              </a:rPr>
              <a:t>features</a:t>
            </a:r>
            <a:r>
              <a:rPr b="0" lang="en" sz="1800">
                <a:solidFill>
                  <a:srgbClr val="222222"/>
                </a:solidFill>
                <a:highlight>
                  <a:srgbClr val="FFFFFF"/>
                </a:highlight>
                <a:latin typeface="Lato"/>
                <a:ea typeface="Lato"/>
                <a:cs typeface="Lato"/>
                <a:sym typeface="Lato"/>
              </a:rPr>
              <a:t> are analogous to the notes. </a:t>
            </a:r>
          </a:p>
          <a:p>
            <a:pPr lvl="0" rtl="0">
              <a:lnSpc>
                <a:spcPct val="115000"/>
              </a:lnSpc>
              <a:spcBef>
                <a:spcPts val="0"/>
              </a:spcBef>
              <a:spcAft>
                <a:spcPts val="1600"/>
              </a:spcAft>
              <a:buNone/>
            </a:pPr>
            <a:r>
              <a:t/>
            </a:r>
            <a:endParaRPr b="0" sz="1800">
              <a:solidFill>
                <a:srgbClr val="222222"/>
              </a:solidFill>
              <a:highlight>
                <a:srgbClr val="FFFFFF"/>
              </a:highlight>
              <a:latin typeface="Lato"/>
              <a:ea typeface="Lato"/>
              <a:cs typeface="Lato"/>
              <a:sym typeface="Lato"/>
            </a:endParaRPr>
          </a:p>
          <a:p>
            <a:pPr lvl="0" rtl="0">
              <a:lnSpc>
                <a:spcPct val="115000"/>
              </a:lnSpc>
              <a:spcBef>
                <a:spcPts val="0"/>
              </a:spcBef>
              <a:spcAft>
                <a:spcPts val="1600"/>
              </a:spcAft>
              <a:buNone/>
            </a:pPr>
            <a:r>
              <a:t/>
            </a:r>
            <a:endParaRPr b="0" sz="1800">
              <a:solidFill>
                <a:srgbClr val="222222"/>
              </a:solidFill>
              <a:highlight>
                <a:srgbClr val="FFFFFF"/>
              </a:highlight>
              <a:latin typeface="Lato"/>
              <a:ea typeface="Lato"/>
              <a:cs typeface="Lato"/>
              <a:sym typeface="Lato"/>
            </a:endParaRPr>
          </a:p>
          <a:p>
            <a:pPr lvl="0" rtl="0">
              <a:lnSpc>
                <a:spcPct val="115000"/>
              </a:lnSpc>
              <a:spcBef>
                <a:spcPts val="0"/>
              </a:spcBef>
              <a:spcAft>
                <a:spcPts val="1600"/>
              </a:spcAft>
              <a:buNone/>
            </a:pPr>
            <a:r>
              <a:t/>
            </a:r>
            <a:endParaRPr b="0" sz="1800">
              <a:solidFill>
                <a:srgbClr val="222222"/>
              </a:solidFill>
              <a:highlight>
                <a:srgbClr val="FFFFFF"/>
              </a:highlight>
              <a:latin typeface="Lato"/>
              <a:ea typeface="Lato"/>
              <a:cs typeface="Lato"/>
              <a:sym typeface="Lato"/>
            </a:endParaRPr>
          </a:p>
          <a:p>
            <a:pPr lvl="0" rtl="0">
              <a:lnSpc>
                <a:spcPct val="115000"/>
              </a:lnSpc>
              <a:spcBef>
                <a:spcPts val="0"/>
              </a:spcBef>
              <a:spcAft>
                <a:spcPts val="1600"/>
              </a:spcAft>
              <a:buNone/>
            </a:pPr>
            <a:r>
              <a:t/>
            </a:r>
            <a:endParaRPr b="0" sz="1800">
              <a:solidFill>
                <a:srgbClr val="222222"/>
              </a:solidFill>
              <a:highlight>
                <a:srgbClr val="FFFFFF"/>
              </a:highlight>
              <a:latin typeface="Lato"/>
              <a:ea typeface="Lato"/>
              <a:cs typeface="Lato"/>
              <a:sym typeface="Lato"/>
            </a:endParaRPr>
          </a:p>
        </p:txBody>
      </p:sp>
      <p:pic>
        <p:nvPicPr>
          <p:cNvPr id="130" name="Shape 130"/>
          <p:cNvPicPr preferRelativeResize="0"/>
          <p:nvPr/>
        </p:nvPicPr>
        <p:blipFill>
          <a:blip r:embed="rId3">
            <a:alphaModFix/>
          </a:blip>
          <a:stretch>
            <a:fillRect/>
          </a:stretch>
        </p:blipFill>
        <p:spPr>
          <a:xfrm>
            <a:off x="5627505" y="1584400"/>
            <a:ext cx="3341696" cy="2758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