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5200">
                <a:solidFill>
                  <a:schemeClr val="dk1"/>
                </a:solidFill>
              </a:defRPr>
            </a:lvl2pPr>
            <a:lvl3pPr indent="0" lvl="2" algn="ctr">
              <a:spcBef>
                <a:spcPts val="0"/>
              </a:spcBef>
              <a:buClr>
                <a:schemeClr val="dk1"/>
              </a:buClr>
              <a:buFont typeface="Arial"/>
              <a:buNone/>
              <a:defRPr sz="5200">
                <a:solidFill>
                  <a:schemeClr val="dk1"/>
                </a:solidFill>
              </a:defRPr>
            </a:lvl3pPr>
            <a:lvl4pPr indent="0" lvl="3" algn="ctr">
              <a:spcBef>
                <a:spcPts val="0"/>
              </a:spcBef>
              <a:buClr>
                <a:schemeClr val="dk1"/>
              </a:buClr>
              <a:buFont typeface="Arial"/>
              <a:buNone/>
              <a:defRPr sz="5200">
                <a:solidFill>
                  <a:schemeClr val="dk1"/>
                </a:solidFill>
              </a:defRPr>
            </a:lvl4pPr>
            <a:lvl5pPr indent="0" lvl="4" algn="ctr">
              <a:spcBef>
                <a:spcPts val="0"/>
              </a:spcBef>
              <a:buClr>
                <a:schemeClr val="dk1"/>
              </a:buClr>
              <a:buFont typeface="Arial"/>
              <a:buNone/>
              <a:defRPr sz="5200">
                <a:solidFill>
                  <a:schemeClr val="dk1"/>
                </a:solidFill>
              </a:defRPr>
            </a:lvl5pPr>
            <a:lvl6pPr indent="0" lvl="5" algn="ctr">
              <a:spcBef>
                <a:spcPts val="0"/>
              </a:spcBef>
              <a:buClr>
                <a:schemeClr val="dk1"/>
              </a:buClr>
              <a:buFont typeface="Arial"/>
              <a:buNone/>
              <a:defRPr sz="5200">
                <a:solidFill>
                  <a:schemeClr val="dk1"/>
                </a:solidFill>
              </a:defRPr>
            </a:lvl6pPr>
            <a:lvl7pPr indent="0" lvl="6" algn="ctr">
              <a:spcBef>
                <a:spcPts val="0"/>
              </a:spcBef>
              <a:buClr>
                <a:schemeClr val="dk1"/>
              </a:buClr>
              <a:buFont typeface="Arial"/>
              <a:buNone/>
              <a:defRPr sz="5200">
                <a:solidFill>
                  <a:schemeClr val="dk1"/>
                </a:solidFill>
              </a:defRPr>
            </a:lvl7pPr>
            <a:lvl8pPr indent="0" lvl="7" algn="ctr">
              <a:spcBef>
                <a:spcPts val="0"/>
              </a:spcBef>
              <a:buClr>
                <a:schemeClr val="dk1"/>
              </a:buClr>
              <a:buFont typeface="Arial"/>
              <a:buNone/>
              <a:defRPr sz="5200">
                <a:solidFill>
                  <a:schemeClr val="dk1"/>
                </a:solidFill>
              </a:defRPr>
            </a:lvl8pPr>
            <a:lvl9pPr indent="0" lvl="8" algn="ctr">
              <a:spcBef>
                <a:spcPts val="0"/>
              </a:spcBef>
              <a:buClr>
                <a:schemeClr val="dk1"/>
              </a:buClr>
              <a:buFont typeface="Arial"/>
              <a:buNone/>
              <a:defRPr sz="5200">
                <a:solidFill>
                  <a:schemeClr val="dk1"/>
                </a:solidFill>
              </a:defRPr>
            </a:lvl9pPr>
          </a:lstStyle>
          <a:p/>
        </p:txBody>
      </p:sp>
      <p:sp>
        <p:nvSpPr>
          <p:cNvPr id="11" name="Shape 11"/>
          <p:cNvSpPr txBox="1"/>
          <p:nvPr>
            <p:ph idx="1" type="subTitle"/>
          </p:nvPr>
        </p:nvSpPr>
        <p:spPr>
          <a:xfrm>
            <a:off x="311700" y="2834125"/>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120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12000">
                <a:solidFill>
                  <a:schemeClr val="dk1"/>
                </a:solidFill>
              </a:defRPr>
            </a:lvl2pPr>
            <a:lvl3pPr indent="0" lvl="2" algn="ctr">
              <a:spcBef>
                <a:spcPts val="0"/>
              </a:spcBef>
              <a:buClr>
                <a:schemeClr val="dk1"/>
              </a:buClr>
              <a:buFont typeface="Arial"/>
              <a:buNone/>
              <a:defRPr sz="12000">
                <a:solidFill>
                  <a:schemeClr val="dk1"/>
                </a:solidFill>
              </a:defRPr>
            </a:lvl3pPr>
            <a:lvl4pPr indent="0" lvl="3" algn="ctr">
              <a:spcBef>
                <a:spcPts val="0"/>
              </a:spcBef>
              <a:buClr>
                <a:schemeClr val="dk1"/>
              </a:buClr>
              <a:buFont typeface="Arial"/>
              <a:buNone/>
              <a:defRPr sz="12000">
                <a:solidFill>
                  <a:schemeClr val="dk1"/>
                </a:solidFill>
              </a:defRPr>
            </a:lvl4pPr>
            <a:lvl5pPr indent="0" lvl="4" algn="ctr">
              <a:spcBef>
                <a:spcPts val="0"/>
              </a:spcBef>
              <a:buClr>
                <a:schemeClr val="dk1"/>
              </a:buClr>
              <a:buFont typeface="Arial"/>
              <a:buNone/>
              <a:defRPr sz="12000">
                <a:solidFill>
                  <a:schemeClr val="dk1"/>
                </a:solidFill>
              </a:defRPr>
            </a:lvl5pPr>
            <a:lvl6pPr indent="0" lvl="5" algn="ctr">
              <a:spcBef>
                <a:spcPts val="0"/>
              </a:spcBef>
              <a:buClr>
                <a:schemeClr val="dk1"/>
              </a:buClr>
              <a:buFont typeface="Arial"/>
              <a:buNone/>
              <a:defRPr sz="12000">
                <a:solidFill>
                  <a:schemeClr val="dk1"/>
                </a:solidFill>
              </a:defRPr>
            </a:lvl6pPr>
            <a:lvl7pPr indent="0" lvl="6" algn="ctr">
              <a:spcBef>
                <a:spcPts val="0"/>
              </a:spcBef>
              <a:buClr>
                <a:schemeClr val="dk1"/>
              </a:buClr>
              <a:buFont typeface="Arial"/>
              <a:buNone/>
              <a:defRPr sz="12000">
                <a:solidFill>
                  <a:schemeClr val="dk1"/>
                </a:solidFill>
              </a:defRPr>
            </a:lvl7pPr>
            <a:lvl8pPr indent="0" lvl="7" algn="ctr">
              <a:spcBef>
                <a:spcPts val="0"/>
              </a:spcBef>
              <a:buClr>
                <a:schemeClr val="dk1"/>
              </a:buClr>
              <a:buFont typeface="Arial"/>
              <a:buNone/>
              <a:defRPr sz="12000">
                <a:solidFill>
                  <a:schemeClr val="dk1"/>
                </a:solidFill>
              </a:defRPr>
            </a:lvl8pPr>
            <a:lvl9pPr indent="0" lvl="8" algn="ctr">
              <a:spcBef>
                <a:spcPts val="0"/>
              </a:spcBef>
              <a:buClr>
                <a:schemeClr val="dk1"/>
              </a:buClr>
              <a:buFont typeface="Arial"/>
              <a:buNone/>
              <a:defRPr sz="12000">
                <a:solidFill>
                  <a:schemeClr val="dk1"/>
                </a:solidFill>
              </a:defRPr>
            </a:lvl9pPr>
          </a:lstStyle>
          <a:p/>
        </p:txBody>
      </p:sp>
      <p:sp>
        <p:nvSpPr>
          <p:cNvPr id="46" name="Shape 46"/>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47" name="Shape 4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15" name="Shape 15"/>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16" name="Shape 16"/>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311700" y="21508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Arial"/>
              <a:buNone/>
              <a:defRPr b="0" i="0" sz="36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3600">
                <a:solidFill>
                  <a:schemeClr val="dk1"/>
                </a:solidFill>
              </a:defRPr>
            </a:lvl2pPr>
            <a:lvl3pPr indent="0" lvl="2" algn="ctr">
              <a:spcBef>
                <a:spcPts val="0"/>
              </a:spcBef>
              <a:buClr>
                <a:schemeClr val="dk1"/>
              </a:buClr>
              <a:buFont typeface="Arial"/>
              <a:buNone/>
              <a:defRPr sz="3600">
                <a:solidFill>
                  <a:schemeClr val="dk1"/>
                </a:solidFill>
              </a:defRPr>
            </a:lvl3pPr>
            <a:lvl4pPr indent="0" lvl="3" algn="ctr">
              <a:spcBef>
                <a:spcPts val="0"/>
              </a:spcBef>
              <a:buClr>
                <a:schemeClr val="dk1"/>
              </a:buClr>
              <a:buFont typeface="Arial"/>
              <a:buNone/>
              <a:defRPr sz="3600">
                <a:solidFill>
                  <a:schemeClr val="dk1"/>
                </a:solidFill>
              </a:defRPr>
            </a:lvl4pPr>
            <a:lvl5pPr indent="0" lvl="4" algn="ctr">
              <a:spcBef>
                <a:spcPts val="0"/>
              </a:spcBef>
              <a:buClr>
                <a:schemeClr val="dk1"/>
              </a:buClr>
              <a:buFont typeface="Arial"/>
              <a:buNone/>
              <a:defRPr sz="3600">
                <a:solidFill>
                  <a:schemeClr val="dk1"/>
                </a:solidFill>
              </a:defRPr>
            </a:lvl5pPr>
            <a:lvl6pPr indent="0" lvl="5" algn="ctr">
              <a:spcBef>
                <a:spcPts val="0"/>
              </a:spcBef>
              <a:buClr>
                <a:schemeClr val="dk1"/>
              </a:buClr>
              <a:buFont typeface="Arial"/>
              <a:buNone/>
              <a:defRPr sz="3600">
                <a:solidFill>
                  <a:schemeClr val="dk1"/>
                </a:solidFill>
              </a:defRPr>
            </a:lvl6pPr>
            <a:lvl7pPr indent="0" lvl="6" algn="ctr">
              <a:spcBef>
                <a:spcPts val="0"/>
              </a:spcBef>
              <a:buClr>
                <a:schemeClr val="dk1"/>
              </a:buClr>
              <a:buFont typeface="Arial"/>
              <a:buNone/>
              <a:defRPr sz="3600">
                <a:solidFill>
                  <a:schemeClr val="dk1"/>
                </a:solidFill>
              </a:defRPr>
            </a:lvl7pPr>
            <a:lvl8pPr indent="0" lvl="7" algn="ctr">
              <a:spcBef>
                <a:spcPts val="0"/>
              </a:spcBef>
              <a:buClr>
                <a:schemeClr val="dk1"/>
              </a:buClr>
              <a:buFont typeface="Arial"/>
              <a:buNone/>
              <a:defRPr sz="3600">
                <a:solidFill>
                  <a:schemeClr val="dk1"/>
                </a:solidFill>
              </a:defRPr>
            </a:lvl8pPr>
            <a:lvl9pPr indent="0" lvl="8" algn="ctr">
              <a:spcBef>
                <a:spcPts val="0"/>
              </a:spcBef>
              <a:buClr>
                <a:schemeClr val="dk1"/>
              </a:buClr>
              <a:buFont typeface="Arial"/>
              <a:buNone/>
              <a:defRPr sz="3600">
                <a:solidFill>
                  <a:schemeClr val="dk1"/>
                </a:solidFill>
              </a:defRPr>
            </a:lvl9pPr>
          </a:lstStyle>
          <a:p/>
        </p:txBody>
      </p:sp>
      <p:sp>
        <p:nvSpPr>
          <p:cNvPr id="19" name="Shape 1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22" name="Shape 22"/>
          <p:cNvSpPr txBox="1"/>
          <p:nvPr>
            <p:ph idx="1" type="body"/>
          </p:nvPr>
        </p:nvSpPr>
        <p:spPr>
          <a:xfrm>
            <a:off x="311700" y="1152475"/>
            <a:ext cx="39998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9pPr>
          </a:lstStyle>
          <a:p/>
        </p:txBody>
      </p:sp>
      <p:sp>
        <p:nvSpPr>
          <p:cNvPr id="23" name="Shape 23"/>
          <p:cNvSpPr txBox="1"/>
          <p:nvPr>
            <p:ph idx="2" type="body"/>
          </p:nvPr>
        </p:nvSpPr>
        <p:spPr>
          <a:xfrm>
            <a:off x="4832400" y="1152475"/>
            <a:ext cx="39998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9pPr>
          </a:lstStyle>
          <a:p/>
        </p:txBody>
      </p:sp>
      <p:sp>
        <p:nvSpPr>
          <p:cNvPr id="24" name="Shape 2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27" name="Shape 2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400">
                <a:solidFill>
                  <a:schemeClr val="dk1"/>
                </a:solidFill>
              </a:defRPr>
            </a:lvl2pPr>
            <a:lvl3pPr indent="0" lvl="2">
              <a:spcBef>
                <a:spcPts val="0"/>
              </a:spcBef>
              <a:buClr>
                <a:schemeClr val="dk1"/>
              </a:buClr>
              <a:buFont typeface="Arial"/>
              <a:buNone/>
              <a:defRPr sz="2400">
                <a:solidFill>
                  <a:schemeClr val="dk1"/>
                </a:solidFill>
              </a:defRPr>
            </a:lvl3pPr>
            <a:lvl4pPr indent="0" lvl="3">
              <a:spcBef>
                <a:spcPts val="0"/>
              </a:spcBef>
              <a:buClr>
                <a:schemeClr val="dk1"/>
              </a:buClr>
              <a:buFont typeface="Arial"/>
              <a:buNone/>
              <a:defRPr sz="2400">
                <a:solidFill>
                  <a:schemeClr val="dk1"/>
                </a:solidFill>
              </a:defRPr>
            </a:lvl4pPr>
            <a:lvl5pPr indent="0" lvl="4">
              <a:spcBef>
                <a:spcPts val="0"/>
              </a:spcBef>
              <a:buClr>
                <a:schemeClr val="dk1"/>
              </a:buClr>
              <a:buFont typeface="Arial"/>
              <a:buNone/>
              <a:defRPr sz="2400">
                <a:solidFill>
                  <a:schemeClr val="dk1"/>
                </a:solidFill>
              </a:defRPr>
            </a:lvl5pPr>
            <a:lvl6pPr indent="0" lvl="5">
              <a:spcBef>
                <a:spcPts val="0"/>
              </a:spcBef>
              <a:buClr>
                <a:schemeClr val="dk1"/>
              </a:buClr>
              <a:buFont typeface="Arial"/>
              <a:buNone/>
              <a:defRPr sz="2400">
                <a:solidFill>
                  <a:schemeClr val="dk1"/>
                </a:solidFill>
              </a:defRPr>
            </a:lvl6pPr>
            <a:lvl7pPr indent="0" lvl="6">
              <a:spcBef>
                <a:spcPts val="0"/>
              </a:spcBef>
              <a:buClr>
                <a:schemeClr val="dk1"/>
              </a:buClr>
              <a:buFont typeface="Arial"/>
              <a:buNone/>
              <a:defRPr sz="2400">
                <a:solidFill>
                  <a:schemeClr val="dk1"/>
                </a:solidFill>
              </a:defRPr>
            </a:lvl7pPr>
            <a:lvl8pPr indent="0" lvl="7">
              <a:spcBef>
                <a:spcPts val="0"/>
              </a:spcBef>
              <a:buClr>
                <a:schemeClr val="dk1"/>
              </a:buClr>
              <a:buFont typeface="Arial"/>
              <a:buNone/>
              <a:defRPr sz="2400">
                <a:solidFill>
                  <a:schemeClr val="dk1"/>
                </a:solidFill>
              </a:defRPr>
            </a:lvl8pPr>
            <a:lvl9pPr indent="0" lvl="8">
              <a:spcBef>
                <a:spcPts val="0"/>
              </a:spcBef>
              <a:buClr>
                <a:schemeClr val="dk1"/>
              </a:buClr>
              <a:buFont typeface="Arial"/>
              <a:buNone/>
              <a:defRPr sz="2400">
                <a:solidFill>
                  <a:schemeClr val="dk1"/>
                </a:solidFill>
              </a:defRPr>
            </a:lvl9pPr>
          </a:lstStyle>
          <a:p/>
        </p:txBody>
      </p:sp>
      <p:sp>
        <p:nvSpPr>
          <p:cNvPr id="30" name="Shape 30"/>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9pPr>
          </a:lstStyle>
          <a:p/>
        </p:txBody>
      </p:sp>
      <p:sp>
        <p:nvSpPr>
          <p:cNvPr id="31" name="Shape 3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4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4800">
                <a:solidFill>
                  <a:schemeClr val="dk1"/>
                </a:solidFill>
              </a:defRPr>
            </a:lvl2pPr>
            <a:lvl3pPr indent="0" lvl="2">
              <a:spcBef>
                <a:spcPts val="0"/>
              </a:spcBef>
              <a:buClr>
                <a:schemeClr val="dk1"/>
              </a:buClr>
              <a:buFont typeface="Arial"/>
              <a:buNone/>
              <a:defRPr sz="4800">
                <a:solidFill>
                  <a:schemeClr val="dk1"/>
                </a:solidFill>
              </a:defRPr>
            </a:lvl3pPr>
            <a:lvl4pPr indent="0" lvl="3">
              <a:spcBef>
                <a:spcPts val="0"/>
              </a:spcBef>
              <a:buClr>
                <a:schemeClr val="dk1"/>
              </a:buClr>
              <a:buFont typeface="Arial"/>
              <a:buNone/>
              <a:defRPr sz="4800">
                <a:solidFill>
                  <a:schemeClr val="dk1"/>
                </a:solidFill>
              </a:defRPr>
            </a:lvl4pPr>
            <a:lvl5pPr indent="0" lvl="4">
              <a:spcBef>
                <a:spcPts val="0"/>
              </a:spcBef>
              <a:buClr>
                <a:schemeClr val="dk1"/>
              </a:buClr>
              <a:buFont typeface="Arial"/>
              <a:buNone/>
              <a:defRPr sz="4800">
                <a:solidFill>
                  <a:schemeClr val="dk1"/>
                </a:solidFill>
              </a:defRPr>
            </a:lvl5pPr>
            <a:lvl6pPr indent="0" lvl="5">
              <a:spcBef>
                <a:spcPts val="0"/>
              </a:spcBef>
              <a:buClr>
                <a:schemeClr val="dk1"/>
              </a:buClr>
              <a:buFont typeface="Arial"/>
              <a:buNone/>
              <a:defRPr sz="4800">
                <a:solidFill>
                  <a:schemeClr val="dk1"/>
                </a:solidFill>
              </a:defRPr>
            </a:lvl6pPr>
            <a:lvl7pPr indent="0" lvl="6">
              <a:spcBef>
                <a:spcPts val="0"/>
              </a:spcBef>
              <a:buClr>
                <a:schemeClr val="dk1"/>
              </a:buClr>
              <a:buFont typeface="Arial"/>
              <a:buNone/>
              <a:defRPr sz="4800">
                <a:solidFill>
                  <a:schemeClr val="dk1"/>
                </a:solidFill>
              </a:defRPr>
            </a:lvl7pPr>
            <a:lvl8pPr indent="0" lvl="7">
              <a:spcBef>
                <a:spcPts val="0"/>
              </a:spcBef>
              <a:buClr>
                <a:schemeClr val="dk1"/>
              </a:buClr>
              <a:buFont typeface="Arial"/>
              <a:buNone/>
              <a:defRPr sz="4800">
                <a:solidFill>
                  <a:schemeClr val="dk1"/>
                </a:solidFill>
              </a:defRPr>
            </a:lvl8pPr>
            <a:lvl9pPr indent="0" lvl="8">
              <a:spcBef>
                <a:spcPts val="0"/>
              </a:spcBef>
              <a:buClr>
                <a:schemeClr val="dk1"/>
              </a:buClr>
              <a:buFont typeface="Arial"/>
              <a:buNone/>
              <a:defRPr sz="4800">
                <a:solidFill>
                  <a:schemeClr val="dk1"/>
                </a:solidFill>
              </a:defRPr>
            </a:lvl9pPr>
          </a:lstStyle>
          <a:p/>
        </p:txBody>
      </p:sp>
      <p:sp>
        <p:nvSpPr>
          <p:cNvPr id="34" name="Shape 3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4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4200">
                <a:solidFill>
                  <a:schemeClr val="dk1"/>
                </a:solidFill>
              </a:defRPr>
            </a:lvl2pPr>
            <a:lvl3pPr indent="0" lvl="2" algn="ctr">
              <a:spcBef>
                <a:spcPts val="0"/>
              </a:spcBef>
              <a:buClr>
                <a:schemeClr val="dk1"/>
              </a:buClr>
              <a:buFont typeface="Arial"/>
              <a:buNone/>
              <a:defRPr sz="4200">
                <a:solidFill>
                  <a:schemeClr val="dk1"/>
                </a:solidFill>
              </a:defRPr>
            </a:lvl3pPr>
            <a:lvl4pPr indent="0" lvl="3" algn="ctr">
              <a:spcBef>
                <a:spcPts val="0"/>
              </a:spcBef>
              <a:buClr>
                <a:schemeClr val="dk1"/>
              </a:buClr>
              <a:buFont typeface="Arial"/>
              <a:buNone/>
              <a:defRPr sz="4200">
                <a:solidFill>
                  <a:schemeClr val="dk1"/>
                </a:solidFill>
              </a:defRPr>
            </a:lvl4pPr>
            <a:lvl5pPr indent="0" lvl="4" algn="ctr">
              <a:spcBef>
                <a:spcPts val="0"/>
              </a:spcBef>
              <a:buClr>
                <a:schemeClr val="dk1"/>
              </a:buClr>
              <a:buFont typeface="Arial"/>
              <a:buNone/>
              <a:defRPr sz="4200">
                <a:solidFill>
                  <a:schemeClr val="dk1"/>
                </a:solidFill>
              </a:defRPr>
            </a:lvl5pPr>
            <a:lvl6pPr indent="0" lvl="5" algn="ctr">
              <a:spcBef>
                <a:spcPts val="0"/>
              </a:spcBef>
              <a:buClr>
                <a:schemeClr val="dk1"/>
              </a:buClr>
              <a:buFont typeface="Arial"/>
              <a:buNone/>
              <a:defRPr sz="4200">
                <a:solidFill>
                  <a:schemeClr val="dk1"/>
                </a:solidFill>
              </a:defRPr>
            </a:lvl6pPr>
            <a:lvl7pPr indent="0" lvl="6" algn="ctr">
              <a:spcBef>
                <a:spcPts val="0"/>
              </a:spcBef>
              <a:buClr>
                <a:schemeClr val="dk1"/>
              </a:buClr>
              <a:buFont typeface="Arial"/>
              <a:buNone/>
              <a:defRPr sz="4200">
                <a:solidFill>
                  <a:schemeClr val="dk1"/>
                </a:solidFill>
              </a:defRPr>
            </a:lvl7pPr>
            <a:lvl8pPr indent="0" lvl="7" algn="ctr">
              <a:spcBef>
                <a:spcPts val="0"/>
              </a:spcBef>
              <a:buClr>
                <a:schemeClr val="dk1"/>
              </a:buClr>
              <a:buFont typeface="Arial"/>
              <a:buNone/>
              <a:defRPr sz="4200">
                <a:solidFill>
                  <a:schemeClr val="dk1"/>
                </a:solidFill>
              </a:defRPr>
            </a:lvl8pPr>
            <a:lvl9pPr indent="0" lvl="8" algn="ctr">
              <a:spcBef>
                <a:spcPts val="0"/>
              </a:spcBef>
              <a:buClr>
                <a:schemeClr val="dk1"/>
              </a:buClr>
              <a:buFont typeface="Arial"/>
              <a:buNone/>
              <a:defRPr sz="4200">
                <a:solidFill>
                  <a:schemeClr val="dk1"/>
                </a:solidFill>
              </a:defRPr>
            </a:lvl9pPr>
          </a:lstStyle>
          <a:p/>
        </p:txBody>
      </p:sp>
      <p:sp>
        <p:nvSpPr>
          <p:cNvPr id="38" name="Shape 38"/>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9pPr>
          </a:lstStyle>
          <a:p/>
        </p:txBody>
      </p:sp>
      <p:sp>
        <p:nvSpPr>
          <p:cNvPr id="39" name="Shape 39"/>
          <p:cNvSpPr txBox="1"/>
          <p:nvPr>
            <p:ph idx="2" type="body"/>
          </p:nvPr>
        </p:nvSpPr>
        <p:spPr>
          <a:xfrm>
            <a:off x="4939500" y="724075"/>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40" name="Shape 4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43" name="Shape 4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GB" sz="1000" u="none" cap="none" strike="noStrike">
                <a:solidFill>
                  <a:schemeClr val="dk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599" cy="20525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GB" sz="5200" u="none" cap="none" strike="noStrike">
                <a:solidFill>
                  <a:schemeClr val="dk1"/>
                </a:solidFill>
                <a:latin typeface="Arial"/>
                <a:ea typeface="Arial"/>
                <a:cs typeface="Arial"/>
                <a:sym typeface="Arial"/>
              </a:rPr>
              <a:t>Cross-Site Request Forgery(CSRF)</a:t>
            </a:r>
          </a:p>
        </p:txBody>
      </p:sp>
      <p:sp>
        <p:nvSpPr>
          <p:cNvPr id="55" name="Shape 55"/>
          <p:cNvSpPr txBox="1"/>
          <p:nvPr>
            <p:ph idx="1" type="subTitle"/>
          </p:nvPr>
        </p:nvSpPr>
        <p:spPr>
          <a:xfrm>
            <a:off x="311700" y="2834125"/>
            <a:ext cx="8520599" cy="792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Times New Roman"/>
              <a:buNone/>
            </a:pPr>
            <a:r>
              <a:rPr b="0" i="0" lang="en-GB" sz="2400" u="none" cap="none" strike="noStrike">
                <a:solidFill>
                  <a:srgbClr val="000000"/>
                </a:solidFill>
                <a:latin typeface="Times New Roman"/>
                <a:ea typeface="Times New Roman"/>
                <a:cs typeface="Times New Roman"/>
                <a:sym typeface="Times New Roman"/>
              </a:rPr>
              <a:t>By</a:t>
            </a:r>
          </a:p>
          <a:p>
            <a:pPr indent="0" lvl="0" marL="0" marR="0" rtl="0" algn="ctr">
              <a:lnSpc>
                <a:spcPct val="100000"/>
              </a:lnSpc>
              <a:spcBef>
                <a:spcPts val="0"/>
              </a:spcBef>
              <a:spcAft>
                <a:spcPts val="0"/>
              </a:spcAft>
              <a:buClr>
                <a:schemeClr val="dk2"/>
              </a:buClr>
              <a:buSzPct val="25000"/>
              <a:buFont typeface="Times New Roman"/>
              <a:buNone/>
            </a:pPr>
            <a:r>
              <a:rPr b="0" i="0" lang="en-GB" sz="2400" u="none" cap="none" strike="noStrike">
                <a:solidFill>
                  <a:srgbClr val="000000"/>
                </a:solidFill>
                <a:latin typeface="Times New Roman"/>
                <a:ea typeface="Times New Roman"/>
                <a:cs typeface="Times New Roman"/>
                <a:sym typeface="Times New Roman"/>
              </a:rPr>
              <a:t>					Prabhanjan SK (1PI14IS036)</a:t>
            </a:r>
          </a:p>
          <a:p>
            <a:pPr indent="457200" lvl="0" marL="1371600" marR="0" rtl="0" algn="l">
              <a:lnSpc>
                <a:spcPct val="100000"/>
              </a:lnSpc>
              <a:spcBef>
                <a:spcPts val="0"/>
              </a:spcBef>
              <a:spcAft>
                <a:spcPts val="0"/>
              </a:spcAft>
              <a:buClr>
                <a:schemeClr val="dk2"/>
              </a:buClr>
              <a:buSzPct val="25000"/>
              <a:buFont typeface="Times New Roman"/>
              <a:buNone/>
            </a:pPr>
            <a:r>
              <a:rPr b="0" i="0" lang="en-GB" sz="2400" u="none" cap="none" strike="noStrike">
                <a:solidFill>
                  <a:srgbClr val="000000"/>
                </a:solidFill>
                <a:latin typeface="Times New Roman"/>
                <a:ea typeface="Times New Roman"/>
                <a:cs typeface="Times New Roman"/>
                <a:sym typeface="Times New Roman"/>
              </a:rPr>
              <a:t>            	    Prajwal MR (1PI14IS037)</a:t>
            </a:r>
          </a:p>
          <a:p>
            <a:pPr indent="457200" lvl="0" marL="1371600" marR="0" rtl="0" algn="l">
              <a:lnSpc>
                <a:spcPct val="100000"/>
              </a:lnSpc>
              <a:spcBef>
                <a:spcPts val="0"/>
              </a:spcBef>
              <a:spcAft>
                <a:spcPts val="0"/>
              </a:spcAft>
              <a:buClr>
                <a:schemeClr val="dk2"/>
              </a:buClr>
              <a:buSzPct val="25000"/>
              <a:buFont typeface="Times New Roman"/>
              <a:buNone/>
            </a:pPr>
            <a:r>
              <a:rPr b="0" i="0" lang="en-GB" sz="2400" u="none" cap="none" strike="noStrike">
                <a:solidFill>
                  <a:srgbClr val="000000"/>
                </a:solidFill>
                <a:latin typeface="Times New Roman"/>
                <a:ea typeface="Times New Roman"/>
                <a:cs typeface="Times New Roman"/>
                <a:sym typeface="Times New Roman"/>
              </a:rPr>
              <a:t>		          Shashank TD (1PI14IS060)</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60000"/>
              </a:lnSpc>
              <a:spcBef>
                <a:spcPts val="0"/>
              </a:spcBef>
              <a:spcAft>
                <a:spcPts val="0"/>
              </a:spcAft>
              <a:buClr>
                <a:schemeClr val="dk1"/>
              </a:buClr>
              <a:buSzPct val="25000"/>
              <a:buFont typeface="Arial"/>
              <a:buNone/>
            </a:pPr>
            <a:r>
              <a:rPr b="1" i="0" lang="en-GB" sz="2400" u="none" cap="none" strike="noStrike">
                <a:solidFill>
                  <a:schemeClr val="dk1"/>
                </a:solidFill>
                <a:highlight>
                  <a:srgbClr val="FFFFFF"/>
                </a:highlight>
                <a:latin typeface="Times New Roman"/>
                <a:ea typeface="Times New Roman"/>
                <a:cs typeface="Times New Roman"/>
                <a:sym typeface="Times New Roman"/>
              </a:rPr>
              <a:t>How does the attack work?</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9" name="Shape 109"/>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52727"/>
              </a:lnSpc>
              <a:spcBef>
                <a:spcPts val="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There are numerous ways in which an end user can be tricked into loading information from or submitting information to a web application. In order to execute an attack, we must first understand how to generate a valid malicious request for our victim to execute. Let us consider the following example: Alice wishes to transfer $100 to Bob using the </a:t>
            </a:r>
            <a:r>
              <a:rPr b="0" i="1" lang="en-GB" sz="1800" u="none" cap="none" strike="noStrike">
                <a:solidFill>
                  <a:srgbClr val="252525"/>
                </a:solidFill>
                <a:highlight>
                  <a:srgbClr val="FFFFFF"/>
                </a:highlight>
                <a:latin typeface="Times New Roman"/>
                <a:ea typeface="Times New Roman"/>
                <a:cs typeface="Times New Roman"/>
                <a:sym typeface="Times New Roman"/>
              </a:rPr>
              <a:t>bank.com</a:t>
            </a:r>
            <a:r>
              <a:rPr b="0" i="0" lang="en-GB" sz="1800" u="none" cap="none" strike="noStrike">
                <a:solidFill>
                  <a:srgbClr val="252525"/>
                </a:solidFill>
                <a:highlight>
                  <a:srgbClr val="FFFFFF"/>
                </a:highlight>
                <a:latin typeface="Times New Roman"/>
                <a:ea typeface="Times New Roman"/>
                <a:cs typeface="Times New Roman"/>
                <a:sym typeface="Times New Roman"/>
              </a:rPr>
              <a:t> web application that is vulnerable to CSRF. Maria, an attacker, wants to trick Alice into sending the money to her instead. The attack will comprise the following steps:</a:t>
            </a:r>
          </a:p>
          <a:p>
            <a:pPr indent="-342900" lvl="0" marL="901700" marR="0" rtl="0" algn="l">
              <a:lnSpc>
                <a:spcPct val="160000"/>
              </a:lnSpc>
              <a:spcBef>
                <a:spcPts val="900"/>
              </a:spcBef>
              <a:spcAft>
                <a:spcPts val="0"/>
              </a:spcAft>
              <a:buClr>
                <a:srgbClr val="252525"/>
              </a:buClr>
              <a:buSzPct val="100000"/>
              <a:buFont typeface="Times New Roman"/>
              <a:buAutoNum type="arabicPeriod"/>
            </a:pPr>
            <a:r>
              <a:rPr b="0" i="0" lang="en-GB" sz="1800" u="none" cap="none" strike="noStrike">
                <a:solidFill>
                  <a:srgbClr val="252525"/>
                </a:solidFill>
                <a:highlight>
                  <a:srgbClr val="FFFFFF"/>
                </a:highlight>
                <a:latin typeface="Times New Roman"/>
                <a:ea typeface="Times New Roman"/>
                <a:cs typeface="Times New Roman"/>
                <a:sym typeface="Times New Roman"/>
              </a:rPr>
              <a:t>building an exploit URL or script.</a:t>
            </a:r>
          </a:p>
          <a:p>
            <a:pPr indent="-342900" lvl="0" marL="901700" marR="0" rtl="0" algn="l">
              <a:lnSpc>
                <a:spcPct val="160000"/>
              </a:lnSpc>
              <a:spcBef>
                <a:spcPts val="400"/>
              </a:spcBef>
              <a:spcAft>
                <a:spcPts val="0"/>
              </a:spcAft>
              <a:buClr>
                <a:srgbClr val="252525"/>
              </a:buClr>
              <a:buSzPct val="100000"/>
              <a:buFont typeface="Times New Roman"/>
              <a:buAutoNum type="arabicPeriod"/>
            </a:pPr>
            <a:r>
              <a:rPr b="0" i="0" lang="en-GB" sz="1800" u="none" cap="none" strike="noStrike">
                <a:solidFill>
                  <a:srgbClr val="252525"/>
                </a:solidFill>
                <a:highlight>
                  <a:srgbClr val="FFFFFF"/>
                </a:highlight>
                <a:latin typeface="Times New Roman"/>
                <a:ea typeface="Times New Roman"/>
                <a:cs typeface="Times New Roman"/>
                <a:sym typeface="Times New Roman"/>
              </a:rPr>
              <a:t>tricking Alice into executing the action with social engineering.</a:t>
            </a:r>
          </a:p>
          <a:p>
            <a:pPr indent="0" lvl="0" marL="0" marR="0" rtl="0" algn="l">
              <a:lnSpc>
                <a:spcPct val="115000"/>
              </a:lnSpc>
              <a:spcBef>
                <a:spcPts val="100"/>
              </a:spcBef>
              <a:spcAft>
                <a:spcPts val="0"/>
              </a:spcAft>
              <a:buClr>
                <a:schemeClr val="dk2"/>
              </a:buClr>
              <a:buSzPct val="25000"/>
              <a:buFont typeface="Arial"/>
              <a:buNone/>
            </a:pPr>
            <a:r>
              <a:t/>
            </a:r>
            <a:endParaRPr b="0" i="0" sz="18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60000"/>
              </a:lnSpc>
              <a:spcBef>
                <a:spcPts val="0"/>
              </a:spcBef>
              <a:spcAft>
                <a:spcPts val="0"/>
              </a:spcAft>
              <a:buClr>
                <a:schemeClr val="dk1"/>
              </a:buClr>
              <a:buSzPct val="25000"/>
              <a:buFont typeface="Times New Roman"/>
              <a:buNone/>
            </a:pPr>
            <a:r>
              <a:rPr b="1" i="0" lang="en-GB" sz="2400" u="none" cap="none" strike="noStrike">
                <a:solidFill>
                  <a:schemeClr val="dk1"/>
                </a:solidFill>
                <a:highlight>
                  <a:srgbClr val="FFFFFF"/>
                </a:highlight>
                <a:latin typeface="Times New Roman"/>
                <a:ea typeface="Times New Roman"/>
                <a:cs typeface="Times New Roman"/>
                <a:sym typeface="Times New Roman"/>
              </a:rPr>
              <a:t>GET scenario</a:t>
            </a:r>
          </a:p>
        </p:txBody>
      </p:sp>
      <p:sp>
        <p:nvSpPr>
          <p:cNvPr id="115" name="Shape 115"/>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52727"/>
              </a:lnSpc>
              <a:spcBef>
                <a:spcPts val="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If the application was designed to primarily use GET requests to transfer parameters and execute actions, the money transfer operation might be reduced to a request like:</a:t>
            </a:r>
          </a:p>
          <a:p>
            <a:pPr indent="-342900" lvl="0" marL="457200" marR="0" rtl="0" algn="l">
              <a:lnSpc>
                <a:spcPct val="130000"/>
              </a:lnSpc>
              <a:spcBef>
                <a:spcPts val="600"/>
              </a:spcBef>
              <a:spcAft>
                <a:spcPts val="0"/>
              </a:spcAft>
              <a:buClr>
                <a:schemeClr val="dk1"/>
              </a:buClr>
              <a:buSzPct val="100000"/>
              <a:buFont typeface="Times New Roman"/>
              <a:buChar char="●"/>
            </a:pPr>
            <a:r>
              <a:rPr b="0" i="0" lang="en-GB" sz="1800" u="none" cap="none" strike="noStrike">
                <a:solidFill>
                  <a:schemeClr val="dk1"/>
                </a:solidFill>
                <a:highlight>
                  <a:srgbClr val="F9F9F9"/>
                </a:highlight>
                <a:latin typeface="Times New Roman"/>
                <a:ea typeface="Times New Roman"/>
                <a:cs typeface="Times New Roman"/>
                <a:sym typeface="Times New Roman"/>
              </a:rPr>
              <a:t>GET http://bank.com/transfer.do?acct=BOB&amp;amount=100 HTTP/1.1</a:t>
            </a:r>
          </a:p>
          <a:p>
            <a:pPr indent="-342900" lvl="0" marL="457200" marR="0" rtl="0" algn="l">
              <a:lnSpc>
                <a:spcPct val="152727"/>
              </a:lnSpc>
              <a:spcBef>
                <a:spcPts val="60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Maria now decides to exploit this web application vulnerability using Alice as her victim. Maria first constructs the following exploit URL which will transfer $100,000 from Alice's account to her account. She takes the original command URL and replaces the beneficiary name with herself, raising the transfer amount significantly at the same time:</a:t>
            </a:r>
          </a:p>
          <a:p>
            <a:pPr indent="-228600" lvl="0" marL="457200" marR="0" rtl="0" algn="l">
              <a:lnSpc>
                <a:spcPct val="130000"/>
              </a:lnSpc>
              <a:spcBef>
                <a:spcPts val="600"/>
              </a:spcBef>
              <a:spcAft>
                <a:spcPts val="0"/>
              </a:spcAft>
              <a:buClr>
                <a:schemeClr val="dk1"/>
              </a:buClr>
              <a:buSzPct val="25000"/>
              <a:buFont typeface="Times New Roman"/>
              <a:buNone/>
            </a:pPr>
            <a:r>
              <a:rPr b="0" i="0" lang="en-GB" sz="1800" u="none" cap="none" strike="noStrike">
                <a:solidFill>
                  <a:schemeClr val="dk1"/>
                </a:solidFill>
                <a:highlight>
                  <a:srgbClr val="F9F9F9"/>
                </a:highlight>
                <a:latin typeface="Times New Roman"/>
                <a:ea typeface="Times New Roman"/>
                <a:cs typeface="Times New Roman"/>
                <a:sym typeface="Times New Roman"/>
              </a:rPr>
              <a:t>http://bank.com/transfer.do?acct=MARIA&amp;amount=100000</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endParaRPr>
          </a:p>
        </p:txBody>
      </p:sp>
      <p:sp>
        <p:nvSpPr>
          <p:cNvPr id="121" name="Shape 121"/>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52727"/>
              </a:lnSpc>
              <a:spcBef>
                <a:spcPts val="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The social engineering aspect of the attack tricks Alice into loading this URL when she's logged into the bank application. This is usually done with one of the following techniques:</a:t>
            </a:r>
          </a:p>
          <a:p>
            <a:pPr indent="-342900" lvl="0" marL="457200" marR="0" rtl="0" algn="l">
              <a:lnSpc>
                <a:spcPct val="160000"/>
              </a:lnSpc>
              <a:spcBef>
                <a:spcPts val="90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sending an unsolicited email with HTML content</a:t>
            </a:r>
            <a:r>
              <a:rPr lang="en-GB"/>
              <a:t> </a:t>
            </a:r>
            <a:r>
              <a:rPr b="0" i="0" lang="en-GB" sz="1800" u="none" cap="none" strike="noStrike">
                <a:solidFill>
                  <a:srgbClr val="252525"/>
                </a:solidFill>
                <a:highlight>
                  <a:srgbClr val="FFFFFF"/>
                </a:highlight>
                <a:latin typeface="Times New Roman"/>
                <a:ea typeface="Times New Roman"/>
                <a:cs typeface="Times New Roman"/>
                <a:sym typeface="Times New Roman"/>
              </a:rPr>
              <a:t>planting an exploit URL or script on pages that are likely to be visited by the victim while they are also doing online banking.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endParaRPr>
          </a:p>
        </p:txBody>
      </p:sp>
      <p:sp>
        <p:nvSpPr>
          <p:cNvPr id="127" name="Shape 127"/>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52727"/>
              </a:lnSpc>
              <a:spcBef>
                <a:spcPts val="0"/>
              </a:spcBef>
              <a:spcAft>
                <a:spcPts val="0"/>
              </a:spcAft>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The exploit URL can be disguised as an ordinary link, encouraging the victim to click it:</a:t>
            </a:r>
            <a:r>
              <a:rPr b="0" i="0" lang="en-GB" sz="1800" u="none" cap="none" strike="noStrike">
                <a:solidFill>
                  <a:schemeClr val="dk1"/>
                </a:solidFill>
                <a:highlight>
                  <a:srgbClr val="F9F9F9"/>
                </a:highlight>
                <a:latin typeface="Times New Roman"/>
                <a:ea typeface="Times New Roman"/>
                <a:cs typeface="Times New Roman"/>
                <a:sym typeface="Times New Roman"/>
              </a:rPr>
              <a:t>&lt;a href="http://bank.com/transfer.do?acct=MARIA&amp;amount=100000"&gt;View my Pictures!&lt;/a&gt;</a:t>
            </a:r>
            <a:br>
              <a:rPr b="0" i="0" lang="en-GB" sz="1800" u="none" cap="none" strike="noStrike">
                <a:solidFill>
                  <a:schemeClr val="dk1"/>
                </a:solidFill>
                <a:highlight>
                  <a:srgbClr val="F9F9F9"/>
                </a:highlight>
                <a:latin typeface="Times New Roman"/>
                <a:ea typeface="Times New Roman"/>
                <a:cs typeface="Times New Roman"/>
                <a:sym typeface="Times New Roman"/>
              </a:rPr>
            </a:br>
            <a:r>
              <a:rPr b="0" i="0" lang="en-GB" sz="1800" u="none" cap="none" strike="noStrike">
                <a:solidFill>
                  <a:srgbClr val="252525"/>
                </a:solidFill>
                <a:highlight>
                  <a:srgbClr val="FFFFFF"/>
                </a:highlight>
                <a:latin typeface="Times New Roman"/>
                <a:ea typeface="Times New Roman"/>
                <a:cs typeface="Times New Roman"/>
                <a:sym typeface="Times New Roman"/>
              </a:rPr>
              <a:t>Or as a 0x0 fake image:</a:t>
            </a:r>
          </a:p>
          <a:p>
            <a:pPr indent="-342900" lvl="0" marL="457200" marR="0" rtl="0" algn="l">
              <a:lnSpc>
                <a:spcPct val="152727"/>
              </a:lnSpc>
              <a:spcBef>
                <a:spcPts val="1200"/>
              </a:spcBef>
              <a:spcAft>
                <a:spcPts val="0"/>
              </a:spcAft>
              <a:buClr>
                <a:schemeClr val="dk1"/>
              </a:buClr>
              <a:buSzPct val="100000"/>
              <a:buFont typeface="Times New Roman"/>
              <a:buChar char="●"/>
            </a:pPr>
            <a:r>
              <a:rPr b="0" i="0" lang="en-GB" sz="1800" u="none" cap="none" strike="noStrike">
                <a:solidFill>
                  <a:schemeClr val="dk1"/>
                </a:solidFill>
                <a:highlight>
                  <a:srgbClr val="F9F9F9"/>
                </a:highlight>
                <a:latin typeface="Times New Roman"/>
                <a:ea typeface="Times New Roman"/>
                <a:cs typeface="Times New Roman"/>
                <a:sym typeface="Times New Roman"/>
              </a:rPr>
              <a:t>&lt;img src="http://bank.com/transfer.do?acct=MARIA&amp;amount=100000" width="0" height="0" border="0"&gt;</a:t>
            </a:r>
          </a:p>
          <a:p>
            <a:pPr indent="-228600" lvl="0" marL="457200" marR="0" rtl="0" algn="l">
              <a:lnSpc>
                <a:spcPct val="130000"/>
              </a:lnSpc>
              <a:spcBef>
                <a:spcPts val="600"/>
              </a:spcBef>
              <a:spcAft>
                <a:spcPts val="0"/>
              </a:spcAft>
              <a:buClr>
                <a:schemeClr val="dk1"/>
              </a:buClr>
              <a:buSzPct val="25000"/>
              <a:buFont typeface="Times New Roman"/>
              <a:buNone/>
            </a:pPr>
            <a:r>
              <a:rPr b="0" i="0" lang="en-GB" sz="1800" u="none" cap="none" strike="noStrike">
                <a:solidFill>
                  <a:srgbClr val="252525"/>
                </a:solidFill>
                <a:highlight>
                  <a:srgbClr val="FFFFFF"/>
                </a:highlight>
                <a:latin typeface="Times New Roman"/>
                <a:ea typeface="Times New Roman"/>
                <a:cs typeface="Times New Roman"/>
                <a:sym typeface="Times New Roman"/>
              </a:rPr>
              <a:t>If this image tag were included in the email, Alice wouldn't see anything. However, the browser </a:t>
            </a:r>
            <a:r>
              <a:rPr b="0" lang="en-GB" sz="1800" u="none" cap="none" strike="noStrike">
                <a:solidFill>
                  <a:srgbClr val="252525"/>
                </a:solidFill>
                <a:highlight>
                  <a:srgbClr val="FFFFFF"/>
                </a:highlight>
                <a:latin typeface="Times New Roman"/>
                <a:ea typeface="Times New Roman"/>
                <a:cs typeface="Times New Roman"/>
                <a:sym typeface="Times New Roman"/>
              </a:rPr>
              <a:t>will still</a:t>
            </a:r>
            <a:r>
              <a:rPr b="0" i="0" lang="en-GB" sz="1800" u="none" cap="none" strike="noStrike">
                <a:solidFill>
                  <a:srgbClr val="252525"/>
                </a:solidFill>
                <a:highlight>
                  <a:srgbClr val="FFFFFF"/>
                </a:highlight>
                <a:latin typeface="Times New Roman"/>
                <a:ea typeface="Times New Roman"/>
                <a:cs typeface="Times New Roman"/>
                <a:sym typeface="Times New Roman"/>
              </a:rPr>
              <a:t> submit the request to bank.com without any visual indication that the transfer has taken place.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60000"/>
              </a:lnSpc>
              <a:spcBef>
                <a:spcPts val="0"/>
              </a:spcBef>
              <a:spcAft>
                <a:spcPts val="0"/>
              </a:spcAft>
              <a:buClr>
                <a:schemeClr val="dk1"/>
              </a:buClr>
              <a:buSzPct val="25000"/>
              <a:buFont typeface="Times New Roman"/>
              <a:buNone/>
            </a:pPr>
            <a:r>
              <a:rPr b="1" i="0" lang="en-GB" sz="2400" u="none" cap="none" strike="noStrike">
                <a:solidFill>
                  <a:schemeClr val="dk1"/>
                </a:solidFill>
                <a:highlight>
                  <a:srgbClr val="FFFFFF"/>
                </a:highlight>
                <a:latin typeface="Times New Roman"/>
                <a:ea typeface="Times New Roman"/>
                <a:cs typeface="Times New Roman"/>
                <a:sym typeface="Times New Roman"/>
              </a:rPr>
              <a:t>POST scenario</a:t>
            </a:r>
          </a:p>
        </p:txBody>
      </p:sp>
      <p:sp>
        <p:nvSpPr>
          <p:cNvPr id="133" name="Shape 133"/>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52727"/>
              </a:lnSpc>
              <a:spcBef>
                <a:spcPts val="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The only difference between GET and POST attacks is how the attack is being executed by the victim. Let's assume the bank now uses POST and the vulnerable request looks like this:</a:t>
            </a:r>
          </a:p>
          <a:p>
            <a:pPr indent="-342900" lvl="0" marL="457200" marR="0" rtl="0" algn="l">
              <a:lnSpc>
                <a:spcPct val="130000"/>
              </a:lnSpc>
              <a:spcBef>
                <a:spcPts val="600"/>
              </a:spcBef>
              <a:spcAft>
                <a:spcPts val="0"/>
              </a:spcAft>
              <a:buClr>
                <a:schemeClr val="dk1"/>
              </a:buClr>
              <a:buSzPct val="100000"/>
              <a:buFont typeface="Times New Roman"/>
              <a:buChar char="●"/>
            </a:pPr>
            <a:r>
              <a:rPr b="0" i="0" lang="en-GB" sz="1800" u="none" cap="none" strike="noStrike">
                <a:solidFill>
                  <a:schemeClr val="dk1"/>
                </a:solidFill>
                <a:highlight>
                  <a:srgbClr val="F9F9F9"/>
                </a:highlight>
                <a:latin typeface="Times New Roman"/>
                <a:ea typeface="Times New Roman"/>
                <a:cs typeface="Times New Roman"/>
                <a:sym typeface="Times New Roman"/>
              </a:rPr>
              <a:t>POST http://bank.com/transfer.do HTTP/1.1  </a:t>
            </a:r>
          </a:p>
          <a:p>
            <a:pPr indent="457200" lvl="0" marL="0" marR="0" rtl="0" algn="l">
              <a:lnSpc>
                <a:spcPct val="130000"/>
              </a:lnSpc>
              <a:spcBef>
                <a:spcPts val="0"/>
              </a:spcBef>
              <a:spcAft>
                <a:spcPts val="0"/>
              </a:spcAft>
              <a:buClr>
                <a:schemeClr val="dk2"/>
              </a:buClr>
              <a:buSzPct val="25000"/>
              <a:buFont typeface="Times New Roman"/>
              <a:buNone/>
            </a:pPr>
            <a:r>
              <a:rPr b="0" i="0" lang="en-GB" sz="1800" u="none" cap="none" strike="noStrike">
                <a:solidFill>
                  <a:schemeClr val="dk1"/>
                </a:solidFill>
                <a:highlight>
                  <a:srgbClr val="F9F9F9"/>
                </a:highlight>
                <a:latin typeface="Times New Roman"/>
                <a:ea typeface="Times New Roman"/>
                <a:cs typeface="Times New Roman"/>
                <a:sym typeface="Times New Roman"/>
              </a:rPr>
              <a:t>acct=BOB&amp;amount=100</a:t>
            </a:r>
          </a:p>
          <a:p>
            <a:pPr indent="0" lvl="0" marL="0" marR="0" rtl="0" algn="l">
              <a:lnSpc>
                <a:spcPct val="115000"/>
              </a:lnSpc>
              <a:spcBef>
                <a:spcPts val="0"/>
              </a:spcBef>
              <a:spcAft>
                <a:spcPts val="0"/>
              </a:spcAft>
              <a:buClr>
                <a:schemeClr val="dk2"/>
              </a:buClr>
              <a:buSzPct val="25000"/>
              <a:buFont typeface="Arial"/>
              <a:buNone/>
            </a:pPr>
            <a:r>
              <a:t/>
            </a:r>
            <a:endParaRPr b="0" i="0" sz="18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endParaRPr>
          </a:p>
        </p:txBody>
      </p:sp>
      <p:sp>
        <p:nvSpPr>
          <p:cNvPr id="139" name="Shape 139"/>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52727"/>
              </a:lnSpc>
              <a:spcBef>
                <a:spcPts val="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Such a request cannot be delivered using standard A or IMG tags, but can be delivered using a FORM tag:</a:t>
            </a:r>
          </a:p>
          <a:p>
            <a:pPr indent="0" lvl="0" marL="0" marR="0" rtl="0" algn="l">
              <a:lnSpc>
                <a:spcPct val="152727"/>
              </a:lnSpc>
              <a:spcBef>
                <a:spcPts val="1200"/>
              </a:spcBef>
              <a:spcAft>
                <a:spcPts val="0"/>
              </a:spcAft>
              <a:buClr>
                <a:schemeClr val="dk2"/>
              </a:buClr>
              <a:buSzPct val="25000"/>
              <a:buFont typeface="Times New Roman"/>
              <a:buNone/>
            </a:pPr>
            <a:r>
              <a:rPr b="0" i="0" lang="en-GB" sz="1800" u="none" cap="none" strike="noStrike">
                <a:solidFill>
                  <a:schemeClr val="dk1"/>
                </a:solidFill>
                <a:highlight>
                  <a:srgbClr val="F9F9F9"/>
                </a:highlight>
                <a:latin typeface="Times New Roman"/>
                <a:ea typeface="Times New Roman"/>
                <a:cs typeface="Times New Roman"/>
                <a:sym typeface="Times New Roman"/>
              </a:rPr>
              <a:t>&lt;form action="http://bank.com/transfer.do" method="POST"&gt;</a:t>
            </a:r>
            <a:br>
              <a:rPr b="0" i="0" lang="en-GB" sz="1800" u="none" cap="none" strike="noStrike">
                <a:solidFill>
                  <a:schemeClr val="dk1"/>
                </a:solidFill>
                <a:highlight>
                  <a:srgbClr val="F9F9F9"/>
                </a:highlight>
                <a:latin typeface="Times New Roman"/>
                <a:ea typeface="Times New Roman"/>
                <a:cs typeface="Times New Roman"/>
                <a:sym typeface="Times New Roman"/>
              </a:rPr>
            </a:br>
            <a:r>
              <a:rPr b="0" i="0" lang="en-GB" sz="1800" u="none" cap="none" strike="noStrike">
                <a:solidFill>
                  <a:schemeClr val="dk1"/>
                </a:solidFill>
                <a:highlight>
                  <a:srgbClr val="F9F9F9"/>
                </a:highlight>
                <a:latin typeface="Times New Roman"/>
                <a:ea typeface="Times New Roman"/>
                <a:cs typeface="Times New Roman"/>
                <a:sym typeface="Times New Roman"/>
              </a:rPr>
              <a:t>	&lt;input type="hidden" name="acct" value="MARIA"/&gt;</a:t>
            </a:r>
            <a:br>
              <a:rPr b="0" i="0" lang="en-GB" sz="1800" u="none" cap="none" strike="noStrike">
                <a:solidFill>
                  <a:schemeClr val="dk1"/>
                </a:solidFill>
                <a:highlight>
                  <a:srgbClr val="F9F9F9"/>
                </a:highlight>
                <a:latin typeface="Times New Roman"/>
                <a:ea typeface="Times New Roman"/>
                <a:cs typeface="Times New Roman"/>
                <a:sym typeface="Times New Roman"/>
              </a:rPr>
            </a:br>
            <a:r>
              <a:rPr b="0" i="0" lang="en-GB" sz="1800" u="none" cap="none" strike="noStrike">
                <a:solidFill>
                  <a:schemeClr val="dk1"/>
                </a:solidFill>
                <a:highlight>
                  <a:srgbClr val="F9F9F9"/>
                </a:highlight>
                <a:latin typeface="Times New Roman"/>
                <a:ea typeface="Times New Roman"/>
                <a:cs typeface="Times New Roman"/>
                <a:sym typeface="Times New Roman"/>
              </a:rPr>
              <a:t>	&lt;input type="hidden" name="amount" value="100000"/&gt;</a:t>
            </a:r>
            <a:br>
              <a:rPr b="0" i="0" lang="en-GB" sz="1800" u="none" cap="none" strike="noStrike">
                <a:solidFill>
                  <a:schemeClr val="dk1"/>
                </a:solidFill>
                <a:highlight>
                  <a:srgbClr val="F9F9F9"/>
                </a:highlight>
                <a:latin typeface="Times New Roman"/>
                <a:ea typeface="Times New Roman"/>
                <a:cs typeface="Times New Roman"/>
                <a:sym typeface="Times New Roman"/>
              </a:rPr>
            </a:br>
            <a:r>
              <a:rPr b="0" i="0" lang="en-GB" sz="1800" u="none" cap="none" strike="noStrike">
                <a:solidFill>
                  <a:schemeClr val="dk1"/>
                </a:solidFill>
                <a:highlight>
                  <a:srgbClr val="F9F9F9"/>
                </a:highlight>
                <a:latin typeface="Times New Roman"/>
                <a:ea typeface="Times New Roman"/>
                <a:cs typeface="Times New Roman"/>
                <a:sym typeface="Times New Roman"/>
              </a:rPr>
              <a:t>	&lt;input type="submit" value="View my pictures"/&gt;</a:t>
            </a:r>
            <a:br>
              <a:rPr b="0" i="0" lang="en-GB" sz="1800" u="none" cap="none" strike="noStrike">
                <a:solidFill>
                  <a:schemeClr val="dk1"/>
                </a:solidFill>
                <a:highlight>
                  <a:srgbClr val="F9F9F9"/>
                </a:highlight>
                <a:latin typeface="Times New Roman"/>
                <a:ea typeface="Times New Roman"/>
                <a:cs typeface="Times New Roman"/>
                <a:sym typeface="Times New Roman"/>
              </a:rPr>
            </a:br>
            <a:r>
              <a:rPr b="0" i="0" lang="en-GB" sz="1800" u="none" cap="none" strike="noStrike">
                <a:solidFill>
                  <a:schemeClr val="dk1"/>
                </a:solidFill>
                <a:highlight>
                  <a:srgbClr val="F9F9F9"/>
                </a:highlight>
                <a:latin typeface="Times New Roman"/>
                <a:ea typeface="Times New Roman"/>
                <a:cs typeface="Times New Roman"/>
                <a:sym typeface="Times New Roman"/>
              </a:rPr>
              <a:t>&lt;/form&gt;</a:t>
            </a:r>
          </a:p>
          <a:p>
            <a:pPr indent="0" lvl="0" marL="0" marR="0" rtl="0" algn="l">
              <a:lnSpc>
                <a:spcPct val="115000"/>
              </a:lnSpc>
              <a:spcBef>
                <a:spcPts val="600"/>
              </a:spcBef>
              <a:spcAft>
                <a:spcPts val="0"/>
              </a:spcAft>
              <a:buClr>
                <a:schemeClr val="dk2"/>
              </a:buClr>
              <a:buSzPct val="25000"/>
              <a:buFont typeface="Arial"/>
              <a:buNone/>
            </a:pPr>
            <a:r>
              <a:t/>
            </a:r>
            <a:endParaRPr b="0" i="0" sz="18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endParaRPr>
          </a:p>
        </p:txBody>
      </p:sp>
      <p:sp>
        <p:nvSpPr>
          <p:cNvPr id="145" name="Shape 145"/>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52727"/>
              </a:lnSpc>
              <a:spcBef>
                <a:spcPts val="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This form will require the user to click on the submit button, but this can be also executed automatically using JavaScript:</a:t>
            </a:r>
          </a:p>
          <a:p>
            <a:pPr indent="0" lvl="0" marL="0" marR="0" rtl="0" algn="l">
              <a:lnSpc>
                <a:spcPct val="130000"/>
              </a:lnSpc>
              <a:spcBef>
                <a:spcPts val="600"/>
              </a:spcBef>
              <a:spcAft>
                <a:spcPts val="0"/>
              </a:spcAft>
              <a:buClr>
                <a:schemeClr val="dk1"/>
              </a:buClr>
              <a:buSzPct val="25000"/>
              <a:buFont typeface="Arial"/>
              <a:buNone/>
            </a:pPr>
            <a:r>
              <a:rPr b="0" i="0" lang="en-GB" sz="1800" u="none" cap="none" strike="noStrike">
                <a:solidFill>
                  <a:schemeClr val="dk1"/>
                </a:solidFill>
                <a:highlight>
                  <a:srgbClr val="F9F9F9"/>
                </a:highlight>
                <a:latin typeface="Times New Roman"/>
                <a:ea typeface="Times New Roman"/>
                <a:cs typeface="Times New Roman"/>
                <a:sym typeface="Times New Roman"/>
              </a:rPr>
              <a:t>&lt;body onload="document.forms[0].submit()"&gt;</a:t>
            </a:r>
            <a:br>
              <a:rPr b="0" i="0" lang="en-GB" sz="1800" u="none" cap="none" strike="noStrike">
                <a:solidFill>
                  <a:schemeClr val="dk1"/>
                </a:solidFill>
                <a:highlight>
                  <a:srgbClr val="F9F9F9"/>
                </a:highlight>
                <a:latin typeface="Times New Roman"/>
                <a:ea typeface="Times New Roman"/>
                <a:cs typeface="Times New Roman"/>
                <a:sym typeface="Times New Roman"/>
              </a:rPr>
            </a:br>
            <a:r>
              <a:rPr b="0" i="0" lang="en-GB" sz="1800" u="none" cap="none" strike="noStrike">
                <a:solidFill>
                  <a:schemeClr val="dk1"/>
                </a:solidFill>
                <a:highlight>
                  <a:srgbClr val="F9F9F9"/>
                </a:highlight>
                <a:latin typeface="Times New Roman"/>
                <a:ea typeface="Times New Roman"/>
                <a:cs typeface="Times New Roman"/>
                <a:sym typeface="Times New Roman"/>
              </a:rPr>
              <a:t>&lt;form...</a:t>
            </a:r>
          </a:p>
          <a:p>
            <a:pPr indent="0" lvl="0" marL="0" marR="0" rtl="0" algn="l">
              <a:lnSpc>
                <a:spcPct val="115000"/>
              </a:lnSpc>
              <a:spcBef>
                <a:spcPts val="0"/>
              </a:spcBef>
              <a:spcAft>
                <a:spcPts val="0"/>
              </a:spcAft>
              <a:buClr>
                <a:schemeClr val="dk2"/>
              </a:buClr>
              <a:buSzPct val="250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60000"/>
              </a:lnSpc>
              <a:spcBef>
                <a:spcPts val="0"/>
              </a:spcBef>
              <a:spcAft>
                <a:spcPts val="0"/>
              </a:spcAft>
              <a:buClr>
                <a:schemeClr val="dk1"/>
              </a:buClr>
              <a:buSzPct val="25000"/>
              <a:buFont typeface="Times New Roman"/>
              <a:buNone/>
            </a:pPr>
            <a:r>
              <a:rPr b="1" i="0" lang="en-GB" sz="2400" u="none" cap="none" strike="noStrike">
                <a:solidFill>
                  <a:schemeClr val="dk1"/>
                </a:solidFill>
                <a:highlight>
                  <a:srgbClr val="FFFFFF"/>
                </a:highlight>
                <a:latin typeface="Times New Roman"/>
                <a:ea typeface="Times New Roman"/>
                <a:cs typeface="Times New Roman"/>
                <a:sym typeface="Times New Roman"/>
              </a:rPr>
              <a:t>Other HTTP methods</a:t>
            </a:r>
          </a:p>
        </p:txBody>
      </p:sp>
      <p:sp>
        <p:nvSpPr>
          <p:cNvPr id="151" name="Shape 151"/>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52727"/>
              </a:lnSpc>
              <a:spcBef>
                <a:spcPts val="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Modern web application APIs frequently use other HTTP methods, such as PUT or DELETE. Let's assume the vulnerable bank uses PUT that takes a JSON block as an argument:</a:t>
            </a:r>
          </a:p>
          <a:p>
            <a:pPr indent="-342900" lvl="0" marL="457200" marR="0" rtl="0" algn="l">
              <a:lnSpc>
                <a:spcPct val="130000"/>
              </a:lnSpc>
              <a:spcBef>
                <a:spcPts val="600"/>
              </a:spcBef>
              <a:spcAft>
                <a:spcPts val="0"/>
              </a:spcAft>
              <a:buClr>
                <a:schemeClr val="dk1"/>
              </a:buClr>
              <a:buSzPct val="100000"/>
              <a:buFont typeface="Times New Roman"/>
              <a:buChar char="●"/>
            </a:pPr>
            <a:r>
              <a:rPr b="0" i="0" lang="en-GB" sz="1800" u="none" cap="none" strike="noStrike">
                <a:solidFill>
                  <a:schemeClr val="dk1"/>
                </a:solidFill>
                <a:highlight>
                  <a:srgbClr val="F9F9F9"/>
                </a:highlight>
                <a:latin typeface="Times New Roman"/>
                <a:ea typeface="Times New Roman"/>
                <a:cs typeface="Times New Roman"/>
                <a:sym typeface="Times New Roman"/>
              </a:rPr>
              <a:t>PUT http://bank.com/transfer.do HTTP/1.1</a:t>
            </a:r>
            <a:br>
              <a:rPr b="0" i="0" lang="en-GB" sz="1800" u="none" cap="none" strike="noStrike">
                <a:solidFill>
                  <a:schemeClr val="dk1"/>
                </a:solidFill>
                <a:highlight>
                  <a:srgbClr val="F9F9F9"/>
                </a:highlight>
                <a:latin typeface="Times New Roman"/>
                <a:ea typeface="Times New Roman"/>
                <a:cs typeface="Times New Roman"/>
                <a:sym typeface="Times New Roman"/>
              </a:rPr>
            </a:br>
            <a:br>
              <a:rPr b="0" i="0" lang="en-GB" sz="1800" u="none" cap="none" strike="noStrike">
                <a:solidFill>
                  <a:schemeClr val="dk1"/>
                </a:solidFill>
                <a:highlight>
                  <a:srgbClr val="F9F9F9"/>
                </a:highlight>
                <a:latin typeface="Times New Roman"/>
                <a:ea typeface="Times New Roman"/>
                <a:cs typeface="Times New Roman"/>
                <a:sym typeface="Times New Roman"/>
              </a:rPr>
            </a:br>
            <a:r>
              <a:rPr b="0" i="0" lang="en-GB" sz="1800" u="none" cap="none" strike="noStrike">
                <a:solidFill>
                  <a:schemeClr val="dk1"/>
                </a:solidFill>
                <a:highlight>
                  <a:srgbClr val="F9F9F9"/>
                </a:highlight>
                <a:latin typeface="Times New Roman"/>
                <a:ea typeface="Times New Roman"/>
                <a:cs typeface="Times New Roman"/>
                <a:sym typeface="Times New Roman"/>
              </a:rPr>
              <a:t>{ "acct":"BOB", "amount":100 }</a:t>
            </a:r>
            <a:br>
              <a:rPr b="0" i="0" lang="en-GB" sz="1800" u="none" cap="none" strike="noStrike">
                <a:solidFill>
                  <a:schemeClr val="dk1"/>
                </a:solidFill>
                <a:highlight>
                  <a:srgbClr val="F9F9F9"/>
                </a:highlight>
                <a:latin typeface="Times New Roman"/>
                <a:ea typeface="Times New Roman"/>
                <a:cs typeface="Times New Roman"/>
                <a:sym typeface="Times New Roman"/>
              </a:rPr>
            </a:br>
          </a:p>
          <a:p>
            <a:pPr indent="-342900" lvl="0" marL="457200" marR="0" rtl="0" algn="l">
              <a:lnSpc>
                <a:spcPct val="152727"/>
              </a:lnSpc>
              <a:spcBef>
                <a:spcPts val="60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Such requests can be executed with JavaScript embedded into an exploit page: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endParaRPr>
          </a:p>
        </p:txBody>
      </p:sp>
      <p:sp>
        <p:nvSpPr>
          <p:cNvPr id="157" name="Shape 157"/>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30000"/>
              </a:lnSpc>
              <a:spcBef>
                <a:spcPts val="0"/>
              </a:spcBef>
              <a:spcAft>
                <a:spcPts val="0"/>
              </a:spcAft>
              <a:buClr>
                <a:schemeClr val="dk1"/>
              </a:buClr>
              <a:buSzPct val="100000"/>
              <a:buFont typeface="Times New Roman"/>
              <a:buChar char="●"/>
            </a:pPr>
            <a:r>
              <a:rPr b="0" i="0" lang="en-GB" sz="1800" u="none" cap="none" strike="noStrike">
                <a:solidFill>
                  <a:schemeClr val="dk1"/>
                </a:solidFill>
                <a:highlight>
                  <a:srgbClr val="F9F9F9"/>
                </a:highlight>
                <a:latin typeface="Times New Roman"/>
                <a:ea typeface="Times New Roman"/>
                <a:cs typeface="Times New Roman"/>
                <a:sym typeface="Times New Roman"/>
              </a:rPr>
              <a:t>&lt;script&gt;</a:t>
            </a:r>
            <a:br>
              <a:rPr b="0" i="0" lang="en-GB" sz="1800" u="none" cap="none" strike="noStrike">
                <a:solidFill>
                  <a:schemeClr val="dk1"/>
                </a:solidFill>
                <a:highlight>
                  <a:srgbClr val="F9F9F9"/>
                </a:highlight>
                <a:latin typeface="Times New Roman"/>
                <a:ea typeface="Times New Roman"/>
                <a:cs typeface="Times New Roman"/>
                <a:sym typeface="Times New Roman"/>
              </a:rPr>
            </a:br>
            <a:r>
              <a:rPr b="0" i="0" lang="en-GB" sz="1800" u="none" cap="none" strike="noStrike">
                <a:solidFill>
                  <a:schemeClr val="dk1"/>
                </a:solidFill>
                <a:highlight>
                  <a:srgbClr val="F9F9F9"/>
                </a:highlight>
                <a:latin typeface="Times New Roman"/>
                <a:ea typeface="Times New Roman"/>
                <a:cs typeface="Times New Roman"/>
                <a:sym typeface="Times New Roman"/>
              </a:rPr>
              <a:t>function put() {</a:t>
            </a:r>
            <a:br>
              <a:rPr b="0" i="0" lang="en-GB" sz="1800" u="none" cap="none" strike="noStrike">
                <a:solidFill>
                  <a:schemeClr val="dk1"/>
                </a:solidFill>
                <a:highlight>
                  <a:srgbClr val="F9F9F9"/>
                </a:highlight>
                <a:latin typeface="Times New Roman"/>
                <a:ea typeface="Times New Roman"/>
                <a:cs typeface="Times New Roman"/>
                <a:sym typeface="Times New Roman"/>
              </a:rPr>
            </a:br>
            <a:r>
              <a:rPr b="0" i="0" lang="en-GB" sz="1800" u="none" cap="none" strike="noStrike">
                <a:solidFill>
                  <a:schemeClr val="dk1"/>
                </a:solidFill>
                <a:highlight>
                  <a:srgbClr val="F9F9F9"/>
                </a:highlight>
                <a:latin typeface="Times New Roman"/>
                <a:ea typeface="Times New Roman"/>
                <a:cs typeface="Times New Roman"/>
                <a:sym typeface="Times New Roman"/>
              </a:rPr>
              <a:t>	var x = new XMLHttpRequest();</a:t>
            </a:r>
            <a:br>
              <a:rPr b="0" i="0" lang="en-GB" sz="1800" u="none" cap="none" strike="noStrike">
                <a:solidFill>
                  <a:schemeClr val="dk1"/>
                </a:solidFill>
                <a:highlight>
                  <a:srgbClr val="F9F9F9"/>
                </a:highlight>
                <a:latin typeface="Times New Roman"/>
                <a:ea typeface="Times New Roman"/>
                <a:cs typeface="Times New Roman"/>
                <a:sym typeface="Times New Roman"/>
              </a:rPr>
            </a:br>
            <a:r>
              <a:rPr b="0" i="0" lang="en-GB" sz="1800" u="none" cap="none" strike="noStrike">
                <a:solidFill>
                  <a:schemeClr val="dk1"/>
                </a:solidFill>
                <a:highlight>
                  <a:srgbClr val="F9F9F9"/>
                </a:highlight>
                <a:latin typeface="Times New Roman"/>
                <a:ea typeface="Times New Roman"/>
                <a:cs typeface="Times New Roman"/>
                <a:sym typeface="Times New Roman"/>
              </a:rPr>
              <a:t>	x.open("PUT","http://bank.com/transfer.do",true);</a:t>
            </a:r>
            <a:br>
              <a:rPr b="0" i="0" lang="en-GB" sz="1800" u="none" cap="none" strike="noStrike">
                <a:solidFill>
                  <a:schemeClr val="dk1"/>
                </a:solidFill>
                <a:highlight>
                  <a:srgbClr val="F9F9F9"/>
                </a:highlight>
                <a:latin typeface="Times New Roman"/>
                <a:ea typeface="Times New Roman"/>
                <a:cs typeface="Times New Roman"/>
                <a:sym typeface="Times New Roman"/>
              </a:rPr>
            </a:br>
            <a:r>
              <a:rPr b="0" i="0" lang="en-GB" sz="1800" u="none" cap="none" strike="noStrike">
                <a:solidFill>
                  <a:schemeClr val="dk1"/>
                </a:solidFill>
                <a:highlight>
                  <a:srgbClr val="F9F9F9"/>
                </a:highlight>
                <a:latin typeface="Times New Roman"/>
                <a:ea typeface="Times New Roman"/>
                <a:cs typeface="Times New Roman"/>
                <a:sym typeface="Times New Roman"/>
              </a:rPr>
              <a:t>	x.setRequestHeader("Content-Type", "application/json"); </a:t>
            </a:r>
            <a:br>
              <a:rPr b="0" i="0" lang="en-GB" sz="1800" u="none" cap="none" strike="noStrike">
                <a:solidFill>
                  <a:schemeClr val="dk1"/>
                </a:solidFill>
                <a:highlight>
                  <a:srgbClr val="F9F9F9"/>
                </a:highlight>
                <a:latin typeface="Times New Roman"/>
                <a:ea typeface="Times New Roman"/>
                <a:cs typeface="Times New Roman"/>
                <a:sym typeface="Times New Roman"/>
              </a:rPr>
            </a:br>
            <a:r>
              <a:rPr b="0" i="0" lang="en-GB" sz="1800" u="none" cap="none" strike="noStrike">
                <a:solidFill>
                  <a:schemeClr val="dk1"/>
                </a:solidFill>
                <a:highlight>
                  <a:srgbClr val="F9F9F9"/>
                </a:highlight>
                <a:latin typeface="Times New Roman"/>
                <a:ea typeface="Times New Roman"/>
                <a:cs typeface="Times New Roman"/>
                <a:sym typeface="Times New Roman"/>
              </a:rPr>
              <a:t>	x.send(JSON.stringify({"acct":"BOB", "amount":100})); </a:t>
            </a:r>
            <a:br>
              <a:rPr b="0" i="0" lang="en-GB" sz="1800" u="none" cap="none" strike="noStrike">
                <a:solidFill>
                  <a:schemeClr val="dk1"/>
                </a:solidFill>
                <a:highlight>
                  <a:srgbClr val="F9F9F9"/>
                </a:highlight>
                <a:latin typeface="Times New Roman"/>
                <a:ea typeface="Times New Roman"/>
                <a:cs typeface="Times New Roman"/>
                <a:sym typeface="Times New Roman"/>
              </a:rPr>
            </a:br>
            <a:r>
              <a:rPr b="0" i="0" lang="en-GB" sz="1800" u="none" cap="none" strike="noStrike">
                <a:solidFill>
                  <a:schemeClr val="dk1"/>
                </a:solidFill>
                <a:highlight>
                  <a:srgbClr val="F9F9F9"/>
                </a:highlight>
                <a:latin typeface="Times New Roman"/>
                <a:ea typeface="Times New Roman"/>
                <a:cs typeface="Times New Roman"/>
                <a:sym typeface="Times New Roman"/>
              </a:rPr>
              <a:t>}</a:t>
            </a:r>
            <a:br>
              <a:rPr b="0" i="0" lang="en-GB" sz="1800" u="none" cap="none" strike="noStrike">
                <a:solidFill>
                  <a:schemeClr val="dk1"/>
                </a:solidFill>
                <a:highlight>
                  <a:srgbClr val="F9F9F9"/>
                </a:highlight>
                <a:latin typeface="Times New Roman"/>
                <a:ea typeface="Times New Roman"/>
                <a:cs typeface="Times New Roman"/>
                <a:sym typeface="Times New Roman"/>
              </a:rPr>
            </a:br>
            <a:r>
              <a:rPr b="0" i="0" lang="en-GB" sz="1800" u="none" cap="none" strike="noStrike">
                <a:solidFill>
                  <a:schemeClr val="dk1"/>
                </a:solidFill>
                <a:highlight>
                  <a:srgbClr val="F9F9F9"/>
                </a:highlight>
                <a:latin typeface="Times New Roman"/>
                <a:ea typeface="Times New Roman"/>
                <a:cs typeface="Times New Roman"/>
                <a:sym typeface="Times New Roman"/>
              </a:rPr>
              <a:t>&lt;/script&gt;</a:t>
            </a:r>
            <a:br>
              <a:rPr b="0" i="0" lang="en-GB" sz="1800" u="none" cap="none" strike="noStrike">
                <a:solidFill>
                  <a:schemeClr val="dk1"/>
                </a:solidFill>
                <a:highlight>
                  <a:srgbClr val="F9F9F9"/>
                </a:highlight>
                <a:latin typeface="Times New Roman"/>
                <a:ea typeface="Times New Roman"/>
                <a:cs typeface="Times New Roman"/>
                <a:sym typeface="Times New Roman"/>
              </a:rPr>
            </a:br>
            <a:r>
              <a:rPr b="0" i="0" lang="en-GB" sz="1800" u="none" cap="none" strike="noStrike">
                <a:solidFill>
                  <a:schemeClr val="dk1"/>
                </a:solidFill>
                <a:highlight>
                  <a:srgbClr val="F9F9F9"/>
                </a:highlight>
                <a:latin typeface="Times New Roman"/>
                <a:ea typeface="Times New Roman"/>
                <a:cs typeface="Times New Roman"/>
                <a:sym typeface="Times New Roman"/>
              </a:rPr>
              <a:t>&lt;body onload="put()"&gt;</a:t>
            </a:r>
          </a:p>
          <a:p>
            <a:pPr indent="0" lvl="0" marL="0" marR="0" rtl="0" algn="l">
              <a:lnSpc>
                <a:spcPct val="115000"/>
              </a:lnSpc>
              <a:spcBef>
                <a:spcPts val="0"/>
              </a:spcBef>
              <a:spcAft>
                <a:spcPts val="0"/>
              </a:spcAft>
              <a:buClr>
                <a:schemeClr val="dk2"/>
              </a:buClr>
              <a:buSzPct val="25000"/>
              <a:buFont typeface="Arial"/>
              <a:buNone/>
            </a:pPr>
            <a:r>
              <a:t/>
            </a:r>
            <a:endParaRPr b="0" i="0" sz="18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endParaRPr>
          </a:p>
        </p:txBody>
      </p:sp>
      <p:sp>
        <p:nvSpPr>
          <p:cNvPr id="163" name="Shape 163"/>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52727"/>
              </a:lnSpc>
              <a:spcBef>
                <a:spcPts val="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Fortunately, this request will </a:t>
            </a:r>
            <a:r>
              <a:rPr b="1" i="0" lang="en-GB" sz="1800" u="none" cap="none" strike="noStrike">
                <a:solidFill>
                  <a:srgbClr val="252525"/>
                </a:solidFill>
                <a:highlight>
                  <a:srgbClr val="FFFFFF"/>
                </a:highlight>
                <a:latin typeface="Times New Roman"/>
                <a:ea typeface="Times New Roman"/>
                <a:cs typeface="Times New Roman"/>
                <a:sym typeface="Times New Roman"/>
              </a:rPr>
              <a:t>not</a:t>
            </a:r>
            <a:r>
              <a:rPr b="0" i="0" lang="en-GB" sz="1800" u="none" cap="none" strike="noStrike">
                <a:solidFill>
                  <a:srgbClr val="252525"/>
                </a:solidFill>
                <a:highlight>
                  <a:srgbClr val="FFFFFF"/>
                </a:highlight>
                <a:latin typeface="Times New Roman"/>
                <a:ea typeface="Times New Roman"/>
                <a:cs typeface="Times New Roman"/>
                <a:sym typeface="Times New Roman"/>
              </a:rPr>
              <a:t> be executed by modern web browsers thanks to same-origin polic</a:t>
            </a:r>
            <a:r>
              <a:rPr b="0" i="0" lang="en-GB" sz="1800" cap="none" strike="noStrike">
                <a:solidFill>
                  <a:srgbClr val="252525"/>
                </a:solidFill>
                <a:highlight>
                  <a:srgbClr val="FFFFFF"/>
                </a:highlight>
                <a:latin typeface="Times New Roman"/>
                <a:ea typeface="Times New Roman"/>
                <a:cs typeface="Times New Roman"/>
                <a:sym typeface="Times New Roman"/>
              </a:rPr>
              <a:t>y</a:t>
            </a:r>
            <a:r>
              <a:rPr b="0" i="0" lang="en-GB" sz="1800" u="none" cap="none" strike="noStrike">
                <a:solidFill>
                  <a:srgbClr val="252525"/>
                </a:solidFill>
                <a:highlight>
                  <a:srgbClr val="FFFFFF"/>
                </a:highlight>
                <a:latin typeface="Times New Roman"/>
                <a:ea typeface="Times New Roman"/>
                <a:cs typeface="Times New Roman"/>
                <a:sym typeface="Times New Roman"/>
              </a:rPr>
              <a:t> restrictions. This restriction is enabled by default unless the target web site explicitly opens up cross-origin requests from the attacker's (or everyone's) origin by using CORS with the following header:</a:t>
            </a:r>
          </a:p>
          <a:p>
            <a:pPr indent="-342900" lvl="0" marL="457200" marR="0" rtl="0" algn="l">
              <a:lnSpc>
                <a:spcPct val="130000"/>
              </a:lnSpc>
              <a:spcBef>
                <a:spcPts val="600"/>
              </a:spcBef>
              <a:spcAft>
                <a:spcPts val="0"/>
              </a:spcAft>
              <a:buClr>
                <a:schemeClr val="dk1"/>
              </a:buClr>
              <a:buSzPct val="100000"/>
              <a:buFont typeface="Times New Roman"/>
              <a:buChar char="●"/>
            </a:pPr>
            <a:r>
              <a:rPr b="0" i="0" lang="en-GB" sz="1800" u="none" cap="none" strike="noStrike">
                <a:solidFill>
                  <a:schemeClr val="dk1"/>
                </a:solidFill>
                <a:highlight>
                  <a:srgbClr val="F9F9F9"/>
                </a:highlight>
                <a:latin typeface="Times New Roman"/>
                <a:ea typeface="Times New Roman"/>
                <a:cs typeface="Times New Roman"/>
                <a:sym typeface="Times New Roman"/>
              </a:rPr>
              <a:t>Access-Control-Allow-Origin: *</a:t>
            </a:r>
          </a:p>
          <a:p>
            <a:pPr indent="0" lvl="0" marL="0" marR="0" rtl="0" algn="l">
              <a:lnSpc>
                <a:spcPct val="115000"/>
              </a:lnSpc>
              <a:spcBef>
                <a:spcPts val="0"/>
              </a:spcBef>
              <a:spcAft>
                <a:spcPts val="0"/>
              </a:spcAft>
              <a:buClr>
                <a:schemeClr val="dk2"/>
              </a:buClr>
              <a:buSzPct val="25000"/>
              <a:buFont typeface="Arial"/>
              <a:buNone/>
            </a:pPr>
            <a:r>
              <a:t/>
            </a:r>
            <a:endParaRPr b="0" i="0" sz="18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GB" sz="2800" u="none" cap="none" strike="noStrike">
                <a:solidFill>
                  <a:schemeClr val="dk1"/>
                </a:solidFill>
                <a:latin typeface="Arial"/>
                <a:ea typeface="Arial"/>
                <a:cs typeface="Arial"/>
                <a:sym typeface="Arial"/>
              </a:rPr>
              <a:t>Overview</a:t>
            </a:r>
          </a:p>
        </p:txBody>
      </p:sp>
      <p:sp>
        <p:nvSpPr>
          <p:cNvPr id="61" name="Shape 61"/>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Cross-Site Request Forgery (CSRF) is an attack that forces an end user to execute unwanted actions on a web application in which they're currently authenticated. </a:t>
            </a:r>
          </a:p>
          <a:p>
            <a:pPr indent="-342900" lvl="0" marL="457200" marR="0" rtl="0" algn="l">
              <a:lnSpc>
                <a:spcPct val="115000"/>
              </a:lnSpc>
              <a:spcBef>
                <a:spcPts val="160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CSRF attacks specifically target state-changing requests, not theft of data, since the attacker has no way to see the response to the forged request. With a little help of social engineering (such as sending a link via email or chat), an attacker may trick the users of a web application into executing actions of the attacker's choosing. </a:t>
            </a:r>
          </a:p>
          <a:p>
            <a:pPr indent="-342900" lvl="0" marL="457200" marR="0" rtl="0" algn="l">
              <a:lnSpc>
                <a:spcPct val="115000"/>
              </a:lnSpc>
              <a:spcBef>
                <a:spcPts val="160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If the victim is a normal user, a successful CSRF attack can force the user to perform state changing requests like transferring funds, changing their email address, and so forth. If the victim is an administrative account, CSRF can compromise the entire web application.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imes New Roman"/>
              <a:buNone/>
            </a:pPr>
            <a:r>
              <a:rPr b="0" i="0" lang="en-GB" sz="3000" u="none" cap="none" strike="noStrike">
                <a:solidFill>
                  <a:schemeClr val="dk1"/>
                </a:solidFill>
                <a:highlight>
                  <a:srgbClr val="FFFFFF"/>
                </a:highlight>
                <a:latin typeface="Times New Roman"/>
                <a:ea typeface="Times New Roman"/>
                <a:cs typeface="Times New Roman"/>
                <a:sym typeface="Times New Roman"/>
              </a:rPr>
              <a:t>  Description</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highlight>
                <a:srgbClr val="FFFFFF"/>
              </a:highlight>
              <a:latin typeface="Times New Roman"/>
              <a:ea typeface="Times New Roman"/>
              <a:cs typeface="Times New Roman"/>
              <a:sym typeface="Times New Roman"/>
            </a:endParaRPr>
          </a:p>
        </p:txBody>
      </p:sp>
      <p:sp>
        <p:nvSpPr>
          <p:cNvPr id="67" name="Shape 67"/>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CSRF is an attack that tricks the victim into submitting a malicious request. </a:t>
            </a:r>
          </a:p>
          <a:p>
            <a:pPr indent="-342900" lvl="0" marL="457200" marR="0" rtl="0" algn="l">
              <a:lnSpc>
                <a:spcPct val="115000"/>
              </a:lnSpc>
              <a:spcBef>
                <a:spcPts val="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It inherits the identity and privileges of the victim to perform an undesired function on the victim's behalf. For most sites, browser requests automatically include any credentials associated with the site, such as the user's session cookie, IP address, Windows domain credentials, and so forth. </a:t>
            </a:r>
          </a:p>
          <a:p>
            <a:pPr indent="-342900" lvl="0" marL="457200" marR="0" rtl="0" algn="l">
              <a:lnSpc>
                <a:spcPct val="115000"/>
              </a:lnSpc>
              <a:spcBef>
                <a:spcPts val="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Therefore, if the user is currently authenticated to the site, the site will have no way to distinguish between the forged request sent by the victim and a legitimate request sent by the victim.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GB" sz="2800" u="none" cap="none" strike="noStrike">
                <a:solidFill>
                  <a:schemeClr val="dk1"/>
                </a:solidFill>
                <a:latin typeface="Arial"/>
                <a:ea typeface="Arial"/>
                <a:cs typeface="Arial"/>
                <a:sym typeface="Arial"/>
              </a:rPr>
              <a:t>Description</a:t>
            </a:r>
          </a:p>
        </p:txBody>
      </p:sp>
      <p:sp>
        <p:nvSpPr>
          <p:cNvPr id="73" name="Shape 73"/>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52727"/>
              </a:lnSpc>
              <a:spcBef>
                <a:spcPts val="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CSRF attacks target functionality that causes a state change on the server, such as changing the victim's email address or password, or purchasing something. Forcing the victim to retrieve data doesn't benefit an attacker because the attacker doesn't receive the response, the victim does. As such, CSRF attacks target state-changing requests.</a:t>
            </a:r>
          </a:p>
          <a:p>
            <a:pPr indent="0" lvl="0" marL="0" marR="0" rtl="0" algn="l">
              <a:lnSpc>
                <a:spcPct val="115000"/>
              </a:lnSpc>
              <a:spcBef>
                <a:spcPts val="600"/>
              </a:spcBef>
              <a:spcAft>
                <a:spcPts val="0"/>
              </a:spcAft>
              <a:buClr>
                <a:schemeClr val="dk2"/>
              </a:buClr>
              <a:buSzPct val="250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GB" sz="2800" u="none" cap="none" strike="noStrike">
                <a:solidFill>
                  <a:schemeClr val="dk1"/>
                </a:solidFill>
                <a:latin typeface="Arial"/>
                <a:ea typeface="Arial"/>
                <a:cs typeface="Arial"/>
                <a:sym typeface="Arial"/>
              </a:rPr>
              <a:t>Description</a:t>
            </a:r>
          </a:p>
        </p:txBody>
      </p:sp>
      <p:sp>
        <p:nvSpPr>
          <p:cNvPr id="79" name="Shape 79"/>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52727"/>
              </a:lnSpc>
              <a:spcBef>
                <a:spcPts val="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It's sometimes possible to store the CSRF attack on the vulnerable site itself. Such vulnerabilities are called "stored CSRF flaws". This can be accomplished by simply storing an IMG or IFRAME tag in a field that accepts HTML, or by a more complex cross-site scripting attack. If the attack can store a CSRF attack in the site, the severity of the attack is amplified. In particular, the likelihood is increased because the victim is more likely to view the page containing the attack than some random page on the Internet. The likelihood is also increased because the victim is sure to be authenticated to the site already.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60000"/>
              </a:lnSpc>
              <a:spcBef>
                <a:spcPts val="0"/>
              </a:spcBef>
              <a:spcAft>
                <a:spcPts val="0"/>
              </a:spcAft>
              <a:buClr>
                <a:schemeClr val="dk1"/>
              </a:buClr>
              <a:buSzPct val="25000"/>
              <a:buFont typeface="Arial"/>
              <a:buNone/>
            </a:pPr>
            <a:r>
              <a:rPr b="1" i="0" lang="en-GB" sz="2400" u="none" cap="none" strike="noStrike">
                <a:solidFill>
                  <a:schemeClr val="dk1"/>
                </a:solidFill>
                <a:highlight>
                  <a:srgbClr val="FFFFFF"/>
                </a:highlight>
                <a:latin typeface="Times New Roman"/>
                <a:ea typeface="Times New Roman"/>
                <a:cs typeface="Times New Roman"/>
                <a:sym typeface="Times New Roman"/>
              </a:rPr>
              <a:t>Prevention measures that do NOT work</a:t>
            </a:r>
          </a:p>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endParaRPr>
          </a:p>
        </p:txBody>
      </p:sp>
      <p:sp>
        <p:nvSpPr>
          <p:cNvPr id="85" name="Shape 85"/>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30000"/>
              </a:lnSpc>
              <a:spcBef>
                <a:spcPts val="0"/>
              </a:spcBef>
              <a:spcAft>
                <a:spcPts val="0"/>
              </a:spcAft>
              <a:buClr>
                <a:schemeClr val="dk1"/>
              </a:buClr>
              <a:buSzPct val="100000"/>
              <a:buFont typeface="Times New Roman"/>
              <a:buChar char="●"/>
            </a:pPr>
            <a:r>
              <a:rPr b="0" i="0" lang="en-GB" sz="1800" u="none" cap="none" strike="noStrike">
                <a:solidFill>
                  <a:schemeClr val="dk1"/>
                </a:solidFill>
                <a:highlight>
                  <a:srgbClr val="FFFFFF"/>
                </a:highlight>
                <a:latin typeface="Times New Roman"/>
                <a:ea typeface="Times New Roman"/>
                <a:cs typeface="Times New Roman"/>
                <a:sym typeface="Times New Roman"/>
              </a:rPr>
              <a:t>Using a secret cookie</a:t>
            </a:r>
          </a:p>
          <a:p>
            <a:pPr indent="0" lvl="0" marL="0" marR="0" rtl="0" algn="l">
              <a:lnSpc>
                <a:spcPct val="152727"/>
              </a:lnSpc>
              <a:spcBef>
                <a:spcPts val="1000"/>
              </a:spcBef>
              <a:spcAft>
                <a:spcPts val="0"/>
              </a:spcAft>
              <a:buClr>
                <a:schemeClr val="dk2"/>
              </a:buClr>
              <a:buSzPct val="25000"/>
              <a:buFont typeface="Times New Roman"/>
              <a:buNone/>
            </a:pPr>
            <a:r>
              <a:rPr b="0" i="0" lang="en-GB" sz="1800" u="none" cap="none" strike="noStrike">
                <a:solidFill>
                  <a:srgbClr val="252525"/>
                </a:solidFill>
                <a:highlight>
                  <a:srgbClr val="FFFFFF"/>
                </a:highlight>
                <a:latin typeface="Times New Roman"/>
                <a:ea typeface="Times New Roman"/>
                <a:cs typeface="Times New Roman"/>
                <a:sym typeface="Times New Roman"/>
              </a:rPr>
              <a:t>Remember that all cookies, even the </a:t>
            </a:r>
            <a:r>
              <a:rPr b="0" lang="en-GB" sz="1800" u="none" cap="none" strike="noStrike">
                <a:solidFill>
                  <a:srgbClr val="252525"/>
                </a:solidFill>
                <a:highlight>
                  <a:srgbClr val="FFFFFF"/>
                </a:highlight>
                <a:latin typeface="Times New Roman"/>
                <a:ea typeface="Times New Roman"/>
                <a:cs typeface="Times New Roman"/>
                <a:sym typeface="Times New Roman"/>
              </a:rPr>
              <a:t>secret</a:t>
            </a:r>
            <a:r>
              <a:rPr b="0" i="0" lang="en-GB" sz="1800" u="none" cap="none" strike="noStrike">
                <a:solidFill>
                  <a:srgbClr val="252525"/>
                </a:solidFill>
                <a:highlight>
                  <a:srgbClr val="FFFFFF"/>
                </a:highlight>
                <a:latin typeface="Times New Roman"/>
                <a:ea typeface="Times New Roman"/>
                <a:cs typeface="Times New Roman"/>
                <a:sym typeface="Times New Roman"/>
              </a:rPr>
              <a:t> ones, will be submitted with every request. All authentication tokens will be submitted regardless of whether or not the end-user was tricked into submitting the request. Furthermore, session identifiers are simply used by the application container to associate the request with a specific session object. The session identifier does not verify that the end-user intended to submit the request.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endParaRPr>
          </a:p>
        </p:txBody>
      </p:sp>
      <p:sp>
        <p:nvSpPr>
          <p:cNvPr id="91" name="Shape 91"/>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30000"/>
              </a:lnSpc>
              <a:spcBef>
                <a:spcPts val="0"/>
              </a:spcBef>
              <a:spcAft>
                <a:spcPts val="0"/>
              </a:spcAft>
              <a:buClr>
                <a:schemeClr val="dk1"/>
              </a:buClr>
              <a:buSzPct val="100000"/>
              <a:buFont typeface="Times New Roman"/>
              <a:buChar char="●"/>
            </a:pPr>
            <a:r>
              <a:rPr b="0" i="0" lang="en-GB" sz="1800" u="none" cap="none" strike="noStrike">
                <a:solidFill>
                  <a:schemeClr val="dk1"/>
                </a:solidFill>
                <a:highlight>
                  <a:srgbClr val="FFFFFF"/>
                </a:highlight>
                <a:latin typeface="Times New Roman"/>
                <a:ea typeface="Times New Roman"/>
                <a:cs typeface="Times New Roman"/>
                <a:sym typeface="Times New Roman"/>
              </a:rPr>
              <a:t>Only accepting POST requests</a:t>
            </a:r>
          </a:p>
          <a:p>
            <a:pPr indent="0" lvl="0" marL="0" marR="0" rtl="0" algn="l">
              <a:lnSpc>
                <a:spcPct val="152727"/>
              </a:lnSpc>
              <a:spcBef>
                <a:spcPts val="1000"/>
              </a:spcBef>
              <a:spcAft>
                <a:spcPts val="0"/>
              </a:spcAft>
              <a:buClr>
                <a:schemeClr val="dk1"/>
              </a:buClr>
              <a:buSzPct val="25000"/>
              <a:buFont typeface="Arial"/>
              <a:buNone/>
            </a:pPr>
            <a:r>
              <a:rPr b="0" i="0" lang="en-GB" sz="1800" u="none" cap="none" strike="noStrike">
                <a:solidFill>
                  <a:srgbClr val="252525"/>
                </a:solidFill>
                <a:highlight>
                  <a:srgbClr val="FFFFFF"/>
                </a:highlight>
                <a:latin typeface="Times New Roman"/>
                <a:ea typeface="Times New Roman"/>
                <a:cs typeface="Times New Roman"/>
                <a:sym typeface="Times New Roman"/>
              </a:rPr>
              <a:t>Applications can be developed to only accept POST requests for the execution of business logic. The misconception is that since the attacker cannot construct a malicious link, a CSRF attack cannot be executed. Unfortunately, this logic is incorrect. There are numerous methods in which an attacker can trick a victim into submitting a forged POST request, such as a simple form hosted in an attacker's Website with hidden values. This form can be triggered automatically by JavaScript or can be triggered by the victim who thinks the form will do something else.</a:t>
            </a:r>
          </a:p>
          <a:p>
            <a:pPr indent="0" lvl="0" marL="0" marR="0" rtl="0" algn="l">
              <a:lnSpc>
                <a:spcPct val="115000"/>
              </a:lnSpc>
              <a:spcBef>
                <a:spcPts val="600"/>
              </a:spcBef>
              <a:spcAft>
                <a:spcPts val="0"/>
              </a:spcAft>
              <a:buClr>
                <a:schemeClr val="dk2"/>
              </a:buClr>
              <a:buSzPct val="250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endParaRPr>
          </a:p>
        </p:txBody>
      </p:sp>
      <p:sp>
        <p:nvSpPr>
          <p:cNvPr id="97" name="Shape 97"/>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52727"/>
              </a:lnSpc>
              <a:spcBef>
                <a:spcPts val="0"/>
              </a:spcBef>
              <a:spcAft>
                <a:spcPts val="0"/>
              </a:spcAft>
              <a:buClr>
                <a:srgbClr val="252525"/>
              </a:buClr>
              <a:buSzPct val="100000"/>
              <a:buFont typeface="Times New Roman"/>
              <a:buChar char="●"/>
            </a:pPr>
            <a:r>
              <a:rPr b="0" i="0" lang="en-GB" sz="1800" u="none" cap="none" strike="noStrike">
                <a:solidFill>
                  <a:srgbClr val="252525"/>
                </a:solidFill>
                <a:highlight>
                  <a:srgbClr val="FFFFFF"/>
                </a:highlight>
                <a:latin typeface="Times New Roman"/>
                <a:ea typeface="Times New Roman"/>
                <a:cs typeface="Times New Roman"/>
                <a:sym typeface="Times New Roman"/>
              </a:rPr>
              <a:t>A number of flawed ideas for defending against CSRF attacks have been developed over time. Here are a few that we recommend you avoid.</a:t>
            </a:r>
          </a:p>
          <a:p>
            <a:pPr indent="-342900" lvl="0" marL="457200" marR="0" rtl="0" algn="l">
              <a:lnSpc>
                <a:spcPct val="130000"/>
              </a:lnSpc>
              <a:spcBef>
                <a:spcPts val="2300"/>
              </a:spcBef>
              <a:spcAft>
                <a:spcPts val="0"/>
              </a:spcAft>
              <a:buClr>
                <a:schemeClr val="dk1"/>
              </a:buClr>
              <a:buSzPct val="100000"/>
              <a:buFont typeface="Times New Roman"/>
              <a:buChar char="●"/>
            </a:pPr>
            <a:r>
              <a:rPr b="0" i="0" lang="en-GB" sz="1800" u="none" cap="none" strike="noStrike">
                <a:solidFill>
                  <a:schemeClr val="dk1"/>
                </a:solidFill>
                <a:highlight>
                  <a:srgbClr val="FFFFFF"/>
                </a:highlight>
                <a:latin typeface="Times New Roman"/>
                <a:ea typeface="Times New Roman"/>
                <a:cs typeface="Times New Roman"/>
                <a:sym typeface="Times New Roman"/>
              </a:rPr>
              <a:t>Multi-Step Transactions</a:t>
            </a:r>
          </a:p>
          <a:p>
            <a:pPr indent="0" lvl="0" marL="0" marR="0" rtl="0" algn="l">
              <a:lnSpc>
                <a:spcPct val="152727"/>
              </a:lnSpc>
              <a:spcBef>
                <a:spcPts val="1000"/>
              </a:spcBef>
              <a:spcAft>
                <a:spcPts val="0"/>
              </a:spcAft>
              <a:buClr>
                <a:srgbClr val="000000"/>
              </a:buClr>
              <a:buSzPct val="25000"/>
              <a:buFont typeface="Times New Roman"/>
              <a:buNone/>
            </a:pPr>
            <a:r>
              <a:rPr b="0" i="0" lang="en-GB" sz="1800" u="none" cap="none" strike="noStrike">
                <a:solidFill>
                  <a:srgbClr val="252525"/>
                </a:solidFill>
                <a:highlight>
                  <a:srgbClr val="FFFFFF"/>
                </a:highlight>
                <a:latin typeface="Times New Roman"/>
                <a:ea typeface="Times New Roman"/>
                <a:cs typeface="Times New Roman"/>
                <a:sym typeface="Times New Roman"/>
              </a:rPr>
              <a:t>Multi-Step transactions are not an adequate prevention of CSRF. As long as an attacker can predict or deduce each step of the completed transaction, then CSRF is possible.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endParaRPr>
          </a:p>
        </p:txBody>
      </p:sp>
      <p:sp>
        <p:nvSpPr>
          <p:cNvPr id="103" name="Shape 103"/>
          <p:cNvSpPr txBox="1"/>
          <p:nvPr>
            <p:ph idx="1" type="body"/>
          </p:nvPr>
        </p:nvSpPr>
        <p:spPr>
          <a:xfrm>
            <a:off x="311700" y="1152475"/>
            <a:ext cx="8520599" cy="3416400"/>
          </a:xfrm>
          <a:prstGeom prst="rect">
            <a:avLst/>
          </a:prstGeom>
          <a:noFill/>
          <a:ln>
            <a:noFill/>
          </a:ln>
        </p:spPr>
        <p:txBody>
          <a:bodyPr anchorCtr="0" anchor="t" bIns="91425" lIns="91425" rIns="91425" tIns="91425">
            <a:noAutofit/>
          </a:bodyPr>
          <a:lstStyle/>
          <a:p>
            <a:pPr indent="-342900" lvl="0" marL="457200" marR="0" rtl="0" algn="l">
              <a:lnSpc>
                <a:spcPct val="130000"/>
              </a:lnSpc>
              <a:spcBef>
                <a:spcPts val="0"/>
              </a:spcBef>
              <a:spcAft>
                <a:spcPts val="0"/>
              </a:spcAft>
              <a:buClr>
                <a:schemeClr val="dk1"/>
              </a:buClr>
              <a:buSzPct val="100000"/>
              <a:buFont typeface="Times New Roman"/>
              <a:buChar char="●"/>
            </a:pPr>
            <a:r>
              <a:rPr b="0" i="0" lang="en-GB" sz="1800" u="none" cap="none" strike="noStrike">
                <a:solidFill>
                  <a:schemeClr val="dk1"/>
                </a:solidFill>
                <a:highlight>
                  <a:srgbClr val="FFFFFF"/>
                </a:highlight>
                <a:latin typeface="Times New Roman"/>
                <a:ea typeface="Times New Roman"/>
                <a:cs typeface="Times New Roman"/>
                <a:sym typeface="Times New Roman"/>
              </a:rPr>
              <a:t>URL Rewriting</a:t>
            </a:r>
          </a:p>
          <a:p>
            <a:pPr indent="0" lvl="0" marL="0" marR="0" rtl="0" algn="l">
              <a:lnSpc>
                <a:spcPct val="152727"/>
              </a:lnSpc>
              <a:spcBef>
                <a:spcPts val="1000"/>
              </a:spcBef>
              <a:spcAft>
                <a:spcPts val="0"/>
              </a:spcAft>
              <a:buClr>
                <a:schemeClr val="dk2"/>
              </a:buClr>
              <a:buSzPct val="25000"/>
              <a:buFont typeface="Times New Roman"/>
              <a:buNone/>
            </a:pPr>
            <a:r>
              <a:rPr b="0" i="0" lang="en-GB" sz="1800" u="none" cap="none" strike="noStrike">
                <a:solidFill>
                  <a:srgbClr val="252525"/>
                </a:solidFill>
                <a:highlight>
                  <a:srgbClr val="FFFFFF"/>
                </a:highlight>
                <a:latin typeface="Times New Roman"/>
                <a:ea typeface="Times New Roman"/>
                <a:cs typeface="Times New Roman"/>
                <a:sym typeface="Times New Roman"/>
              </a:rPr>
              <a:t>This might be seen as a useful CSRF prevention technique as the attacker cannot guess the victim's session ID. However, the user’s session ID is exposed in the URL. We don't recommend fixing one security flaw by introducing another.</a:t>
            </a:r>
          </a:p>
          <a:p>
            <a:pPr indent="-342900" lvl="0" marL="457200" marR="0" rtl="0" algn="l">
              <a:lnSpc>
                <a:spcPct val="130000"/>
              </a:lnSpc>
              <a:spcBef>
                <a:spcPts val="2300"/>
              </a:spcBef>
              <a:spcAft>
                <a:spcPts val="0"/>
              </a:spcAft>
              <a:buClr>
                <a:schemeClr val="dk1"/>
              </a:buClr>
              <a:buSzPct val="100000"/>
              <a:buFont typeface="Times New Roman"/>
              <a:buChar char="●"/>
            </a:pPr>
            <a:r>
              <a:rPr b="0" i="0" lang="en-GB" sz="1800" u="none" cap="none" strike="noStrike">
                <a:solidFill>
                  <a:schemeClr val="dk1"/>
                </a:solidFill>
                <a:highlight>
                  <a:srgbClr val="FFFFFF"/>
                </a:highlight>
                <a:latin typeface="Times New Roman"/>
                <a:ea typeface="Times New Roman"/>
                <a:cs typeface="Times New Roman"/>
                <a:sym typeface="Times New Roman"/>
              </a:rPr>
              <a:t>HTTPS</a:t>
            </a:r>
          </a:p>
          <a:p>
            <a:pPr indent="0" lvl="0" marL="0" marR="0" rtl="0" algn="l">
              <a:lnSpc>
                <a:spcPct val="152727"/>
              </a:lnSpc>
              <a:spcBef>
                <a:spcPts val="1000"/>
              </a:spcBef>
              <a:spcAft>
                <a:spcPts val="0"/>
              </a:spcAft>
              <a:buClr>
                <a:schemeClr val="dk2"/>
              </a:buClr>
              <a:buSzPct val="25000"/>
              <a:buFont typeface="Times New Roman"/>
              <a:buNone/>
            </a:pPr>
            <a:r>
              <a:rPr b="0" i="0" lang="en-GB" sz="1800" u="none" cap="none" strike="noStrike">
                <a:solidFill>
                  <a:srgbClr val="252525"/>
                </a:solidFill>
                <a:highlight>
                  <a:srgbClr val="FFFFFF"/>
                </a:highlight>
                <a:latin typeface="Times New Roman"/>
                <a:ea typeface="Times New Roman"/>
                <a:cs typeface="Times New Roman"/>
                <a:sym typeface="Times New Roman"/>
              </a:rPr>
              <a:t>HTTPS does nothing to defend against CSRF.</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