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24" r:id="rId5"/>
    <p:sldId id="344" r:id="rId6"/>
    <p:sldId id="346" r:id="rId7"/>
    <p:sldId id="354" r:id="rId8"/>
    <p:sldId id="348" r:id="rId9"/>
    <p:sldId id="355" r:id="rId10"/>
    <p:sldId id="338" r:id="rId11"/>
    <p:sldId id="339" r:id="rId12"/>
    <p:sldId id="352" r:id="rId13"/>
    <p:sldId id="356" r:id="rId14"/>
  </p:sldIdLst>
  <p:sldSz cx="9144000" cy="5143500" type="screen16x9"/>
  <p:notesSz cx="7023100" cy="93091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996" userDrawn="1">
          <p15:clr>
            <a:srgbClr val="A4A3A4"/>
          </p15:clr>
        </p15:guide>
        <p15:guide id="4" pos="96" userDrawn="1">
          <p15:clr>
            <a:srgbClr val="A4A3A4"/>
          </p15:clr>
        </p15:guide>
        <p15:guide id="5" pos="1872" userDrawn="1">
          <p15:clr>
            <a:srgbClr val="A4A3A4"/>
          </p15:clr>
        </p15:guide>
        <p15:guide id="6" orient="horz" pos="14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wen, Sarah" initials="BS" lastIdx="5" clrIdx="0">
    <p:extLst/>
  </p:cmAuthor>
  <p:cmAuthor id="2" name="Michael McTwigan" initials="MM" lastIdx="7" clrIdx="1">
    <p:extLst/>
  </p:cmAuthor>
  <p:cmAuthor id="3" name="Dhala, Amyn" initials="DA" lastIdx="10" clrIdx="2">
    <p:extLst/>
  </p:cmAuthor>
  <p:cmAuthor id="4" name="Rode, Lisa" initials="RL" lastIdx="34" clrIdx="3">
    <p:extLst>
      <p:ext uri="{19B8F6BF-5375-455C-9EA6-DF929625EA0E}">
        <p15:presenceInfo xmlns:p15="http://schemas.microsoft.com/office/powerpoint/2012/main" userId="Rode, Lisa" providerId="None"/>
      </p:ext>
    </p:extLst>
  </p:cmAuthor>
  <p:cmAuthor id="5" name="Kent, Veronica" initials="KV" lastIdx="13" clrIdx="4">
    <p:extLst>
      <p:ext uri="{19B8F6BF-5375-455C-9EA6-DF929625EA0E}">
        <p15:presenceInfo xmlns:p15="http://schemas.microsoft.com/office/powerpoint/2012/main" userId="Kent, Veronica" providerId="None"/>
      </p:ext>
    </p:extLst>
  </p:cmAuthor>
  <p:cmAuthor id="6" name="Turnbull, Jean" initials="TJ" lastIdx="1" clrIdx="5">
    <p:extLst>
      <p:ext uri="{19B8F6BF-5375-455C-9EA6-DF929625EA0E}">
        <p15:presenceInfo xmlns:p15="http://schemas.microsoft.com/office/powerpoint/2012/main" userId="Turnbull, Je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71B"/>
    <a:srgbClr val="918F8A"/>
    <a:srgbClr val="FFFFFF"/>
    <a:srgbClr val="FBFBFB"/>
    <a:srgbClr val="F8F8F8"/>
    <a:srgbClr val="EAD6B8"/>
    <a:srgbClr val="F5DAB4"/>
    <a:srgbClr val="FF9A02"/>
    <a:srgbClr val="4FCDB0"/>
    <a:srgbClr val="E55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5226" autoAdjust="0"/>
  </p:normalViewPr>
  <p:slideViewPr>
    <p:cSldViewPr snapToGrid="0">
      <p:cViewPr varScale="1">
        <p:scale>
          <a:sx n="89" d="100"/>
          <a:sy n="89" d="100"/>
        </p:scale>
        <p:origin x="750" y="78"/>
      </p:cViewPr>
      <p:guideLst>
        <p:guide orient="horz" pos="324"/>
        <p:guide pos="2880"/>
        <p:guide orient="horz" pos="996"/>
        <p:guide pos="96"/>
        <p:guide pos="1872"/>
        <p:guide orient="horz" pos="14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412"/>
    </p:cViewPr>
  </p:sorterViewPr>
  <p:notesViewPr>
    <p:cSldViewPr snapToGrid="0">
      <p:cViewPr>
        <p:scale>
          <a:sx n="75" d="100"/>
          <a:sy n="75" d="100"/>
        </p:scale>
        <p:origin x="3222" y="6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AB53C8EB-E3D3-454A-A062-9B9000C8907A}" type="slidenum">
              <a:rPr lang="en-US" smtClean="0">
                <a:latin typeface="Mark Offc For MC" panose="020B0504020101010102" pitchFamily="34" charset="0"/>
              </a:rPr>
              <a:t>‹#›</a:t>
            </a:fld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r>
              <a:rPr lang="en-US" dirty="0">
                <a:latin typeface="Mark Offc For MC" panose="020B0504020101010102" pitchFamily="34" charset="0"/>
              </a:rPr>
              <a:t>October 27, 2016</a:t>
            </a:r>
          </a:p>
        </p:txBody>
      </p:sp>
    </p:spTree>
    <p:extLst>
      <p:ext uri="{BB962C8B-B14F-4D97-AF65-F5344CB8AC3E}">
        <p14:creationId xmlns:p14="http://schemas.microsoft.com/office/powerpoint/2010/main" val="251434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>
                <a:latin typeface="Mark Offc For MC" panose="020B0504020101010102" pitchFamily="34" charset="0"/>
              </a:defRPr>
            </a:lvl1pPr>
          </a:lstStyle>
          <a:p>
            <a:fld id="{9D321C93-C6C5-43C9-BDBB-3B3926036F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>
                <a:latin typeface="Mark Offc For MC" panose="020B0504020101010102" pitchFamily="34" charset="0"/>
              </a:defRPr>
            </a:lvl1pPr>
          </a:lstStyle>
          <a:p>
            <a:r>
              <a:rPr lang="en-US" dirty="0"/>
              <a:t>October 27, 2016</a:t>
            </a:r>
          </a:p>
        </p:txBody>
      </p:sp>
      <p:sp>
        <p:nvSpPr>
          <p:cNvPr id="2" name="Header Placeholder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771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685800" rtl="0" eaLnBrk="1" latinLnBrk="0" hangingPunct="1"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1pPr>
    <a:lvl2pPr marL="228600" indent="-228600" algn="l" defTabSz="685800" rtl="0" eaLnBrk="1" latinLnBrk="0" hangingPunct="1">
      <a:buFont typeface="Mark Offc For MC" panose="020B0504020101010102" pitchFamily="34" charset="0"/>
      <a:buChar char="•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2pPr>
    <a:lvl3pPr marL="406400" indent="-177800" algn="l" defTabSz="685800" rtl="0" eaLnBrk="1" latinLnBrk="0" hangingPunct="1">
      <a:buFont typeface="Mark Offc For MC" panose="020B0504020101010102" pitchFamily="34" charset="0"/>
      <a:buChar char="–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3pPr>
    <a:lvl4pPr marL="577850" indent="-171450" algn="l" defTabSz="685800" rtl="0" eaLnBrk="1" latinLnBrk="0" hangingPunct="1">
      <a:buFont typeface="Mark Offc For MC" panose="020B0504020101010102" pitchFamily="34" charset="0"/>
      <a:buChar char="•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4pPr>
    <a:lvl5pPr marL="800100" indent="-228600" algn="l" defTabSz="685800" rtl="0" eaLnBrk="1" latinLnBrk="0" hangingPunct="1">
      <a:buFont typeface="Mark Offc For MC" panose="020B0504020101010102" pitchFamily="34" charset="0"/>
      <a:buChar char="–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321C93-C6C5-43C9-BDBB-3B3926036F6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80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21C93-C6C5-43C9-BDBB-3B3926036F6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29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21C93-C6C5-43C9-BDBB-3B3926036F6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789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21C93-C6C5-43C9-BDBB-3B3926036F6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66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21C93-C6C5-43C9-BDBB-3B3926036F61}" type="slidenum">
              <a:rPr lang="en-US" smtClean="0">
                <a:solidFill>
                  <a:srgbClr val="171717"/>
                </a:solidFill>
              </a:rPr>
              <a:pPr/>
              <a:t>4</a:t>
            </a:fld>
            <a:endParaRPr lang="en-US" dirty="0">
              <a:solidFill>
                <a:srgbClr val="1717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784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21C93-C6C5-43C9-BDBB-3B3926036F6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91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21C93-C6C5-43C9-BDBB-3B3926036F6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0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21C93-C6C5-43C9-BDBB-3B3926036F6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01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21C93-C6C5-43C9-BDBB-3B3926036F6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352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21C93-C6C5-43C9-BDBB-3B3926036F6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15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217936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 Offc For MC Medium" panose="020B0604020101010102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2918461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 Offc For MC Medium" panose="020B0604020101010102" pitchFamily="34" charset="0"/>
              </a:defRPr>
            </a:lvl1pPr>
          </a:lstStyle>
          <a:p>
            <a:r>
              <a:rPr lang="en-US" dirty="0"/>
              <a:t>October 27, 2016</a:t>
            </a:r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2" y="2469416"/>
            <a:ext cx="5799531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2" y="1034228"/>
            <a:ext cx="5799531" cy="1421928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5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480560"/>
            <a:ext cx="1745991" cy="3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9875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raphic - Light">
    <p:bg bwMode="gray"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217936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 Offc For MC Medium" panose="020B0604020101010102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2918461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 Offc For MC Medium" panose="020B0604020101010102" pitchFamily="34" charset="0"/>
              </a:defRPr>
            </a:lvl1pPr>
          </a:lstStyle>
          <a:p>
            <a:r>
              <a:rPr lang="en-US" dirty="0"/>
              <a:t>October 27, 2016</a:t>
            </a:r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2" y="2469416"/>
            <a:ext cx="5799531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2" y="1034228"/>
            <a:ext cx="5799531" cy="1421928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5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480560"/>
            <a:ext cx="1745991" cy="3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9333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ustom Image - Dark">
    <p:bg bwMode="gray"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57200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94918C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Mastercard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10" name="TitleSlideNameDept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64592" y="3217936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solidFill>
                  <a:srgbClr val="FFFFFF"/>
                </a:solidFill>
                <a:latin typeface="Mark Offc For MC Medium" panose="020B0604020101010102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2918461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solidFill>
                  <a:srgbClr val="FFFFFF"/>
                </a:solidFill>
                <a:latin typeface="Mark Offc For MC Medium" panose="020B0604020101010102" pitchFamily="34" charset="0"/>
              </a:defRPr>
            </a:lvl1pPr>
          </a:lstStyle>
          <a:p>
            <a:r>
              <a:rPr lang="en-US" dirty="0"/>
              <a:t>October 27, 2016</a:t>
            </a:r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2" y="2469416"/>
            <a:ext cx="4365625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rgbClr val="FFFFFF"/>
                </a:solidFill>
                <a:latin typeface="+mj-lt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 bwMode="gray">
          <a:xfrm>
            <a:off x="164592" y="591029"/>
            <a:ext cx="4365625" cy="1865126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480560"/>
            <a:ext cx="1745991" cy="3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73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 dirty="0"/>
              <a:t>October 27, 2016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786438" cy="4125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8764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 dirty="0"/>
              <a:t>October 27, 2016</a:t>
            </a:r>
          </a:p>
        </p:txBody>
      </p:sp>
    </p:spTree>
    <p:extLst>
      <p:ext uri="{BB962C8B-B14F-4D97-AF65-F5344CB8AC3E}">
        <p14:creationId xmlns:p14="http://schemas.microsoft.com/office/powerpoint/2010/main" val="415514814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4892040"/>
            <a:ext cx="825845" cy="145737"/>
          </a:xfrm>
          <a:prstGeom prst="rect">
            <a:avLst/>
          </a:prstGeom>
        </p:spPr>
      </p:pic>
      <p:sp>
        <p:nvSpPr>
          <p:cNvPr id="7" name="Legal"/>
          <p:cNvSpPr/>
          <p:nvPr userDrawn="1"/>
        </p:nvSpPr>
        <p:spPr bwMode="gray">
          <a:xfrm>
            <a:off x="8980380" y="3298031"/>
            <a:ext cx="90964" cy="1481030"/>
          </a:xfrm>
          <a:prstGeom prst="rect">
            <a:avLst/>
          </a:prstGeom>
        </p:spPr>
        <p:txBody>
          <a:bodyPr vert="vert270" wrap="none" lIns="91440" tIns="45720" rIns="91440" bIns="45720" rtlCol="0" anchor="ctr"/>
          <a:lstStyle/>
          <a:p>
            <a:pPr lvl="0"/>
            <a:r>
              <a:rPr lang="en-US" sz="400" b="0" cap="none" baseline="0" noProof="0" dirty="0">
                <a:solidFill>
                  <a:srgbClr val="A2A2A2"/>
                </a:solidFill>
                <a:latin typeface="Mark Offc For MC" panose="020B0504020101010102" pitchFamily="34" charset="0"/>
              </a:rPr>
              <a:t>©2016 MasterCard. Proprietary and Confidential</a:t>
            </a:r>
            <a:endParaRPr lang="en-US" sz="400" b="0" cap="none" baseline="0" dirty="0">
              <a:solidFill>
                <a:srgbClr val="A2A2A2"/>
              </a:solidFill>
              <a:latin typeface="Mark Offc For MC" panose="020B0504020101010102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70301" y="4817955"/>
            <a:ext cx="43557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600" b="1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21013" y="4817955"/>
            <a:ext cx="3600276" cy="273844"/>
          </a:xfrm>
          <a:prstGeom prst="rect">
            <a:avLst/>
          </a:prstGeom>
        </p:spPr>
        <p:txBody>
          <a:bodyPr vert="horz" lIns="91440" tIns="45720" rIns="0" bIns="45720" rtlCol="0" anchor="ctr" anchorCtr="0"/>
          <a:lstStyle>
            <a:lvl1pPr algn="r">
              <a:defRPr sz="600" b="1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3119090" y="4817955"/>
            <a:ext cx="14529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0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r>
              <a:rPr lang="en-US" dirty="0"/>
              <a:t>October 27, 2016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119089" y="192024"/>
            <a:ext cx="5786787" cy="4125806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64593" y="192025"/>
            <a:ext cx="2725897" cy="5355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6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82" r:id="rId2"/>
    <p:sldLayoutId id="2147483687" r:id="rId3"/>
    <p:sldLayoutId id="2147483712" r:id="rId4"/>
    <p:sldLayoutId id="2147483655" r:id="rId5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tx1"/>
          </a:solidFill>
          <a:latin typeface="Mark Offc For MC" panose="020B0504020101010102" pitchFamily="34" charset="0"/>
          <a:ea typeface="+mj-ea"/>
          <a:cs typeface="+mj-cs"/>
        </a:defRPr>
      </a:lvl1pPr>
    </p:titleStyle>
    <p:bodyStyle>
      <a:lvl1pPr marL="115885" indent="-115885" algn="l" defTabSz="685783" rtl="0" eaLnBrk="1" latinLnBrk="0" hangingPunct="1">
        <a:lnSpc>
          <a:spcPct val="90000"/>
        </a:lnSpc>
        <a:spcBef>
          <a:spcPts val="1200"/>
        </a:spcBef>
        <a:buFont typeface="Mark Offc For MC" panose="020B0504020101010102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87331" indent="-139697" algn="l" defTabSz="685783" rtl="0" eaLnBrk="1" latinLnBrk="0" hangingPunct="1">
        <a:lnSpc>
          <a:spcPct val="90000"/>
        </a:lnSpc>
        <a:spcBef>
          <a:spcPts val="200"/>
        </a:spcBef>
        <a:buFont typeface="Mark Offc For MC" panose="020B0504020101010102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03215" indent="-115885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568311" indent="-133347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684196" indent="-115885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919" userDrawn="1">
          <p15:clr>
            <a:srgbClr val="F26B43"/>
          </p15:clr>
        </p15:guide>
        <p15:guide id="4" pos="3843" userDrawn="1">
          <p15:clr>
            <a:srgbClr val="F26B43"/>
          </p15:clr>
        </p15:guide>
        <p15:guide id="5" orient="horz" pos="2903" userDrawn="1">
          <p15:clr>
            <a:srgbClr val="F26B43"/>
          </p15:clr>
        </p15:guide>
        <p15:guide id="6" orient="horz" pos="30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64592" y="2456155"/>
            <a:ext cx="4365625" cy="498725"/>
          </a:xfrm>
        </p:spPr>
        <p:txBody>
          <a:bodyPr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Delivering </a:t>
            </a:r>
            <a:r>
              <a:rPr lang="en-US" dirty="0" smtClean="0">
                <a:solidFill>
                  <a:schemeClr val="bg1"/>
                </a:solidFill>
              </a:rPr>
              <a:t>secure yet simple authentication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4592" y="591029"/>
            <a:ext cx="4365625" cy="186512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pc="-225" dirty="0">
                <a:solidFill>
                  <a:schemeClr val="bg1"/>
                </a:solidFill>
              </a:rPr>
              <a:t>Mastercard </a:t>
            </a:r>
            <a:br>
              <a:rPr lang="en-US" spc="-225" dirty="0">
                <a:solidFill>
                  <a:schemeClr val="bg1"/>
                </a:solidFill>
              </a:rPr>
            </a:br>
            <a:r>
              <a:rPr lang="en-US" spc="-225" dirty="0">
                <a:solidFill>
                  <a:schemeClr val="bg1"/>
                </a:solidFill>
              </a:rPr>
              <a:t>Identity </a:t>
            </a:r>
            <a:r>
              <a:rPr lang="en-US" spc="-225" dirty="0" smtClean="0">
                <a:solidFill>
                  <a:schemeClr val="bg1"/>
                </a:solidFill>
              </a:rPr>
              <a:t>Check </a:t>
            </a:r>
            <a:r>
              <a:rPr lang="en-US" spc="-225" dirty="0">
                <a:solidFill>
                  <a:schemeClr val="bg1"/>
                </a:solidFill>
              </a:rPr>
              <a:t>Mobile</a:t>
            </a:r>
          </a:p>
        </p:txBody>
      </p:sp>
      <p:sp>
        <p:nvSpPr>
          <p:cNvPr id="3" name="TextBox 2"/>
          <p:cNvSpPr txBox="1"/>
          <p:nvPr/>
        </p:nvSpPr>
        <p:spPr bwMode="gray">
          <a:xfrm>
            <a:off x="6225182" y="4074523"/>
            <a:ext cx="2294194" cy="2862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b="1" dirty="0">
                <a:latin typeface="Mark Offc For MC" charset="0"/>
                <a:ea typeface="Mark Offc For MC" charset="0"/>
                <a:cs typeface="Mark Offc For MC" charset="0"/>
              </a:rPr>
              <a:t>Advise on image to use</a:t>
            </a: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2" r="20382"/>
          <a:stretch>
            <a:fillRect/>
          </a:stretch>
        </p:blipFill>
        <p:spPr/>
      </p:pic>
      <p:sp>
        <p:nvSpPr>
          <p:cNvPr id="7" name="Subtitle 5"/>
          <p:cNvSpPr txBox="1">
            <a:spLocks/>
          </p:cNvSpPr>
          <p:nvPr/>
        </p:nvSpPr>
        <p:spPr bwMode="gray">
          <a:xfrm>
            <a:off x="185483" y="3883546"/>
            <a:ext cx="4365625" cy="4987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685783" rtl="0" eaLnBrk="1" latinLnBrk="0" hangingPunct="1">
              <a:lnSpc>
                <a:spcPct val="80000"/>
              </a:lnSpc>
              <a:spcBef>
                <a:spcPts val="1200"/>
              </a:spcBef>
              <a:buFont typeface="Mark Offc For MC" panose="020B0504020101010102" pitchFamily="34" charset="0"/>
              <a:buNone/>
              <a:defRPr sz="1400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342891" indent="0" algn="ctr" defTabSz="685783" rtl="0" eaLnBrk="1" latinLnBrk="0" hangingPunct="1">
              <a:lnSpc>
                <a:spcPct val="90000"/>
              </a:lnSpc>
              <a:spcBef>
                <a:spcPts val="200"/>
              </a:spcBef>
              <a:buFont typeface="Mark Offc For MC" panose="020B0504020101010102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0" algn="ctr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4" indent="0" algn="ctr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0" algn="ctr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9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1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</a:rPr>
              <a:t>Frequently Asked Questions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415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4591" y="742950"/>
            <a:ext cx="6935455" cy="1231106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115885" indent="-115885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504020101010102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31" indent="-139697" algn="l" defTabSz="685783" rtl="0" eaLnBrk="1" latinLnBrk="0" hangingPunct="1">
              <a:lnSpc>
                <a:spcPct val="90000"/>
              </a:lnSpc>
              <a:spcBef>
                <a:spcPts val="200"/>
              </a:spcBef>
              <a:buFont typeface="Mark Offc For MC" panose="020B0504020101010102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215" indent="-115885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11" indent="-133347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196" indent="-115885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•"/>
              <a:defRPr sz="10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8463" indent="-398463">
              <a:buNone/>
            </a:pPr>
            <a:r>
              <a:rPr lang="en-US" sz="2000" b="1" dirty="0" smtClean="0">
                <a:latin typeface="Mark Offc For MC Light" panose="020B0504020101010102" pitchFamily="34" charset="0"/>
              </a:rPr>
              <a:t>Q</a:t>
            </a:r>
            <a:r>
              <a:rPr lang="en-US" sz="2000" dirty="0" smtClean="0">
                <a:latin typeface="Mark Offc For MC Light" panose="020B0504020101010102" pitchFamily="34" charset="0"/>
              </a:rPr>
              <a:t>: </a:t>
            </a:r>
            <a:r>
              <a:rPr lang="en-US" sz="2000" dirty="0" smtClean="0">
                <a:latin typeface="Mark Offc For MC Light" panose="020B0504020101010102" pitchFamily="34" charset="0"/>
              </a:rPr>
              <a:t>How do I get more information</a:t>
            </a:r>
            <a:r>
              <a:rPr lang="en-US" sz="2000" dirty="0" smtClean="0">
                <a:latin typeface="Mark Offc For MC Light" panose="020B0504020101010102" pitchFamily="34" charset="0"/>
              </a:rPr>
              <a:t>?</a:t>
            </a:r>
            <a:endParaRPr lang="en-US" sz="2000" dirty="0" smtClean="0">
              <a:latin typeface="Mark Offc For MC Light" panose="020B0504020101010102" pitchFamily="34" charset="0"/>
            </a:endParaRPr>
          </a:p>
          <a:p>
            <a:pPr marL="398463" indent="-398463">
              <a:buNone/>
            </a:pPr>
            <a:r>
              <a:rPr lang="en-US" sz="2000" b="1" dirty="0" smtClean="0">
                <a:latin typeface="Mark Offc For MC Light" panose="020B0504020101010102" pitchFamily="34" charset="0"/>
              </a:rPr>
              <a:t>A</a:t>
            </a:r>
            <a:r>
              <a:rPr lang="en-US" sz="2000" dirty="0" smtClean="0">
                <a:latin typeface="Mark Offc For MC Light" panose="020B0504020101010102" pitchFamily="34" charset="0"/>
              </a:rPr>
              <a:t>:  </a:t>
            </a:r>
            <a:r>
              <a:rPr lang="en-US" sz="2000" dirty="0" smtClean="0">
                <a:latin typeface="Mark Offc For MC Light" panose="020B0504020101010102" pitchFamily="34" charset="0"/>
              </a:rPr>
              <a:t>Lisa Rode, Global Commercialization Lead</a:t>
            </a:r>
          </a:p>
          <a:p>
            <a:pPr marL="398463" indent="-398463">
              <a:buNone/>
            </a:pPr>
            <a:r>
              <a:rPr lang="en-US" sz="2000">
                <a:latin typeface="Mark Offc For MC Light" panose="020B0504020101010102" pitchFamily="34" charset="0"/>
              </a:rPr>
              <a:t> </a:t>
            </a:r>
            <a:r>
              <a:rPr lang="en-US" sz="2000" smtClean="0">
                <a:latin typeface="Mark Offc For MC Light" panose="020B0504020101010102" pitchFamily="34" charset="0"/>
              </a:rPr>
              <a:t>     		lisa.rode@mastercard.com</a:t>
            </a:r>
            <a:endParaRPr lang="en-US" sz="2000" dirty="0">
              <a:latin typeface="Mark Offc For MC Light" panose="020B0504020101010102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>
            <a:off x="164591" y="402336"/>
            <a:ext cx="2702787" cy="18928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00" cap="all" dirty="0">
                <a:solidFill>
                  <a:schemeClr val="accent1"/>
                </a:solidFill>
                <a:latin typeface="Mark Offc For MC" panose="020B0504020101010102" pitchFamily="34" charset="0"/>
              </a:rPr>
              <a:t>Mastercard Identity check Mobile</a:t>
            </a:r>
          </a:p>
        </p:txBody>
      </p:sp>
    </p:spTree>
    <p:extLst>
      <p:ext uri="{BB962C8B-B14F-4D97-AF65-F5344CB8AC3E}">
        <p14:creationId xmlns:p14="http://schemas.microsoft.com/office/powerpoint/2010/main" val="23953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 bwMode="gray">
          <a:xfrm>
            <a:off x="2971800" y="-3515"/>
            <a:ext cx="617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595" y="3176407"/>
            <a:ext cx="813720" cy="8137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905" y="1839640"/>
            <a:ext cx="813720" cy="81372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 bwMode="gray">
          <a:xfrm>
            <a:off x="7745663" y="2059303"/>
            <a:ext cx="118368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900" dirty="0">
                <a:solidFill>
                  <a:schemeClr val="accent4"/>
                </a:solidFill>
                <a:latin typeface="MarkForMC Nrw" panose="020B0506020201010104" pitchFamily="34" charset="0"/>
                <a:ea typeface="Mark For MC Narrow" charset="0"/>
                <a:cs typeface="Mark For MC Narrow" charset="0"/>
              </a:rPr>
              <a:t>Transaction approval rates rise by 11% when fully authenticated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674812" y="4866322"/>
            <a:ext cx="98584" cy="1100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144"/>
            <a:r>
              <a:rPr sz="67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675" spc="-9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75" dirty="0">
              <a:latin typeface="Arial"/>
              <a:cs typeface="Arial"/>
            </a:endParaRPr>
          </a:p>
        </p:txBody>
      </p:sp>
      <p:sp>
        <p:nvSpPr>
          <p:cNvPr id="59" name="Legal"/>
          <p:cNvSpPr/>
          <p:nvPr/>
        </p:nvSpPr>
        <p:spPr bwMode="gray">
          <a:xfrm>
            <a:off x="8980380" y="3298031"/>
            <a:ext cx="90964" cy="1481030"/>
          </a:xfrm>
          <a:prstGeom prst="rect">
            <a:avLst/>
          </a:prstGeom>
        </p:spPr>
        <p:txBody>
          <a:bodyPr vert="vert270" wrap="none" lIns="91440" tIns="45720" rIns="91440" bIns="45720" rtlCol="0" anchor="ctr"/>
          <a:lstStyle/>
          <a:p>
            <a:pPr lvl="0" algn="l"/>
            <a:r>
              <a:rPr lang="en-US" sz="400" b="0" cap="none" baseline="0" noProof="0" dirty="0">
                <a:solidFill>
                  <a:srgbClr val="A2A2A2"/>
                </a:solidFill>
                <a:latin typeface="Mark Offc For MC" panose="020B0504020101010102" pitchFamily="34" charset="0"/>
              </a:rPr>
              <a:t>©2016 Mastercard. Proprietary and Confidential.</a:t>
            </a:r>
            <a:endParaRPr lang="en-US" sz="400" b="0" cap="none" baseline="0" dirty="0">
              <a:solidFill>
                <a:srgbClr val="A2A2A2"/>
              </a:solidFill>
              <a:latin typeface="Mark Offc For MC" panose="020B0504020101010102" pitchFamily="34" charset="0"/>
            </a:endParaRPr>
          </a:p>
        </p:txBody>
      </p:sp>
      <p:sp>
        <p:nvSpPr>
          <p:cNvPr id="33" name="object 16"/>
          <p:cNvSpPr txBox="1"/>
          <p:nvPr/>
        </p:nvSpPr>
        <p:spPr>
          <a:xfrm>
            <a:off x="164592" y="2317784"/>
            <a:ext cx="2297871" cy="203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b="1" spc="14" dirty="0" smtClean="0">
                <a:solidFill>
                  <a:srgbClr val="3A3935"/>
                </a:solidFill>
                <a:latin typeface="+mj-lt"/>
                <a:cs typeface="Arial"/>
              </a:rPr>
              <a:t>A</a:t>
            </a:r>
            <a:r>
              <a:rPr lang="en-US" sz="2000" spc="14" dirty="0" smtClean="0">
                <a:solidFill>
                  <a:srgbClr val="3A3935"/>
                </a:solidFill>
                <a:latin typeface="+mj-lt"/>
                <a:cs typeface="Arial"/>
              </a:rPr>
              <a:t>: Payments </a:t>
            </a:r>
            <a:r>
              <a:rPr lang="en-US" sz="2000" spc="14" dirty="0">
                <a:solidFill>
                  <a:srgbClr val="3A3935"/>
                </a:solidFill>
                <a:latin typeface="+mj-lt"/>
                <a:cs typeface="Arial"/>
              </a:rPr>
              <a:t>in the digital world should be as safe and simple as they are in the physical world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6" name="object 15"/>
          <p:cNvSpPr txBox="1"/>
          <p:nvPr/>
        </p:nvSpPr>
        <p:spPr>
          <a:xfrm>
            <a:off x="164592" y="757896"/>
            <a:ext cx="2668779" cy="3416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144" marR="7144">
              <a:lnSpc>
                <a:spcPts val="2475"/>
              </a:lnSpc>
            </a:pPr>
            <a:r>
              <a:rPr lang="en-CA" sz="2000" b="1" spc="56" dirty="0" smtClean="0">
                <a:latin typeface="Mark Offc For MC Light" panose="020B0504020101010102" pitchFamily="34" charset="0"/>
                <a:cs typeface="Arial"/>
              </a:rPr>
              <a:t>Q</a:t>
            </a:r>
            <a:r>
              <a:rPr lang="en-CA" sz="2000" spc="56" dirty="0" smtClean="0">
                <a:latin typeface="Mark Offc For MC Light" panose="020B0504020101010102" pitchFamily="34" charset="0"/>
                <a:cs typeface="Arial"/>
              </a:rPr>
              <a:t>: Why </a:t>
            </a:r>
            <a:r>
              <a:rPr lang="en-CA" sz="2000" spc="56" dirty="0">
                <a:latin typeface="Mark Offc For MC Light" panose="020B0504020101010102" pitchFamily="34" charset="0"/>
                <a:cs typeface="Arial"/>
              </a:rPr>
              <a:t>is </a:t>
            </a:r>
            <a:r>
              <a:rPr lang="en-CA" sz="2000" spc="56" dirty="0" smtClean="0">
                <a:latin typeface="Mark Offc For MC Light" panose="020B0504020101010102" pitchFamily="34" charset="0"/>
                <a:cs typeface="Arial"/>
              </a:rPr>
              <a:t>authentication </a:t>
            </a:r>
            <a:r>
              <a:rPr lang="en-CA" sz="2000" spc="56" dirty="0">
                <a:latin typeface="Mark Offc For MC Light" panose="020B0504020101010102" pitchFamily="34" charset="0"/>
                <a:cs typeface="Arial"/>
              </a:rPr>
              <a:t>important?</a:t>
            </a:r>
            <a:endParaRPr lang="en-US" sz="2000" spc="56" dirty="0">
              <a:latin typeface="Mark Offc For MC Light" panose="020B0504020101010102" pitchFamily="34" charset="0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1649" y="4603228"/>
            <a:ext cx="4036918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 algn="r">
              <a:lnSpc>
                <a:spcPct val="90000"/>
              </a:lnSpc>
              <a:buFont typeface="+mj-lt"/>
              <a:buAutoNum type="arabicPeriod"/>
            </a:pPr>
            <a:r>
              <a:rPr lang="en-US" sz="600" cap="all" dirty="0">
                <a:solidFill>
                  <a:schemeClr val="bg1">
                    <a:lumMod val="75000"/>
                  </a:schemeClr>
                </a:solidFill>
                <a:latin typeface="Mark For MC Narrow"/>
                <a:cs typeface="Arial"/>
              </a:rPr>
              <a:t>Approval Rate Source:  Mastercard Data Warehouse.</a:t>
            </a:r>
          </a:p>
          <a:p>
            <a:pPr marL="115888" indent="-115888" algn="r">
              <a:lnSpc>
                <a:spcPct val="90000"/>
              </a:lnSpc>
              <a:buFont typeface="+mj-lt"/>
              <a:buAutoNum type="arabicPeriod"/>
            </a:pPr>
            <a:r>
              <a:rPr lang="en-US" sz="600" cap="all" dirty="0">
                <a:solidFill>
                  <a:schemeClr val="bg1">
                    <a:lumMod val="75000"/>
                  </a:schemeClr>
                </a:solidFill>
                <a:latin typeface="Mark For MC Narrow"/>
                <a:cs typeface="Arial"/>
              </a:rPr>
              <a:t>Fraud Rate Source:  Javelin Strategy &amp; Research, July 2013 </a:t>
            </a:r>
          </a:p>
          <a:p>
            <a:pPr marL="115888" indent="-115888" algn="r">
              <a:lnSpc>
                <a:spcPct val="90000"/>
              </a:lnSpc>
              <a:buFont typeface="+mj-lt"/>
              <a:buAutoNum type="arabicPeriod"/>
            </a:pPr>
            <a:r>
              <a:rPr lang="en-US" sz="600" cap="all" dirty="0">
                <a:solidFill>
                  <a:schemeClr val="bg1">
                    <a:lumMod val="75000"/>
                  </a:schemeClr>
                </a:solidFill>
                <a:latin typeface="Mark For MC Narrow"/>
                <a:cs typeface="Arial"/>
              </a:rPr>
              <a:t>Mastercard SecureCode cardholder verification method (CVM) fraud study, 2013.</a:t>
            </a:r>
          </a:p>
        </p:txBody>
      </p:sp>
      <p:sp>
        <p:nvSpPr>
          <p:cNvPr id="24" name="TextBox 23"/>
          <p:cNvSpPr txBox="1"/>
          <p:nvPr/>
        </p:nvSpPr>
        <p:spPr bwMode="gray">
          <a:xfrm>
            <a:off x="3123287" y="983640"/>
            <a:ext cx="2375939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1400" dirty="0">
                <a:solidFill>
                  <a:schemeClr val="accent1"/>
                </a:solidFill>
                <a:latin typeface="Mark Offc For MC Book" charset="0"/>
                <a:ea typeface="Mark Offc For MC Book" charset="0"/>
                <a:cs typeface="Mark Offc For MC Book" charset="0"/>
              </a:rPr>
              <a:t>The challenge…</a:t>
            </a:r>
          </a:p>
        </p:txBody>
      </p:sp>
      <p:sp>
        <p:nvSpPr>
          <p:cNvPr id="27" name="TextBox 26"/>
          <p:cNvSpPr txBox="1"/>
          <p:nvPr/>
        </p:nvSpPr>
        <p:spPr bwMode="gray">
          <a:xfrm>
            <a:off x="6512989" y="983640"/>
            <a:ext cx="239909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1400" dirty="0">
                <a:solidFill>
                  <a:schemeClr val="accent1"/>
                </a:solidFill>
                <a:latin typeface="Mark Offc For MC Book" charset="0"/>
                <a:ea typeface="Mark Offc For MC Book" charset="0"/>
                <a:cs typeface="Mark Offc For MC Book" charset="0"/>
              </a:rPr>
              <a:t>Authentication can help…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337369" y="1623973"/>
            <a:ext cx="1007007" cy="253916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en-US" sz="1050" dirty="0">
                <a:solidFill>
                  <a:schemeClr val="tx2">
                    <a:lumMod val="75000"/>
                    <a:lumOff val="25000"/>
                  </a:schemeClr>
                </a:solidFill>
                <a:latin typeface="MarkForMC Nrw" panose="020B0506020201010104" pitchFamily="34" charset="0"/>
                <a:ea typeface="Mark For MC Narrow" charset="0"/>
                <a:cs typeface="Mark For MC Narrow" charset="0"/>
              </a:rPr>
              <a:t>Approval </a:t>
            </a:r>
            <a:r>
              <a:rPr lang="en-US" sz="105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MarkForMC Nrw" panose="020B0506020201010104" pitchFamily="34" charset="0"/>
                <a:ea typeface="Mark For MC Narrow" charset="0"/>
                <a:cs typeface="Mark For MC Narrow" charset="0"/>
              </a:rPr>
              <a:t>rate</a:t>
            </a:r>
            <a:r>
              <a:rPr lang="en-US" sz="1050" baseline="30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MarkForMC Nrw" panose="020B0506020201010104" pitchFamily="34" charset="0"/>
                <a:ea typeface="Mark For MC Narrow" charset="0"/>
                <a:cs typeface="Mark For MC Narrow" charset="0"/>
              </a:rPr>
              <a:t>1</a:t>
            </a:r>
            <a:endParaRPr lang="en-US" sz="1050" baseline="30000" dirty="0">
              <a:solidFill>
                <a:schemeClr val="tx2">
                  <a:lumMod val="75000"/>
                  <a:lumOff val="25000"/>
                </a:schemeClr>
              </a:solidFill>
              <a:latin typeface="MarkForMC Nrw" panose="020B0506020201010104" pitchFamily="34" charset="0"/>
              <a:ea typeface="Mark For MC Narrow" charset="0"/>
              <a:cs typeface="Mark For MC Narrow" charset="0"/>
            </a:endParaRPr>
          </a:p>
        </p:txBody>
      </p:sp>
      <p:sp>
        <p:nvSpPr>
          <p:cNvPr id="39" name="TextBox 38"/>
          <p:cNvSpPr txBox="1"/>
          <p:nvPr/>
        </p:nvSpPr>
        <p:spPr bwMode="gray">
          <a:xfrm>
            <a:off x="3123287" y="1640901"/>
            <a:ext cx="794000" cy="24006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1200" b="1" dirty="0">
                <a:solidFill>
                  <a:schemeClr val="accent1"/>
                </a:solidFill>
                <a:latin typeface="Mark Offc For MC" panose="020B0504020101010102" pitchFamily="34" charset="0"/>
                <a:ea typeface="Mark For MC Narrow" charset="0"/>
                <a:cs typeface="Mark For MC Narrow" charset="0"/>
              </a:rPr>
              <a:t>Physical</a:t>
            </a:r>
          </a:p>
        </p:txBody>
      </p:sp>
      <p:sp>
        <p:nvSpPr>
          <p:cNvPr id="40" name="TextBox 39"/>
          <p:cNvSpPr txBox="1"/>
          <p:nvPr/>
        </p:nvSpPr>
        <p:spPr bwMode="gray">
          <a:xfrm>
            <a:off x="4248889" y="2020673"/>
            <a:ext cx="1202573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600"/>
              </a:spcBef>
            </a:pPr>
            <a:r>
              <a:rPr lang="en-US" sz="4400" dirty="0">
                <a:solidFill>
                  <a:srgbClr val="FF671B"/>
                </a:solidFill>
                <a:latin typeface="Mark For MC Narrow Extra Light" charset="0"/>
                <a:ea typeface="Mark For MC Narrow Extra Light" charset="0"/>
                <a:cs typeface="Mark For MC Narrow Extra Light" charset="0"/>
              </a:rPr>
              <a:t>96</a:t>
            </a:r>
            <a:r>
              <a:rPr lang="en-US" sz="3600" dirty="0">
                <a:solidFill>
                  <a:srgbClr val="FF671B"/>
                </a:solidFill>
                <a:latin typeface="Mark For MC Narrow Extra Light" charset="0"/>
                <a:ea typeface="Mark For MC Narrow Extra Light" charset="0"/>
                <a:cs typeface="Mark For MC Narrow Extra Light" charset="0"/>
              </a:rPr>
              <a:t>%</a:t>
            </a:r>
            <a:endParaRPr lang="en-US" sz="4400" dirty="0">
              <a:solidFill>
                <a:srgbClr val="FF671B"/>
              </a:solidFill>
              <a:latin typeface="Mark For MC Narrow Extra Light" charset="0"/>
              <a:ea typeface="Mark For MC Narrow Extra Light" charset="0"/>
              <a:cs typeface="Mark For MC Narrow Extra Light" charset="0"/>
            </a:endParaRPr>
          </a:p>
        </p:txBody>
      </p:sp>
      <p:sp>
        <p:nvSpPr>
          <p:cNvPr id="41" name="TextBox 40"/>
          <p:cNvSpPr txBox="1"/>
          <p:nvPr/>
        </p:nvSpPr>
        <p:spPr bwMode="gray">
          <a:xfrm>
            <a:off x="3212022" y="3017378"/>
            <a:ext cx="682944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1200" b="1" dirty="0">
                <a:solidFill>
                  <a:schemeClr val="accent4"/>
                </a:solidFill>
                <a:latin typeface="Mark Offc For MC" panose="020B0504020101010102" pitchFamily="34" charset="0"/>
                <a:ea typeface="Mark For MC Narrow" charset="0"/>
                <a:cs typeface="Mark For MC Narrow" charset="0"/>
              </a:rPr>
              <a:t>Digital</a:t>
            </a:r>
          </a:p>
        </p:txBody>
      </p:sp>
      <p:sp>
        <p:nvSpPr>
          <p:cNvPr id="42" name="TextBox 41"/>
          <p:cNvSpPr txBox="1"/>
          <p:nvPr/>
        </p:nvSpPr>
        <p:spPr bwMode="gray">
          <a:xfrm>
            <a:off x="4238469" y="3163950"/>
            <a:ext cx="1223413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600"/>
              </a:spcBef>
            </a:pPr>
            <a:r>
              <a:rPr lang="en-US" sz="4400" dirty="0">
                <a:solidFill>
                  <a:schemeClr val="accent4"/>
                </a:solidFill>
                <a:latin typeface="Mark For MC Narrow Extra Light" charset="0"/>
                <a:ea typeface="Mark For MC Narrow Extra Light" charset="0"/>
                <a:cs typeface="Mark For MC Narrow Extra Light" charset="0"/>
              </a:rPr>
              <a:t>83</a:t>
            </a:r>
            <a:r>
              <a:rPr lang="en-US" sz="3600" dirty="0">
                <a:solidFill>
                  <a:schemeClr val="accent4"/>
                </a:solidFill>
                <a:latin typeface="Mark For MC Narrow Extra Light" charset="0"/>
                <a:ea typeface="Mark For MC Narrow Extra Light" charset="0"/>
                <a:cs typeface="Mark For MC Narrow Extra Light" charset="0"/>
              </a:rPr>
              <a:t>%</a:t>
            </a:r>
            <a:endParaRPr lang="en-US" sz="4400" dirty="0">
              <a:solidFill>
                <a:schemeClr val="accent4"/>
              </a:solidFill>
              <a:latin typeface="Mark For MC Narrow Extra Light" charset="0"/>
              <a:ea typeface="Mark For MC Narrow Extra Light" charset="0"/>
              <a:cs typeface="Mark For MC Narrow Extra Light" charset="0"/>
            </a:endParaRPr>
          </a:p>
        </p:txBody>
      </p:sp>
      <p:sp>
        <p:nvSpPr>
          <p:cNvPr id="52" name="TextBox 51"/>
          <p:cNvSpPr txBox="1"/>
          <p:nvPr/>
        </p:nvSpPr>
        <p:spPr bwMode="gray">
          <a:xfrm>
            <a:off x="5444005" y="2014652"/>
            <a:ext cx="708848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600"/>
              </a:spcBef>
            </a:pPr>
            <a:r>
              <a:rPr lang="en-US" sz="4400" dirty="0">
                <a:solidFill>
                  <a:srgbClr val="FF671B"/>
                </a:solidFill>
                <a:latin typeface="Mark For MC Narrow Extra Light" charset="0"/>
                <a:ea typeface="Mark For MC Narrow Extra Light" charset="0"/>
                <a:cs typeface="Mark For MC Narrow Extra Light" charset="0"/>
              </a:rPr>
              <a:t>1</a:t>
            </a:r>
            <a:r>
              <a:rPr lang="en-US" sz="3600" dirty="0">
                <a:solidFill>
                  <a:srgbClr val="FF671B"/>
                </a:solidFill>
                <a:latin typeface="Mark For MC Narrow Extra Light" charset="0"/>
                <a:ea typeface="Mark For MC Narrow Extra Light" charset="0"/>
                <a:cs typeface="Mark For MC Narrow Extra Light" charset="0"/>
              </a:rPr>
              <a:t>x</a:t>
            </a:r>
            <a:endParaRPr lang="en-US" sz="4400" dirty="0">
              <a:solidFill>
                <a:srgbClr val="FF671B"/>
              </a:solidFill>
              <a:latin typeface="Mark For MC Narrow Extra Light" charset="0"/>
              <a:ea typeface="Mark For MC Narrow Extra Light" charset="0"/>
              <a:cs typeface="Mark For MC Narrow Extra Light" charset="0"/>
            </a:endParaRPr>
          </a:p>
        </p:txBody>
      </p:sp>
      <p:sp>
        <p:nvSpPr>
          <p:cNvPr id="53" name="TextBox 52"/>
          <p:cNvSpPr txBox="1"/>
          <p:nvPr/>
        </p:nvSpPr>
        <p:spPr bwMode="gray">
          <a:xfrm>
            <a:off x="5433586" y="3157929"/>
            <a:ext cx="729687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600"/>
              </a:spcBef>
            </a:pPr>
            <a:r>
              <a:rPr lang="en-US" sz="4400" dirty="0">
                <a:solidFill>
                  <a:schemeClr val="accent4"/>
                </a:solidFill>
                <a:latin typeface="Mark For MC Narrow Extra Light" charset="0"/>
                <a:ea typeface="Mark For MC Narrow Extra Light" charset="0"/>
                <a:cs typeface="Mark For MC Narrow Extra Light" charset="0"/>
              </a:rPr>
              <a:t>3</a:t>
            </a:r>
            <a:r>
              <a:rPr lang="en-US" sz="3600" dirty="0">
                <a:solidFill>
                  <a:schemeClr val="accent4"/>
                </a:solidFill>
                <a:latin typeface="Mark For MC Narrow Extra Light" charset="0"/>
                <a:ea typeface="Mark For MC Narrow Extra Light" charset="0"/>
                <a:cs typeface="Mark For MC Narrow Extra Light" charset="0"/>
              </a:rPr>
              <a:t>x</a:t>
            </a:r>
            <a:endParaRPr lang="en-US" sz="4400" dirty="0">
              <a:solidFill>
                <a:schemeClr val="accent4"/>
              </a:solidFill>
              <a:latin typeface="Mark For MC Narrow Extra Light" charset="0"/>
              <a:ea typeface="Mark For MC Narrow Extra Light" charset="0"/>
              <a:cs typeface="Mark For MC Narrow Extra Light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457000" y="1623973"/>
            <a:ext cx="838692" cy="253916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en-US" sz="1050" dirty="0">
                <a:solidFill>
                  <a:schemeClr val="tx2">
                    <a:lumMod val="75000"/>
                    <a:lumOff val="25000"/>
                  </a:schemeClr>
                </a:solidFill>
                <a:latin typeface="MarkForMC Nrw" panose="020B0506020201010104" pitchFamily="34" charset="0"/>
                <a:ea typeface="Mark For MC Narrow" charset="0"/>
                <a:cs typeface="Mark For MC Narrow" charset="0"/>
              </a:rPr>
              <a:t>Fraud </a:t>
            </a:r>
            <a:r>
              <a:rPr lang="en-US" sz="105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MarkForMC Nrw" panose="020B0506020201010104" pitchFamily="34" charset="0"/>
                <a:ea typeface="Mark For MC Narrow" charset="0"/>
                <a:cs typeface="Mark For MC Narrow" charset="0"/>
              </a:rPr>
              <a:t>rate</a:t>
            </a:r>
            <a:r>
              <a:rPr lang="en-US" sz="1050" baseline="30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MarkForMC Nrw" panose="020B0506020201010104" pitchFamily="34" charset="0"/>
                <a:ea typeface="Mark For MC Narrow" charset="0"/>
                <a:cs typeface="Mark For MC Narrow" charset="0"/>
              </a:rPr>
              <a:t>2</a:t>
            </a:r>
            <a:endParaRPr lang="en-US" sz="1050" baseline="30000" dirty="0">
              <a:solidFill>
                <a:schemeClr val="tx2">
                  <a:lumMod val="75000"/>
                  <a:lumOff val="25000"/>
                </a:schemeClr>
              </a:solidFill>
              <a:latin typeface="MarkForMC Nrw" panose="020B0506020201010104" pitchFamily="34" charset="0"/>
              <a:ea typeface="Mark For MC Narrow" charset="0"/>
              <a:cs typeface="Mark For MC Narrow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869618" y="3117758"/>
            <a:ext cx="919236" cy="22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ts val="300"/>
              </a:spcBef>
            </a:pPr>
            <a:r>
              <a:rPr lang="en-US" sz="1100" dirty="0">
                <a:solidFill>
                  <a:schemeClr val="accent4"/>
                </a:solidFill>
                <a:latin typeface="Mark For MC Narrow" charset="0"/>
                <a:ea typeface="Mark For MC Narrow" charset="0"/>
                <a:cs typeface="Mark For MC Narrow" charset="0"/>
              </a:rPr>
              <a:t>Less than</a:t>
            </a:r>
          </a:p>
        </p:txBody>
      </p:sp>
      <p:sp>
        <p:nvSpPr>
          <p:cNvPr id="57" name="TextBox 56"/>
          <p:cNvSpPr txBox="1"/>
          <p:nvPr/>
        </p:nvSpPr>
        <p:spPr bwMode="gray">
          <a:xfrm>
            <a:off x="7711250" y="3052476"/>
            <a:ext cx="115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900" dirty="0">
                <a:solidFill>
                  <a:schemeClr val="accent4"/>
                </a:solidFill>
                <a:latin typeface="MarkForMC Nrw" panose="020B0506020201010104" pitchFamily="34" charset="0"/>
                <a:ea typeface="Mark For MC Narrow" charset="0"/>
                <a:cs typeface="Mark For MC Narrow" charset="0"/>
              </a:rPr>
              <a:t>Issuers that implement dynamic authentication experience the lowest CNP fraud</a:t>
            </a:r>
          </a:p>
        </p:txBody>
      </p:sp>
      <p:sp>
        <p:nvSpPr>
          <p:cNvPr id="60" name="TextBox 59"/>
          <p:cNvSpPr txBox="1"/>
          <p:nvPr/>
        </p:nvSpPr>
        <p:spPr bwMode="gray">
          <a:xfrm>
            <a:off x="6576753" y="3167939"/>
            <a:ext cx="1215397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600"/>
              </a:spcBef>
            </a:pPr>
            <a:r>
              <a:rPr lang="en-US" sz="4400" dirty="0">
                <a:solidFill>
                  <a:schemeClr val="accent4"/>
                </a:solidFill>
                <a:latin typeface="Mark For MC Narrow Extra Light" charset="0"/>
                <a:ea typeface="Mark For MC Narrow Extra Light" charset="0"/>
                <a:cs typeface="Mark For MC Narrow Extra Light" charset="0"/>
              </a:rPr>
              <a:t>8</a:t>
            </a:r>
            <a:r>
              <a:rPr lang="en-US" sz="2800" dirty="0">
                <a:solidFill>
                  <a:schemeClr val="accent4"/>
                </a:solidFill>
                <a:latin typeface="Mark For MC Narrow Extra Light" charset="0"/>
                <a:ea typeface="Mark For MC Narrow Extra Light" charset="0"/>
                <a:cs typeface="Mark For MC Narrow Extra Light" charset="0"/>
              </a:rPr>
              <a:t>BPS</a:t>
            </a:r>
          </a:p>
        </p:txBody>
      </p:sp>
      <p:sp>
        <p:nvSpPr>
          <p:cNvPr id="62" name="TextBox 61"/>
          <p:cNvSpPr txBox="1"/>
          <p:nvPr/>
        </p:nvSpPr>
        <p:spPr bwMode="gray">
          <a:xfrm>
            <a:off x="6607119" y="2011286"/>
            <a:ext cx="1181735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600"/>
              </a:spcBef>
            </a:pPr>
            <a:r>
              <a:rPr lang="en-US" sz="4400" dirty="0">
                <a:solidFill>
                  <a:schemeClr val="accent4"/>
                </a:solidFill>
                <a:latin typeface="Mark For MC Narrow Extra Light" charset="0"/>
                <a:ea typeface="Mark For MC Narrow Extra Light" charset="0"/>
                <a:cs typeface="Mark For MC Narrow Extra Light" charset="0"/>
              </a:rPr>
              <a:t>11</a:t>
            </a:r>
            <a:r>
              <a:rPr lang="en-US" sz="3600" dirty="0">
                <a:solidFill>
                  <a:schemeClr val="accent4"/>
                </a:solidFill>
                <a:latin typeface="Mark For MC Narrow Extra Light" charset="0"/>
                <a:ea typeface="Mark For MC Narrow Extra Light" charset="0"/>
                <a:cs typeface="Mark For MC Narrow Extra Light" charset="0"/>
              </a:rPr>
              <a:t>%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415511" y="1623973"/>
            <a:ext cx="13224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tx2">
                    <a:lumMod val="75000"/>
                    <a:lumOff val="25000"/>
                  </a:schemeClr>
                </a:solidFill>
                <a:latin typeface="MarkForMC Nrw" panose="020B0506020201010104" pitchFamily="34" charset="0"/>
                <a:ea typeface="Mark For MC Narrow" charset="0"/>
                <a:cs typeface="Mark For MC Narrow" charset="0"/>
              </a:rPr>
              <a:t>Approval </a:t>
            </a:r>
            <a:r>
              <a:rPr lang="en-US" sz="105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MarkForMC Nrw" panose="020B0506020201010104" pitchFamily="34" charset="0"/>
                <a:ea typeface="Mark For MC Narrow" charset="0"/>
                <a:cs typeface="Mark For MC Narrow" charset="0"/>
              </a:rPr>
              <a:t>rate</a:t>
            </a:r>
            <a:r>
              <a:rPr lang="en-US" sz="1050" baseline="30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MarkForMC Nrw" panose="020B0506020201010104" pitchFamily="34" charset="0"/>
                <a:ea typeface="Mark For MC Narrow" charset="0"/>
                <a:cs typeface="Mark For MC Narrow" charset="0"/>
              </a:rPr>
              <a:t>1</a:t>
            </a:r>
            <a:endParaRPr lang="en-US" sz="1050" baseline="30000" dirty="0">
              <a:solidFill>
                <a:schemeClr val="tx2">
                  <a:lumMod val="75000"/>
                  <a:lumOff val="25000"/>
                </a:schemeClr>
              </a:solidFill>
              <a:latin typeface="MarkForMC Nrw" panose="020B0506020201010104" pitchFamily="34" charset="0"/>
              <a:ea typeface="Mark For MC Narrow" charset="0"/>
              <a:cs typeface="Mark For MC Narrow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544974" y="2830860"/>
            <a:ext cx="106350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tx2">
                    <a:lumMod val="75000"/>
                    <a:lumOff val="25000"/>
                  </a:schemeClr>
                </a:solidFill>
                <a:latin typeface="MarkForMC Nrw" panose="020B0506020201010104" pitchFamily="34" charset="0"/>
                <a:ea typeface="Mark For MC Narrow" charset="0"/>
                <a:cs typeface="Mark For MC Narrow" charset="0"/>
              </a:rPr>
              <a:t>Fraud </a:t>
            </a:r>
            <a:r>
              <a:rPr lang="en-US" sz="105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MarkForMC Nrw" panose="020B0506020201010104" pitchFamily="34" charset="0"/>
                <a:ea typeface="Mark For MC Narrow" charset="0"/>
                <a:cs typeface="Mark For MC Narrow" charset="0"/>
              </a:rPr>
              <a:t>rate</a:t>
            </a:r>
            <a:r>
              <a:rPr lang="en-US" sz="1050" baseline="30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MarkForMC Nrw" panose="020B0506020201010104" pitchFamily="34" charset="0"/>
                <a:ea typeface="Mark For MC Narrow" charset="0"/>
                <a:cs typeface="Mark For MC Narrow" charset="0"/>
              </a:rPr>
              <a:t>3</a:t>
            </a:r>
            <a:endParaRPr lang="en-US" sz="1050" baseline="30000" dirty="0">
              <a:solidFill>
                <a:schemeClr val="tx2">
                  <a:lumMod val="75000"/>
                  <a:lumOff val="25000"/>
                </a:schemeClr>
              </a:solidFill>
              <a:latin typeface="MarkForMC Nrw" panose="020B0506020201010104" pitchFamily="34" charset="0"/>
              <a:ea typeface="Mark For MC Narrow" charset="0"/>
              <a:cs typeface="Mark For MC Narrow" charset="0"/>
            </a:endParaRPr>
          </a:p>
        </p:txBody>
      </p:sp>
      <p:sp>
        <p:nvSpPr>
          <p:cNvPr id="66" name="object 39"/>
          <p:cNvSpPr/>
          <p:nvPr/>
        </p:nvSpPr>
        <p:spPr>
          <a:xfrm rot="5400000" flipV="1">
            <a:off x="5087044" y="2264828"/>
            <a:ext cx="3005435" cy="322427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800" y="0"/>
                </a:lnTo>
              </a:path>
            </a:pathLst>
          </a:cu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759" dirty="0"/>
          </a:p>
        </p:txBody>
      </p:sp>
      <p:sp>
        <p:nvSpPr>
          <p:cNvPr id="6" name="Half Frame 5"/>
          <p:cNvSpPr/>
          <p:nvPr/>
        </p:nvSpPr>
        <p:spPr bwMode="gray">
          <a:xfrm rot="2700000">
            <a:off x="7982414" y="1765963"/>
            <a:ext cx="410494" cy="410494"/>
          </a:xfrm>
          <a:prstGeom prst="halfFrame">
            <a:avLst>
              <a:gd name="adj1" fmla="val 5485"/>
              <a:gd name="adj2" fmla="val 548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5" name="Half Frame 34"/>
          <p:cNvSpPr/>
          <p:nvPr/>
        </p:nvSpPr>
        <p:spPr bwMode="gray">
          <a:xfrm rot="13500000">
            <a:off x="7984339" y="3534360"/>
            <a:ext cx="410494" cy="410494"/>
          </a:xfrm>
          <a:prstGeom prst="halfFrame">
            <a:avLst>
              <a:gd name="adj1" fmla="val 5485"/>
              <a:gd name="adj2" fmla="val 548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 bwMode="gray">
          <a:xfrm>
            <a:off x="164591" y="402336"/>
            <a:ext cx="2702787" cy="18928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00" cap="all" dirty="0">
                <a:solidFill>
                  <a:srgbClr val="FF671B"/>
                </a:solidFill>
                <a:latin typeface="Mark Offc For MC" panose="020B0504020101010102" pitchFamily="34" charset="0"/>
              </a:rPr>
              <a:t>Mastercard Identity check Mobile</a:t>
            </a:r>
          </a:p>
        </p:txBody>
      </p:sp>
    </p:spTree>
    <p:extLst>
      <p:ext uri="{BB962C8B-B14F-4D97-AF65-F5344CB8AC3E}">
        <p14:creationId xmlns:p14="http://schemas.microsoft.com/office/powerpoint/2010/main" val="76442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82" y="2003871"/>
            <a:ext cx="812802" cy="812802"/>
          </a:xfrm>
          <a:prstGeom prst="rect">
            <a:avLst/>
          </a:prstGeom>
        </p:spPr>
      </p:pic>
      <p:sp>
        <p:nvSpPr>
          <p:cNvPr id="38" name="object 15"/>
          <p:cNvSpPr txBox="1"/>
          <p:nvPr/>
        </p:nvSpPr>
        <p:spPr>
          <a:xfrm>
            <a:off x="164591" y="757896"/>
            <a:ext cx="7559399" cy="9386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144" marR="7144">
              <a:lnSpc>
                <a:spcPts val="2475"/>
              </a:lnSpc>
            </a:pPr>
            <a:r>
              <a:rPr lang="en-US" sz="2000" b="1" spc="56" dirty="0" smtClean="0">
                <a:latin typeface="Mark Offc For MC Light" panose="020B0504020101010102" pitchFamily="34" charset="0"/>
                <a:cs typeface="Arial"/>
              </a:rPr>
              <a:t>Q</a:t>
            </a:r>
            <a:r>
              <a:rPr lang="en-US" sz="2000" spc="56" dirty="0" smtClean="0">
                <a:latin typeface="Mark Offc For MC Light" panose="020B0504020101010102" pitchFamily="34" charset="0"/>
                <a:cs typeface="Arial"/>
              </a:rPr>
              <a:t>:  Who wants an </a:t>
            </a:r>
            <a:r>
              <a:rPr lang="en-US" sz="2000" spc="56" dirty="0">
                <a:latin typeface="Mark Offc For MC Light" panose="020B0504020101010102" pitchFamily="34" charset="0"/>
                <a:cs typeface="Arial"/>
              </a:rPr>
              <a:t>alternative to </a:t>
            </a:r>
            <a:r>
              <a:rPr lang="en-US" sz="2000" spc="56" dirty="0" smtClean="0">
                <a:latin typeface="Mark Offc For MC Light" panose="020B0504020101010102" pitchFamily="34" charset="0"/>
                <a:cs typeface="Arial"/>
              </a:rPr>
              <a:t>passwords?</a:t>
            </a:r>
            <a:r>
              <a:rPr lang="en-US" sz="2000" spc="56" dirty="0">
                <a:latin typeface="Mark Offc For MC Light" panose="020B0504020101010102" pitchFamily="34" charset="0"/>
                <a:cs typeface="Arial"/>
              </a:rPr>
              <a:t/>
            </a:r>
            <a:br>
              <a:rPr lang="en-US" sz="2000" spc="56" dirty="0">
                <a:latin typeface="Mark Offc For MC Light" panose="020B0504020101010102" pitchFamily="34" charset="0"/>
                <a:cs typeface="Arial"/>
              </a:rPr>
            </a:br>
            <a:r>
              <a:rPr lang="en-US" sz="2000" b="1" spc="56" dirty="0" smtClean="0">
                <a:latin typeface="Mark Offc For MC Light" panose="020B0504020101010102" pitchFamily="34" charset="0"/>
                <a:cs typeface="Arial"/>
              </a:rPr>
              <a:t>A</a:t>
            </a:r>
            <a:r>
              <a:rPr lang="en-US" sz="2000" spc="56" dirty="0" smtClean="0">
                <a:latin typeface="Mark Offc For MC Light" panose="020B0504020101010102" pitchFamily="34" charset="0"/>
                <a:cs typeface="Arial"/>
              </a:rPr>
              <a:t>:   Customers, issuers</a:t>
            </a:r>
            <a:r>
              <a:rPr lang="en-US" sz="2000" spc="56" dirty="0">
                <a:latin typeface="Mark Offc For MC Light" panose="020B0504020101010102" pitchFamily="34" charset="0"/>
                <a:cs typeface="Arial"/>
              </a:rPr>
              <a:t>, merchants, and regulators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771033"/>
              </p:ext>
            </p:extLst>
          </p:nvPr>
        </p:nvGraphicFramePr>
        <p:xfrm>
          <a:off x="350773" y="2849165"/>
          <a:ext cx="8239872" cy="7494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8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1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99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599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9654">
                <a:tc>
                  <a:txBody>
                    <a:bodyPr/>
                    <a:lstStyle/>
                    <a:p>
                      <a:pPr algn="l">
                        <a:lnSpc>
                          <a:spcPct val="109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 b="0" i="0" kern="1200" dirty="0">
                          <a:solidFill>
                            <a:srgbClr val="E55C18"/>
                          </a:solidFill>
                          <a:latin typeface="Mark Offc For MC" panose="020B0504020101010102" pitchFamily="34" charset="0"/>
                          <a:ea typeface="Mark Offc For MC Book" charset="0"/>
                          <a:cs typeface="Mark Offc For MC Book" charset="0"/>
                        </a:rPr>
                        <a:t>Passwords are inconvenient and frustrating</a:t>
                      </a:r>
                    </a:p>
                  </a:txBody>
                  <a:tcPr marL="0" marR="274320" marT="18288" marB="182880">
                    <a:lnL w="9525">
                      <a:noFill/>
                      <a:prstDash val="solid"/>
                    </a:lnL>
                    <a:lnR w="9525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9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 b="0" i="0" kern="1200" dirty="0">
                          <a:solidFill>
                            <a:srgbClr val="E55C18"/>
                          </a:solidFill>
                          <a:latin typeface="Mark Offc For MC" panose="020B0504020101010102" pitchFamily="34" charset="0"/>
                          <a:ea typeface="Mark Offc For MC Book" charset="0"/>
                          <a:cs typeface="Mark Offc For MC Book" charset="0"/>
                        </a:rPr>
                        <a:t>Passwords are no </a:t>
                      </a:r>
                      <a:r>
                        <a:rPr lang="en-US" sz="1100" b="0" i="0" kern="1200" dirty="0" smtClean="0">
                          <a:solidFill>
                            <a:srgbClr val="E55C18"/>
                          </a:solidFill>
                          <a:latin typeface="Mark Offc For MC" panose="020B0504020101010102" pitchFamily="34" charset="0"/>
                          <a:ea typeface="Mark Offc For MC Book" charset="0"/>
                          <a:cs typeface="Mark Offc For MC Book" charset="0"/>
                        </a:rPr>
                        <a:t/>
                      </a:r>
                      <a:br>
                        <a:rPr lang="en-US" sz="1100" b="0" i="0" kern="1200" dirty="0" smtClean="0">
                          <a:solidFill>
                            <a:srgbClr val="E55C18"/>
                          </a:solidFill>
                          <a:latin typeface="Mark Offc For MC" panose="020B0504020101010102" pitchFamily="34" charset="0"/>
                          <a:ea typeface="Mark Offc For MC Book" charset="0"/>
                          <a:cs typeface="Mark Offc For MC Book" charset="0"/>
                        </a:rPr>
                      </a:br>
                      <a:r>
                        <a:rPr lang="en-US" sz="1100" b="0" i="0" kern="1200" dirty="0" smtClean="0">
                          <a:solidFill>
                            <a:srgbClr val="E55C18"/>
                          </a:solidFill>
                          <a:latin typeface="Mark Offc For MC" panose="020B0504020101010102" pitchFamily="34" charset="0"/>
                          <a:ea typeface="Mark Offc For MC Book" charset="0"/>
                          <a:cs typeface="Mark Offc For MC Book" charset="0"/>
                        </a:rPr>
                        <a:t>match </a:t>
                      </a:r>
                      <a:r>
                        <a:rPr lang="en-US" sz="1100" b="0" i="0" kern="1200" dirty="0">
                          <a:solidFill>
                            <a:srgbClr val="E55C18"/>
                          </a:solidFill>
                          <a:latin typeface="Mark Offc For MC" panose="020B0504020101010102" pitchFamily="34" charset="0"/>
                          <a:ea typeface="Mark Offc For MC Book" charset="0"/>
                          <a:cs typeface="Mark Offc For MC Book" charset="0"/>
                        </a:rPr>
                        <a:t>for today’s fraudsters</a:t>
                      </a:r>
                    </a:p>
                  </a:txBody>
                  <a:tcPr marL="0" marR="274320" marT="18288" marB="182880">
                    <a:lnL w="9525">
                      <a:noFill/>
                      <a:prstDash val="solid"/>
                    </a:lnL>
                    <a:lnR w="9525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783" rtl="0" eaLnBrk="1" latinLnBrk="0" hangingPunct="1">
                        <a:lnSpc>
                          <a:spcPct val="109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100" b="0" i="0" kern="1200" dirty="0">
                          <a:solidFill>
                            <a:srgbClr val="E55C18"/>
                          </a:solidFill>
                          <a:latin typeface="Mark Offc For MC" panose="020B0504020101010102" pitchFamily="34" charset="0"/>
                          <a:ea typeface="Mark Offc For MC Book" charset="0"/>
                          <a:cs typeface="Mark Offc For MC Book" charset="0"/>
                        </a:rPr>
                        <a:t>Passwords </a:t>
                      </a:r>
                      <a:r>
                        <a:rPr lang="en-US" sz="1100" b="0" i="0" kern="1200" dirty="0" smtClean="0">
                          <a:solidFill>
                            <a:srgbClr val="E55C18"/>
                          </a:solidFill>
                          <a:latin typeface="Mark Offc For MC" panose="020B0504020101010102" pitchFamily="34" charset="0"/>
                          <a:ea typeface="Mark Offc For MC Book" charset="0"/>
                          <a:cs typeface="Mark Offc For MC Book" charset="0"/>
                        </a:rPr>
                        <a:t>will not </a:t>
                      </a:r>
                      <a:br>
                        <a:rPr lang="en-US" sz="1100" b="0" i="0" kern="1200" dirty="0" smtClean="0">
                          <a:solidFill>
                            <a:srgbClr val="E55C18"/>
                          </a:solidFill>
                          <a:latin typeface="Mark Offc For MC" panose="020B0504020101010102" pitchFamily="34" charset="0"/>
                          <a:ea typeface="Mark Offc For MC Book" charset="0"/>
                          <a:cs typeface="Mark Offc For MC Book" charset="0"/>
                        </a:rPr>
                      </a:br>
                      <a:r>
                        <a:rPr lang="en-US" sz="1100" b="0" i="0" kern="1200" dirty="0" smtClean="0">
                          <a:solidFill>
                            <a:srgbClr val="E55C18"/>
                          </a:solidFill>
                          <a:latin typeface="Mark Offc For MC" panose="020B0504020101010102" pitchFamily="34" charset="0"/>
                          <a:ea typeface="Mark Offc For MC Book" charset="0"/>
                          <a:cs typeface="Mark Offc For MC Book" charset="0"/>
                        </a:rPr>
                        <a:t>meet new</a:t>
                      </a:r>
                      <a:r>
                        <a:rPr lang="en-US" sz="1100" b="0" i="0" kern="1200" baseline="0" dirty="0" smtClean="0">
                          <a:solidFill>
                            <a:srgbClr val="E55C18"/>
                          </a:solidFill>
                          <a:latin typeface="Mark Offc For MC" panose="020B0504020101010102" pitchFamily="34" charset="0"/>
                          <a:ea typeface="Mark Offc For MC Book" charset="0"/>
                          <a:cs typeface="Mark Offc For MC Book" charset="0"/>
                        </a:rPr>
                        <a:t> authentication </a:t>
                      </a:r>
                      <a:r>
                        <a:rPr lang="en-US" sz="1100" b="0" i="0" kern="1200" dirty="0" smtClean="0">
                          <a:solidFill>
                            <a:srgbClr val="E55C18"/>
                          </a:solidFill>
                          <a:latin typeface="Mark Offc For MC" panose="020B0504020101010102" pitchFamily="34" charset="0"/>
                          <a:ea typeface="Mark Offc For MC Book" charset="0"/>
                          <a:cs typeface="Mark Offc For MC Book" charset="0"/>
                        </a:rPr>
                        <a:t> regulations</a:t>
                      </a:r>
                      <a:endParaRPr lang="en-US" sz="1100" b="0" i="0" kern="1200" dirty="0">
                        <a:solidFill>
                          <a:srgbClr val="E55C18"/>
                        </a:solidFill>
                        <a:latin typeface="Mark Offc For MC" panose="020B0504020101010102" pitchFamily="34" charset="0"/>
                        <a:ea typeface="Mark Offc For MC Book" charset="0"/>
                        <a:cs typeface="Mark Offc For MC Book" charset="0"/>
                      </a:endParaRPr>
                    </a:p>
                  </a:txBody>
                  <a:tcPr marL="0" marR="274320" marT="18288" marB="18288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9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rgbClr val="E55C18"/>
                          </a:solidFill>
                          <a:latin typeface="Mark Offc For MC" panose="020B0504020101010102" pitchFamily="34" charset="0"/>
                          <a:ea typeface="Mark Offc For MC Book" charset="0"/>
                          <a:cs typeface="Mark Offc For MC Book" charset="0"/>
                        </a:rPr>
                        <a:t>Forgotten passwords </a:t>
                      </a:r>
                      <a:r>
                        <a:rPr lang="en-US" sz="1100" b="0" i="0" kern="1200" dirty="0" smtClean="0">
                          <a:solidFill>
                            <a:srgbClr val="E55C18"/>
                          </a:solidFill>
                          <a:latin typeface="Mark Offc For MC" panose="020B0504020101010102" pitchFamily="34" charset="0"/>
                          <a:ea typeface="Mark Offc For MC Book" charset="0"/>
                          <a:cs typeface="Mark Offc For MC Book" charset="0"/>
                        </a:rPr>
                        <a:t>cause </a:t>
                      </a:r>
                      <a:r>
                        <a:rPr lang="en-US" sz="1100" b="0" i="0" kern="1200" dirty="0">
                          <a:solidFill>
                            <a:srgbClr val="E55C18"/>
                          </a:solidFill>
                          <a:latin typeface="Mark Offc For MC" panose="020B0504020101010102" pitchFamily="34" charset="0"/>
                          <a:ea typeface="Mark Offc For MC Book" charset="0"/>
                          <a:cs typeface="Mark Offc For MC Book" charset="0"/>
                        </a:rPr>
                        <a:t>abandoned shopping carts</a:t>
                      </a:r>
                    </a:p>
                  </a:txBody>
                  <a:tcPr marL="0" marR="274320" marT="18288" marB="18288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932" y="2010730"/>
            <a:ext cx="812800" cy="812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4" y="2015447"/>
            <a:ext cx="789650" cy="789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803" y="2017587"/>
            <a:ext cx="847525" cy="8475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207854" y="4700064"/>
            <a:ext cx="5520645" cy="17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 algn="r">
              <a:lnSpc>
                <a:spcPct val="90000"/>
              </a:lnSpc>
              <a:buFont typeface="+mj-lt"/>
              <a:buAutoNum type="arabicPeriod"/>
            </a:pPr>
            <a:r>
              <a:rPr lang="en-US" sz="600" cap="all" dirty="0">
                <a:solidFill>
                  <a:schemeClr val="bg1">
                    <a:lumMod val="75000"/>
                  </a:schemeClr>
                </a:solidFill>
                <a:latin typeface="Mark For MC Narrow"/>
                <a:cs typeface="Arial"/>
              </a:rPr>
              <a:t>Ketchum Global Research &amp; Analytics, survey of consumers in 17 countries commissioned by Mastercard, 2015</a:t>
            </a:r>
          </a:p>
        </p:txBody>
      </p:sp>
      <p:sp>
        <p:nvSpPr>
          <p:cNvPr id="7" name="TextBox 6"/>
          <p:cNvSpPr txBox="1"/>
          <p:nvPr/>
        </p:nvSpPr>
        <p:spPr bwMode="gray">
          <a:xfrm>
            <a:off x="2722336" y="2267594"/>
            <a:ext cx="568526" cy="23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050" b="1" dirty="0" smtClean="0">
                <a:latin typeface="+mj-lt"/>
              </a:rPr>
              <a:t>*****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164591" y="402336"/>
            <a:ext cx="2702787" cy="18928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00" cap="all" dirty="0">
                <a:solidFill>
                  <a:srgbClr val="FF671B"/>
                </a:solidFill>
                <a:latin typeface="Mark Offc For MC" panose="020B0504020101010102" pitchFamily="34" charset="0"/>
              </a:rPr>
              <a:t>Mastercard Identity check Mobile</a:t>
            </a:r>
          </a:p>
        </p:txBody>
      </p:sp>
    </p:spTree>
    <p:extLst>
      <p:ext uri="{BB962C8B-B14F-4D97-AF65-F5344CB8AC3E}">
        <p14:creationId xmlns:p14="http://schemas.microsoft.com/office/powerpoint/2010/main" val="1404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15"/>
          <p:cNvSpPr txBox="1"/>
          <p:nvPr/>
        </p:nvSpPr>
        <p:spPr>
          <a:xfrm>
            <a:off x="164592" y="757896"/>
            <a:ext cx="8741286" cy="621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144" marR="7144">
              <a:lnSpc>
                <a:spcPts val="2475"/>
              </a:lnSpc>
            </a:pPr>
            <a:r>
              <a:rPr lang="en-US" sz="2000" b="1" spc="56" dirty="0" smtClean="0">
                <a:solidFill>
                  <a:srgbClr val="171717"/>
                </a:solidFill>
                <a:latin typeface="Mark Offc For MC Light" panose="020B0504020101010102" pitchFamily="34" charset="0"/>
                <a:cs typeface="Arial"/>
              </a:rPr>
              <a:t>Q</a:t>
            </a:r>
            <a:r>
              <a:rPr lang="en-US" sz="2000" spc="56" dirty="0" smtClean="0">
                <a:solidFill>
                  <a:srgbClr val="171717"/>
                </a:solidFill>
                <a:latin typeface="Mark Offc For MC Light" panose="020B0504020101010102" pitchFamily="34" charset="0"/>
                <a:cs typeface="Arial"/>
              </a:rPr>
              <a:t>:  Where can IDCM be used?</a:t>
            </a:r>
          </a:p>
          <a:p>
            <a:pPr marL="7144" marR="7144">
              <a:lnSpc>
                <a:spcPts val="2475"/>
              </a:lnSpc>
            </a:pPr>
            <a:r>
              <a:rPr lang="en-US" sz="2000" b="1" spc="56" dirty="0" smtClean="0">
                <a:solidFill>
                  <a:srgbClr val="171717"/>
                </a:solidFill>
                <a:latin typeface="Mark Offc For MC Light" panose="020B0504020101010102" pitchFamily="34" charset="0"/>
                <a:cs typeface="Arial"/>
              </a:rPr>
              <a:t>A</a:t>
            </a:r>
            <a:r>
              <a:rPr lang="en-US" sz="2000" spc="56" dirty="0" smtClean="0">
                <a:solidFill>
                  <a:srgbClr val="171717"/>
                </a:solidFill>
                <a:latin typeface="Mark Offc For MC Light" panose="020B0504020101010102" pitchFamily="34" charset="0"/>
                <a:cs typeface="Arial"/>
              </a:rPr>
              <a:t>:  Across multiple use cases &amp; channels</a:t>
            </a:r>
            <a:endParaRPr lang="en-US" sz="2000" spc="56" dirty="0">
              <a:solidFill>
                <a:srgbClr val="171717"/>
              </a:solidFill>
              <a:latin typeface="Mark Offc For MC Light" panose="020B0504020101010102" pitchFamily="34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>
                <a:solidFill>
                  <a:srgbClr val="171717"/>
                </a:solidFill>
              </a:rPr>
              <a:pPr/>
              <a:t>4</a:t>
            </a:fld>
            <a:endParaRPr lang="en-US" dirty="0">
              <a:solidFill>
                <a:srgbClr val="171717"/>
              </a:solidFill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164591" y="402336"/>
            <a:ext cx="2702787" cy="18928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00" cap="all" dirty="0">
                <a:solidFill>
                  <a:srgbClr val="FF671B"/>
                </a:solidFill>
                <a:latin typeface="Mark Offc For MC" panose="020B0504020101010102" pitchFamily="34" charset="0"/>
              </a:rPr>
              <a:t>Mastercard Identity check Mobile</a:t>
            </a:r>
          </a:p>
        </p:txBody>
      </p:sp>
      <p:sp>
        <p:nvSpPr>
          <p:cNvPr id="46" name="Rectangle 45"/>
          <p:cNvSpPr>
            <a:spLocks noChangeAspect="1"/>
          </p:cNvSpPr>
          <p:nvPr/>
        </p:nvSpPr>
        <p:spPr>
          <a:xfrm rot="4820585">
            <a:off x="6919710" y="2399502"/>
            <a:ext cx="1554480" cy="1554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="horz" wrap="square" lIns="68580" tIns="34290" rIns="68580" bIns="34290" numCol="1" spcCol="0" rtlCol="0" fromWordArt="0" anchor="ctr" anchorCtr="0" forceAA="0" compatLnSpc="1">
            <a:prstTxWarp prst="textCircl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US" sz="2000" cap="small" dirty="0">
                <a:solidFill>
                  <a:srgbClr val="FF671B"/>
                </a:solidFill>
                <a:latin typeface=""/>
              </a:rPr>
              <a:t>   Intuitive experience    •    Low friction    •    Dynamic    •    Multi-factor    •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712" y="2731695"/>
            <a:ext cx="890093" cy="890093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 bwMode="gray">
          <a:xfrm>
            <a:off x="367264" y="1021388"/>
            <a:ext cx="3293350" cy="22313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85000"/>
              </a:lnSpc>
              <a:spcAft>
                <a:spcPts val="1200"/>
              </a:spcAft>
              <a:buSzPct val="80000"/>
            </a:pPr>
            <a:endParaRPr lang="en-US" sz="1000" kern="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 bwMode="gray">
          <a:xfrm flipV="1">
            <a:off x="1788025" y="1807201"/>
            <a:ext cx="2467715" cy="1007001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gray">
          <a:xfrm flipV="1">
            <a:off x="1932348" y="2306338"/>
            <a:ext cx="2323392" cy="63980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gray">
          <a:xfrm flipV="1">
            <a:off x="2016655" y="2805475"/>
            <a:ext cx="2239085" cy="30899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gray">
          <a:xfrm>
            <a:off x="1900153" y="3677234"/>
            <a:ext cx="2355587" cy="62565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gray">
          <a:xfrm>
            <a:off x="2012482" y="3500985"/>
            <a:ext cx="2243258" cy="30276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gray">
          <a:xfrm>
            <a:off x="2149872" y="3303504"/>
            <a:ext cx="2105868" cy="110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accent2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 bwMode="gray">
          <a:xfrm>
            <a:off x="577007" y="3819294"/>
            <a:ext cx="152832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</a:pPr>
            <a:r>
              <a:rPr lang="en-US" sz="1200" dirty="0">
                <a:solidFill>
                  <a:schemeClr val="accent1"/>
                </a:solidFill>
              </a:rPr>
              <a:t>TYPICAL</a:t>
            </a:r>
            <a:br>
              <a:rPr lang="en-US" sz="1200" dirty="0">
                <a:solidFill>
                  <a:schemeClr val="accent1"/>
                </a:solidFill>
              </a:rPr>
            </a:br>
            <a:r>
              <a:rPr lang="en-US" sz="1200" dirty="0">
                <a:solidFill>
                  <a:schemeClr val="accent1"/>
                </a:solidFill>
              </a:rPr>
              <a:t>AUTHENTICATION SOLUTIONS</a:t>
            </a:r>
          </a:p>
        </p:txBody>
      </p:sp>
      <p:sp>
        <p:nvSpPr>
          <p:cNvPr id="62" name="TextBox 61"/>
          <p:cNvSpPr txBox="1"/>
          <p:nvPr/>
        </p:nvSpPr>
        <p:spPr bwMode="gray">
          <a:xfrm rot="20337336">
            <a:off x="2475570" y="2184247"/>
            <a:ext cx="900359" cy="3508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auto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</a:pPr>
            <a:r>
              <a:rPr lang="en-US" sz="1050" cap="small" dirty="0">
                <a:solidFill>
                  <a:schemeClr val="accent1"/>
                </a:solidFill>
              </a:rPr>
              <a:t>OTP via SMS</a:t>
            </a:r>
          </a:p>
        </p:txBody>
      </p:sp>
      <p:sp>
        <p:nvSpPr>
          <p:cNvPr id="70" name="TextBox 69"/>
          <p:cNvSpPr txBox="1"/>
          <p:nvPr/>
        </p:nvSpPr>
        <p:spPr bwMode="gray">
          <a:xfrm rot="20704410">
            <a:off x="2585994" y="2452994"/>
            <a:ext cx="1055268" cy="3508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auto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</a:pPr>
            <a:r>
              <a:rPr lang="en-US" sz="1050" cap="small" dirty="0">
                <a:solidFill>
                  <a:schemeClr val="accent1"/>
                </a:solidFill>
              </a:rPr>
              <a:t>Login Password</a:t>
            </a:r>
          </a:p>
        </p:txBody>
      </p:sp>
      <p:sp>
        <p:nvSpPr>
          <p:cNvPr id="71" name="TextBox 70"/>
          <p:cNvSpPr txBox="1"/>
          <p:nvPr/>
        </p:nvSpPr>
        <p:spPr bwMode="gray">
          <a:xfrm>
            <a:off x="2577110" y="3200013"/>
            <a:ext cx="1296186" cy="3508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auto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</a:pPr>
            <a:r>
              <a:rPr lang="en-US" sz="1050" cap="small" dirty="0">
                <a:solidFill>
                  <a:schemeClr val="accent1"/>
                </a:solidFill>
              </a:rPr>
              <a:t>KBA w/ Call Center</a:t>
            </a:r>
          </a:p>
        </p:txBody>
      </p:sp>
      <p:sp>
        <p:nvSpPr>
          <p:cNvPr id="72" name="TextBox 71"/>
          <p:cNvSpPr txBox="1"/>
          <p:nvPr/>
        </p:nvSpPr>
        <p:spPr bwMode="gray">
          <a:xfrm>
            <a:off x="4759527" y="1664114"/>
            <a:ext cx="1316885" cy="23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68580" tIns="34290" rIns="68580" bIns="3429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050" cap="small" dirty="0">
                <a:latin typeface="+mj-lt"/>
              </a:rPr>
              <a:t>Digital Payments</a:t>
            </a:r>
          </a:p>
        </p:txBody>
      </p:sp>
      <p:sp>
        <p:nvSpPr>
          <p:cNvPr id="74" name="TextBox 73"/>
          <p:cNvSpPr txBox="1"/>
          <p:nvPr/>
        </p:nvSpPr>
        <p:spPr bwMode="gray">
          <a:xfrm>
            <a:off x="4746979" y="2638044"/>
            <a:ext cx="1316885" cy="23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68580" tIns="34290" rIns="68580" bIns="3429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050" cap="small" dirty="0">
                <a:latin typeface="+mj-lt"/>
              </a:rPr>
              <a:t>Mobile Banking</a:t>
            </a:r>
          </a:p>
        </p:txBody>
      </p:sp>
      <p:sp>
        <p:nvSpPr>
          <p:cNvPr id="77" name="TextBox 76"/>
          <p:cNvSpPr txBox="1"/>
          <p:nvPr/>
        </p:nvSpPr>
        <p:spPr bwMode="gray">
          <a:xfrm>
            <a:off x="4738511" y="3147705"/>
            <a:ext cx="1550524" cy="36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68580" tIns="34290" rIns="68580" bIns="34290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050" cap="small" dirty="0">
                <a:latin typeface="+mj-lt"/>
              </a:rPr>
              <a:t>Suspect </a:t>
            </a:r>
            <a:r>
              <a:rPr lang="en-US" sz="1050" cap="small" dirty="0" smtClean="0">
                <a:latin typeface="+mj-lt"/>
              </a:rPr>
              <a:t>Transaction Validation</a:t>
            </a:r>
            <a:endParaRPr lang="en-US" sz="1050" cap="small" dirty="0">
              <a:latin typeface="+mj-lt"/>
            </a:endParaRPr>
          </a:p>
        </p:txBody>
      </p:sp>
      <p:sp>
        <p:nvSpPr>
          <p:cNvPr id="80" name="Right Brace 79"/>
          <p:cNvSpPr/>
          <p:nvPr/>
        </p:nvSpPr>
        <p:spPr bwMode="gray">
          <a:xfrm>
            <a:off x="6091653" y="1591200"/>
            <a:ext cx="502533" cy="3235227"/>
          </a:xfrm>
          <a:prstGeom prst="rightBrace">
            <a:avLst>
              <a:gd name="adj1" fmla="val 0"/>
              <a:gd name="adj2" fmla="val 49057"/>
            </a:avLst>
          </a:prstGeom>
          <a:noFill/>
          <a:ln w="6350" cap="flat" cmpd="sng" algn="ctr">
            <a:solidFill>
              <a:schemeClr val="accent1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35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TextBox 80"/>
          <p:cNvSpPr txBox="1"/>
          <p:nvPr/>
        </p:nvSpPr>
        <p:spPr bwMode="gray">
          <a:xfrm>
            <a:off x="4085919" y="4572512"/>
            <a:ext cx="2191500" cy="23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68580" tIns="34290" rIns="68580" bIns="3429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050" cap="small" dirty="0">
                <a:latin typeface="+mj-lt"/>
              </a:rPr>
              <a:t> + New Devices/Use Cases</a:t>
            </a:r>
          </a:p>
        </p:txBody>
      </p:sp>
      <p:sp>
        <p:nvSpPr>
          <p:cNvPr id="82" name="TextBox 81"/>
          <p:cNvSpPr txBox="1"/>
          <p:nvPr/>
        </p:nvSpPr>
        <p:spPr bwMode="gray">
          <a:xfrm rot="21110175">
            <a:off x="2672037" y="2779614"/>
            <a:ext cx="1061536" cy="3508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auto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</a:pPr>
            <a:r>
              <a:rPr lang="en-US" sz="1050" cap="small" dirty="0">
                <a:solidFill>
                  <a:schemeClr val="accent1"/>
                </a:solidFill>
              </a:rPr>
              <a:t>Login Password</a:t>
            </a:r>
          </a:p>
        </p:txBody>
      </p:sp>
      <p:sp>
        <p:nvSpPr>
          <p:cNvPr id="83" name="TextBox 82"/>
          <p:cNvSpPr txBox="1"/>
          <p:nvPr/>
        </p:nvSpPr>
        <p:spPr bwMode="gray">
          <a:xfrm rot="769125">
            <a:off x="2555413" y="3808407"/>
            <a:ext cx="457475" cy="2248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auto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</a:pPr>
            <a:r>
              <a:rPr lang="en-US" sz="1050" cap="small" dirty="0">
                <a:solidFill>
                  <a:schemeClr val="accent1"/>
                </a:solidFill>
              </a:rPr>
              <a:t>KBA</a:t>
            </a:r>
          </a:p>
        </p:txBody>
      </p:sp>
      <p:sp>
        <p:nvSpPr>
          <p:cNvPr id="84" name="TextBox 83"/>
          <p:cNvSpPr txBox="1"/>
          <p:nvPr/>
        </p:nvSpPr>
        <p:spPr bwMode="gray">
          <a:xfrm rot="511889">
            <a:off x="2572898" y="3518017"/>
            <a:ext cx="686978" cy="2248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fontAlgn="auto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</a:pPr>
            <a:r>
              <a:rPr lang="en-US" sz="1050" cap="small" dirty="0">
                <a:solidFill>
                  <a:schemeClr val="accent1"/>
                </a:solidFill>
              </a:rPr>
              <a:t>Gov’t ID</a:t>
            </a: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4"/>
          <a:srcRect b="37199"/>
          <a:stretch/>
        </p:blipFill>
        <p:spPr>
          <a:xfrm>
            <a:off x="942703" y="2831368"/>
            <a:ext cx="798423" cy="91888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 bwMode="gray">
          <a:xfrm>
            <a:off x="4667860" y="4199322"/>
            <a:ext cx="2477129" cy="23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68580" tIns="34290" rIns="68580" bIns="3429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050" cap="small" dirty="0">
                <a:latin typeface="+mj-lt"/>
              </a:rPr>
              <a:t>Call Center</a:t>
            </a:r>
          </a:p>
        </p:txBody>
      </p:sp>
      <p:sp>
        <p:nvSpPr>
          <p:cNvPr id="88" name="TextBox 87"/>
          <p:cNvSpPr txBox="1"/>
          <p:nvPr/>
        </p:nvSpPr>
        <p:spPr bwMode="gray">
          <a:xfrm>
            <a:off x="4757933" y="2152795"/>
            <a:ext cx="2468817" cy="23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68580" tIns="34290" rIns="68580" bIns="3429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050" cap="small" dirty="0">
                <a:latin typeface="+mj-lt"/>
              </a:rPr>
              <a:t>Digital Wallets</a:t>
            </a:r>
          </a:p>
        </p:txBody>
      </p:sp>
      <p:sp>
        <p:nvSpPr>
          <p:cNvPr id="89" name="TextBox 88"/>
          <p:cNvSpPr txBox="1"/>
          <p:nvPr/>
        </p:nvSpPr>
        <p:spPr bwMode="gray">
          <a:xfrm>
            <a:off x="4757933" y="3705411"/>
            <a:ext cx="2450269" cy="23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68580" tIns="34290" rIns="68580" bIns="3429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050" cap="small" dirty="0">
                <a:latin typeface="+mj-lt"/>
              </a:rPr>
              <a:t>In-Branch 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253" y="1662739"/>
            <a:ext cx="354496" cy="354496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255" y="3094378"/>
            <a:ext cx="404473" cy="404473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772" y="3587624"/>
            <a:ext cx="414026" cy="414026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884" y="4046367"/>
            <a:ext cx="414026" cy="414026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01" y="2571255"/>
            <a:ext cx="404473" cy="4044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23584" y="2126083"/>
            <a:ext cx="414927" cy="28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15"/>
          <p:cNvSpPr txBox="1"/>
          <p:nvPr/>
        </p:nvSpPr>
        <p:spPr>
          <a:xfrm>
            <a:off x="164592" y="757896"/>
            <a:ext cx="8815788" cy="621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144" marR="7144">
              <a:lnSpc>
                <a:spcPts val="2475"/>
              </a:lnSpc>
            </a:pPr>
            <a:r>
              <a:rPr lang="en-US" sz="2000" b="1" spc="56" dirty="0" smtClean="0">
                <a:latin typeface="Mark Offc For MC Light" panose="020B0504020101010102" pitchFamily="34" charset="0"/>
                <a:cs typeface="Arial"/>
              </a:rPr>
              <a:t>Q</a:t>
            </a:r>
            <a:r>
              <a:rPr lang="en-US" sz="2000" spc="56" dirty="0" smtClean="0">
                <a:latin typeface="Mark Offc For MC Light" panose="020B0504020101010102" pitchFamily="34" charset="0"/>
                <a:cs typeface="Arial"/>
              </a:rPr>
              <a:t>: What is IDCM? </a:t>
            </a:r>
          </a:p>
          <a:p>
            <a:pPr marL="398463" marR="7144" indent="-392113">
              <a:lnSpc>
                <a:spcPts val="2475"/>
              </a:lnSpc>
            </a:pPr>
            <a:r>
              <a:rPr lang="en-US" sz="2000" b="1" spc="56" dirty="0" smtClean="0">
                <a:latin typeface="Mark Offc For MC Light" panose="020B0504020101010102" pitchFamily="34" charset="0"/>
                <a:cs typeface="Arial"/>
              </a:rPr>
              <a:t>A</a:t>
            </a:r>
            <a:r>
              <a:rPr lang="en-US" sz="2000" spc="56" dirty="0" smtClean="0">
                <a:latin typeface="Mark Offc For MC Light" panose="020B0504020101010102" pitchFamily="34" charset="0"/>
                <a:cs typeface="Arial"/>
              </a:rPr>
              <a:t>:  A simple &amp; secure way to </a:t>
            </a:r>
            <a:r>
              <a:rPr lang="en-US" sz="2000" spc="56" dirty="0">
                <a:latin typeface="Mark Offc For MC Light" panose="020B0504020101010102" pitchFamily="34" charset="0"/>
                <a:cs typeface="Arial"/>
              </a:rPr>
              <a:t>authenticate </a:t>
            </a:r>
            <a:r>
              <a:rPr lang="en-US" sz="2000" spc="56" dirty="0" smtClean="0">
                <a:latin typeface="Mark Offc For MC Light" panose="020B0504020101010102" pitchFamily="34" charset="0"/>
                <a:cs typeface="Arial"/>
              </a:rPr>
              <a:t>shoppers/mobile banking app users</a:t>
            </a:r>
            <a:endParaRPr lang="en-US" sz="2000" spc="56" dirty="0">
              <a:latin typeface="Mark Offc For MC Light" panose="020B0504020101010102" pitchFamily="34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gray">
          <a:xfrm>
            <a:off x="164591" y="402336"/>
            <a:ext cx="2702787" cy="18928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00" cap="all" dirty="0">
                <a:solidFill>
                  <a:schemeClr val="accent1"/>
                </a:solidFill>
                <a:latin typeface="Mark Offc For MC" panose="020B0504020101010102" pitchFamily="34" charset="0"/>
              </a:rPr>
              <a:t>Mastercard Identity check Mobile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21" y="1907800"/>
            <a:ext cx="2389864" cy="238986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 bwMode="gray">
          <a:xfrm>
            <a:off x="3334627" y="1816100"/>
            <a:ext cx="3323154" cy="28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FF671B"/>
                </a:solidFill>
                <a:ea typeface="Mark Offc For MC Book" charset="0"/>
                <a:cs typeface="Mark Offc For MC Book" charset="0"/>
              </a:rPr>
              <a:t>Comprised of two main components</a:t>
            </a:r>
          </a:p>
        </p:txBody>
      </p:sp>
      <p:sp>
        <p:nvSpPr>
          <p:cNvPr id="45" name="TextBox 44"/>
          <p:cNvSpPr txBox="1"/>
          <p:nvPr/>
        </p:nvSpPr>
        <p:spPr bwMode="gray">
          <a:xfrm>
            <a:off x="3602491" y="2047179"/>
            <a:ext cx="4764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Mark Offc For MC" charset="0"/>
                <a:cs typeface="Mark Offc For MC" charset="0"/>
              </a:rPr>
              <a:t>Front-end </a:t>
            </a:r>
            <a:r>
              <a:rPr lang="en-US" sz="1400" dirty="0" smtClean="0">
                <a:solidFill>
                  <a:schemeClr val="accent1"/>
                </a:solidFill>
                <a:ea typeface="Mark Offc For MC" charset="0"/>
                <a:cs typeface="Mark Offc For MC" charset="0"/>
              </a:rPr>
              <a:t>mobile</a:t>
            </a:r>
            <a:r>
              <a:rPr lang="en-US" sz="1400" dirty="0" smtClean="0">
                <a:solidFill>
                  <a:schemeClr val="tx2"/>
                </a:solidFill>
                <a:ea typeface="Mark Offc For MC" charset="0"/>
                <a:cs typeface="Mark Offc For MC" charset="0"/>
              </a:rPr>
              <a:t> </a:t>
            </a:r>
            <a:r>
              <a:rPr lang="en-US" sz="1400" dirty="0" smtClean="0">
                <a:solidFill>
                  <a:srgbClr val="FF671B"/>
                </a:solidFill>
                <a:ea typeface="Mark Offc For MC" charset="0"/>
                <a:cs typeface="Mark Offc For MC" charset="0"/>
              </a:rPr>
              <a:t>app</a:t>
            </a:r>
            <a:endParaRPr lang="en-US" sz="1400" dirty="0">
              <a:solidFill>
                <a:schemeClr val="tx2"/>
              </a:solidFill>
              <a:ea typeface="Mark Offc For MC" charset="0"/>
              <a:cs typeface="Mark Offc For MC" charset="0"/>
            </a:endParaRPr>
          </a:p>
        </p:txBody>
      </p:sp>
      <p:sp>
        <p:nvSpPr>
          <p:cNvPr id="49" name="TextBox 48"/>
          <p:cNvSpPr txBox="1"/>
          <p:nvPr/>
        </p:nvSpPr>
        <p:spPr bwMode="gray">
          <a:xfrm>
            <a:off x="3334627" y="2094444"/>
            <a:ext cx="369012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FF671B"/>
                </a:solidFill>
                <a:latin typeface="Mark Offc For MC Extra Light" charset="0"/>
                <a:ea typeface="Mark Offc For MC Extra Light" charset="0"/>
                <a:cs typeface="Mark Offc For MC Extra Light" charset="0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 bwMode="gray">
          <a:xfrm>
            <a:off x="3602490" y="2571798"/>
            <a:ext cx="3541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Mark Offc For MC" charset="0"/>
                <a:cs typeface="Mark Offc For MC" charset="0"/>
              </a:rPr>
              <a:t>Back-end biometric </a:t>
            </a:r>
            <a:r>
              <a:rPr lang="en-US" sz="1400" dirty="0">
                <a:solidFill>
                  <a:srgbClr val="FF671B"/>
                </a:solidFill>
                <a:ea typeface="Mark Offc For MC" charset="0"/>
                <a:cs typeface="Mark Offc For MC" charset="0"/>
              </a:rPr>
              <a:t>authentication platform</a:t>
            </a:r>
          </a:p>
        </p:txBody>
      </p:sp>
      <p:sp>
        <p:nvSpPr>
          <p:cNvPr id="71" name="TextBox 70"/>
          <p:cNvSpPr txBox="1"/>
          <p:nvPr/>
        </p:nvSpPr>
        <p:spPr bwMode="gray">
          <a:xfrm>
            <a:off x="3334627" y="2526460"/>
            <a:ext cx="369012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FF671B"/>
                </a:solidFill>
                <a:latin typeface="Mark Offc For MC Extra Light" charset="0"/>
                <a:ea typeface="Mark Offc For MC Extra Light" charset="0"/>
                <a:cs typeface="Mark Offc For MC Extra Light" charset="0"/>
              </a:rPr>
              <a:t>2</a:t>
            </a:r>
          </a:p>
        </p:txBody>
      </p:sp>
      <p:sp>
        <p:nvSpPr>
          <p:cNvPr id="74" name="TextBox 73"/>
          <p:cNvSpPr txBox="1"/>
          <p:nvPr/>
        </p:nvSpPr>
        <p:spPr bwMode="gray">
          <a:xfrm>
            <a:off x="3360800" y="3306594"/>
            <a:ext cx="1945789" cy="28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Mark Offc For MC Book" charset="0"/>
                <a:cs typeface="Mark Offc For MC Book" charset="0"/>
              </a:rPr>
              <a:t>Deployment models </a:t>
            </a:r>
          </a:p>
        </p:txBody>
      </p:sp>
      <p:sp>
        <p:nvSpPr>
          <p:cNvPr id="75" name="TextBox 74"/>
          <p:cNvSpPr txBox="1"/>
          <p:nvPr/>
        </p:nvSpPr>
        <p:spPr bwMode="gray">
          <a:xfrm>
            <a:off x="3617561" y="3586776"/>
            <a:ext cx="3268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Mark Offc For MC" charset="0"/>
                <a:cs typeface="Mark Offc For MC" charset="0"/>
              </a:rPr>
              <a:t>Co-Branded Identity Check Mobile App</a:t>
            </a:r>
          </a:p>
        </p:txBody>
      </p:sp>
      <p:sp>
        <p:nvSpPr>
          <p:cNvPr id="76" name="TextBox 75"/>
          <p:cNvSpPr txBox="1"/>
          <p:nvPr/>
        </p:nvSpPr>
        <p:spPr bwMode="gray">
          <a:xfrm>
            <a:off x="3364772" y="3572687"/>
            <a:ext cx="369012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400" dirty="0">
                <a:latin typeface="Mark Offc For MC Extra Light" charset="0"/>
                <a:ea typeface="Mark Offc For MC Extra Light" charset="0"/>
                <a:cs typeface="Mark Offc For MC Extra Light" charset="0"/>
              </a:rPr>
              <a:t>1</a:t>
            </a:r>
          </a:p>
        </p:txBody>
      </p:sp>
      <p:sp>
        <p:nvSpPr>
          <p:cNvPr id="77" name="TextBox 76"/>
          <p:cNvSpPr txBox="1"/>
          <p:nvPr/>
        </p:nvSpPr>
        <p:spPr bwMode="gray">
          <a:xfrm>
            <a:off x="3364772" y="3965111"/>
            <a:ext cx="369012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400" dirty="0">
                <a:latin typeface="Mark Offc For MC Extra Light" charset="0"/>
                <a:ea typeface="Mark Offc For MC Extra Light" charset="0"/>
                <a:cs typeface="Mark Offc For MC Extra Light" charset="0"/>
              </a:rPr>
              <a:t>2</a:t>
            </a:r>
          </a:p>
        </p:txBody>
      </p:sp>
      <p:sp>
        <p:nvSpPr>
          <p:cNvPr id="78" name="TextBox 77"/>
          <p:cNvSpPr txBox="1"/>
          <p:nvPr/>
        </p:nvSpPr>
        <p:spPr bwMode="gray">
          <a:xfrm>
            <a:off x="3632635" y="3985638"/>
            <a:ext cx="4660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Mark Offc For MC" charset="0"/>
                <a:cs typeface="Mark Offc For MC" charset="0"/>
              </a:rPr>
              <a:t>Software Development Kit (SDK)  for Issuer’s Mobile Apps </a:t>
            </a:r>
          </a:p>
        </p:txBody>
      </p:sp>
      <p:sp>
        <p:nvSpPr>
          <p:cNvPr id="48" name="Legal"/>
          <p:cNvSpPr/>
          <p:nvPr/>
        </p:nvSpPr>
        <p:spPr bwMode="gray">
          <a:xfrm>
            <a:off x="8367193" y="3298031"/>
            <a:ext cx="90964" cy="1481030"/>
          </a:xfrm>
          <a:prstGeom prst="rect">
            <a:avLst/>
          </a:prstGeom>
        </p:spPr>
        <p:txBody>
          <a:bodyPr vert="vert270" wrap="none" lIns="91440" tIns="45720" rIns="91440" bIns="45720" rtlCol="0" anchor="ctr"/>
          <a:lstStyle/>
          <a:p>
            <a:pPr lvl="0" algn="l"/>
            <a:r>
              <a:rPr lang="en-US" sz="400" b="0" cap="none" baseline="0" noProof="0" dirty="0">
                <a:solidFill>
                  <a:srgbClr val="A2A2A2"/>
                </a:solidFill>
                <a:latin typeface="Mark Offc For MC" panose="020B0504020101010102" pitchFamily="34" charset="0"/>
              </a:rPr>
              <a:t>©2016 Mastercard. Proprietary and Confidential.</a:t>
            </a:r>
            <a:endParaRPr lang="en-US" sz="400" b="0" cap="none" baseline="0" dirty="0">
              <a:solidFill>
                <a:srgbClr val="A2A2A2"/>
              </a:solidFill>
              <a:latin typeface="Mark Offc For MC" panose="020B0504020101010102" pitchFamily="34" charset="0"/>
            </a:endParaRPr>
          </a:p>
        </p:txBody>
      </p:sp>
      <p:sp>
        <p:nvSpPr>
          <p:cNvPr id="84" name="object 39"/>
          <p:cNvSpPr/>
          <p:nvPr/>
        </p:nvSpPr>
        <p:spPr>
          <a:xfrm flipV="1">
            <a:off x="3412183" y="3034018"/>
            <a:ext cx="3569692" cy="68714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800" y="0"/>
                </a:lnTo>
              </a:path>
            </a:pathLst>
          </a:custGeom>
          <a:ln w="12700">
            <a:solidFill>
              <a:srgbClr val="918F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759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059" y="2673751"/>
            <a:ext cx="578560" cy="5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15"/>
          <p:cNvSpPr txBox="1"/>
          <p:nvPr/>
        </p:nvSpPr>
        <p:spPr>
          <a:xfrm>
            <a:off x="164592" y="757896"/>
            <a:ext cx="8305709" cy="621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144" marR="7144">
              <a:lnSpc>
                <a:spcPts val="2475"/>
              </a:lnSpc>
            </a:pPr>
            <a:r>
              <a:rPr lang="en-US" sz="2000" b="1" spc="56" dirty="0" smtClean="0">
                <a:latin typeface="Mark Offc For MC Light" panose="020B0504020101010102" pitchFamily="34" charset="0"/>
                <a:cs typeface="Arial"/>
              </a:rPr>
              <a:t>Q</a:t>
            </a:r>
            <a:r>
              <a:rPr lang="en-US" sz="2000" spc="56" dirty="0" smtClean="0">
                <a:latin typeface="Mark Offc For MC Light" panose="020B0504020101010102" pitchFamily="34" charset="0"/>
                <a:cs typeface="Arial"/>
              </a:rPr>
              <a:t>: Which biometric modalities are supported by IDCM? </a:t>
            </a:r>
          </a:p>
          <a:p>
            <a:pPr marL="7144" marR="7144">
              <a:lnSpc>
                <a:spcPts val="2475"/>
              </a:lnSpc>
            </a:pPr>
            <a:r>
              <a:rPr lang="en-US" sz="2000" spc="56" dirty="0" smtClean="0">
                <a:latin typeface="Mark Offc For MC Light" panose="020B0504020101010102" pitchFamily="34" charset="0"/>
                <a:cs typeface="Arial"/>
              </a:rPr>
              <a:t>A:  Today, fingerprint &amp; facial recognition</a:t>
            </a:r>
            <a:endParaRPr lang="en-US" sz="2000" spc="56" dirty="0">
              <a:latin typeface="Mark Offc For MC Light" panose="020B0504020101010102" pitchFamily="34" charset="0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 bwMode="gray">
          <a:xfrm>
            <a:off x="164591" y="402336"/>
            <a:ext cx="2702787" cy="18928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00" cap="all" dirty="0">
                <a:solidFill>
                  <a:schemeClr val="accent1"/>
                </a:solidFill>
                <a:latin typeface="Mark Offc For MC" panose="020B0504020101010102" pitchFamily="34" charset="0"/>
              </a:rPr>
              <a:t>Mastercard Identity check Mobile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50" y="1719326"/>
            <a:ext cx="2389864" cy="2389864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 bwMode="gray">
          <a:xfrm>
            <a:off x="3635839" y="2526460"/>
            <a:ext cx="369012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FF671B"/>
                </a:solidFill>
                <a:latin typeface="Mark Offc For MC Extra Light" charset="0"/>
                <a:ea typeface="Mark Offc For MC Extra Light" charset="0"/>
                <a:cs typeface="Mark Offc For MC Extra Light" charset="0"/>
              </a:rPr>
              <a:t>2</a:t>
            </a:r>
          </a:p>
        </p:txBody>
      </p:sp>
      <p:sp>
        <p:nvSpPr>
          <p:cNvPr id="75" name="TextBox 74"/>
          <p:cNvSpPr txBox="1"/>
          <p:nvPr/>
        </p:nvSpPr>
        <p:spPr bwMode="gray">
          <a:xfrm>
            <a:off x="3506751" y="3335817"/>
            <a:ext cx="326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800" dirty="0" smtClean="0">
                <a:solidFill>
                  <a:schemeClr val="accent1"/>
                </a:solidFill>
                <a:ea typeface="Mark Offc For MC" charset="0"/>
                <a:cs typeface="Mark Offc For MC" charset="0"/>
              </a:rPr>
              <a:t>More coming soon</a:t>
            </a:r>
            <a:endParaRPr lang="en-US" sz="1800" dirty="0">
              <a:solidFill>
                <a:schemeClr val="accent1"/>
              </a:solidFill>
              <a:ea typeface="Mark Offc For MC" charset="0"/>
              <a:cs typeface="Mark Offc For MC" charset="0"/>
            </a:endParaRPr>
          </a:p>
        </p:txBody>
      </p:sp>
      <p:sp>
        <p:nvSpPr>
          <p:cNvPr id="48" name="Legal"/>
          <p:cNvSpPr/>
          <p:nvPr/>
        </p:nvSpPr>
        <p:spPr bwMode="gray">
          <a:xfrm>
            <a:off x="8980380" y="3298031"/>
            <a:ext cx="90964" cy="1481030"/>
          </a:xfrm>
          <a:prstGeom prst="rect">
            <a:avLst/>
          </a:prstGeom>
        </p:spPr>
        <p:txBody>
          <a:bodyPr vert="vert270" wrap="none" lIns="91440" tIns="45720" rIns="91440" bIns="45720" rtlCol="0" anchor="ctr"/>
          <a:lstStyle/>
          <a:p>
            <a:pPr lvl="0" algn="l"/>
            <a:r>
              <a:rPr lang="en-US" sz="400" b="0" cap="none" baseline="0" noProof="0" dirty="0">
                <a:solidFill>
                  <a:srgbClr val="A2A2A2"/>
                </a:solidFill>
                <a:latin typeface="Mark Offc For MC" panose="020B0504020101010102" pitchFamily="34" charset="0"/>
              </a:rPr>
              <a:t>©2016 Mastercard. Proprietary and Confidential.</a:t>
            </a:r>
            <a:endParaRPr lang="en-US" sz="400" b="0" cap="none" baseline="0" dirty="0">
              <a:solidFill>
                <a:srgbClr val="A2A2A2"/>
              </a:solidFill>
              <a:latin typeface="Mark Offc For MC" panose="020B0504020101010102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588" y="2485277"/>
            <a:ext cx="578560" cy="57856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 bwMode="gray">
          <a:xfrm>
            <a:off x="3635839" y="1996302"/>
            <a:ext cx="369012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FF671B"/>
                </a:solidFill>
                <a:latin typeface="Mark Offc For MC Extra Light" charset="0"/>
                <a:ea typeface="Mark Offc For MC Extra Light" charset="0"/>
                <a:cs typeface="Mark Offc For MC Extra Light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 bwMode="gray">
          <a:xfrm>
            <a:off x="3918773" y="1993615"/>
            <a:ext cx="326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dirty="0" smtClean="0">
                <a:solidFill>
                  <a:schemeClr val="tx2"/>
                </a:solidFill>
                <a:ea typeface="Mark Offc For MC" charset="0"/>
                <a:cs typeface="Mark Offc For MC" charset="0"/>
              </a:rPr>
              <a:t>Fingerprint</a:t>
            </a:r>
            <a:endParaRPr lang="en-US" sz="1800" dirty="0">
              <a:solidFill>
                <a:schemeClr val="tx2"/>
              </a:solidFill>
              <a:ea typeface="Mark Offc For MC" charset="0"/>
              <a:cs typeface="Mark Offc For MC" charset="0"/>
            </a:endParaRPr>
          </a:p>
        </p:txBody>
      </p:sp>
      <p:sp>
        <p:nvSpPr>
          <p:cNvPr id="22" name="TextBox 21"/>
          <p:cNvSpPr txBox="1"/>
          <p:nvPr/>
        </p:nvSpPr>
        <p:spPr bwMode="gray">
          <a:xfrm>
            <a:off x="3918773" y="2562444"/>
            <a:ext cx="326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800" dirty="0" smtClean="0">
                <a:solidFill>
                  <a:schemeClr val="tx2"/>
                </a:solidFill>
                <a:ea typeface="Mark Offc For MC" charset="0"/>
                <a:cs typeface="Mark Offc For MC" charset="0"/>
              </a:rPr>
              <a:t>Facial recognition</a:t>
            </a:r>
            <a:endParaRPr lang="en-US" sz="1800" dirty="0">
              <a:solidFill>
                <a:schemeClr val="tx2"/>
              </a:solidFill>
              <a:ea typeface="Mark Offc For MC" charset="0"/>
              <a:cs typeface="Mark Offc For MC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838" y="2452756"/>
            <a:ext cx="702699" cy="7651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3" r="11888"/>
          <a:stretch/>
        </p:blipFill>
        <p:spPr>
          <a:xfrm>
            <a:off x="5970290" y="1816607"/>
            <a:ext cx="699247" cy="63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1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gray">
          <a:xfrm>
            <a:off x="2971800" y="0"/>
            <a:ext cx="617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705" y="492062"/>
            <a:ext cx="813720" cy="81372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853065"/>
              </p:ext>
            </p:extLst>
          </p:nvPr>
        </p:nvGraphicFramePr>
        <p:xfrm>
          <a:off x="3301065" y="1330686"/>
          <a:ext cx="5353538" cy="30701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59382">
                  <a:extLst>
                    <a:ext uri="{9D8B030D-6E8A-4147-A177-3AD203B41FA5}">
                      <a16:colId xmlns:a16="http://schemas.microsoft.com/office/drawing/2014/main" xmlns="" val="3773942981"/>
                    </a:ext>
                  </a:extLst>
                </a:gridCol>
                <a:gridCol w="2694156">
                  <a:extLst>
                    <a:ext uri="{9D8B030D-6E8A-4147-A177-3AD203B41FA5}">
                      <a16:colId xmlns:a16="http://schemas.microsoft.com/office/drawing/2014/main" xmlns="" val="1456900390"/>
                    </a:ext>
                  </a:extLst>
                </a:gridCol>
              </a:tblGrid>
              <a:tr h="364298">
                <a:tc>
                  <a:txBody>
                    <a:bodyPr/>
                    <a:lstStyle/>
                    <a:p>
                      <a:pPr marL="0" lvl="0" algn="l" defTabSz="6858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tabLst>
                          <a:tab pos="457200" algn="l"/>
                        </a:tabLst>
                        <a:defRPr/>
                      </a:pPr>
                      <a:r>
                        <a:rPr lang="en-CA" sz="1200" b="0" kern="1200" dirty="0">
                          <a:solidFill>
                            <a:srgbClr val="FF671B"/>
                          </a:solidFill>
                          <a:latin typeface="Mark Offc For MC" panose="020B0504020101010102" pitchFamily="34" charset="0"/>
                          <a:ea typeface="Mark Offc For MC Book" charset="0"/>
                          <a:cs typeface="Mark Offc For MC Book" charset="0"/>
                        </a:rPr>
                        <a:t>Consumer </a:t>
                      </a:r>
                      <a:r>
                        <a:rPr lang="en-CA" sz="1200" b="0" kern="1200" dirty="0" smtClean="0">
                          <a:solidFill>
                            <a:srgbClr val="FF671B"/>
                          </a:solidFill>
                          <a:latin typeface="Mark Offc For MC" panose="020B0504020101010102" pitchFamily="34" charset="0"/>
                          <a:ea typeface="Mark Offc For MC Book" charset="0"/>
                          <a:cs typeface="Mark Offc For MC Book" charset="0"/>
                        </a:rPr>
                        <a:t>Benefits</a:t>
                      </a:r>
                      <a:endParaRPr lang="en-US" sz="1200" b="0" kern="1200" dirty="0">
                        <a:solidFill>
                          <a:srgbClr val="FF671B"/>
                        </a:solidFill>
                        <a:latin typeface="Mark Offc For MC" panose="020B0504020101010102" pitchFamily="34" charset="0"/>
                        <a:ea typeface="Mark Offc For MC Book" charset="0"/>
                        <a:cs typeface="Mark Offc For MC Book" charset="0"/>
                      </a:endParaRPr>
                    </a:p>
                  </a:txBody>
                  <a:tcPr marB="9144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7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CA" sz="1200" b="0" kern="1200" dirty="0">
                          <a:solidFill>
                            <a:srgbClr val="FF671B"/>
                          </a:solidFill>
                          <a:latin typeface="Mark Offc For MC" panose="020B0504020101010102" pitchFamily="34" charset="0"/>
                          <a:ea typeface="Mark Offc For MC Book" charset="0"/>
                          <a:cs typeface="Mark Offc For MC Book" charset="0"/>
                        </a:rPr>
                        <a:t>Financial Institution </a:t>
                      </a:r>
                      <a:r>
                        <a:rPr lang="en-CA" sz="1200" b="0" kern="1200" dirty="0" smtClean="0">
                          <a:solidFill>
                            <a:srgbClr val="FF671B"/>
                          </a:solidFill>
                          <a:latin typeface="Mark Offc For MC" panose="020B0504020101010102" pitchFamily="34" charset="0"/>
                          <a:ea typeface="Mark Offc For MC Book" charset="0"/>
                          <a:cs typeface="Mark Offc For MC Book" charset="0"/>
                        </a:rPr>
                        <a:t>Benefits</a:t>
                      </a:r>
                      <a:endParaRPr lang="en-US" sz="1200" b="0" kern="1200" dirty="0">
                        <a:solidFill>
                          <a:srgbClr val="FF671B"/>
                        </a:solidFill>
                        <a:latin typeface="Mark Offc For MC" panose="020B0504020101010102" pitchFamily="34" charset="0"/>
                        <a:ea typeface="Mark Offc For MC Book" charset="0"/>
                        <a:cs typeface="Mark Offc For MC Book" charset="0"/>
                      </a:endParaRPr>
                    </a:p>
                  </a:txBody>
                  <a:tcPr marB="9144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67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92904036"/>
                  </a:ext>
                </a:extLst>
              </a:tr>
              <a:tr h="2664714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CA" sz="1050" kern="1200" dirty="0">
                          <a:solidFill>
                            <a:schemeClr val="tx1"/>
                          </a:solidFill>
                          <a:latin typeface="Mark Offc For MC" panose="020B0504020101010102" pitchFamily="34" charset="0"/>
                          <a:ea typeface="+mn-ea"/>
                          <a:cs typeface="+mn-cs"/>
                        </a:rPr>
                        <a:t>Provides a more </a:t>
                      </a:r>
                      <a:r>
                        <a:rPr lang="en-CA" sz="1100" b="1" kern="1200" dirty="0">
                          <a:solidFill>
                            <a:schemeClr val="tx1"/>
                          </a:solidFill>
                          <a:latin typeface="Mark Offc For MC" panose="020B0504020101010102" pitchFamily="34" charset="0"/>
                          <a:ea typeface="+mn-ea"/>
                          <a:cs typeface="+mn-cs"/>
                        </a:rPr>
                        <a:t>consistent</a:t>
                      </a:r>
                      <a:r>
                        <a:rPr lang="en-CA" sz="1050" kern="1200" dirty="0">
                          <a:solidFill>
                            <a:schemeClr val="tx1"/>
                          </a:solidFill>
                          <a:latin typeface="Mark Offc For MC" panose="020B0504020101010102" pitchFamily="34" charset="0"/>
                          <a:ea typeface="+mn-ea"/>
                          <a:cs typeface="+mn-cs"/>
                        </a:rPr>
                        <a:t>, satisfying experience at each authentication touchpoint</a:t>
                      </a:r>
                    </a:p>
                    <a:p>
                      <a:pPr marL="171450" indent="-17145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Mark Offc For MC" panose="020B0504020101010102" pitchFamily="34" charset="0"/>
                          <a:ea typeface="+mn-ea"/>
                          <a:cs typeface="+mn-cs"/>
                        </a:rPr>
                        <a:t>Eliminates the frustration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Mark Offc For MC" panose="020B0504020101010102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Mark Offc For MC" panose="020B0504020101010102" pitchFamily="34" charset="0"/>
                          <a:ea typeface="+mn-ea"/>
                          <a:cs typeface="+mn-cs"/>
                        </a:rPr>
                        <a:t>of managing and remembering passwords</a:t>
                      </a:r>
                    </a:p>
                    <a:p>
                      <a:pPr marL="171450" indent="-17145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CA" sz="1050" kern="1200" dirty="0">
                          <a:solidFill>
                            <a:schemeClr val="tx1"/>
                          </a:solidFill>
                          <a:latin typeface="Mark Offc For MC" panose="020B0504020101010102" pitchFamily="34" charset="0"/>
                          <a:ea typeface="+mn-ea"/>
                          <a:cs typeface="+mn-cs"/>
                        </a:rPr>
                        <a:t>Provides strong </a:t>
                      </a:r>
                      <a:r>
                        <a:rPr lang="en-CA" sz="1100" b="1" kern="1200" dirty="0">
                          <a:solidFill>
                            <a:schemeClr val="tx1"/>
                          </a:solidFill>
                          <a:latin typeface="Mark Offc For MC" panose="020B0504020101010102" pitchFamily="34" charset="0"/>
                          <a:ea typeface="+mn-ea"/>
                          <a:cs typeface="+mn-cs"/>
                        </a:rPr>
                        <a:t>protection</a:t>
                      </a:r>
                      <a:r>
                        <a:rPr lang="en-CA" sz="1050" kern="1200" dirty="0">
                          <a:solidFill>
                            <a:schemeClr val="tx1"/>
                          </a:solidFill>
                          <a:latin typeface="Mark Offc For MC" panose="020B0504020101010102" pitchFamily="34" charset="0"/>
                          <a:ea typeface="+mn-ea"/>
                          <a:cs typeface="+mn-cs"/>
                        </a:rPr>
                        <a:t> for consumer’s financial data </a:t>
                      </a:r>
                    </a:p>
                    <a:p>
                      <a:pPr marL="171450" indent="-17145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CA" sz="1100" b="1" kern="1200" dirty="0">
                          <a:solidFill>
                            <a:schemeClr val="tx1"/>
                          </a:solidFill>
                          <a:latin typeface="Mark Offc For MC" panose="020B0504020101010102" pitchFamily="34" charset="0"/>
                          <a:ea typeface="+mn-ea"/>
                          <a:cs typeface="+mn-cs"/>
                        </a:rPr>
                        <a:t>Empowers</a:t>
                      </a:r>
                      <a:r>
                        <a:rPr lang="en-CA" sz="1050" kern="1200" dirty="0">
                          <a:solidFill>
                            <a:schemeClr val="tx1"/>
                          </a:solidFill>
                          <a:latin typeface="Mark Offc For MC" panose="020B0504020101010102" pitchFamily="34" charset="0"/>
                          <a:ea typeface="+mn-ea"/>
                          <a:cs typeface="+mn-cs"/>
                        </a:rPr>
                        <a:t> cardholders to control their digital identity</a:t>
                      </a:r>
                    </a:p>
                  </a:txBody>
                  <a:tcPr marT="13716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67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Mark Offc For MC" panose="020B0504020101010102" pitchFamily="34" charset="0"/>
                          <a:ea typeface="+mn-ea"/>
                          <a:cs typeface="+mn-cs"/>
                        </a:rPr>
                        <a:t>Delights</a:t>
                      </a:r>
                      <a:r>
                        <a:rPr lang="en-US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rk Offc For MC" panose="020B0504020101010102" pitchFamily="34" charset="0"/>
                          <a:ea typeface="+mn-ea"/>
                          <a:cs typeface="+mn-cs"/>
                        </a:rPr>
                        <a:t> digitally savvy consumers with an intuitive and consistent shopping and banking experience</a:t>
                      </a:r>
                    </a:p>
                    <a:p>
                      <a:pPr marL="171450" indent="-17145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rk Offc For MC" panose="020B0504020101010102" pitchFamily="34" charset="0"/>
                          <a:ea typeface="+mn-ea"/>
                          <a:cs typeface="+mn-cs"/>
                        </a:rPr>
                        <a:t>Addresses emerging </a:t>
                      </a: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Mark Offc For MC" panose="020B0504020101010102" pitchFamily="34" charset="0"/>
                          <a:ea typeface="+mn-ea"/>
                          <a:cs typeface="+mn-cs"/>
                        </a:rPr>
                        <a:t>regulatory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Mark Offc For MC" panose="020B0504020101010102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Mark Offc For MC" panose="020B0504020101010102" pitchFamily="34" charset="0"/>
                          <a:ea typeface="+mn-ea"/>
                          <a:cs typeface="+mn-cs"/>
                        </a:rPr>
                        <a:t>requirements</a:t>
                      </a: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Mark Offc For MC" panose="020B0504020101010102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rk Offc For MC" panose="020B0504020101010102" pitchFamily="34" charset="0"/>
                          <a:ea typeface="+mn-ea"/>
                          <a:cs typeface="+mn-cs"/>
                        </a:rPr>
                        <a:t>in many markets for strong two-factor authentication</a:t>
                      </a:r>
                    </a:p>
                    <a:p>
                      <a:pPr marL="171450" indent="-17145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Mark Offc For MC" panose="020B0504020101010102" pitchFamily="34" charset="0"/>
                          <a:ea typeface="+mn-ea"/>
                          <a:cs typeface="+mn-cs"/>
                        </a:rPr>
                        <a:t>Decreases fraud</a:t>
                      </a:r>
                      <a:r>
                        <a:rPr lang="en-US" sz="1050" b="1" kern="1200" dirty="0">
                          <a:solidFill>
                            <a:srgbClr val="FF0000"/>
                          </a:solidFill>
                          <a:latin typeface="Mark Offc For MC" panose="020B0504020101010102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rk Offc For MC" panose="020B0504020101010102" pitchFamily="34" charset="0"/>
                          <a:ea typeface="+mn-ea"/>
                          <a:cs typeface="+mn-cs"/>
                        </a:rPr>
                        <a:t>and operational costs</a:t>
                      </a:r>
                    </a:p>
                    <a:p>
                      <a:pPr marL="171450" indent="-17145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rk Offc For MC" panose="020B0504020101010102" pitchFamily="34" charset="0"/>
                          <a:ea typeface="+mn-ea"/>
                          <a:cs typeface="+mn-cs"/>
                        </a:rPr>
                        <a:t>Enhances customer </a:t>
                      </a: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Mark Offc For MC" panose="020B0504020101010102" pitchFamily="34" charset="0"/>
                          <a:ea typeface="+mn-ea"/>
                          <a:cs typeface="+mn-cs"/>
                        </a:rPr>
                        <a:t>engagement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Mark Offc For MC" panose="020B0504020101010102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rk Offc For MC" panose="020B0504020101010102" pitchFamily="34" charset="0"/>
                          <a:ea typeface="+mn-ea"/>
                          <a:cs typeface="+mn-cs"/>
                        </a:rPr>
                        <a:t>and loyalty</a:t>
                      </a:r>
                    </a:p>
                    <a:p>
                      <a:pPr marL="171450" indent="-17145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rk Offc For MC" panose="020B0504020101010102" pitchFamily="34" charset="0"/>
                          <a:ea typeface="+mn-ea"/>
                          <a:cs typeface="+mn-cs"/>
                        </a:rPr>
                        <a:t>Increases revenues by enabling </a:t>
                      </a: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Mark Offc For MC" panose="020B0504020101010102" pitchFamily="34" charset="0"/>
                          <a:ea typeface="+mn-ea"/>
                          <a:cs typeface="+mn-cs"/>
                        </a:rPr>
                        <a:t>increased</a:t>
                      </a: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Mark Offc For MC" panose="020B0504020101010102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Mark Offc For MC" panose="020B0504020101010102" pitchFamily="34" charset="0"/>
                          <a:ea typeface="+mn-ea"/>
                          <a:cs typeface="+mn-cs"/>
                        </a:rPr>
                        <a:t>transaction completion </a:t>
                      </a:r>
                      <a:r>
                        <a:rPr lang="en-US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rk Offc For MC" panose="020B0504020101010102" pitchFamily="34" charset="0"/>
                          <a:ea typeface="+mn-ea"/>
                          <a:cs typeface="+mn-cs"/>
                        </a:rPr>
                        <a:t>and approval rates</a:t>
                      </a:r>
                    </a:p>
                  </a:txBody>
                  <a:tcPr marT="13716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F67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52576109"/>
                  </a:ext>
                </a:extLst>
              </a:tr>
            </a:tbl>
          </a:graphicData>
        </a:graphic>
      </p:graphicFrame>
      <p:sp>
        <p:nvSpPr>
          <p:cNvPr id="14" name="object 15"/>
          <p:cNvSpPr txBox="1"/>
          <p:nvPr/>
        </p:nvSpPr>
        <p:spPr>
          <a:xfrm>
            <a:off x="164592" y="757896"/>
            <a:ext cx="2668779" cy="9386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144" marR="7144">
              <a:lnSpc>
                <a:spcPts val="2475"/>
              </a:lnSpc>
            </a:pPr>
            <a:r>
              <a:rPr lang="en-US" sz="1800" b="1" spc="56" dirty="0" smtClean="0">
                <a:latin typeface="Mark Offc For MC Light" panose="020B0504020101010102" pitchFamily="34" charset="0"/>
                <a:cs typeface="Arial"/>
              </a:rPr>
              <a:t>Q</a:t>
            </a:r>
            <a:r>
              <a:rPr lang="en-US" sz="1800" spc="56" dirty="0" smtClean="0">
                <a:latin typeface="Mark Offc For MC Light" panose="020B0504020101010102" pitchFamily="34" charset="0"/>
                <a:cs typeface="Arial"/>
              </a:rPr>
              <a:t>: What are the benefits for consumers &amp; FIs?</a:t>
            </a:r>
            <a:endParaRPr lang="en-US" sz="1800" spc="56" dirty="0">
              <a:latin typeface="Mark Offc For MC Light" panose="020B0504020101010102" pitchFamily="34" charset="0"/>
              <a:cs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173" y="499216"/>
            <a:ext cx="813720" cy="8137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gray">
          <a:xfrm>
            <a:off x="164591" y="402336"/>
            <a:ext cx="2702787" cy="18928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00" cap="all" dirty="0">
                <a:solidFill>
                  <a:schemeClr val="accent1"/>
                </a:solidFill>
                <a:latin typeface="Mark Offc For MC" panose="020B0504020101010102" pitchFamily="34" charset="0"/>
              </a:rPr>
              <a:t>Mastercard Identity check Mobile</a:t>
            </a:r>
          </a:p>
        </p:txBody>
      </p:sp>
    </p:spTree>
    <p:extLst>
      <p:ext uri="{BB962C8B-B14F-4D97-AF65-F5344CB8AC3E}">
        <p14:creationId xmlns:p14="http://schemas.microsoft.com/office/powerpoint/2010/main" val="17593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605" y="4159404"/>
            <a:ext cx="756573" cy="756573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 bwMode="gray">
          <a:xfrm>
            <a:off x="2971800" y="-5112"/>
            <a:ext cx="6172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endParaRPr lang="en-US" sz="1000" dirty="0" smtClean="0">
              <a:solidFill>
                <a:srgbClr val="171717"/>
              </a:solidFill>
            </a:endParaRPr>
          </a:p>
          <a:p>
            <a:pPr lvl="0" algn="ctr">
              <a:lnSpc>
                <a:spcPct val="150000"/>
              </a:lnSpc>
            </a:pPr>
            <a:endParaRPr lang="en-US" sz="1000" dirty="0">
              <a:solidFill>
                <a:srgbClr val="171717"/>
              </a:solidFill>
            </a:endParaRPr>
          </a:p>
          <a:p>
            <a:pPr lvl="0" algn="ctr">
              <a:lnSpc>
                <a:spcPct val="150000"/>
              </a:lnSpc>
            </a:pPr>
            <a:endParaRPr lang="en-US" sz="1000" dirty="0" smtClean="0">
              <a:solidFill>
                <a:srgbClr val="171717"/>
              </a:solidFill>
            </a:endParaRPr>
          </a:p>
          <a:p>
            <a:pPr lvl="0" algn="ctr">
              <a:lnSpc>
                <a:spcPct val="150000"/>
              </a:lnSpc>
            </a:pPr>
            <a:endParaRPr lang="en-US" sz="1000" dirty="0">
              <a:solidFill>
                <a:srgbClr val="171717"/>
              </a:solidFill>
            </a:endParaRPr>
          </a:p>
          <a:p>
            <a:pPr lvl="0" algn="ctr">
              <a:lnSpc>
                <a:spcPct val="150000"/>
              </a:lnSpc>
            </a:pPr>
            <a:endParaRPr lang="en-US" sz="1000" dirty="0" smtClean="0">
              <a:solidFill>
                <a:srgbClr val="171717"/>
              </a:solidFill>
            </a:endParaRPr>
          </a:p>
          <a:p>
            <a:pPr lvl="0" algn="ctr">
              <a:lnSpc>
                <a:spcPct val="150000"/>
              </a:lnSpc>
            </a:pPr>
            <a:endParaRPr lang="en-US" sz="1000" dirty="0">
              <a:solidFill>
                <a:srgbClr val="171717"/>
              </a:solidFill>
            </a:endParaRPr>
          </a:p>
          <a:p>
            <a:pPr lvl="0" algn="ctr">
              <a:lnSpc>
                <a:spcPct val="150000"/>
              </a:lnSpc>
            </a:pPr>
            <a:endParaRPr lang="en-US" sz="1000" dirty="0" smtClean="0">
              <a:solidFill>
                <a:srgbClr val="171717"/>
              </a:solidFill>
            </a:endParaRPr>
          </a:p>
          <a:p>
            <a:pPr lvl="0" algn="ctr">
              <a:lnSpc>
                <a:spcPct val="150000"/>
              </a:lnSpc>
            </a:pPr>
            <a:endParaRPr lang="en-US" sz="1000" dirty="0">
              <a:solidFill>
                <a:srgbClr val="171717"/>
              </a:solidFill>
            </a:endParaRPr>
          </a:p>
          <a:p>
            <a:pPr lvl="0" algn="ctr">
              <a:lnSpc>
                <a:spcPct val="150000"/>
              </a:lnSpc>
            </a:pPr>
            <a:endParaRPr lang="en-US" sz="1000" dirty="0" smtClean="0">
              <a:solidFill>
                <a:srgbClr val="171717"/>
              </a:solidFill>
            </a:endParaRPr>
          </a:p>
          <a:p>
            <a:pPr lvl="0" algn="ctr">
              <a:lnSpc>
                <a:spcPct val="150000"/>
              </a:lnSpc>
            </a:pPr>
            <a:endParaRPr lang="en-US" sz="1000" dirty="0">
              <a:solidFill>
                <a:srgbClr val="171717"/>
              </a:solidFill>
            </a:endParaRPr>
          </a:p>
          <a:p>
            <a:pPr lvl="0" algn="ctr">
              <a:lnSpc>
                <a:spcPct val="150000"/>
              </a:lnSpc>
            </a:pPr>
            <a:endParaRPr lang="en-US" sz="1000" dirty="0" smtClean="0">
              <a:solidFill>
                <a:srgbClr val="171717"/>
              </a:solidFill>
            </a:endParaRPr>
          </a:p>
          <a:p>
            <a:pPr lvl="0" algn="ctr">
              <a:lnSpc>
                <a:spcPct val="150000"/>
              </a:lnSpc>
            </a:pPr>
            <a:endParaRPr lang="en-US" sz="1000" dirty="0">
              <a:solidFill>
                <a:srgbClr val="171717"/>
              </a:solidFill>
            </a:endParaRPr>
          </a:p>
          <a:p>
            <a:pPr lvl="0" algn="ctr">
              <a:lnSpc>
                <a:spcPct val="150000"/>
              </a:lnSpc>
            </a:pPr>
            <a:endParaRPr lang="en-US" sz="1000" dirty="0" smtClean="0">
              <a:solidFill>
                <a:srgbClr val="171717"/>
              </a:solidFill>
            </a:endParaRPr>
          </a:p>
          <a:p>
            <a:pPr lvl="0" algn="ctr">
              <a:lnSpc>
                <a:spcPct val="150000"/>
              </a:lnSpc>
            </a:pPr>
            <a:endParaRPr lang="en-US" sz="1000" dirty="0">
              <a:solidFill>
                <a:srgbClr val="171717"/>
              </a:solidFill>
            </a:endParaRPr>
          </a:p>
          <a:p>
            <a:pPr lvl="0" algn="ctr">
              <a:lnSpc>
                <a:spcPct val="150000"/>
              </a:lnSpc>
            </a:pPr>
            <a:endParaRPr lang="en-US" sz="1000" dirty="0" smtClean="0">
              <a:solidFill>
                <a:srgbClr val="171717"/>
              </a:solidFill>
            </a:endParaRPr>
          </a:p>
          <a:p>
            <a:pPr lvl="0" algn="ctr">
              <a:lnSpc>
                <a:spcPct val="150000"/>
              </a:lnSpc>
            </a:pPr>
            <a:endParaRPr lang="en-US" sz="1000" dirty="0">
              <a:solidFill>
                <a:srgbClr val="171717"/>
              </a:solidFill>
            </a:endParaRPr>
          </a:p>
          <a:p>
            <a:pPr lvl="0" algn="ctr">
              <a:lnSpc>
                <a:spcPct val="150000"/>
              </a:lnSpc>
            </a:pPr>
            <a:endParaRPr lang="en-US" sz="1000" dirty="0" smtClean="0">
              <a:solidFill>
                <a:srgbClr val="171717"/>
              </a:solidFill>
            </a:endParaRPr>
          </a:p>
          <a:p>
            <a:pPr lvl="0" algn="ctr">
              <a:lnSpc>
                <a:spcPct val="150000"/>
              </a:lnSpc>
            </a:pPr>
            <a:endParaRPr lang="en-US" sz="1000" dirty="0">
              <a:solidFill>
                <a:srgbClr val="171717"/>
              </a:solidFill>
            </a:endParaRPr>
          </a:p>
          <a:p>
            <a:pPr lvl="0" algn="ctr">
              <a:lnSpc>
                <a:spcPct val="150000"/>
              </a:lnSpc>
            </a:pPr>
            <a:endParaRPr lang="en-US" sz="1000" dirty="0" smtClean="0">
              <a:solidFill>
                <a:srgbClr val="171717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74812" y="4866322"/>
            <a:ext cx="98584" cy="1100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144"/>
            <a:r>
              <a:rPr sz="67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675" spc="-9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75" dirty="0">
              <a:latin typeface="Arial"/>
              <a:cs typeface="Arial"/>
            </a:endParaRPr>
          </a:p>
        </p:txBody>
      </p:sp>
      <p:sp>
        <p:nvSpPr>
          <p:cNvPr id="21" name="object 37"/>
          <p:cNvSpPr txBox="1"/>
          <p:nvPr/>
        </p:nvSpPr>
        <p:spPr>
          <a:xfrm>
            <a:off x="5051702" y="1282179"/>
            <a:ext cx="2424091" cy="645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ark Offc For MC Light" panose="020B0504020101010102" pitchFamily="34" charset="0"/>
                <a:cs typeface="Arial"/>
              </a:rPr>
              <a:t>Outperformed all other authentication methods for security and convenience </a:t>
            </a:r>
          </a:p>
        </p:txBody>
      </p:sp>
      <p:sp>
        <p:nvSpPr>
          <p:cNvPr id="59" name="Legal"/>
          <p:cNvSpPr/>
          <p:nvPr/>
        </p:nvSpPr>
        <p:spPr bwMode="gray">
          <a:xfrm>
            <a:off x="8980380" y="3298031"/>
            <a:ext cx="90964" cy="1481030"/>
          </a:xfrm>
          <a:prstGeom prst="rect">
            <a:avLst/>
          </a:prstGeom>
        </p:spPr>
        <p:txBody>
          <a:bodyPr vert="vert270" wrap="none" lIns="91440" tIns="45720" rIns="91440" bIns="45720" rtlCol="0" anchor="ctr"/>
          <a:lstStyle/>
          <a:p>
            <a:pPr lvl="0" algn="l"/>
            <a:r>
              <a:rPr lang="en-US" sz="400" b="0" cap="none" baseline="0" noProof="0" dirty="0">
                <a:solidFill>
                  <a:srgbClr val="A2A2A2"/>
                </a:solidFill>
                <a:latin typeface="Mark Offc For MC" panose="020B0504020101010102" pitchFamily="34" charset="0"/>
              </a:rPr>
              <a:t>©2016 Mastercard. Proprietary and Confidential.</a:t>
            </a:r>
            <a:endParaRPr lang="en-US" sz="400" b="0" cap="none" baseline="0" dirty="0">
              <a:solidFill>
                <a:srgbClr val="A2A2A2"/>
              </a:solidFill>
              <a:latin typeface="Mark Offc For MC" panose="020B0504020101010102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319314" y="2110769"/>
            <a:ext cx="5327527" cy="2778946"/>
            <a:chOff x="3146537" y="2273450"/>
            <a:chExt cx="5327527" cy="2283689"/>
          </a:xfrm>
        </p:grpSpPr>
        <p:sp>
          <p:nvSpPr>
            <p:cNvPr id="20" name="TextBox 19"/>
            <p:cNvSpPr txBox="1"/>
            <p:nvPr/>
          </p:nvSpPr>
          <p:spPr bwMode="gray">
            <a:xfrm>
              <a:off x="3146537" y="2273450"/>
              <a:ext cx="26723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685783">
                <a:defRPr/>
              </a:pPr>
              <a:r>
                <a:rPr lang="en-US" sz="3600" spc="-11" dirty="0">
                  <a:solidFill>
                    <a:srgbClr val="FF671B"/>
                  </a:solidFill>
                  <a:latin typeface="+mj-lt"/>
                  <a:cs typeface="Arial"/>
                </a:rPr>
                <a:t>9</a:t>
              </a:r>
              <a:r>
                <a:rPr lang="en-US" sz="1800" spc="-11" dirty="0">
                  <a:solidFill>
                    <a:srgbClr val="FF671B"/>
                  </a:solidFill>
                  <a:latin typeface="+mj-lt"/>
                  <a:cs typeface="Arial"/>
                </a:rPr>
                <a:t> out of </a:t>
              </a:r>
              <a:r>
                <a:rPr lang="en-US" sz="3600" spc="-11" dirty="0">
                  <a:solidFill>
                    <a:srgbClr val="FF671B"/>
                  </a:solidFill>
                  <a:latin typeface="+mj-lt"/>
                  <a:cs typeface="Arial"/>
                </a:rPr>
                <a:t>10</a:t>
              </a:r>
              <a:r>
                <a:rPr lang="en-US" sz="2800" spc="-11" dirty="0">
                  <a:solidFill>
                    <a:srgbClr val="FF671B"/>
                  </a:solidFill>
                  <a:latin typeface="Mark Offc For MC Light" panose="020B0504020101010102" pitchFamily="34" charset="0"/>
                  <a:cs typeface="Arial"/>
                </a:rPr>
                <a:t/>
              </a:r>
              <a:br>
                <a:rPr lang="en-US" sz="2800" spc="-11" dirty="0">
                  <a:solidFill>
                    <a:srgbClr val="FF671B"/>
                  </a:solidFill>
                  <a:latin typeface="Mark Offc For MC Light" panose="020B0504020101010102" pitchFamily="34" charset="0"/>
                  <a:cs typeface="Arial"/>
                </a:rPr>
              </a:br>
              <a:r>
                <a:rPr lang="en-US" sz="1200" spc="3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rkForMC Nrw" panose="020B0506020201010104" pitchFamily="34" charset="0"/>
                  <a:cs typeface="Arial"/>
                </a:rPr>
                <a:t>Would definitely like to replace their password with Identity Check Mobile biometric</a:t>
              </a:r>
            </a:p>
          </p:txBody>
        </p:sp>
        <p:sp>
          <p:nvSpPr>
            <p:cNvPr id="22" name="TextBox 21"/>
            <p:cNvSpPr txBox="1"/>
            <p:nvPr/>
          </p:nvSpPr>
          <p:spPr bwMode="gray">
            <a:xfrm>
              <a:off x="3228187" y="3356810"/>
              <a:ext cx="24941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685783">
                <a:defRPr/>
              </a:pPr>
              <a:r>
                <a:rPr lang="en-US" sz="3600" spc="-11" dirty="0">
                  <a:solidFill>
                    <a:srgbClr val="FF671B"/>
                  </a:solidFill>
                  <a:latin typeface="+mj-lt"/>
                  <a:cs typeface="Arial"/>
                </a:rPr>
                <a:t>9</a:t>
              </a:r>
              <a:r>
                <a:rPr lang="en-US" sz="1600" spc="-11" dirty="0">
                  <a:solidFill>
                    <a:srgbClr val="FF671B"/>
                  </a:solidFill>
                  <a:latin typeface="Mark Offc For MC Light" panose="020B0504020101010102" pitchFamily="34" charset="0"/>
                  <a:cs typeface="Arial"/>
                </a:rPr>
                <a:t> out of </a:t>
              </a:r>
              <a:r>
                <a:rPr lang="en-US" sz="3600" spc="-11" dirty="0">
                  <a:solidFill>
                    <a:srgbClr val="FF671B"/>
                  </a:solidFill>
                  <a:latin typeface="+mj-lt"/>
                  <a:cs typeface="Arial"/>
                </a:rPr>
                <a:t>10</a:t>
              </a:r>
            </a:p>
            <a:p>
              <a:pPr defTabSz="685783">
                <a:defRPr/>
              </a:pPr>
              <a:r>
                <a:rPr lang="en-US" sz="1200" spc="3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rkForMC Nrw" panose="020B0506020201010104" pitchFamily="34" charset="0"/>
                  <a:cs typeface="Arial"/>
                </a:rPr>
                <a:t>Cardholders rated Identity Check Mobile app high on convenience and security</a:t>
              </a:r>
            </a:p>
          </p:txBody>
        </p:sp>
        <p:sp>
          <p:nvSpPr>
            <p:cNvPr id="23" name="TextBox 22"/>
            <p:cNvSpPr txBox="1"/>
            <p:nvPr/>
          </p:nvSpPr>
          <p:spPr bwMode="gray">
            <a:xfrm>
              <a:off x="5938130" y="2273450"/>
              <a:ext cx="2280212" cy="98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spc="-11" dirty="0">
                  <a:solidFill>
                    <a:srgbClr val="FF671B"/>
                  </a:solidFill>
                  <a:latin typeface="+mj-lt"/>
                  <a:cs typeface="Arial"/>
                </a:rPr>
                <a:t>49%</a:t>
              </a:r>
              <a:r>
                <a:rPr lang="en-US" sz="1800" spc="-11" dirty="0">
                  <a:solidFill>
                    <a:srgbClr val="FF671B"/>
                  </a:solidFill>
                  <a:latin typeface="Mark Offc For MC Light" panose="020B0504020101010102" pitchFamily="34" charset="0"/>
                  <a:cs typeface="Arial"/>
                </a:rPr>
                <a:t> </a:t>
              </a:r>
              <a:r>
                <a:rPr lang="en-US" sz="1600" spc="-11" dirty="0">
                  <a:solidFill>
                    <a:srgbClr val="FF671B"/>
                  </a:solidFill>
                  <a:latin typeface="Mark Offc For MC Light" panose="020B0504020101010102" pitchFamily="34" charset="0"/>
                  <a:cs typeface="Arial"/>
                </a:rPr>
                <a:t>faster</a:t>
              </a:r>
              <a:r>
                <a:rPr lang="en-US" sz="1800" spc="-11" dirty="0">
                  <a:solidFill>
                    <a:srgbClr val="FF671B"/>
                  </a:solidFill>
                  <a:latin typeface="Mark Offc For MC Light" panose="020B0504020101010102" pitchFamily="34" charset="0"/>
                  <a:cs typeface="Arial"/>
                </a:rPr>
                <a:t/>
              </a:r>
              <a:br>
                <a:rPr lang="en-US" sz="1800" spc="-11" dirty="0">
                  <a:solidFill>
                    <a:srgbClr val="FF671B"/>
                  </a:solidFill>
                  <a:latin typeface="Mark Offc For MC Light" panose="020B0504020101010102" pitchFamily="34" charset="0"/>
                  <a:cs typeface="Arial"/>
                </a:rPr>
              </a:br>
              <a:r>
                <a:rPr lang="en-US" sz="1200" spc="3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rkForMC Nrw" panose="020B0506020201010104" pitchFamily="34" charset="0"/>
                  <a:cs typeface="Arial"/>
                </a:rPr>
                <a:t>Identity Check Mobile using fingerprint was 49% faster than a static password</a:t>
              </a:r>
            </a:p>
          </p:txBody>
        </p:sp>
        <p:sp>
          <p:nvSpPr>
            <p:cNvPr id="25" name="TextBox 24"/>
            <p:cNvSpPr txBox="1"/>
            <p:nvPr/>
          </p:nvSpPr>
          <p:spPr bwMode="gray">
            <a:xfrm>
              <a:off x="5961000" y="3356810"/>
              <a:ext cx="2513064" cy="98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spcBef>
                  <a:spcPts val="300"/>
                </a:spcBef>
              </a:pPr>
              <a:r>
                <a:rPr lang="en-US" sz="3600" spc="-11" dirty="0">
                  <a:solidFill>
                    <a:srgbClr val="FF671B"/>
                  </a:solidFill>
                  <a:latin typeface="+mj-lt"/>
                  <a:cs typeface="Arial"/>
                </a:rPr>
                <a:t>72% </a:t>
              </a:r>
              <a:r>
                <a:rPr lang="en-US" sz="1600" spc="-11" dirty="0">
                  <a:solidFill>
                    <a:srgbClr val="FF671B"/>
                  </a:solidFill>
                  <a:latin typeface="Mark Offc For MC Light" panose="020B0504020101010102" pitchFamily="34" charset="0"/>
                  <a:cs typeface="Arial"/>
                </a:rPr>
                <a:t>safer</a:t>
              </a:r>
              <a:r>
                <a:rPr lang="en-US" sz="1800" spc="-11" dirty="0">
                  <a:solidFill>
                    <a:srgbClr val="FF671B"/>
                  </a:solidFill>
                  <a:latin typeface="Mark Offc For MC Light" panose="020B0504020101010102" pitchFamily="34" charset="0"/>
                  <a:cs typeface="Arial"/>
                </a:rPr>
                <a:t/>
              </a:r>
              <a:br>
                <a:rPr lang="en-US" sz="1800" spc="-11" dirty="0">
                  <a:solidFill>
                    <a:srgbClr val="FF671B"/>
                  </a:solidFill>
                  <a:latin typeface="Mark Offc For MC Light" panose="020B0504020101010102" pitchFamily="34" charset="0"/>
                  <a:cs typeface="Arial"/>
                </a:rPr>
              </a:br>
              <a:r>
                <a:rPr lang="en-US" sz="1200" spc="3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rkForMC Nrw" panose="020B0506020201010104" pitchFamily="34" charset="0"/>
                  <a:cs typeface="Arial"/>
                </a:rPr>
                <a:t>Believe using the Identity Check Mobile app for shopping online will reduce fraud</a:t>
              </a:r>
            </a:p>
          </p:txBody>
        </p:sp>
      </p:grpSp>
      <p:sp>
        <p:nvSpPr>
          <p:cNvPr id="26" name="object 39"/>
          <p:cNvSpPr/>
          <p:nvPr/>
        </p:nvSpPr>
        <p:spPr>
          <a:xfrm flipV="1">
            <a:off x="3159722" y="1807368"/>
            <a:ext cx="5599919" cy="191050"/>
          </a:xfrm>
          <a:custGeom>
            <a:avLst/>
            <a:gdLst/>
            <a:ahLst/>
            <a:cxnLst/>
            <a:rect l="l" t="t" r="r" b="b"/>
            <a:pathLst>
              <a:path w="812800">
                <a:moveTo>
                  <a:pt x="0" y="0"/>
                </a:moveTo>
                <a:lnTo>
                  <a:pt x="812800" y="0"/>
                </a:lnTo>
              </a:path>
            </a:pathLst>
          </a:custGeom>
          <a:ln w="12700">
            <a:solidFill>
              <a:srgbClr val="FF671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759" dirty="0"/>
          </a:p>
        </p:txBody>
      </p:sp>
      <p:sp>
        <p:nvSpPr>
          <p:cNvPr id="2" name="Rectangle 1"/>
          <p:cNvSpPr/>
          <p:nvPr/>
        </p:nvSpPr>
        <p:spPr>
          <a:xfrm>
            <a:off x="4128387" y="1139672"/>
            <a:ext cx="10781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spc="-11" dirty="0">
                <a:solidFill>
                  <a:srgbClr val="FF671B"/>
                </a:solidFill>
                <a:latin typeface="+mj-lt"/>
                <a:cs typeface="Arial"/>
              </a:rPr>
              <a:t>#1 </a:t>
            </a:r>
            <a:endParaRPr lang="en-US" sz="44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013" y="139220"/>
            <a:ext cx="889203" cy="891870"/>
          </a:xfrm>
          <a:prstGeom prst="rect">
            <a:avLst/>
          </a:prstGeom>
        </p:spPr>
      </p:pic>
      <p:sp>
        <p:nvSpPr>
          <p:cNvPr id="24" name="Text Placeholder 5"/>
          <p:cNvSpPr txBox="1">
            <a:spLocks/>
          </p:cNvSpPr>
          <p:nvPr/>
        </p:nvSpPr>
        <p:spPr>
          <a:xfrm>
            <a:off x="190890" y="854137"/>
            <a:ext cx="2600310" cy="923330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115885" indent="-115885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504020101010102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31" indent="-139697" algn="l" defTabSz="685783" rtl="0" eaLnBrk="1" latinLnBrk="0" hangingPunct="1">
              <a:lnSpc>
                <a:spcPct val="90000"/>
              </a:lnSpc>
              <a:spcBef>
                <a:spcPts val="200"/>
              </a:spcBef>
              <a:buFont typeface="Mark Offc For MC" panose="020B0504020101010102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215" indent="-115885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11" indent="-133347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196" indent="-115885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•"/>
              <a:defRPr sz="10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>
              <a:buNone/>
            </a:pPr>
            <a:r>
              <a:rPr lang="en-US" sz="2000" b="1" dirty="0" smtClean="0">
                <a:latin typeface="Mark Offc For MC Light" panose="020B0504020101010102" pitchFamily="34" charset="0"/>
              </a:rPr>
              <a:t>Q</a:t>
            </a:r>
            <a:r>
              <a:rPr lang="en-US" sz="2000" dirty="0" smtClean="0">
                <a:latin typeface="Mark Offc For MC Light" panose="020B0504020101010102" pitchFamily="34" charset="0"/>
              </a:rPr>
              <a:t>: What do early adopters think of the solution?</a:t>
            </a:r>
            <a:endParaRPr lang="en-US" sz="2000" dirty="0">
              <a:latin typeface="Mark Offc For MC Light" panose="020B0504020101010102" pitchFamily="34" charset="0"/>
            </a:endParaRPr>
          </a:p>
        </p:txBody>
      </p:sp>
      <p:sp>
        <p:nvSpPr>
          <p:cNvPr id="17" name="TextBox 16"/>
          <p:cNvSpPr txBox="1"/>
          <p:nvPr/>
        </p:nvSpPr>
        <p:spPr bwMode="gray">
          <a:xfrm>
            <a:off x="164591" y="402336"/>
            <a:ext cx="2702787" cy="18928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00" cap="all" dirty="0">
                <a:solidFill>
                  <a:schemeClr val="accent1"/>
                </a:solidFill>
                <a:latin typeface="Mark Offc For MC" panose="020B0504020101010102" pitchFamily="34" charset="0"/>
              </a:rPr>
              <a:t>Mastercard Identity check Mobile</a:t>
            </a:r>
          </a:p>
        </p:txBody>
      </p:sp>
    </p:spTree>
    <p:extLst>
      <p:ext uri="{BB962C8B-B14F-4D97-AF65-F5344CB8AC3E}">
        <p14:creationId xmlns:p14="http://schemas.microsoft.com/office/powerpoint/2010/main" val="181642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4591" y="742950"/>
            <a:ext cx="6935455" cy="800219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115885" indent="-115885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504020101010102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31" indent="-139697" algn="l" defTabSz="685783" rtl="0" eaLnBrk="1" latinLnBrk="0" hangingPunct="1">
              <a:lnSpc>
                <a:spcPct val="90000"/>
              </a:lnSpc>
              <a:spcBef>
                <a:spcPts val="200"/>
              </a:spcBef>
              <a:buFont typeface="Mark Offc For MC" panose="020B0504020101010102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215" indent="-115885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11" indent="-133347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196" indent="-115885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Char char="•"/>
              <a:defRPr sz="10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8463" indent="-398463">
              <a:buNone/>
            </a:pPr>
            <a:r>
              <a:rPr lang="en-US" sz="2000" b="1" dirty="0" smtClean="0">
                <a:latin typeface="Mark Offc For MC Light" panose="020B0504020101010102" pitchFamily="34" charset="0"/>
              </a:rPr>
              <a:t>Q</a:t>
            </a:r>
            <a:r>
              <a:rPr lang="en-US" sz="2000" dirty="0" smtClean="0">
                <a:latin typeface="Mark Offc For MC Light" panose="020B0504020101010102" pitchFamily="34" charset="0"/>
              </a:rPr>
              <a:t>: What do industry watchers think of the solution?</a:t>
            </a:r>
          </a:p>
          <a:p>
            <a:pPr marL="398463" indent="-398463">
              <a:buNone/>
            </a:pPr>
            <a:r>
              <a:rPr lang="en-US" sz="2000" b="1" dirty="0" smtClean="0">
                <a:latin typeface="Mark Offc For MC Light" panose="020B0504020101010102" pitchFamily="34" charset="0"/>
              </a:rPr>
              <a:t>A</a:t>
            </a:r>
            <a:r>
              <a:rPr lang="en-US" sz="2000" dirty="0" smtClean="0">
                <a:latin typeface="Mark Offc For MC Light" panose="020B0504020101010102" pitchFamily="34" charset="0"/>
              </a:rPr>
              <a:t>:  IDCM has already received numerous awards</a:t>
            </a:r>
            <a:endParaRPr lang="en-US" sz="2000" dirty="0">
              <a:latin typeface="Mark Offc For MC Light" panose="020B0504020101010102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0956" y="1774587"/>
            <a:ext cx="8454922" cy="2396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PYMNTS</a:t>
            </a:r>
            <a:r>
              <a:rPr lang="en-US" sz="1800" dirty="0" smtClean="0"/>
              <a:t> </a:t>
            </a:r>
            <a:r>
              <a:rPr lang="en-US" sz="1800" dirty="0"/>
              <a:t>Innovation </a:t>
            </a:r>
            <a:r>
              <a:rPr lang="en-US" sz="1800" dirty="0" smtClean="0"/>
              <a:t>Award  | Gold Best Newcomer</a:t>
            </a: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CNP</a:t>
            </a:r>
            <a:r>
              <a:rPr lang="en-US" sz="1800" dirty="0"/>
              <a:t> </a:t>
            </a:r>
            <a:r>
              <a:rPr lang="en-US" sz="1800" dirty="0" smtClean="0"/>
              <a:t>|  Judges Choice Best </a:t>
            </a:r>
            <a:r>
              <a:rPr lang="en-US" sz="1800" dirty="0"/>
              <a:t>Mobile </a:t>
            </a:r>
            <a:r>
              <a:rPr lang="en-US" sz="1800" dirty="0" smtClean="0"/>
              <a:t>Solution  </a:t>
            </a: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Gartner Eye on Innovation </a:t>
            </a:r>
            <a:r>
              <a:rPr lang="en-US" sz="1800" b="1" dirty="0" smtClean="0"/>
              <a:t>Award </a:t>
            </a:r>
            <a:r>
              <a:rPr lang="en-US" sz="1800" dirty="0" smtClean="0"/>
              <a:t>| Most Innovative Digital Customer Service or Product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/>
              <a:t>PR Week Global Awards </a:t>
            </a:r>
            <a:r>
              <a:rPr lang="en-US" sz="1800" dirty="0" smtClean="0"/>
              <a:t>| Winner Consumer Launch</a:t>
            </a:r>
            <a:endParaRPr lang="en-US" sz="1800" dirty="0"/>
          </a:p>
          <a:p>
            <a:pPr>
              <a:lnSpc>
                <a:spcPct val="109000"/>
              </a:lnSpc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2" y="1839135"/>
            <a:ext cx="322388" cy="398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2" y="2238963"/>
            <a:ext cx="322388" cy="3984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2" y="2658510"/>
            <a:ext cx="322388" cy="3984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2" y="3486845"/>
            <a:ext cx="322388" cy="3984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 bwMode="gray">
          <a:xfrm>
            <a:off x="164591" y="402336"/>
            <a:ext cx="2702787" cy="18928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00" cap="all" dirty="0">
                <a:solidFill>
                  <a:schemeClr val="accent1"/>
                </a:solidFill>
                <a:latin typeface="Mark Offc For MC" panose="020B0504020101010102" pitchFamily="34" charset="0"/>
              </a:rPr>
              <a:t>Mastercard Identity check Mobile</a:t>
            </a:r>
          </a:p>
        </p:txBody>
      </p:sp>
    </p:spTree>
    <p:extLst>
      <p:ext uri="{BB962C8B-B14F-4D97-AF65-F5344CB8AC3E}">
        <p14:creationId xmlns:p14="http://schemas.microsoft.com/office/powerpoint/2010/main" val="273795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c_templat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2">
      <a:majorFont>
        <a:latin typeface="Mark Offc For MC Light"/>
        <a:ea typeface=""/>
        <a:cs typeface=""/>
      </a:majorFont>
      <a:minorFont>
        <a:latin typeface="MarkForMC Nrw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defRPr sz="14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c_template_8ST.potx" id="{226D1EB0-47B6-4107-AE9C-B4865BFB7DF3}" vid="{6BADC43B-EA53-405A-AC13-3029F7495107}"/>
    </a:ext>
  </a:extLst>
</a:theme>
</file>

<file path=ppt/theme/theme2.xml><?xml version="1.0" encoding="utf-8"?>
<a:theme xmlns:a="http://schemas.openxmlformats.org/drawingml/2006/main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0">
      <a:majorFont>
        <a:latin typeface="Mark Offc For MC Light"/>
        <a:ea typeface=""/>
        <a:cs typeface=""/>
      </a:majorFont>
      <a:minorFont>
        <a:latin typeface="MarkForMC Nrw P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0">
      <a:majorFont>
        <a:latin typeface="Mark Offc For MC Light"/>
        <a:ea typeface=""/>
        <a:cs typeface=""/>
      </a:majorFont>
      <a:minorFont>
        <a:latin typeface="MarkForMC Nrw P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66630F6457434B94737ADF93920B03" ma:contentTypeVersion="6" ma:contentTypeDescription="Create a new document." ma:contentTypeScope="" ma:versionID="9c07cf3a344207591eca2c4f00a3db23">
  <xsd:schema xmlns:xsd="http://www.w3.org/2001/XMLSchema" xmlns:xs="http://www.w3.org/2001/XMLSchema" xmlns:p="http://schemas.microsoft.com/office/2006/metadata/properties" xmlns:ns1="http://schemas.microsoft.com/sharepoint/v3" xmlns:ns2="6cd741dd-f867-4d6c-bb99-28d864d93f97" xmlns:ns3="873540a1-0eff-4337-94d9-030be0ca8ad2" targetNamespace="http://schemas.microsoft.com/office/2006/metadata/properties" ma:root="true" ma:fieldsID="2fd7847b5871c56d3cd9d1946ad28f44" ns1:_="" ns2:_="" ns3:_="">
    <xsd:import namespace="http://schemas.microsoft.com/sharepoint/v3"/>
    <xsd:import namespace="6cd741dd-f867-4d6c-bb99-28d864d93f97"/>
    <xsd:import namespace="873540a1-0eff-4337-94d9-030be0ca8ad2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3:NGTagNote" minOccurs="0"/>
                <xsd:element ref="ns1:AverageRating" minOccurs="0"/>
                <xsd:element ref="ns1:Rating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2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13" nillable="true" ma:displayName="Number of Ratings" ma:decimals="0" ma:description="Number of ratings submitted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d741dd-f867-4d6c-bb99-28d864d93f97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972752e2-4b44-4dae-bff0-84951264c011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description="" ma:hidden="true" ma:list="{cde3628d-5f10-48b6-a342-99b3d874d838}" ma:internalName="TaxCatchAll" ma:showField="CatchAllData" ma:web="6cd741dd-f867-4d6c-bb99-28d864d93f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3540a1-0eff-4337-94d9-030be0ca8ad2" elementFormDefault="qualified">
    <xsd:import namespace="http://schemas.microsoft.com/office/2006/documentManagement/types"/>
    <xsd:import namespace="http://schemas.microsoft.com/office/infopath/2007/PartnerControls"/>
    <xsd:element name="NGTagNote" ma:index="11" nillable="true" ma:displayName="Tags and Notes" ma:decimals="2" ma:internalName="_x0024_Resources_x003a_NewsGatorWSS_x002c_Fields_TagNotesName_x003b_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cd741dd-f867-4d6c-bb99-28d864d93f97"/>
    <NGTagNote xmlns="873540a1-0eff-4337-94d9-030be0ca8ad2" xsi:nil="true"/>
    <TaxKeywordTaxHTField xmlns="6cd741dd-f867-4d6c-bb99-28d864d93f97">
      <Terms xmlns="http://schemas.microsoft.com/office/infopath/2007/PartnerControls"/>
    </TaxKeywordTaxHTFiel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66DAB9-EDB5-4204-A4A7-9DE49F34ED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cd741dd-f867-4d6c-bb99-28d864d93f97"/>
    <ds:schemaRef ds:uri="873540a1-0eff-4337-94d9-030be0ca8a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BD3E82-9322-4BC0-A2C3-DE0DD4D67C21}">
  <ds:schemaRefs>
    <ds:schemaRef ds:uri="http://purl.org/dc/dcmitype/"/>
    <ds:schemaRef ds:uri="http://purl.org/dc/elements/1.1/"/>
    <ds:schemaRef ds:uri="http://schemas.microsoft.com/office/2006/documentManagement/types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6cd741dd-f867-4d6c-bb99-28d864d93f97"/>
    <ds:schemaRef ds:uri="873540a1-0eff-4337-94d9-030be0ca8ad2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4FBB162-284C-40FB-9280-FD20642D3F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mc_template_8ST</Template>
  <TotalTime>6008</TotalTime>
  <Words>604</Words>
  <Application>Microsoft Office PowerPoint</Application>
  <PresentationFormat>On-screen Show (16:9)</PresentationFormat>
  <Paragraphs>149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Mark For MC Narrow</vt:lpstr>
      <vt:lpstr>Mark For MC Narrow Extra Light</vt:lpstr>
      <vt:lpstr>Mark Offc For MC</vt:lpstr>
      <vt:lpstr>Mark Offc For MC Book</vt:lpstr>
      <vt:lpstr>Mark Offc For MC Extra Light</vt:lpstr>
      <vt:lpstr>Mark Offc For MC Light</vt:lpstr>
      <vt:lpstr>Mark Offc For MC Medium</vt:lpstr>
      <vt:lpstr>MarkForMC Nrw</vt:lpstr>
      <vt:lpstr>MarkForMC Nrw O</vt:lpstr>
      <vt:lpstr>mc_template</vt:lpstr>
      <vt:lpstr>Mastercard  Identity Check Mobile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MasterCard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Kent, Veronica</dc:creator>
  <cp:lastModifiedBy>Rode, Lisa</cp:lastModifiedBy>
  <cp:revision>413</cp:revision>
  <cp:lastPrinted>2016-12-06T23:01:42Z</cp:lastPrinted>
  <dcterms:created xsi:type="dcterms:W3CDTF">2016-10-10T17:00:01Z</dcterms:created>
  <dcterms:modified xsi:type="dcterms:W3CDTF">2017-03-15T17:40:30Z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">
    <vt:i4>7</vt:i4>
  </property>
  <property fmtid="{D5CDD505-2E9C-101B-9397-08002B2CF9AE}" pid="3" name="mc_template_date">
    <vt:lpwstr>20160927</vt:lpwstr>
  </property>
  <property fmtid="{D5CDD505-2E9C-101B-9397-08002B2CF9AE}" pid="4" name="ContentTypeId">
    <vt:lpwstr>0x0101008166630F6457434B94737ADF93920B03</vt:lpwstr>
  </property>
  <property fmtid="{D5CDD505-2E9C-101B-9397-08002B2CF9AE}" pid="5" name="TaxKeyword">
    <vt:lpwstr/>
  </property>
</Properties>
</file>