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82A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40" d="100"/>
          <a:sy n="40" d="100"/>
        </p:scale>
        <p:origin x="10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50290-2407-458D-AD9A-D3FAFDD97324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9584C-7054-4FEB-8574-9328BB2C9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337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inserted the 10 values of customers with the names of </a:t>
            </a:r>
            <a:r>
              <a:rPr lang="en-US" dirty="0" err="1"/>
              <a:t>columnID</a:t>
            </a:r>
            <a:r>
              <a:rPr lang="en-US" dirty="0"/>
              <a:t>, FirstName, </a:t>
            </a:r>
            <a:r>
              <a:rPr lang="en-US" dirty="0" err="1"/>
              <a:t>LastName</a:t>
            </a:r>
            <a:r>
              <a:rPr lang="en-US" dirty="0"/>
              <a:t>, Email, Phone, </a:t>
            </a:r>
            <a:r>
              <a:rPr lang="en-US" dirty="0" err="1"/>
              <a:t>RegistrationDate</a:t>
            </a:r>
            <a:r>
              <a:rPr lang="en-US" dirty="0"/>
              <a:t> and here are the values which I inserted in Customers Table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5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gave Products p ;alias p is used for the Products table, Discount d : </a:t>
            </a:r>
            <a:r>
              <a:rPr lang="en-US" dirty="0" err="1"/>
              <a:t>alais</a:t>
            </a:r>
            <a:r>
              <a:rPr lang="en-US" dirty="0"/>
              <a:t>  d is used for Discounts table, CURDATE() is used to check the applicable today by comparing it with the StartDate and </a:t>
            </a:r>
            <a:r>
              <a:rPr lang="en-US" dirty="0" err="1"/>
              <a:t>enddatein</a:t>
            </a:r>
            <a:r>
              <a:rPr lang="en-US" dirty="0"/>
              <a:t> the Discounts table,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310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fined all the customers who have made </a:t>
            </a:r>
            <a:r>
              <a:rPr lang="en-US" dirty="0" err="1"/>
              <a:t>purchaces</a:t>
            </a:r>
            <a:r>
              <a:rPr lang="en-US" dirty="0"/>
              <a:t> total more than 500$ . By using subquery I fined the </a:t>
            </a:r>
            <a:r>
              <a:rPr lang="en-US" dirty="0" err="1"/>
              <a:t>CustomerID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0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 </a:t>
            </a:r>
            <a:r>
              <a:rPr lang="en-US" dirty="0" err="1"/>
              <a:t>prodcuts</a:t>
            </a:r>
            <a:r>
              <a:rPr lang="en-US" dirty="0"/>
              <a:t> tabled is Aliases as ‘ p’ </a:t>
            </a:r>
            <a:r>
              <a:rPr lang="en-US" dirty="0" err="1"/>
              <a:t>Saleitem</a:t>
            </a:r>
            <a:r>
              <a:rPr lang="en-US" dirty="0"/>
              <a:t>  as ‘</a:t>
            </a:r>
            <a:r>
              <a:rPr lang="en-US" dirty="0" err="1"/>
              <a:t>si</a:t>
            </a:r>
            <a:r>
              <a:rPr lang="en-US" dirty="0"/>
              <a:t> ‘, and sales as ‘s’</a:t>
            </a:r>
          </a:p>
          <a:p>
            <a:r>
              <a:rPr lang="en-US" dirty="0"/>
              <a:t>Join statement is linked with </a:t>
            </a:r>
            <a:r>
              <a:rPr lang="en-US" dirty="0" err="1"/>
              <a:t>ther</a:t>
            </a:r>
            <a:r>
              <a:rPr lang="en-US" dirty="0"/>
              <a:t> products table with </a:t>
            </a:r>
            <a:r>
              <a:rPr lang="en-US" dirty="0" err="1"/>
              <a:t>saleitems</a:t>
            </a:r>
            <a:r>
              <a:rPr lang="en-US" dirty="0"/>
              <a:t> and </a:t>
            </a:r>
            <a:r>
              <a:rPr lang="en-US" dirty="0" err="1"/>
              <a:t>saleitem</a:t>
            </a:r>
            <a:r>
              <a:rPr lang="en-US" dirty="0"/>
              <a:t> with sales</a:t>
            </a:r>
          </a:p>
          <a:p>
            <a:r>
              <a:rPr lang="en-US" dirty="0"/>
              <a:t>And the sum (</a:t>
            </a:r>
            <a:r>
              <a:rPr lang="en-US" dirty="0" err="1"/>
              <a:t>si.quantity</a:t>
            </a:r>
            <a:r>
              <a:rPr lang="en-US" dirty="0"/>
              <a:t> * price ) calculates the total sales </a:t>
            </a:r>
            <a:r>
              <a:rPr lang="en-US" dirty="0" err="1"/>
              <a:t>amunt</a:t>
            </a:r>
            <a:r>
              <a:rPr lang="en-US" dirty="0"/>
              <a:t> for each product</a:t>
            </a:r>
          </a:p>
          <a:p>
            <a:r>
              <a:rPr lang="en-US" dirty="0"/>
              <a:t>The group results by category to get the total sales amount per category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248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Products alias ‘p’ , </a:t>
            </a:r>
            <a:r>
              <a:rPr lang="en-US" dirty="0" err="1"/>
              <a:t>saleitems</a:t>
            </a:r>
            <a:r>
              <a:rPr lang="en-US" dirty="0"/>
              <a:t> as ‘</a:t>
            </a:r>
            <a:r>
              <a:rPr lang="en-US" dirty="0" err="1"/>
              <a:t>si</a:t>
            </a:r>
            <a:r>
              <a:rPr lang="en-US" dirty="0"/>
              <a:t>’, join products with </a:t>
            </a:r>
            <a:r>
              <a:rPr lang="en-US" dirty="0" err="1"/>
              <a:t>saleitem</a:t>
            </a:r>
            <a:r>
              <a:rPr lang="en-US" dirty="0"/>
              <a:t> on product id, and group by product name, having Sum (</a:t>
            </a:r>
            <a:r>
              <a:rPr lang="en-US" dirty="0" err="1"/>
              <a:t>si.quantity</a:t>
            </a:r>
            <a:r>
              <a:rPr lang="en-US" dirty="0"/>
              <a:t>) &gt;50 and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565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select the top 5 expensive products  from Product table and I used order by in desc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45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</a:t>
            </a:r>
            <a:r>
              <a:rPr lang="en-US" dirty="0" err="1"/>
              <a:t>alais</a:t>
            </a:r>
            <a:r>
              <a:rPr lang="en-US" dirty="0"/>
              <a:t> ‘c’ and Sales </a:t>
            </a:r>
            <a:r>
              <a:rPr lang="en-US" dirty="0" err="1"/>
              <a:t>alais</a:t>
            </a:r>
            <a:r>
              <a:rPr lang="en-US" dirty="0"/>
              <a:t> ‘s’, </a:t>
            </a:r>
            <a:r>
              <a:rPr lang="en-US" dirty="0" err="1"/>
              <a:t>innerjoin</a:t>
            </a:r>
            <a:r>
              <a:rPr lang="en-US" dirty="0"/>
              <a:t>   Customers on </a:t>
            </a:r>
            <a:r>
              <a:rPr lang="en-US" dirty="0" err="1"/>
              <a:t>CustomerID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98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showed the </a:t>
            </a:r>
            <a:r>
              <a:rPr lang="en-US" dirty="0" err="1"/>
              <a:t>prodcuts</a:t>
            </a:r>
            <a:r>
              <a:rPr lang="en-US" dirty="0"/>
              <a:t> </a:t>
            </a:r>
            <a:r>
              <a:rPr lang="en-US" dirty="0" err="1"/>
              <a:t>alais</a:t>
            </a:r>
            <a:r>
              <a:rPr lang="en-US" dirty="0"/>
              <a:t> as p  and </a:t>
            </a:r>
            <a:r>
              <a:rPr lang="en-US" dirty="0" err="1"/>
              <a:t>Disocunts</a:t>
            </a:r>
            <a:r>
              <a:rPr lang="en-US" dirty="0"/>
              <a:t> as ‘d’,  and left join for Discounts on </a:t>
            </a:r>
            <a:r>
              <a:rPr lang="en-US" dirty="0" err="1"/>
              <a:t>ProductID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274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Customers </a:t>
            </a:r>
            <a:r>
              <a:rPr lang="en-US" dirty="0" err="1"/>
              <a:t>alais</a:t>
            </a:r>
            <a:r>
              <a:rPr lang="en-US" dirty="0"/>
              <a:t> as ‘c’ and avg for </a:t>
            </a:r>
            <a:r>
              <a:rPr lang="en-US" dirty="0" err="1"/>
              <a:t>salestotal</a:t>
            </a:r>
            <a:r>
              <a:rPr lang="en-US" dirty="0"/>
              <a:t> amount , sales </a:t>
            </a:r>
            <a:r>
              <a:rPr lang="en-US" dirty="0" err="1"/>
              <a:t>alais</a:t>
            </a:r>
            <a:r>
              <a:rPr lang="en-US" dirty="0"/>
              <a:t> as ‘s’, and avg </a:t>
            </a:r>
            <a:r>
              <a:rPr lang="en-US" dirty="0" err="1"/>
              <a:t>s.saleamunt</a:t>
            </a:r>
            <a:r>
              <a:rPr lang="en-US" dirty="0"/>
              <a:t> as </a:t>
            </a:r>
            <a:r>
              <a:rPr lang="en-US" dirty="0" err="1"/>
              <a:t>averagesalesamount</a:t>
            </a:r>
            <a:r>
              <a:rPr lang="en-US" dirty="0"/>
              <a:t>,</a:t>
            </a:r>
          </a:p>
          <a:p>
            <a:r>
              <a:rPr lang="en-US" dirty="0"/>
              <a:t>From sales, </a:t>
            </a:r>
          </a:p>
          <a:p>
            <a:r>
              <a:rPr lang="en-US" dirty="0" err="1"/>
              <a:t>Innerjoin</a:t>
            </a:r>
            <a:r>
              <a:rPr lang="en-US" dirty="0"/>
              <a:t> for customers on sales </a:t>
            </a:r>
            <a:r>
              <a:rPr lang="en-US" dirty="0" err="1"/>
              <a:t>custmerID</a:t>
            </a:r>
            <a:r>
              <a:rPr lang="en-US" dirty="0"/>
              <a:t> and group by customer id </a:t>
            </a:r>
            <a:r>
              <a:rPr lang="en-US" dirty="0" err="1"/>
              <a:t>Firstname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848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 alias as ‘p’  </a:t>
            </a:r>
            <a:r>
              <a:rPr lang="en-US" dirty="0" err="1"/>
              <a:t>ansd</a:t>
            </a:r>
            <a:r>
              <a:rPr lang="en-US" dirty="0"/>
              <a:t> Discounts as ‘d’ and here  products selected from Discounts </a:t>
            </a:r>
            <a:r>
              <a:rPr lang="en-US" dirty="0" err="1"/>
              <a:t>ProductID</a:t>
            </a:r>
            <a:r>
              <a:rPr lang="en-US" dirty="0"/>
              <a:t> from Discounts subquery used in selected Discounts products of active Discounts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91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showed the list of the customers details and </a:t>
            </a:r>
            <a:r>
              <a:rPr lang="en-US" dirty="0" err="1"/>
              <a:t>customere</a:t>
            </a:r>
            <a:r>
              <a:rPr lang="en-US" dirty="0"/>
              <a:t> alias ‘c’, and </a:t>
            </a:r>
            <a:r>
              <a:rPr lang="en-US" dirty="0" err="1"/>
              <a:t>saleitem</a:t>
            </a:r>
            <a:r>
              <a:rPr lang="en-US" dirty="0"/>
              <a:t> as ‘</a:t>
            </a:r>
            <a:r>
              <a:rPr lang="en-US" dirty="0" err="1"/>
              <a:t>si</a:t>
            </a:r>
            <a:r>
              <a:rPr lang="en-US" dirty="0"/>
              <a:t>’ and product as ‘p’, sales as ‘s’ and used inner join statement for product on productid and advanced inner join of Customers  </a:t>
            </a:r>
            <a:r>
              <a:rPr lang="en-US" dirty="0" err="1"/>
              <a:t>customerID</a:t>
            </a:r>
            <a:r>
              <a:rPr lang="en-US"/>
              <a:t>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showed the Product values and Names with columns </a:t>
            </a:r>
            <a:r>
              <a:rPr lang="en-US" dirty="0" err="1"/>
              <a:t>ProductID</a:t>
            </a:r>
            <a:r>
              <a:rPr lang="en-US" dirty="0"/>
              <a:t>, ProductName, Category, Price, And </a:t>
            </a:r>
            <a:r>
              <a:rPr lang="en-US" dirty="0" err="1"/>
              <a:t>StockQuantiy</a:t>
            </a:r>
            <a:r>
              <a:rPr lang="en-US" dirty="0"/>
              <a:t> and here are the values which I inserted in the Product table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70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showed inserting values into </a:t>
            </a:r>
            <a:r>
              <a:rPr lang="en-US" dirty="0" err="1"/>
              <a:t>catrgories</a:t>
            </a:r>
            <a:r>
              <a:rPr lang="en-US" dirty="0"/>
              <a:t> with named columned </a:t>
            </a:r>
            <a:r>
              <a:rPr lang="en-US" dirty="0" err="1"/>
              <a:t>CategoryID</a:t>
            </a:r>
            <a:r>
              <a:rPr lang="en-US" dirty="0"/>
              <a:t>, </a:t>
            </a:r>
            <a:r>
              <a:rPr lang="en-US" dirty="0" err="1"/>
              <a:t>CategoryName</a:t>
            </a:r>
            <a:r>
              <a:rPr lang="en-US" dirty="0"/>
              <a:t> and Here are the Values which I inserted in the Category table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849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sales table I named columns with </a:t>
            </a:r>
            <a:r>
              <a:rPr lang="en-US" dirty="0" err="1"/>
              <a:t>SaleID</a:t>
            </a:r>
            <a:r>
              <a:rPr lang="en-US" dirty="0"/>
              <a:t>, 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SaleDate</a:t>
            </a:r>
            <a:r>
              <a:rPr lang="en-US" dirty="0"/>
              <a:t>, </a:t>
            </a:r>
            <a:r>
              <a:rPr lang="en-US" dirty="0" err="1"/>
              <a:t>Totalamount,And</a:t>
            </a:r>
            <a:r>
              <a:rPr lang="en-US" dirty="0"/>
              <a:t> here are the values which I inserted in the Sales Table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840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saleitems</a:t>
            </a:r>
            <a:r>
              <a:rPr lang="en-US" dirty="0"/>
              <a:t> table I showed the columns named  with </a:t>
            </a:r>
            <a:r>
              <a:rPr lang="en-US" dirty="0" err="1"/>
              <a:t>SaleItemID</a:t>
            </a:r>
            <a:r>
              <a:rPr lang="en-US" dirty="0"/>
              <a:t>, </a:t>
            </a:r>
            <a:r>
              <a:rPr lang="en-US" dirty="0" err="1"/>
              <a:t>SaleID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Quantity, Price and here are the values which I inserted here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316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showed the Discounts columns Named with </a:t>
            </a:r>
            <a:r>
              <a:rPr lang="en-US" dirty="0" err="1"/>
              <a:t>DiscountID</a:t>
            </a:r>
            <a:r>
              <a:rPr lang="en-US" dirty="0"/>
              <a:t>, </a:t>
            </a:r>
            <a:r>
              <a:rPr lang="en-US" dirty="0" err="1"/>
              <a:t>ProductID</a:t>
            </a:r>
            <a:r>
              <a:rPr lang="en-US" dirty="0"/>
              <a:t>, </a:t>
            </a:r>
            <a:r>
              <a:rPr lang="en-US" dirty="0" err="1"/>
              <a:t>Discuntpercentage</a:t>
            </a:r>
            <a:r>
              <a:rPr lang="en-US" dirty="0"/>
              <a:t>, StartDate, </a:t>
            </a:r>
            <a:r>
              <a:rPr lang="en-US" dirty="0" err="1"/>
              <a:t>EndDate</a:t>
            </a:r>
            <a:r>
              <a:rPr lang="en-US" dirty="0"/>
              <a:t> and these are the values which I inserted here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55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selected from products the table and then I selected products which are greater than 50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616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used where clause </a:t>
            </a:r>
          </a:p>
          <a:p>
            <a:r>
              <a:rPr lang="en-US" dirty="0"/>
              <a:t>First we have to select all from </a:t>
            </a:r>
            <a:r>
              <a:rPr lang="en-US" dirty="0" err="1"/>
              <a:t>Saleitems</a:t>
            </a:r>
            <a:r>
              <a:rPr lang="en-US" dirty="0"/>
              <a:t> and here I used where clause to find the values of quantity is &gt;5 and &lt; 20$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514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 showed </a:t>
            </a:r>
            <a:r>
              <a:rPr lang="en-US" dirty="0" err="1"/>
              <a:t>qery</a:t>
            </a:r>
            <a:r>
              <a:rPr lang="en-US" dirty="0"/>
              <a:t> of Products where the </a:t>
            </a:r>
            <a:r>
              <a:rPr lang="en-US" dirty="0" err="1"/>
              <a:t>Productname</a:t>
            </a:r>
            <a:r>
              <a:rPr lang="en-US" dirty="0"/>
              <a:t> contains milk here is the result which shows milk products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9584C-7054-4FEB-8574-9328BB2C9DB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85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3A97-405A-43DD-82AF-534BA616532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CE75-272E-4765-8C82-D87CFEE55E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42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3A97-405A-43DD-82AF-534BA616532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CE75-272E-4765-8C82-D87CFEE5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6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3A97-405A-43DD-82AF-534BA616532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CE75-272E-4765-8C82-D87CFEE5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4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3A97-405A-43DD-82AF-534BA616532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CE75-272E-4765-8C82-D87CFEE5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26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3A97-405A-43DD-82AF-534BA616532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CE75-272E-4765-8C82-D87CFEE55E5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2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3A97-405A-43DD-82AF-534BA616532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CE75-272E-4765-8C82-D87CFEE5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83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3A97-405A-43DD-82AF-534BA616532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CE75-272E-4765-8C82-D87CFEE5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9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3A97-405A-43DD-82AF-534BA616532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CE75-272E-4765-8C82-D87CFEE5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3A97-405A-43DD-82AF-534BA616532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CE75-272E-4765-8C82-D87CFEE5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9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833A97-405A-43DD-82AF-534BA616532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9DCE75-272E-4765-8C82-D87CFEE5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06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3A97-405A-43DD-82AF-534BA616532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DCE75-272E-4765-8C82-D87CFEE55E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833A97-405A-43DD-82AF-534BA6165328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9DCE75-272E-4765-8C82-D87CFEE55E5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89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b/billing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lickr.com/photos/opengridscheduler/23672578160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88000">
              <a:srgbClr val="A3415D"/>
            </a:gs>
            <a:gs pos="66000">
              <a:srgbClr val="973A55">
                <a:alpha val="67000"/>
              </a:srgbClr>
            </a:gs>
            <a:gs pos="65000">
              <a:srgbClr val="8A334C"/>
            </a:gs>
            <a:gs pos="42000">
              <a:schemeClr val="accent5">
                <a:alpha val="70000"/>
                <a:lumMod val="54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DC9BDD-CD8B-04C0-7D99-04E466FB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73373" y="0"/>
            <a:ext cx="4573735" cy="26353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D6BF70-DB4F-827A-266E-1E3DDB6050C8}"/>
              </a:ext>
            </a:extLst>
          </p:cNvPr>
          <p:cNvSpPr txBox="1"/>
          <p:nvPr/>
        </p:nvSpPr>
        <p:spPr>
          <a:xfrm>
            <a:off x="-123170" y="4631266"/>
            <a:ext cx="110598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thebluediamondgallery.com/wooden-tile/b/billing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5EF3A8-E368-E754-8888-81CEA638A5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0" y="0"/>
            <a:ext cx="12192000" cy="78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515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E26AC1-567C-E574-E417-08C414547020}"/>
              </a:ext>
            </a:extLst>
          </p:cNvPr>
          <p:cNvSpPr txBox="1"/>
          <p:nvPr/>
        </p:nvSpPr>
        <p:spPr>
          <a:xfrm>
            <a:off x="4709210" y="900332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Saleitems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D16A5-88E3-761D-0FFD-52A01FB79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25" y="2096087"/>
            <a:ext cx="5506218" cy="3348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88C538-9AE2-3FAF-A8C3-028D38E3E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852" y="2096087"/>
            <a:ext cx="4543865" cy="33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74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50F1C2-0965-AF5E-62E0-1042D846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1348"/>
            <a:ext cx="5894363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B9F25F-9417-708F-2EF3-0779FBCFBBA9}"/>
              </a:ext>
            </a:extLst>
          </p:cNvPr>
          <p:cNvSpPr txBox="1"/>
          <p:nvPr/>
        </p:nvSpPr>
        <p:spPr>
          <a:xfrm>
            <a:off x="5162843" y="334109"/>
            <a:ext cx="3193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Discounts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94BEA-C334-2345-FB07-6404DF6B7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639" y="1723293"/>
            <a:ext cx="4544563" cy="334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9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11251-3702-D875-C277-B8353BF9D678}"/>
              </a:ext>
            </a:extLst>
          </p:cNvPr>
          <p:cNvSpPr txBox="1"/>
          <p:nvPr/>
        </p:nvSpPr>
        <p:spPr>
          <a:xfrm>
            <a:off x="-92766" y="180878"/>
            <a:ext cx="609600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3.Write a query to select all products from the Products table where the Price is greater than $50.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51426-1ECE-2A1B-4B40-01C9E9554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25217"/>
            <a:ext cx="7463156" cy="34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5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0BDAC-9AC7-976A-8461-81549D1E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3" y="2407798"/>
            <a:ext cx="6509761" cy="3237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F448F4-0889-C7C7-8BF4-9CA653210218}"/>
              </a:ext>
            </a:extLst>
          </p:cNvPr>
          <p:cNvSpPr txBox="1"/>
          <p:nvPr/>
        </p:nvSpPr>
        <p:spPr>
          <a:xfrm>
            <a:off x="1179443" y="677138"/>
            <a:ext cx="6639339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1219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Where Clause (AND/OR):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all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SaleItems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where the Quantity is greater than 5 and the Price is less than $20.</a:t>
            </a:r>
          </a:p>
        </p:txBody>
      </p:sp>
    </p:spTree>
    <p:extLst>
      <p:ext uri="{BB962C8B-B14F-4D97-AF65-F5344CB8AC3E}">
        <p14:creationId xmlns:p14="http://schemas.microsoft.com/office/powerpoint/2010/main" val="163514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DA0487-15AE-07A4-C8A6-72D6121BD2A4}"/>
              </a:ext>
            </a:extLst>
          </p:cNvPr>
          <p:cNvSpPr txBox="1"/>
          <p:nvPr/>
        </p:nvSpPr>
        <p:spPr>
          <a:xfrm>
            <a:off x="702365" y="560293"/>
            <a:ext cx="609600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12192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LIKE Operator: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all Products where the ProductName contains 'Milk'.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5CC71-528E-5163-99F2-7E663A955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7" y="1921565"/>
            <a:ext cx="5632174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40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63AE1F-214F-5ED2-3BAB-0157821E281E}"/>
              </a:ext>
            </a:extLst>
          </p:cNvPr>
          <p:cNvSpPr txBox="1"/>
          <p:nvPr/>
        </p:nvSpPr>
        <p:spPr>
          <a:xfrm>
            <a:off x="463826" y="157069"/>
            <a:ext cx="6930887" cy="1106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1219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CASE Statement: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ProductName, Price, and a new column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DiscountedPrice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Products table. If a product has a discount applicable today, calculate the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DiscountedPrice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using the discount percentage from the Discounts table.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423F6A-B579-A403-C14F-F72687B85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5" y="1507435"/>
            <a:ext cx="7659757" cy="38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5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D992B2-EFA4-003B-A8B4-342A412046CF}"/>
              </a:ext>
            </a:extLst>
          </p:cNvPr>
          <p:cNvSpPr txBox="1"/>
          <p:nvPr/>
        </p:nvSpPr>
        <p:spPr>
          <a:xfrm>
            <a:off x="331304" y="297445"/>
            <a:ext cx="6096000" cy="123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1219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7.Subquery: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find all Customers who have made purchases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totaling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more than $500. Use a subquery to find these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96984-7EF9-ABC3-3048-9E8A92307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26" y="2027583"/>
            <a:ext cx="7408877" cy="24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06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806D3E-5031-219E-2E73-F4CA84B95AF0}"/>
              </a:ext>
            </a:extLst>
          </p:cNvPr>
          <p:cNvSpPr txBox="1"/>
          <p:nvPr/>
        </p:nvSpPr>
        <p:spPr>
          <a:xfrm>
            <a:off x="503582" y="469722"/>
            <a:ext cx="6096000" cy="939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1219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8.Group By: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get the total sales amount for each product category. Join 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SaleItems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Sales, and group by Category.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B4A1A-EBDB-DFB1-7C6D-A5EC9B08A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13" y="1729968"/>
            <a:ext cx="8216348" cy="420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585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01EF45-20CB-E351-E184-370D86D866BA}"/>
              </a:ext>
            </a:extLst>
          </p:cNvPr>
          <p:cNvSpPr txBox="1"/>
          <p:nvPr/>
        </p:nvSpPr>
        <p:spPr>
          <a:xfrm>
            <a:off x="357809" y="403462"/>
            <a:ext cx="6096000" cy="123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1219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9.Having Clause: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get the total quantity sold for each product, but only include products that have been sold more than 50 times. Use the HAVING clause.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9867A-6266-856C-3075-4FE4F552C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91" y="1640532"/>
            <a:ext cx="8547652" cy="448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53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A7B37-FC80-1077-694F-62D04EC83691}"/>
              </a:ext>
            </a:extLst>
          </p:cNvPr>
          <p:cNvSpPr txBox="1"/>
          <p:nvPr/>
        </p:nvSpPr>
        <p:spPr>
          <a:xfrm>
            <a:off x="596348" y="477079"/>
            <a:ext cx="7871791" cy="71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1219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Limit: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select the top 5 most expensive products.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3B8C6-FD73-E72D-15FB-825E6ACDB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1" y="1931334"/>
            <a:ext cx="9316277" cy="336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AB0299-1E92-4C70-D167-DFEFE72E81BE}"/>
              </a:ext>
            </a:extLst>
          </p:cNvPr>
          <p:cNvSpPr txBox="1"/>
          <p:nvPr/>
        </p:nvSpPr>
        <p:spPr>
          <a:xfrm rot="20558623">
            <a:off x="745776" y="2333286"/>
            <a:ext cx="9686141" cy="2308324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88000">
                <a:srgbClr val="A3415D"/>
              </a:gs>
              <a:gs pos="66000">
                <a:srgbClr val="973A55">
                  <a:alpha val="67000"/>
                </a:srgbClr>
              </a:gs>
              <a:gs pos="65000">
                <a:srgbClr val="8A334C"/>
              </a:gs>
              <a:gs pos="42000">
                <a:schemeClr val="accent5">
                  <a:alpha val="70000"/>
                  <a:lumMod val="54000"/>
                </a:schemeClr>
              </a:gs>
            </a:gsLst>
            <a:path path="circle">
              <a:fillToRect l="100000" t="100000"/>
            </a:path>
          </a:gradFill>
          <a:ln>
            <a:solidFill>
              <a:srgbClr val="FFC000">
                <a:alpha val="2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Bahnschrift SemiBold" panose="020B0502040204020203" pitchFamily="34" charset="0"/>
              </a:rPr>
              <a:t>Super Market  Billing System</a:t>
            </a:r>
            <a:endParaRPr lang="en-IN" sz="72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29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FA132-5B88-0100-97AD-D4AF0CBC2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444" y="1672386"/>
            <a:ext cx="8857280" cy="44103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77B2B8-0A9A-C57B-84F7-02C09FE4DB1D}"/>
              </a:ext>
            </a:extLst>
          </p:cNvPr>
          <p:cNvSpPr txBox="1"/>
          <p:nvPr/>
        </p:nvSpPr>
        <p:spPr>
          <a:xfrm>
            <a:off x="1046922" y="198783"/>
            <a:ext cx="6387548" cy="87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 Inner Join: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join Sales with Customers to get a list of all sales with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CustomerName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TotalAmount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5383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918097-968F-693B-3AAB-A7B7774626C7}"/>
              </a:ext>
            </a:extLst>
          </p:cNvPr>
          <p:cNvSpPr txBox="1"/>
          <p:nvPr/>
        </p:nvSpPr>
        <p:spPr>
          <a:xfrm>
            <a:off x="450574" y="297445"/>
            <a:ext cx="6096000" cy="97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12.Outer Join: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get a list of all Products and any associated Discounts. Include products that might not have any discounts.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868AD-7A1F-3543-E3A2-5A271633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08" y="1683026"/>
            <a:ext cx="8640417" cy="43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011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92482C-B4B7-1338-D983-C67BF2ACBFEC}"/>
              </a:ext>
            </a:extLst>
          </p:cNvPr>
          <p:cNvSpPr txBox="1"/>
          <p:nvPr/>
        </p:nvSpPr>
        <p:spPr>
          <a:xfrm>
            <a:off x="490330" y="323949"/>
            <a:ext cx="6096000" cy="87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 Join with Aggregation: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get the average sale amount per customer. Use an INNER JOIN between Sales and Customers, and group by 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CustomerID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7648D-340F-7725-6DDC-974A0C29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" y="1378225"/>
            <a:ext cx="7483203" cy="479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05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4D7BFF-08A2-D014-FD25-A4EB38B826AC}"/>
              </a:ext>
            </a:extLst>
          </p:cNvPr>
          <p:cNvSpPr txBox="1"/>
          <p:nvPr/>
        </p:nvSpPr>
        <p:spPr>
          <a:xfrm>
            <a:off x="450573" y="231183"/>
            <a:ext cx="6096000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228600" algn="l"/>
              </a:tabLst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14. Subquery with Join: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find all Products that have been sold at a discounted price. Use a subquery to filter products with active discounts.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3C330A-DA52-DF79-8536-4C8B52082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57" y="2485893"/>
            <a:ext cx="8496401" cy="297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71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E0D24-2F88-BB61-4997-88E14A89FB5E}"/>
              </a:ext>
            </a:extLst>
          </p:cNvPr>
          <p:cNvSpPr txBox="1"/>
          <p:nvPr/>
        </p:nvSpPr>
        <p:spPr>
          <a:xfrm>
            <a:off x="993913" y="403463"/>
            <a:ext cx="7500730" cy="97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103886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15.Advanced Join: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query to list FirstName,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LastName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ProductName, Quantity, and Price for all sales. Use INNER JOIN to link Sales,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SaleItems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Products, and Customers.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6C685-5771-57D1-C2C3-BBEF3E7C0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78" y="1709531"/>
            <a:ext cx="9197009" cy="433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5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161E0F-9731-5530-0C3A-0AC94C1B5C19}"/>
              </a:ext>
            </a:extLst>
          </p:cNvPr>
          <p:cNvSpPr txBox="1"/>
          <p:nvPr/>
        </p:nvSpPr>
        <p:spPr>
          <a:xfrm rot="21145034">
            <a:off x="492369" y="355121"/>
            <a:ext cx="10803988" cy="4708981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rgbClr val="000000">
                <a:alpha val="26000"/>
              </a:srgbClr>
            </a:outerShdw>
            <a:reflection blurRad="723900" stA="45000" endPos="65000" dist="635000" dir="5400000" sy="-100000" algn="bl" rotWithShape="0"/>
            <a:softEdge rad="12700"/>
          </a:effectLst>
        </p:spPr>
        <p:txBody>
          <a:bodyPr wrap="square">
            <a:spAutoFit/>
          </a:bodyPr>
          <a:lstStyle/>
          <a:p>
            <a:pPr algn="ctr"/>
            <a:endParaRPr lang="en-IN" sz="2400" b="1" dirty="0">
              <a:latin typeface="Bahnschrift SemiBold" panose="020B0502040204020203" pitchFamily="34" charset="0"/>
            </a:endParaRPr>
          </a:p>
          <a:p>
            <a:r>
              <a:rPr lang="en-IN" sz="2400" b="1" dirty="0">
                <a:latin typeface="Bahnschrift SemiBold" panose="020B0502040204020203" pitchFamily="34" charset="0"/>
              </a:rPr>
              <a:t>OBJECTIVES OF THE PROJECT </a:t>
            </a:r>
            <a:r>
              <a:rPr lang="en-IN" sz="3600" b="1" dirty="0">
                <a:latin typeface="Bahnschrift SemiBold" panose="020B0502040204020203" pitchFamily="34" charset="0"/>
              </a:rPr>
              <a:t>:</a:t>
            </a:r>
          </a:p>
          <a:p>
            <a:r>
              <a:rPr lang="en-US" sz="2400" b="0" dirty="0">
                <a:latin typeface="Calibri" panose="020F0502020204030204" pitchFamily="34" charset="0"/>
              </a:rPr>
              <a:t>It is Design to streamline and Enhance the checkout the process, improve accuracy and provide valuable insights for management.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en-US" sz="2400" b="0" dirty="0">
                <a:latin typeface="Calibri" panose="020F0502020204030204" pitchFamily="34" charset="0"/>
              </a:rPr>
              <a:t>Here we can see the customer list and billing process of their products </a:t>
            </a:r>
            <a:endParaRPr lang="en-US" sz="3600" b="1" dirty="0">
              <a:latin typeface="Bahnschrift SemiBold" panose="020B0502040204020203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n-US" sz="2400" b="0" dirty="0">
                <a:latin typeface="Calibri" panose="020F0502020204030204" pitchFamily="34" charset="0"/>
              </a:rPr>
              <a:t>We can see here how the sales is going on .</a:t>
            </a:r>
            <a:endParaRPr lang="en-US" sz="3200" b="1" dirty="0">
              <a:latin typeface="Bahnschrift SemiBold" panose="020B0502040204020203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n-US" sz="2400" b="0" dirty="0">
                <a:latin typeface="Calibri" panose="020F0502020204030204" pitchFamily="34" charset="0"/>
              </a:rPr>
              <a:t>We can observe the different categories of the products</a:t>
            </a:r>
            <a:endParaRPr lang="en-US" sz="3200" b="1" dirty="0">
              <a:latin typeface="Bahnschrift SemiBold" panose="020B0502040204020203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n-US" sz="2400" b="0" dirty="0">
                <a:latin typeface="Calibri" panose="020F0502020204030204" pitchFamily="34" charset="0"/>
              </a:rPr>
              <a:t>The Dataset contain information about the Customers, Categories, Products, Sales, Sale items, And Discounts</a:t>
            </a:r>
            <a:endParaRPr lang="en-US" sz="3200" b="1" dirty="0">
              <a:latin typeface="Bahnschrift SemiBold" panose="020B0502040204020203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en-US" sz="2400" b="0" dirty="0">
                <a:latin typeface="Calibri" panose="020F0502020204030204" pitchFamily="34" charset="0"/>
              </a:rPr>
              <a:t>By analyzing this data we aim to uncover and insights that can be improve business operations and decision making.</a:t>
            </a:r>
            <a:endParaRPr lang="en-US" sz="3200" b="1" dirty="0">
              <a:latin typeface="Bahnschrift SemiBold" panose="020B0502040204020203" pitchFamily="34" charset="0"/>
            </a:endParaRPr>
          </a:p>
          <a:p>
            <a:endParaRPr lang="en" sz="2400" b="1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306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C2FC26-DD26-2E46-38A2-D8F84D8C3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9" y="633045"/>
            <a:ext cx="3165876" cy="29810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29EF6-BB32-F596-3D61-1E5FEB7C65C2}"/>
              </a:ext>
            </a:extLst>
          </p:cNvPr>
          <p:cNvSpPr txBox="1"/>
          <p:nvPr/>
        </p:nvSpPr>
        <p:spPr>
          <a:xfrm>
            <a:off x="4323471" y="72515"/>
            <a:ext cx="849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Creating the tables 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1E1880-ABB0-44CE-EAFA-C1A50F3B4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110" y="666020"/>
            <a:ext cx="3939410" cy="29150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EF28997-B9EF-7CE0-C590-78AA098DE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626" y="3816370"/>
            <a:ext cx="6909436" cy="23426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834B04-E6D9-45FC-07CA-5F7CA11360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40" y="4045421"/>
            <a:ext cx="3950532" cy="17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233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6D93A3-CA57-6746-0DBC-315E2B58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332"/>
            <a:ext cx="5950634" cy="3137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4657B7-CD0D-A21C-03D0-0F8E13852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603" y="900331"/>
            <a:ext cx="4944821" cy="3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7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6CED12-7209-16F4-6C83-165E4AF3AE02}"/>
              </a:ext>
            </a:extLst>
          </p:cNvPr>
          <p:cNvSpPr txBox="1"/>
          <p:nvPr/>
        </p:nvSpPr>
        <p:spPr>
          <a:xfrm>
            <a:off x="3756074" y="604911"/>
            <a:ext cx="44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Inserting values into table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82414-77E3-1AD4-423E-A0251379660D}"/>
              </a:ext>
            </a:extLst>
          </p:cNvPr>
          <p:cNvSpPr txBox="1"/>
          <p:nvPr/>
        </p:nvSpPr>
        <p:spPr>
          <a:xfrm>
            <a:off x="872197" y="1111348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D89EEC-6A87-F5C9-419F-7582F335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6660"/>
            <a:ext cx="6630325" cy="22101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B0C3C9-D608-9CB5-3B1C-E462574D1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947" y="1589649"/>
            <a:ext cx="5210902" cy="320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7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09B64B-2A6B-8F06-7366-4C4A4B8FF363}"/>
              </a:ext>
            </a:extLst>
          </p:cNvPr>
          <p:cNvSpPr txBox="1"/>
          <p:nvPr/>
        </p:nvSpPr>
        <p:spPr>
          <a:xfrm>
            <a:off x="4670474" y="253218"/>
            <a:ext cx="209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FD31A-E625-2E9F-3B1D-CEB2BFC1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87" y="1253248"/>
            <a:ext cx="5073466" cy="3825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CF2A53-4ADA-7ECD-2477-773B6F174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37997"/>
            <a:ext cx="4313820" cy="348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1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22E00-7CCC-A77B-78E1-2A5897AC3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57" y="1448972"/>
            <a:ext cx="3509457" cy="36153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415412-1C6D-3D6D-F659-448E3BE48CE1}"/>
              </a:ext>
            </a:extLst>
          </p:cNvPr>
          <p:cNvSpPr txBox="1"/>
          <p:nvPr/>
        </p:nvSpPr>
        <p:spPr>
          <a:xfrm>
            <a:off x="4811151" y="522291"/>
            <a:ext cx="2307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Categories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93E87-CCD1-5113-DC22-B22565C22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455" y="1561515"/>
            <a:ext cx="2854169" cy="37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4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470AC8-5A96-199B-31B0-B1BED63A67F1}"/>
              </a:ext>
            </a:extLst>
          </p:cNvPr>
          <p:cNvSpPr txBox="1"/>
          <p:nvPr/>
        </p:nvSpPr>
        <p:spPr>
          <a:xfrm>
            <a:off x="5092504" y="733306"/>
            <a:ext cx="2447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Sales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39B63-FFB8-FA93-9B7C-DD60093AB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79892"/>
            <a:ext cx="6400800" cy="3456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20816B-F15A-99F1-3FD6-64F91323C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795" y="1765661"/>
            <a:ext cx="3671668" cy="345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366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292</TotalTime>
  <Words>1110</Words>
  <Application>Microsoft Office PowerPoint</Application>
  <PresentationFormat>Widescreen</PresentationFormat>
  <Paragraphs>87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Bahnschrift SemiBold</vt:lpstr>
      <vt:lpstr>Calibri</vt:lpstr>
      <vt:lpstr>Calibri Light</vt:lpstr>
      <vt:lpstr>Courier New</vt:lpstr>
      <vt:lpstr>Symbol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2024-08-20T01:39:58Z</dcterms:created>
  <dcterms:modified xsi:type="dcterms:W3CDTF">2024-08-28T10:18:48Z</dcterms:modified>
</cp:coreProperties>
</file>