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0a33905e_2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g31d0a33905e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0a3390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d0a3390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d0a33905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d0a33905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d0a33905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d0a33905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d0a33905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d0a33905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d1cd378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d1cd378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d0a33905e_2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g31d0a33905e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d1cd37820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d1cd37820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d1cd3782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d1cd3782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d1cd37820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d1cd37820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d1cd37820_2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g31d1cd3782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d0a33905e_2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31d0a33905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d1cd37820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d1cd37820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d1cd3782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d1cd37820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d1cd37820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d1cd37820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d1cd37820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d1cd37820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d1cd3782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3" name="Google Shape;343;g31d1cd3782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d1cd37820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d1cd37820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d1a91ad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d1a91ad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d1a91ad0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d1a91ad0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d1a91ad0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d1a91ad0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d1a91ad0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d1a91ad0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d0a33905e_2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31d0a33905e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d1a91ad0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d1a91ad0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d1a91ad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d1a91ad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d1a91ad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d1a91ad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d1a91ad0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d1a91ad0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d0a33905e_2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31d0a33905e_2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d0a33905e_2_1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31d0a33905e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d1cd3782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31d1cd3782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d0a3390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d0a3390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d0a3390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d0a3390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d0a3390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d0a3390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d0a33905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d0a33905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2438" y="4600793"/>
            <a:ext cx="82391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52438" y="2759190"/>
            <a:ext cx="8239125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2438" y="983145"/>
            <a:ext cx="8239125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125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228600" y="1087437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4"/>
          </p:nvPr>
        </p:nvSpPr>
        <p:spPr>
          <a:xfrm>
            <a:off x="2322513" y="1087437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6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6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>
            <a:spLocks noGrp="1"/>
          </p:cNvSpPr>
          <p:nvPr>
            <p:ph type="pic" idx="2"/>
          </p:nvPr>
        </p:nvSpPr>
        <p:spPr>
          <a:xfrm>
            <a:off x="896144" y="306387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 rot="5400000">
            <a:off x="2366169" y="1085851"/>
            <a:ext cx="29257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1"/>
            <a:ext cx="2925762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38689" cy="143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452438" y="4600793"/>
            <a:ext cx="82391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1673501" y="-454633"/>
            <a:ext cx="8366056" cy="1705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None/>
            </a:pPr>
            <a:r>
              <a:rPr lang="en" sz="2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Towards sustainable energy management  : </a:t>
            </a:r>
            <a:br>
              <a:rPr lang="en" sz="2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2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Federated Learning </a:t>
            </a:r>
            <a:endParaRPr sz="2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2102127" y="1877497"/>
            <a:ext cx="4688785" cy="209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Vatsa Khatri (BT21CSE006)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Prajwal Sam Rachapudy (BT21CSE015)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Deshmukh (BT21CSE020)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Rashmi Sharma (BT21CSE022)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guidance of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PVN Prashanth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Approach</a:t>
            </a:r>
            <a:b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l="3908" t="2730" r="21792" b="50270"/>
          <a:stretch/>
        </p:blipFill>
        <p:spPr>
          <a:xfrm>
            <a:off x="0" y="744875"/>
            <a:ext cx="4960825" cy="43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 l="3732" t="46306" r="14946" b="2649"/>
          <a:stretch/>
        </p:blipFill>
        <p:spPr>
          <a:xfrm>
            <a:off x="4960825" y="744875"/>
            <a:ext cx="4190925" cy="43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Approach</a:t>
            </a:r>
            <a:b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95" y="784950"/>
            <a:ext cx="6871507" cy="42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this method</a:t>
            </a:r>
            <a:b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0" y="1722500"/>
            <a:ext cx="8949600" cy="26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➢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Concurrency is limited to single file , independent clients(files or machines)can be better handled using multiple files approach.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Solution</a:t>
            </a:r>
            <a:b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0" y="2124825"/>
            <a:ext cx="89496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➢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know that the real world scenarios are represented better by </a:t>
            </a:r>
            <a:r>
              <a:rPr lang="en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file approach.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Realistic CLient Server Approach: Better Solution </a:t>
            </a:r>
            <a:b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27701-9475-B779-A757-8583B6DB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991" y="820348"/>
            <a:ext cx="4985410" cy="41496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0" y="-14909"/>
            <a:ext cx="9144000" cy="75288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Client and Server Class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l="-47" r="52892"/>
          <a:stretch/>
        </p:blipFill>
        <p:spPr>
          <a:xfrm>
            <a:off x="240200" y="1760275"/>
            <a:ext cx="4104801" cy="2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/>
        </p:nvSpPr>
        <p:spPr>
          <a:xfrm>
            <a:off x="48661" y="895117"/>
            <a:ext cx="236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4">
            <a:alphaModFix/>
          </a:blip>
          <a:srcRect l="2119" r="9953"/>
          <a:stretch/>
        </p:blipFill>
        <p:spPr>
          <a:xfrm>
            <a:off x="4572000" y="2322350"/>
            <a:ext cx="4421124" cy="24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300" y="895113"/>
            <a:ext cx="1415325" cy="13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5" y="1098088"/>
            <a:ext cx="4495799" cy="228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349" y="982375"/>
            <a:ext cx="3777252" cy="1898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49" y="3154269"/>
            <a:ext cx="3530380" cy="184228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3349" y="3175469"/>
            <a:ext cx="3459218" cy="184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2300" y="68475"/>
            <a:ext cx="56959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50" y="170663"/>
            <a:ext cx="32289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551750" y="570525"/>
            <a:ext cx="11193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3"/>
          <p:cNvSpPr txBox="1"/>
          <p:nvPr/>
        </p:nvSpPr>
        <p:spPr>
          <a:xfrm>
            <a:off x="783125" y="675500"/>
            <a:ext cx="77376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models from all leaf nodes directly connected to the global model (node 0).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:return: The updated global model coefficients and intercept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5" y="1584300"/>
            <a:ext cx="4059326" cy="21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850" y="1584300"/>
            <a:ext cx="4675701" cy="25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275" y="161138"/>
            <a:ext cx="29051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989500"/>
            <a:ext cx="8839200" cy="18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Client and Server Class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r="44401" b="1960"/>
          <a:stretch/>
        </p:blipFill>
        <p:spPr>
          <a:xfrm>
            <a:off x="337575" y="1075525"/>
            <a:ext cx="3829751" cy="20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 txBox="1"/>
          <p:nvPr/>
        </p:nvSpPr>
        <p:spPr>
          <a:xfrm>
            <a:off x="5137660" y="911112"/>
            <a:ext cx="236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976" y="2624337"/>
            <a:ext cx="4671874" cy="217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-14909"/>
            <a:ext cx="9144000" cy="75288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Review of last evaluation/Where we left last time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1020535" y="1864956"/>
            <a:ext cx="71028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encountered two challenges with FL:</a:t>
            </a:r>
            <a:endParaRPr sz="2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Asynchronous challenge</a:t>
            </a: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2) Data Heterogenity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6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50" y="238125"/>
            <a:ext cx="61055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675" y="1506727"/>
            <a:ext cx="5222649" cy="265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7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450" y="357200"/>
            <a:ext cx="50958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504" y="1791029"/>
            <a:ext cx="5823775" cy="29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8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8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466700"/>
            <a:ext cx="57054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575" y="1631100"/>
            <a:ext cx="5597374" cy="29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162" y="2257880"/>
            <a:ext cx="1977325" cy="1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513" y="1471203"/>
            <a:ext cx="5740700" cy="29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9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9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Communication between Server and Clients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258139" y="459630"/>
            <a:ext cx="8627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Communication between Server and Clients</a:t>
            </a:r>
            <a:br>
              <a:rPr lang="en" sz="3600"/>
            </a:br>
            <a:r>
              <a:rPr lang="en" sz="3600"/>
              <a:t>-</a:t>
            </a:r>
            <a:br>
              <a:rPr lang="en" sz="3600"/>
            </a:br>
            <a:r>
              <a:rPr lang="en" sz="3600"/>
              <a:t>API Calls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075" y="1593875"/>
            <a:ext cx="3915849" cy="3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>
            <a:spLocks noGrp="1"/>
          </p:cNvSpPr>
          <p:nvPr>
            <p:ph type="title"/>
          </p:nvPr>
        </p:nvSpPr>
        <p:spPr>
          <a:xfrm>
            <a:off x="2088675" y="88794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u="sng"/>
              <a:t>Endpoints at Server</a:t>
            </a:r>
            <a:endParaRPr sz="3100" b="1" u="sng"/>
          </a:p>
        </p:txBody>
      </p:sp>
      <p:sp>
        <p:nvSpPr>
          <p:cNvPr id="353" name="Google Shape;353;p51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1"/>
          <p:cNvSpPr txBox="1">
            <a:spLocks noGrp="1"/>
          </p:cNvSpPr>
          <p:nvPr>
            <p:ph type="body" idx="2"/>
          </p:nvPr>
        </p:nvSpPr>
        <p:spPr>
          <a:xfrm>
            <a:off x="452450" y="1247750"/>
            <a:ext cx="8239200" cy="32553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1) “/send_update”</a:t>
            </a:r>
            <a:endParaRPr sz="2200" b="1"/>
          </a:p>
          <a:p>
            <a:pPr marL="45720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	</a:t>
            </a:r>
            <a:r>
              <a:rPr lang="en" sz="2200"/>
              <a:t>Client calls the endpoint to send their updates to the server </a:t>
            </a:r>
            <a:endParaRPr sz="220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2) “/aggregate”</a:t>
            </a: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4572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/>
              <a:t>As soon as the updates are sent client calls this endpoint to initialize aggreagtion</a:t>
            </a:r>
            <a:endParaRPr sz="220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		</a:t>
            </a: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3) “/get_global_model”</a:t>
            </a: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	</a:t>
            </a:r>
            <a:r>
              <a:rPr lang="en" sz="2200"/>
              <a:t>API to retrieve the global model and DAG</a:t>
            </a:r>
            <a:endParaRPr sz="220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	</a:t>
            </a:r>
            <a:endParaRPr sz="22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00" y="776275"/>
            <a:ext cx="6356573" cy="35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title"/>
          </p:nvPr>
        </p:nvSpPr>
        <p:spPr>
          <a:xfrm>
            <a:off x="228600" y="3333482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DAG (updated) - node added</a:t>
            </a:r>
            <a:endParaRPr u="sng"/>
          </a:p>
        </p:txBody>
      </p:sp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3"/>
          <p:cNvSpPr/>
          <p:nvPr/>
        </p:nvSpPr>
        <p:spPr>
          <a:xfrm>
            <a:off x="1054600" y="1708700"/>
            <a:ext cx="1132200" cy="109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C1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2519688" y="176250"/>
            <a:ext cx="3946500" cy="173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{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"metadata": metadata,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"Client":   {  "client_id": client.client_id,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"address: client.address },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"new_coeff": updated_coeff,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"updated_intercept": updated_intercept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3"/>
          <p:cNvSpPr/>
          <p:nvPr/>
        </p:nvSpPr>
        <p:spPr>
          <a:xfrm>
            <a:off x="7057900" y="1247750"/>
            <a:ext cx="1989600" cy="202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“/send_update”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53"/>
          <p:cNvCxnSpPr>
            <a:endCxn id="372" idx="2"/>
          </p:cNvCxnSpPr>
          <p:nvPr/>
        </p:nvCxnSpPr>
        <p:spPr>
          <a:xfrm rot="10800000" flipH="1">
            <a:off x="2186800" y="2258600"/>
            <a:ext cx="48711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53"/>
          <p:cNvSpPr/>
          <p:nvPr/>
        </p:nvSpPr>
        <p:spPr>
          <a:xfrm>
            <a:off x="2891750" y="4443900"/>
            <a:ext cx="598500" cy="57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4272800" y="4175475"/>
            <a:ext cx="598500" cy="57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53"/>
          <p:cNvCxnSpPr>
            <a:stCxn id="375" idx="2"/>
            <a:endCxn id="374" idx="6"/>
          </p:cNvCxnSpPr>
          <p:nvPr/>
        </p:nvCxnSpPr>
        <p:spPr>
          <a:xfrm flipH="1">
            <a:off x="3490100" y="4461225"/>
            <a:ext cx="782700" cy="2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325" y="901600"/>
            <a:ext cx="5709598" cy="33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/>
          <p:nvPr/>
        </p:nvSpPr>
        <p:spPr>
          <a:xfrm>
            <a:off x="1216475" y="3018800"/>
            <a:ext cx="1099800" cy="111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C1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5"/>
          <p:cNvSpPr/>
          <p:nvPr/>
        </p:nvSpPr>
        <p:spPr>
          <a:xfrm>
            <a:off x="5534900" y="2723600"/>
            <a:ext cx="3299700" cy="170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“coeff”:global_coeff,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“Intercept”:global_intercept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55"/>
          <p:cNvCxnSpPr>
            <a:stCxn id="390" idx="1"/>
            <a:endCxn id="389" idx="6"/>
          </p:cNvCxnSpPr>
          <p:nvPr/>
        </p:nvCxnSpPr>
        <p:spPr>
          <a:xfrm rot="10800000">
            <a:off x="2316200" y="3576800"/>
            <a:ext cx="32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55"/>
          <p:cNvSpPr/>
          <p:nvPr/>
        </p:nvSpPr>
        <p:spPr>
          <a:xfrm>
            <a:off x="1216463" y="800100"/>
            <a:ext cx="1099800" cy="111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C1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5"/>
          <p:cNvSpPr/>
          <p:nvPr/>
        </p:nvSpPr>
        <p:spPr>
          <a:xfrm>
            <a:off x="5915075" y="428100"/>
            <a:ext cx="1997700" cy="186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/aggregate”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55"/>
          <p:cNvCxnSpPr>
            <a:stCxn id="392" idx="6"/>
            <a:endCxn id="393" idx="2"/>
          </p:cNvCxnSpPr>
          <p:nvPr/>
        </p:nvCxnSpPr>
        <p:spPr>
          <a:xfrm>
            <a:off x="2316263" y="1358100"/>
            <a:ext cx="359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55"/>
          <p:cNvSpPr txBox="1"/>
          <p:nvPr/>
        </p:nvSpPr>
        <p:spPr>
          <a:xfrm>
            <a:off x="2995525" y="701975"/>
            <a:ext cx="2393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requests the server to perform aggregation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/>
          <p:nvPr/>
        </p:nvSpPr>
        <p:spPr>
          <a:xfrm>
            <a:off x="0" y="-14909"/>
            <a:ext cx="9144000" cy="75288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Review of last evaluation/Where we left last time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422988" y="1047278"/>
            <a:ext cx="74271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to </a:t>
            </a: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Challenge</a:t>
            </a:r>
            <a:endParaRPr sz="29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559837" y="1617306"/>
            <a:ext cx="83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" sz="1500" b="1" i="0" u="none" strike="noStrike" cap="none">
                <a:solidFill>
                  <a:srgbClr val="000000"/>
                </a:solidFill>
              </a:rPr>
              <a:t>Directed Acyclic Grap</a:t>
            </a:r>
            <a:r>
              <a:rPr lang="en" sz="1500" b="1"/>
              <a:t>h (DAG)</a:t>
            </a:r>
            <a:r>
              <a:rPr lang="en" sz="1500" b="1" i="0" u="none" strike="noStrike" cap="none">
                <a:solidFill>
                  <a:srgbClr val="000000"/>
                </a:solidFill>
              </a:rPr>
              <a:t> Approach</a:t>
            </a:r>
            <a:endParaRPr sz="1500" b="1"/>
          </a:p>
        </p:txBody>
      </p:sp>
      <p:sp>
        <p:nvSpPr>
          <p:cNvPr id="158" name="Google Shape;158;p29"/>
          <p:cNvSpPr/>
          <p:nvPr/>
        </p:nvSpPr>
        <p:spPr>
          <a:xfrm>
            <a:off x="3069650" y="2251325"/>
            <a:ext cx="5235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3069650" y="2871725"/>
            <a:ext cx="5235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3069650" y="3492125"/>
            <a:ext cx="5235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6088000" y="2739125"/>
            <a:ext cx="729000" cy="75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9"/>
          <p:cNvCxnSpPr>
            <a:stCxn id="161" idx="1"/>
            <a:endCxn id="158" idx="6"/>
          </p:cNvCxnSpPr>
          <p:nvPr/>
        </p:nvCxnSpPr>
        <p:spPr>
          <a:xfrm rot="10800000">
            <a:off x="3593160" y="2495099"/>
            <a:ext cx="2601600" cy="3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9"/>
          <p:cNvCxnSpPr>
            <a:stCxn id="161" idx="2"/>
            <a:endCxn id="159" idx="6"/>
          </p:cNvCxnSpPr>
          <p:nvPr/>
        </p:nvCxnSpPr>
        <p:spPr>
          <a:xfrm rot="10800000">
            <a:off x="3593200" y="3115625"/>
            <a:ext cx="249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9"/>
          <p:cNvCxnSpPr>
            <a:stCxn id="161" idx="3"/>
            <a:endCxn id="160" idx="6"/>
          </p:cNvCxnSpPr>
          <p:nvPr/>
        </p:nvCxnSpPr>
        <p:spPr>
          <a:xfrm flipH="1">
            <a:off x="3593160" y="3381850"/>
            <a:ext cx="2601600" cy="3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9"/>
          <p:cNvSpPr txBox="1"/>
          <p:nvPr/>
        </p:nvSpPr>
        <p:spPr>
          <a:xfrm>
            <a:off x="4039700" y="3979925"/>
            <a:ext cx="170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(Updated DAG)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6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5" y="579413"/>
            <a:ext cx="7669901" cy="34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7"/>
          <p:cNvSpPr/>
          <p:nvPr/>
        </p:nvSpPr>
        <p:spPr>
          <a:xfrm>
            <a:off x="1297350" y="2165600"/>
            <a:ext cx="1099800" cy="111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C1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7"/>
          <p:cNvSpPr/>
          <p:nvPr/>
        </p:nvSpPr>
        <p:spPr>
          <a:xfrm>
            <a:off x="4240950" y="1247750"/>
            <a:ext cx="4045800" cy="295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“Global_model”:{“coeff”:global_coeff,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“Intercept”:global_intercept}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“Dag”:adj_matrix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“Nodes”: [dag_nodes]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57"/>
          <p:cNvCxnSpPr>
            <a:stCxn id="410" idx="1"/>
            <a:endCxn id="409" idx="6"/>
          </p:cNvCxnSpPr>
          <p:nvPr/>
        </p:nvCxnSpPr>
        <p:spPr>
          <a:xfrm rot="10800000">
            <a:off x="2397150" y="2723600"/>
            <a:ext cx="18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" name="Google Shape;412;p57"/>
          <p:cNvSpPr txBox="1"/>
          <p:nvPr/>
        </p:nvSpPr>
        <p:spPr>
          <a:xfrm>
            <a:off x="989875" y="152050"/>
            <a:ext cx="48846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of  “/get_global_model” api</a:t>
            </a:r>
            <a:endParaRPr sz="2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>
            <a:spLocks noGrp="1"/>
          </p:cNvSpPr>
          <p:nvPr>
            <p:ph type="title"/>
          </p:nvPr>
        </p:nvSpPr>
        <p:spPr>
          <a:xfrm>
            <a:off x="2638625" y="-6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WALKTHROUGH</a:t>
            </a:r>
            <a:endParaRPr sz="2800" b="1"/>
          </a:p>
        </p:txBody>
      </p:sp>
      <p:sp>
        <p:nvSpPr>
          <p:cNvPr id="418" name="Google Shape;418;p58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8"/>
          <p:cNvSpPr txBox="1">
            <a:spLocks noGrp="1"/>
          </p:cNvSpPr>
          <p:nvPr>
            <p:ph type="body" idx="2"/>
          </p:nvPr>
        </p:nvSpPr>
        <p:spPr>
          <a:xfrm>
            <a:off x="554100" y="871550"/>
            <a:ext cx="8589900" cy="41880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1) Initially Client1 sends its updates to the server it will call the aggregate api 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dirty="0"/>
              <a:t>Changes: i) node added to DAG</a:t>
            </a:r>
            <a:endParaRPr dirty="0"/>
          </a:p>
          <a:p>
            <a:pPr marL="9144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       ii)server-node coeff and intercept updated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2)CLient2 sends model updates and calls aggregation api 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Changes: i) node added to DAG</a:t>
            </a:r>
            <a:endParaRPr dirty="0"/>
          </a:p>
          <a:p>
            <a:pPr marL="9144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       ii)server-node coeff and intercept updated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3)Client3 (in near proximity to Client2) send updates and aggregation api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Changes: i) node added to DAG(edge between server-client3 </a:t>
            </a:r>
            <a:r>
              <a:rPr lang="en"/>
              <a:t>&amp; client2-client3</a:t>
            </a:r>
            <a:r>
              <a:rPr lang="en" dirty="0"/>
              <a:t>)</a:t>
            </a:r>
            <a:endParaRPr dirty="0"/>
          </a:p>
          <a:p>
            <a:pPr marL="9144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       ii)server-node coeff and intercept updated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4)Again Client1 sends its updates and calls aggregation api 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Changes: i) No node added to DAG(client1 node over-written with updated timestamp)</a:t>
            </a:r>
            <a:endParaRPr dirty="0"/>
          </a:p>
          <a:p>
            <a:pPr marL="9144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       ii)server-node coeff and intercept updated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9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9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>
            <a:spLocks noGrp="1"/>
          </p:cNvSpPr>
          <p:nvPr>
            <p:ph type="title" idx="4294967295"/>
          </p:nvPr>
        </p:nvSpPr>
        <p:spPr>
          <a:xfrm>
            <a:off x="2514645" y="2127600"/>
            <a:ext cx="41145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0"/>
          <p:cNvSpPr/>
          <p:nvPr/>
        </p:nvSpPr>
        <p:spPr>
          <a:xfrm>
            <a:off x="0" y="-14850"/>
            <a:ext cx="9143700" cy="7527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0" y="-14909"/>
            <a:ext cx="9144000" cy="75288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</a:t>
            </a:r>
            <a:r>
              <a:rPr lang="en" sz="3600"/>
              <a:t>Node in the DAG</a:t>
            </a: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2723235" y="1198691"/>
            <a:ext cx="3542700" cy="309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updated model parameters (coefficients and intercept)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ID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Latitude, Longitude(Location of the client)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798306" y="4374584"/>
            <a:ext cx="77340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22860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a Node</a:t>
            </a: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Client-Client Relation</a:t>
            </a: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657050" y="1476900"/>
            <a:ext cx="7721400" cy="4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we have considered the relation between client and server only but in real life scenario there can be relation between client and client based on the following two parameters: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en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Proximity Approximation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With the help of (latitude,longitude) for each client we can find the distance with the other clients and if their distance &gt; threshold value then we can establish a relation between the clients.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en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Similarity: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similarity score between the models of two clients is greater than a threshold then we can establish a relation between the clients.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DAG Approach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5" y="1075366"/>
            <a:ext cx="8839200" cy="211406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502400" y="3364475"/>
            <a:ext cx="83949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initialising a list of clients where each client is an independent object of the Client class (which will be discussed later in this presentation).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client object, we are adding an address field to apply the proximity approximation.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132675" y="1765950"/>
            <a:ext cx="8503800" cy="3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Till now, we have been using sequential method to handle all the clients and then send the update to the global model.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here we used the concurrent approach to simulate multiple clients.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Concurreny Approach</a:t>
            </a:r>
            <a:b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2814113" y="4664225"/>
            <a:ext cx="275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Method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38" y="805287"/>
            <a:ext cx="6808725" cy="3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Concurreny Approach</a:t>
            </a:r>
            <a:b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2814113" y="4664225"/>
            <a:ext cx="275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Method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rcRect b="21183"/>
          <a:stretch/>
        </p:blipFill>
        <p:spPr>
          <a:xfrm>
            <a:off x="1017545" y="1058618"/>
            <a:ext cx="6850744" cy="302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788</Words>
  <Application>Microsoft Office PowerPoint</Application>
  <PresentationFormat>On-screen Show (16:9)</PresentationFormat>
  <Paragraphs>140</Paragraphs>
  <Slides>34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Georgia</vt:lpstr>
      <vt:lpstr>Noto Sans Symbols</vt:lpstr>
      <vt:lpstr>Times New Roman</vt:lpstr>
      <vt:lpstr>Simple Light</vt:lpstr>
      <vt:lpstr>Office Theme</vt:lpstr>
      <vt:lpstr>Towards sustainable energy management  :  Federated Learning </vt:lpstr>
      <vt:lpstr>Review of last evaluation/Where we left last time</vt:lpstr>
      <vt:lpstr>Review of last evaluation/Where we left last time</vt:lpstr>
      <vt:lpstr>Structure of Node in the DAG </vt:lpstr>
      <vt:lpstr>Client-Client Relation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Client and Server Class</vt:lpstr>
      <vt:lpstr>PowerPoint Presentation</vt:lpstr>
      <vt:lpstr>PowerPoint Presentation</vt:lpstr>
      <vt:lpstr>PowerPoint Presentation</vt:lpstr>
      <vt:lpstr>Structure of Client and Server Class</vt:lpstr>
      <vt:lpstr>PowerPoint Presentation</vt:lpstr>
      <vt:lpstr>PowerPoint Presentation</vt:lpstr>
      <vt:lpstr>PowerPoint Presentation</vt:lpstr>
      <vt:lpstr>PowerPoint Presentation</vt:lpstr>
      <vt:lpstr>Communication between Server and Clients - API Calls</vt:lpstr>
      <vt:lpstr>Endpoints at Server</vt:lpstr>
      <vt:lpstr>PowerPoint Presentation</vt:lpstr>
      <vt:lpstr>DAG (updated) - node added</vt:lpstr>
      <vt:lpstr>PowerPoint Presentation</vt:lpstr>
      <vt:lpstr>PowerPoint Presentation</vt:lpstr>
      <vt:lpstr>PowerPoint Presentation</vt:lpstr>
      <vt:lpstr>PowerPoint Presentation</vt:lpstr>
      <vt:lpstr>WALKTHROUGH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 Prajwal Sam</cp:lastModifiedBy>
  <cp:revision>6</cp:revision>
  <dcterms:modified xsi:type="dcterms:W3CDTF">2024-12-09T12:25:07Z</dcterms:modified>
</cp:coreProperties>
</file>