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8" r:id="rId3"/>
    <p:sldId id="326" r:id="rId4"/>
    <p:sldId id="304" r:id="rId5"/>
    <p:sldId id="328" r:id="rId6"/>
    <p:sldId id="262" r:id="rId7"/>
    <p:sldId id="285" r:id="rId8"/>
    <p:sldId id="327" r:id="rId9"/>
    <p:sldId id="323" r:id="rId10"/>
    <p:sldId id="324" r:id="rId11"/>
    <p:sldId id="315" r:id="rId12"/>
    <p:sldId id="260" r:id="rId13"/>
    <p:sldId id="316" r:id="rId14"/>
    <p:sldId id="317" r:id="rId15"/>
    <p:sldId id="31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9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4DE7-7904-4254-B1C7-3F16BF71923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809D0-7852-44C7-8102-CE65CA946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9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809D0-7852-44C7-8102-CE65CA9461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B44F-8BFE-9613-2398-4D4CAD55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2EAE9-3937-EFA0-9611-E015021D6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1552-D9DA-21F2-1E4B-9B90B2FC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E57E-9359-4BAA-9FB8-CDE24FBD02F1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9917-99DA-29D0-CD17-4320799C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85D7-41EE-43C6-66FB-4C84A21B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4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9C90-F54B-34DF-E627-A96ECECB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647B1-9C27-ABCF-8216-255DBEC7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F083-6728-C6EB-3370-B5149F89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A38-AE1D-4559-AADA-1F2862A5AA3F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DCA1-8E6B-FD10-CE36-DC272F1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FF78-870F-CA45-C72E-9C8BAEA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6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C1C52-AF64-6437-2AEE-31BE3045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53718-CDE7-6B6C-7769-E67A2268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12FC-972A-D04F-F968-01C4176E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26BE-A82E-414F-A1A0-4278DE611C04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4200-FA36-2290-03D1-631DF0A8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8AB7-E4B6-53D9-82DD-48EEBC9F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6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F9DE-3D82-9A51-B4E6-FEFF977F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A659-672D-FA5A-CBCE-BDA5FADC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32F7-617E-A7C2-0E3A-ACC58888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9333-6AEC-4601-803E-E9CC4FBACB41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F610-2A12-D4BD-9264-F8A32FB0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2FEC-FDF5-9111-4937-228E497D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0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EF6-EB73-B199-24AB-F05EA123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2195E-39C7-151E-A80E-349953B66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FD30-46BE-BA16-A775-A153A5DD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2F50-8F42-4B0C-863E-E00D735DCAA9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6646-9A3F-8D47-C7AC-7B67BC03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DEB5-E5A0-0A63-55A0-0768161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EC48-40A6-8365-A4B1-7263AE01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F31E-B3C3-3154-94BC-E04221F2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097FC-E307-FE79-2B68-F66D44DA8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FE377-DE7E-E9F8-4664-2AC7A27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5CE5-E21C-4443-9175-6FE54C3D3976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B305-394A-05E1-DEEF-6F515AAD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1B4D8-0AA8-B83F-D4E1-F4F8344B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8D91-BE50-0FFA-8415-451D294B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089C-2B3F-6ECA-A4FE-2FC803C7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90D4-C2B1-8385-D9E4-4FBBCB5EA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1A721-EEF7-3400-AD13-4AF55DFA5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2B9C-21E5-1222-4C1B-450D4F8D2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C1122-4A72-B597-9A30-900A7AD1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2C0D-7A3F-4290-AA54-4EDFB1AFB4D7}" type="datetime1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6FC13-22F3-E4CE-2F1D-2CFAA3D0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40E4E-291D-4C29-F19D-DA7C240C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306-499C-3B78-DAE8-71E28D82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726A2-1DCB-E180-07A2-90419A9D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D24C-D217-430A-8A0B-A927BDDBF6F5}" type="datetime1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C9F71-2D1D-DD07-DB34-4174AFB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7BB3-E3DC-3EBC-DF34-45E0AB5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FB23A-DE62-F05E-D06C-59B6C1F7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9EFC-A20E-4079-8AB1-4A00696EC450}" type="datetime1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4FBCF-8830-4F63-87A6-DA6AA05F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D2EC3-37AE-0525-0621-12F80997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6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B19D-6F89-E2C0-EDB3-F869BF5C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13B1-A2F7-B7F8-4D3B-BC664902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F1D13-9022-7B18-125F-78A8A39C9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3989-CF17-794F-7C5A-59B86EC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6438-B011-441A-B715-D42FC30B40A2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41B8-C4D4-40C9-41AE-182EE499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6548-9A10-31D8-B7BF-7BF7D9EE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5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91E6-016C-8C5E-5A9A-67C795CA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FCEF8-C10F-EB75-6EE2-14004F14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85E25-E550-50EA-C733-20C4EBF4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47BD-4068-4A65-C219-9821935A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9CC-56C0-481A-8AB7-6BCE03EC66A0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17749-8DDC-29A1-D3F5-7B4E9B63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513E-36FB-CB0E-58D5-F66DB394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7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907A-46E4-27E9-ED43-9CCCBE05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A1C0-FDB7-5A3E-4BE2-2CDA2914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9E12-9C16-FB18-2B3C-D4C560D04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A07C2-2310-4D46-A2FE-A17F280CB6CC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DB05-0333-7081-58ED-FD74ED9EF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8815-7E52-12E2-52DE-84E9DD969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0178-A23D-479D-9985-05395213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3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30205B-3A92-F823-43A6-15F426CEF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69" y="3397607"/>
            <a:ext cx="1595588" cy="15955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91C22E-0B88-A283-F25A-EDC9A47657A5}"/>
              </a:ext>
            </a:extLst>
          </p:cNvPr>
          <p:cNvSpPr txBox="1">
            <a:spLocks/>
          </p:cNvSpPr>
          <p:nvPr/>
        </p:nvSpPr>
        <p:spPr>
          <a:xfrm>
            <a:off x="2165713" y="258401"/>
            <a:ext cx="7886700" cy="5237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8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0C7D9-D9E2-446B-65F7-F64AB043C8D4}"/>
              </a:ext>
            </a:extLst>
          </p:cNvPr>
          <p:cNvSpPr txBox="1"/>
          <p:nvPr/>
        </p:nvSpPr>
        <p:spPr>
          <a:xfrm>
            <a:off x="4819650" y="1699986"/>
            <a:ext cx="2355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Agrawal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(DT23CSE017)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</a:p>
          <a:p>
            <a:pPr algn="ctr">
              <a:lnSpc>
                <a:spcPct val="150000"/>
              </a:lnSpc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PVN Prashanth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23DFC-4433-3FAF-30E3-BAD8428204F5}"/>
              </a:ext>
            </a:extLst>
          </p:cNvPr>
          <p:cNvSpPr txBox="1"/>
          <p:nvPr/>
        </p:nvSpPr>
        <p:spPr>
          <a:xfrm>
            <a:off x="3786043" y="5014422"/>
            <a:ext cx="4619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Visvesvaraya National Institute of Technology</a:t>
            </a:r>
          </a:p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Nagpur 440010 (India)</a:t>
            </a:r>
          </a:p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DAE89-2C05-FF56-9300-86A19776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549117" y="425865"/>
            <a:ext cx="289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Ph.D. Progress Seminar 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375" y="1005865"/>
            <a:ext cx="9338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Towards sustainable development energy management: Federated Learning Block chain Integration</a:t>
            </a:r>
          </a:p>
          <a:p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8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626EB-4A23-A89A-C8F3-D5BD9C67F9D1}"/>
              </a:ext>
            </a:extLst>
          </p:cNvPr>
          <p:cNvSpPr txBox="1"/>
          <p:nvPr/>
        </p:nvSpPr>
        <p:spPr>
          <a:xfrm>
            <a:off x="-422787" y="1119673"/>
            <a:ext cx="12614787" cy="545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In[3] it is seen that Federated learning is a recent framework for communication-efficient training of machine learning models over the data collected, stored, and processed by millions of wireless devices. In this paper, It introduces a sustainable machine learning framework for federated learning, using rechargeable devices that can collect energy from the ambient environment. In particular, it proposes a practical federated learning framework that utilizes intermittent energy arrivals for training, with provable convergence guarantees. Framework can be applied to both cross-device and cross-silo federated learning settings, including federated learning in wireless edge networks and the Internet-of-Things.</a:t>
            </a: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[4] federated learning-based energy forecasting and trading platform tailored for decentralized renewable energy markets is proposed. Leveraging the federated learning framework, Platform enables accurate and privacy-preserving energy forecasting while facilitating efficient energy trading and grid management. Through empirical evaluations using real-world data, It demonstrates the superior performance of its federated learning model in predicting energy generation levels compared to traditional baseline models. Overall, its federated learning-based energy forecasting and trading platform offers a transformative solution for decentralized renewable energy markets, promoting efficiency, reliability, and sustainability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9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Research Gap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1119673"/>
            <a:ext cx="1152364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25D8F9-23DB-12A3-6BB9-E4BF4821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99" y="1192906"/>
            <a:ext cx="1228105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Data Privacy and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federated learning to train AI models on decentralized data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sources without compromising privacy.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Transparency and Trust: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Utilizing blockchain for transparent and immutable energy transaction records,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accountability and trust in sustainable energy practices.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Energy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Developing algorithms that use federated learning to optimize energy distribution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networks based on real-time, localized data, contributing to energy efficiency and sustainability goals.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Collaboration: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Facilitating collaborative efforts among energy stakeholders by providing a secure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decentralized platform for data sharing and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1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CA5AC8-F42D-2FAF-99CE-718775B12D9E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27A7D-B578-DE3F-4CC9-47A5152A13C1}"/>
              </a:ext>
            </a:extLst>
          </p:cNvPr>
          <p:cNvSpPr txBox="1"/>
          <p:nvPr/>
        </p:nvSpPr>
        <p:spPr>
          <a:xfrm>
            <a:off x="0" y="1119673"/>
            <a:ext cx="11139948" cy="342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Towards sustainable development energy management: Federated Learning Block chain Integration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/>
              <a:t>Optimizing Energy Distribution:</a:t>
            </a:r>
            <a:r>
              <a:rPr lang="en-US" sz="2400" dirty="0"/>
              <a:t> Developing algorithms that use federated learning to optimize energy distribution networks based on real-time, localized data, contributing to energy efficiency and sustainability goals.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563FE-A80C-FAC2-99B7-40771979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0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CA5AC8-F42D-2FAF-99CE-718775B12D9E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27A7D-B578-DE3F-4CC9-47A5152A13C1}"/>
              </a:ext>
            </a:extLst>
          </p:cNvPr>
          <p:cNvSpPr txBox="1"/>
          <p:nvPr/>
        </p:nvSpPr>
        <p:spPr>
          <a:xfrm>
            <a:off x="0" y="1119673"/>
            <a:ext cx="11139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563FE-A80C-FAC2-99B7-40771979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AC5D40-7E0B-2548-3B9F-80DDA022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6971"/>
            <a:ext cx="1219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Data Privacy and 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Federated learning relies on training models across decentralized data sources while preserving data privacy.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that sensitive energy consumption data remains secure and anonymized throughout the training process is crucial.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Data Heterogeneity: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consumption patterns can vary significantly across different regions and demographics. Federated learning algorithms must effectively handle diverse and potentially uneven data distributions to produce robust and generalized models.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Real-Time Processing: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distribution networks require quick decision-making based on real-time data. Federated learning algorithms need to process and incorporate new data updates rapidly without compromising the accuracy of the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Communication and Coordination: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Federated learning involves communication between multiple entities (e.g., energy providers, consumers,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bodies) which may have different priorities and constraints. Ensuring effective coordination and communication protocols is essential for successful model training and deployment.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Model Aggregation and Fusion: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Federated learning involves aggregating model updates from multiple decentralized sources. Techniques for aggregating and fusing these updates while maintaining model accuracy and convergence are critical.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Scalability and Infrastructure: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federated learning in large-scale energy distribution networks requires robust infrastructure capable of handling the computational and communication demands of training and deploying models across distributed nodes.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Regulatory and Compliance Challenges: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distribution is often subject to regulatory frameworks and compliance requirements. Ensuring that federated learning models comply with relevant regulations while still achieving optimal efficiency and sustainability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goals is a significant challenge</a:t>
            </a:r>
          </a:p>
        </p:txBody>
      </p:sp>
    </p:spTree>
    <p:extLst>
      <p:ext uri="{BB962C8B-B14F-4D97-AF65-F5344CB8AC3E}">
        <p14:creationId xmlns:p14="http://schemas.microsoft.com/office/powerpoint/2010/main" val="182113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Research Plan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78549"/>
              </p:ext>
            </p:extLst>
          </p:nvPr>
        </p:nvGraphicFramePr>
        <p:xfrm>
          <a:off x="67235" y="1368593"/>
          <a:ext cx="1205753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33">
                <a:tc>
                  <a:txBody>
                    <a:bodyPr/>
                    <a:lstStyle/>
                    <a:p>
                      <a:r>
                        <a:rPr lang="en-US" dirty="0"/>
                        <a:t>Course work and Literature 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Months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2 course.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33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  <a:r>
                        <a:rPr lang="en-US" baseline="0" dirty="0"/>
                        <a:t> work and </a:t>
                      </a:r>
                      <a:r>
                        <a:rPr lang="en-US" dirty="0"/>
                        <a:t>Module 1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6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complete 1 course and implement module 1 in which consumer’s demand is fixed and storing extra </a:t>
                      </a:r>
                      <a:r>
                        <a:rPr lang="en-US"/>
                        <a:t>generated energy.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4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1017" y="1296716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US" sz="1400" dirty="0"/>
              <a:t>Safa </a:t>
            </a:r>
            <a:r>
              <a:rPr lang="en-US" sz="1400" dirty="0" err="1"/>
              <a:t>Otoum</a:t>
            </a:r>
            <a:r>
              <a:rPr lang="en-US" sz="1400" dirty="0"/>
              <a:t> , Member, IEEE, Ismaeel Al </a:t>
            </a:r>
            <a:r>
              <a:rPr lang="en-US" sz="1400" dirty="0" err="1"/>
              <a:t>Ridhawi</a:t>
            </a:r>
            <a:r>
              <a:rPr lang="en-US" sz="1400" dirty="0"/>
              <a:t> , Senior Member, IEEE, and Hussein </a:t>
            </a:r>
            <a:r>
              <a:rPr lang="en-US" sz="1400" dirty="0" err="1"/>
              <a:t>Mouftah</a:t>
            </a:r>
            <a:r>
              <a:rPr lang="en-US" sz="1400" dirty="0"/>
              <a:t> , Life Fellow, IEEE“A Federated Learning and Blockchain-Enabled Sustainable Energy Trade at the Edge: A Framework for Industry 4.0” IEEE INTERNET OF THINGS JOURNAL, VOL. 10, NO. 4, 15 FEBRUARY 2023</a:t>
            </a:r>
            <a:endParaRPr lang="en-IN" sz="1400" dirty="0"/>
          </a:p>
          <a:p>
            <a:pPr marL="342900" indent="-342900" algn="just">
              <a:buFontTx/>
              <a:buAutoNum type="arabicPeriod"/>
            </a:pPr>
            <a:r>
              <a:rPr lang="en-US" sz="1400" dirty="0"/>
              <a:t>Xu Cheng ,</a:t>
            </a:r>
            <a:r>
              <a:rPr lang="en-US" sz="1400" dirty="0" err="1"/>
              <a:t>Chendan</a:t>
            </a:r>
            <a:r>
              <a:rPr lang="en-US" sz="1400" dirty="0"/>
              <a:t> Li ,</a:t>
            </a:r>
            <a:r>
              <a:rPr lang="en-US" sz="1400" dirty="0" err="1"/>
              <a:t>Xiufeng</a:t>
            </a:r>
            <a:r>
              <a:rPr lang="en-US" sz="1400" dirty="0"/>
              <a:t> ,</a:t>
            </a:r>
            <a:r>
              <a:rPr lang="en-IN" sz="1400" dirty="0"/>
              <a:t>“</a:t>
            </a:r>
            <a:r>
              <a:rPr lang="en-US" sz="1400" dirty="0"/>
              <a:t>A Review of Federated Learning in Energy Systems</a:t>
            </a:r>
            <a:r>
              <a:rPr lang="en-IN" sz="1400" dirty="0"/>
              <a:t>” </a:t>
            </a:r>
            <a:r>
              <a:rPr lang="en-US" sz="1400" dirty="0"/>
              <a:t>2022 IEEE IAS Industrial and Commercial Power System Asia.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 err="1"/>
              <a:t>Ba¸sak</a:t>
            </a:r>
            <a:r>
              <a:rPr lang="en-US" sz="1400" dirty="0"/>
              <a:t> </a:t>
            </a:r>
            <a:r>
              <a:rPr lang="en-US" sz="1400" dirty="0" err="1"/>
              <a:t>Güler</a:t>
            </a:r>
            <a:r>
              <a:rPr lang="en-US" sz="1400" dirty="0"/>
              <a:t> ,Aylin Yener “A Framework for Sustainable Federated Learning” 2021 19th International Symposium on Modeling and Optimization in Mobile, Ad hoc, and Wireless Networks (</a:t>
            </a:r>
            <a:r>
              <a:rPr lang="en-US" sz="1400" dirty="0" err="1"/>
              <a:t>WiOpt</a:t>
            </a:r>
            <a:r>
              <a:rPr lang="en-US" sz="1400" dirty="0"/>
              <a:t>)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/>
              <a:t>Ramakrishna S </a:t>
            </a:r>
            <a:r>
              <a:rPr lang="en-US" sz="1400" dirty="0" err="1"/>
              <a:t>S</a:t>
            </a:r>
            <a:r>
              <a:rPr lang="en-US" sz="1400" dirty="0"/>
              <a:t> ,Syed Riyaz </a:t>
            </a:r>
            <a:r>
              <a:rPr lang="en-US" sz="1400" dirty="0" err="1"/>
              <a:t>Ahammed</a:t>
            </a:r>
            <a:r>
              <a:rPr lang="en-US" sz="1400" dirty="0"/>
              <a:t> ,</a:t>
            </a:r>
            <a:r>
              <a:rPr lang="en-US" sz="1400" dirty="0" err="1"/>
              <a:t>Polamarasetty</a:t>
            </a:r>
            <a:r>
              <a:rPr lang="en-US" sz="1400" dirty="0"/>
              <a:t> P , Sudheer </a:t>
            </a:r>
            <a:r>
              <a:rPr lang="en-US" sz="1400" dirty="0" err="1"/>
              <a:t>Reddy.J</a:t>
            </a:r>
            <a:r>
              <a:rPr lang="en-US" sz="1400" dirty="0"/>
              <a:t> , Ahmed Ali , Md. Dr. </a:t>
            </a:r>
            <a:r>
              <a:rPr lang="en-US" sz="1400" dirty="0" err="1"/>
              <a:t>Praveena</a:t>
            </a:r>
            <a:r>
              <a:rPr lang="en-US" sz="1400" dirty="0"/>
              <a:t> </a:t>
            </a:r>
            <a:r>
              <a:rPr lang="en-US" sz="1400" dirty="0" err="1"/>
              <a:t>Akki</a:t>
            </a:r>
            <a:r>
              <a:rPr lang="en-US" sz="1400" dirty="0"/>
              <a:t> ,</a:t>
            </a:r>
            <a:r>
              <a:rPr lang="en-US" sz="1400" dirty="0" err="1"/>
              <a:t>Hushein</a:t>
            </a:r>
            <a:r>
              <a:rPr lang="en-US" sz="1400" dirty="0"/>
              <a:t> R , </a:t>
            </a:r>
            <a:r>
              <a:rPr lang="en-US" sz="1400" dirty="0" err="1"/>
              <a:t>Dr.Sagunthala</a:t>
            </a:r>
            <a:r>
              <a:rPr lang="en-US" sz="1400" dirty="0"/>
              <a:t> “Federated Learning-Based Energy Forecasting and Trading Platform for Decentralized Renewable Energy Markets ” 12th International Conference on Smart Grid May, 27-29, 2024, Setubal, PORTUGAL.</a:t>
            </a:r>
            <a:endParaRPr lang="en-IN" sz="1400" dirty="0"/>
          </a:p>
          <a:p>
            <a:pPr marL="342900" indent="-342900" algn="just">
              <a:buAutoNum type="arabicPeriod"/>
            </a:pPr>
            <a:r>
              <a:rPr lang="en-IN" sz="1400" dirty="0"/>
              <a:t>Mahdi, </a:t>
            </a:r>
            <a:r>
              <a:rPr lang="en-IN" sz="1400" dirty="0" err="1"/>
              <a:t>Baqer</a:t>
            </a:r>
            <a:r>
              <a:rPr lang="en-IN" sz="1400" dirty="0"/>
              <a:t> Saleh, Nasri </a:t>
            </a:r>
            <a:r>
              <a:rPr lang="en-IN" sz="1400" dirty="0" err="1"/>
              <a:t>Sulaiman</a:t>
            </a:r>
            <a:r>
              <a:rPr lang="en-IN" sz="1400" dirty="0"/>
              <a:t>, </a:t>
            </a:r>
            <a:r>
              <a:rPr lang="en-IN" sz="1400" dirty="0" err="1"/>
              <a:t>Mohanad</a:t>
            </a:r>
            <a:r>
              <a:rPr lang="en-IN" sz="1400" dirty="0"/>
              <a:t> Abd Shehab, </a:t>
            </a:r>
            <a:r>
              <a:rPr lang="en-IN" sz="1400" dirty="0" err="1"/>
              <a:t>Suhaidi</a:t>
            </a:r>
            <a:r>
              <a:rPr lang="en-IN" sz="1400" dirty="0"/>
              <a:t> </a:t>
            </a:r>
            <a:r>
              <a:rPr lang="en-IN" sz="1400" dirty="0" err="1"/>
              <a:t>Shafie</a:t>
            </a:r>
            <a:r>
              <a:rPr lang="en-IN" sz="1400" dirty="0"/>
              <a:t>, Hashim Hizam, and Siti </a:t>
            </a:r>
            <a:r>
              <a:rPr lang="en-IN" sz="1400" dirty="0" err="1"/>
              <a:t>Lailatul</a:t>
            </a:r>
            <a:r>
              <a:rPr lang="en-IN" sz="1400" dirty="0"/>
              <a:t> Mohd Hassan. "Optimization of Operating Cost and Energy Consumption in a Smart Grid." </a:t>
            </a:r>
            <a:r>
              <a:rPr lang="en-IN" sz="1400" i="1" dirty="0"/>
              <a:t>IEEE Access</a:t>
            </a:r>
            <a:r>
              <a:rPr lang="en-IN" sz="1400" dirty="0"/>
              <a:t> (2024).</a:t>
            </a:r>
          </a:p>
          <a:p>
            <a:pPr marL="342900" indent="-342900" algn="just">
              <a:buAutoNum type="arabicPeriod"/>
            </a:pPr>
            <a:r>
              <a:rPr lang="en-IN" sz="1400" dirty="0" err="1"/>
              <a:t>Alsirhani</a:t>
            </a:r>
            <a:r>
              <a:rPr lang="en-IN" sz="1400" dirty="0"/>
              <a:t>, Amjad, Mohammed Mujib </a:t>
            </a:r>
            <a:r>
              <a:rPr lang="en-IN" sz="1400" dirty="0" err="1"/>
              <a:t>Alshahrani</a:t>
            </a:r>
            <a:r>
              <a:rPr lang="en-IN" sz="1400" dirty="0"/>
              <a:t>, </a:t>
            </a:r>
            <a:r>
              <a:rPr lang="en-IN" sz="1400" dirty="0" err="1"/>
              <a:t>Abdulwahab</a:t>
            </a:r>
            <a:r>
              <a:rPr lang="en-IN" sz="1400" dirty="0"/>
              <a:t> </a:t>
            </a:r>
            <a:r>
              <a:rPr lang="en-IN" sz="1400" dirty="0" err="1"/>
              <a:t>Abukwaik</a:t>
            </a:r>
            <a:r>
              <a:rPr lang="en-IN" sz="1400" dirty="0"/>
              <a:t>, Ahmed I. </a:t>
            </a:r>
            <a:r>
              <a:rPr lang="en-IN" sz="1400" dirty="0" err="1"/>
              <a:t>Taloba</a:t>
            </a:r>
            <a:r>
              <a:rPr lang="en-IN" sz="1400" dirty="0"/>
              <a:t>, </a:t>
            </a:r>
            <a:r>
              <a:rPr lang="en-IN" sz="1400" dirty="0" err="1"/>
              <a:t>Rasha</a:t>
            </a:r>
            <a:r>
              <a:rPr lang="en-IN" sz="1400" dirty="0"/>
              <a:t> M. </a:t>
            </a:r>
            <a:r>
              <a:rPr lang="en-IN" sz="1400" dirty="0" err="1"/>
              <a:t>Abd</a:t>
            </a:r>
            <a:r>
              <a:rPr lang="en-IN" sz="1400" dirty="0"/>
              <a:t> El-Aziz, and </a:t>
            </a:r>
            <a:r>
              <a:rPr lang="en-IN" sz="1400" dirty="0" err="1"/>
              <a:t>Mostafa</a:t>
            </a:r>
            <a:r>
              <a:rPr lang="en-IN" sz="1400" dirty="0"/>
              <a:t> Salem. "A novel approach to predicting the stability of the smart grid utilizing MLP-ELM</a:t>
            </a:r>
            <a:r>
              <a:rPr lang="en-IN" dirty="0"/>
              <a:t> </a:t>
            </a:r>
            <a:r>
              <a:rPr lang="en-IN" sz="1400" dirty="0"/>
              <a:t>technique." </a:t>
            </a:r>
            <a:r>
              <a:rPr lang="en-IN" sz="1400" i="1" dirty="0"/>
              <a:t>Alexandria Engineering Journal</a:t>
            </a:r>
            <a:r>
              <a:rPr lang="en-IN" sz="1400" dirty="0"/>
              <a:t> 74 (2023): 495-508.</a:t>
            </a:r>
          </a:p>
          <a:p>
            <a:pPr marL="342900" indent="-342900" algn="just">
              <a:buFontTx/>
              <a:buAutoNum type="arabicPeriod"/>
            </a:pPr>
            <a:r>
              <a:rPr lang="en-IN" sz="1400" dirty="0" err="1"/>
              <a:t>Boiarkin</a:t>
            </a:r>
            <a:r>
              <a:rPr lang="en-IN" sz="1400" dirty="0"/>
              <a:t>, Veniamin, </a:t>
            </a:r>
            <a:r>
              <a:rPr lang="en-IN" sz="1400" dirty="0" err="1"/>
              <a:t>Muttukrishnan</a:t>
            </a:r>
            <a:r>
              <a:rPr lang="en-IN" sz="1400" dirty="0"/>
              <a:t> </a:t>
            </a:r>
            <a:r>
              <a:rPr lang="en-IN" sz="1400" dirty="0" err="1"/>
              <a:t>Rajarajan</a:t>
            </a:r>
            <a:r>
              <a:rPr lang="en-IN" sz="1400" dirty="0"/>
              <a:t>, Jafar Al-</a:t>
            </a:r>
            <a:r>
              <a:rPr lang="en-IN" sz="1400" dirty="0" err="1"/>
              <a:t>Zaili</a:t>
            </a:r>
            <a:r>
              <a:rPr lang="en-IN" sz="1400" dirty="0"/>
              <a:t>, and Waqar Asif. "A novel dynamic pricing model for a </a:t>
            </a:r>
            <a:r>
              <a:rPr lang="en-IN" sz="1400" dirty="0" err="1"/>
              <a:t>microgrid</a:t>
            </a:r>
            <a:r>
              <a:rPr lang="en-IN" sz="1400" dirty="0"/>
              <a:t> of </a:t>
            </a:r>
            <a:r>
              <a:rPr lang="en-IN" sz="1400" dirty="0" err="1"/>
              <a:t>prosumers</a:t>
            </a:r>
            <a:r>
              <a:rPr lang="en-IN" sz="1400" dirty="0"/>
              <a:t> with photovoltaic systems." </a:t>
            </a:r>
            <a:r>
              <a:rPr lang="en-IN" sz="1400" i="1" dirty="0"/>
              <a:t>Applied Energy</a:t>
            </a:r>
            <a:r>
              <a:rPr lang="en-IN" sz="1400" dirty="0"/>
              <a:t> 342 (2023): 121148.</a:t>
            </a:r>
          </a:p>
          <a:p>
            <a:pPr marL="342900" indent="-342900" algn="just">
              <a:buAutoNum type="arabicPeriod"/>
            </a:pPr>
            <a:r>
              <a:rPr lang="en-IN" sz="1400" dirty="0" err="1"/>
              <a:t>Alves</a:t>
            </a:r>
            <a:r>
              <a:rPr lang="en-IN" sz="1400" dirty="0"/>
              <a:t>, </a:t>
            </a:r>
            <a:r>
              <a:rPr lang="en-IN" sz="1400" dirty="0" err="1"/>
              <a:t>Guilherme</a:t>
            </a:r>
            <a:r>
              <a:rPr lang="en-IN" sz="1400" dirty="0"/>
              <a:t> Henrique, Geraldo </a:t>
            </a:r>
            <a:r>
              <a:rPr lang="en-IN" sz="1400" dirty="0" err="1"/>
              <a:t>Caixeta</a:t>
            </a:r>
            <a:r>
              <a:rPr lang="en-IN" sz="1400" dirty="0"/>
              <a:t> </a:t>
            </a:r>
            <a:r>
              <a:rPr lang="en-IN" sz="1400" dirty="0" err="1"/>
              <a:t>Guimarães</a:t>
            </a:r>
            <a:r>
              <a:rPr lang="en-IN" sz="1400" dirty="0"/>
              <a:t>, and </a:t>
            </a:r>
            <a:r>
              <a:rPr lang="en-IN" sz="1400" dirty="0" err="1"/>
              <a:t>Fabricio</a:t>
            </a:r>
            <a:r>
              <a:rPr lang="en-IN" sz="1400" dirty="0"/>
              <a:t> Augusto </a:t>
            </a:r>
            <a:r>
              <a:rPr lang="en-IN" sz="1400" dirty="0" err="1"/>
              <a:t>Matheus</a:t>
            </a:r>
            <a:r>
              <a:rPr lang="en-IN" sz="1400" dirty="0"/>
              <a:t> </a:t>
            </a:r>
            <a:r>
              <a:rPr lang="en-IN" sz="1400" dirty="0" err="1"/>
              <a:t>Moura</a:t>
            </a:r>
            <a:r>
              <a:rPr lang="en-IN" sz="1400" dirty="0"/>
              <a:t>. "Battery storage systems control strategies with intelligent algorithms in </a:t>
            </a:r>
            <a:r>
              <a:rPr lang="en-IN" sz="1400" dirty="0" err="1"/>
              <a:t>microgrids</a:t>
            </a:r>
            <a:r>
              <a:rPr lang="en-IN" sz="1400" dirty="0"/>
              <a:t> with dynamic pricing." </a:t>
            </a:r>
            <a:r>
              <a:rPr lang="en-IN" sz="1400" i="1" dirty="0"/>
              <a:t>Energies</a:t>
            </a:r>
            <a:r>
              <a:rPr lang="en-IN" sz="1400" dirty="0"/>
              <a:t> 16, no. 14 (2023): 5262.</a:t>
            </a:r>
          </a:p>
          <a:p>
            <a:pPr marL="342900" indent="-342900" algn="just">
              <a:buAutoNum type="arabicPeriod"/>
            </a:pPr>
            <a:r>
              <a:rPr lang="en-IN" sz="1400" dirty="0"/>
              <a:t>Nayak, Shravan, Chanakya Ajit </a:t>
            </a:r>
            <a:r>
              <a:rPr lang="en-IN" sz="1400" dirty="0" err="1"/>
              <a:t>Ekbote</a:t>
            </a:r>
            <a:r>
              <a:rPr lang="en-IN" sz="1400" dirty="0"/>
              <a:t>, </a:t>
            </a:r>
            <a:r>
              <a:rPr lang="en-IN" sz="1400" dirty="0" err="1"/>
              <a:t>Annanya</a:t>
            </a:r>
            <a:r>
              <a:rPr lang="en-IN" sz="1400" dirty="0"/>
              <a:t> Pratap Singh Chauhan, Raghuram Bharadwaj </a:t>
            </a:r>
            <a:r>
              <a:rPr lang="en-IN" sz="1400" dirty="0" err="1"/>
              <a:t>Diddigi</a:t>
            </a:r>
            <a:r>
              <a:rPr lang="en-IN" sz="1400" dirty="0"/>
              <a:t>, </a:t>
            </a:r>
            <a:r>
              <a:rPr lang="en-IN" sz="1400" dirty="0" err="1"/>
              <a:t>Prishita</a:t>
            </a:r>
            <a:r>
              <a:rPr lang="en-IN" sz="1400" dirty="0"/>
              <a:t> Ray, </a:t>
            </a:r>
            <a:r>
              <a:rPr lang="en-IN" sz="1400" dirty="0" err="1"/>
              <a:t>Abhinava</a:t>
            </a:r>
            <a:r>
              <a:rPr lang="en-IN" sz="1400" dirty="0"/>
              <a:t> </a:t>
            </a:r>
            <a:r>
              <a:rPr lang="en-IN" sz="1400" dirty="0" err="1"/>
              <a:t>Sikdar</a:t>
            </a:r>
            <a:r>
              <a:rPr lang="en-IN" sz="1400" dirty="0"/>
              <a:t>, Sai Koti Reddy Danda, and Shalabh Bhatnagar. "Stochastic game frameworks for efficient energy management in microgrid networks." In </a:t>
            </a:r>
            <a:r>
              <a:rPr lang="en-IN" sz="1400" i="1" dirty="0"/>
              <a:t>2020 IEEE PES Innovative Smart Grid Technologies Europe (ISGT-Europe)</a:t>
            </a:r>
            <a:r>
              <a:rPr lang="en-IN" sz="1400" dirty="0"/>
              <a:t>, pp. 116-120. IEEE, 2020.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Safa </a:t>
            </a:r>
            <a:r>
              <a:rPr lang="en-US" sz="1400" dirty="0" err="1"/>
              <a:t>Otoum</a:t>
            </a:r>
            <a:r>
              <a:rPr lang="en-US" sz="1400" dirty="0"/>
              <a:t> , Member, IEEE, Ismaeel Al </a:t>
            </a:r>
            <a:r>
              <a:rPr lang="en-US" sz="1400" dirty="0" err="1"/>
              <a:t>Ridhawi</a:t>
            </a:r>
            <a:r>
              <a:rPr lang="en-US" sz="1400" dirty="0"/>
              <a:t> , Senior Member, IEEE, and Hussein </a:t>
            </a:r>
            <a:r>
              <a:rPr lang="en-US" sz="1400" dirty="0" err="1"/>
              <a:t>Mouftah</a:t>
            </a:r>
            <a:r>
              <a:rPr lang="en-US" sz="1400" dirty="0"/>
              <a:t> , Life Fellow, IEEE“A Federated Learning and Blockchain-Enabled Sustainable Energy Trade at the Edge: A Framework for Industry 4.0” IEEE INTERNET OF THINGS JOURNAL, VOL. 10, NO. 4, 15 FEBRUARY 2023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612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D509FD-E6A6-997C-8B96-716E0E0DBAD1}"/>
              </a:ext>
            </a:extLst>
          </p:cNvPr>
          <p:cNvSpPr/>
          <p:nvPr/>
        </p:nvSpPr>
        <p:spPr>
          <a:xfrm>
            <a:off x="3920309" y="2967335"/>
            <a:ext cx="4351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764FD-1663-CC57-D7D3-4DA4BF1D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30421" y="1354202"/>
            <a:ext cx="5721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Work 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Course Work Done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35085"/>
              </p:ext>
            </p:extLst>
          </p:nvPr>
        </p:nvGraphicFramePr>
        <p:xfrm>
          <a:off x="659218" y="2094616"/>
          <a:ext cx="10694581" cy="197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457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800">
                <a:tc>
                  <a:txBody>
                    <a:bodyPr/>
                    <a:lstStyle/>
                    <a:p>
                      <a:r>
                        <a:rPr lang="en-US" dirty="0"/>
                        <a:t>CSL502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57">
                <a:tc>
                  <a:txBody>
                    <a:bodyPr/>
                    <a:lstStyle/>
                    <a:p>
                      <a:r>
                        <a:rPr lang="en-US" dirty="0"/>
                        <a:t>IDC501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Methodology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2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70545-959D-53F4-8F3B-022B593CEC1F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Microgrids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91E31-B442-C760-2729-6B1F30248C9D}"/>
              </a:ext>
            </a:extLst>
          </p:cNvPr>
          <p:cNvSpPr txBox="1"/>
          <p:nvPr/>
        </p:nvSpPr>
        <p:spPr>
          <a:xfrm>
            <a:off x="113070" y="1211002"/>
            <a:ext cx="1150743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 microgrid is a localized group of electricity sources (generation, storage) and loads (consumers) that can operate independently or in conjunction with the main grid.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can be as small as a single building or as large as a neighborhood, campus, or industrial complex.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Microgrids have the capability to disconnect from the main grid and operate autonomously (island mode) during grid outages or emergencies.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Microgrids typically integrate various distributed energy resources (DERs) such as solar PV, wind turbines, batteries, and combined heat and power (CHP)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primary objectives of microgrids include improving energy resilience, enhancing local energy reliability, integrating renewable energy sources, and optimizing energy usage within a localized area.</a:t>
            </a:r>
            <a:endParaRPr lang="en-US" sz="2000" b="1" dirty="0"/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17145-79F5-FF4F-9CB7-B1961974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3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DD7E4-6D25-C505-ACFD-4991399D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B5D83-56BA-875C-3F76-1FD93597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7" y="495301"/>
            <a:ext cx="9927946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626EB-4A23-A89A-C8F3-D5BD9C67F9D1}"/>
              </a:ext>
            </a:extLst>
          </p:cNvPr>
          <p:cNvSpPr txBox="1"/>
          <p:nvPr/>
        </p:nvSpPr>
        <p:spPr>
          <a:xfrm>
            <a:off x="0" y="1567348"/>
            <a:ext cx="120740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Microgrids are increasingly seen as a flexible and sustainable solution to energy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Offering benefits such as reduced carbon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Increased energy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Improved integration of renewable energy sources into the electricity grid.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can also support local communities and businesses in achieving energy independence and cost savings.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1FDCFA-1CB6-CAD0-0FA5-96B5D704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5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Types of problems 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17C1A-0BE2-F000-F9C7-A27C6B04E77C}"/>
              </a:ext>
            </a:extLst>
          </p:cNvPr>
          <p:cNvSpPr txBox="1"/>
          <p:nvPr/>
        </p:nvSpPr>
        <p:spPr>
          <a:xfrm>
            <a:off x="117986" y="1203349"/>
            <a:ext cx="661618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Cybersecurity: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Protecting the grid from cyber-attacks and unauthorized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Ensuring data integrity and secure communication.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Energy Storage: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Efficiently storing excess energy and releasing it when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Managing battery life cycles and storage capacity.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Grid Management: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Real-time monitoring and control of grid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Optimizing the distribution of electricity to minimize losses.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Infrastructure Modernization: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Upgrading aging grid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Implementing smart technologies and advanced metering.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Demand Response: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Balancing supply and demand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Incentivizing consumers to reduce or shift their power usage during peak times.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Reliability: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Ensuring consistent and stable power supply.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Minimizing outages and quickly restoring power after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4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E29A-DB60-7C68-900A-F3D73CFF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2DCCD-3EBD-FCA5-3356-F2F76AFC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1867870"/>
            <a:ext cx="5762499" cy="4308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B9F8-6E2B-9F5A-5756-1A0B97C39CC8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Federated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B4A88-E17F-F667-9426-E9F38FBD8479}"/>
              </a:ext>
            </a:extLst>
          </p:cNvPr>
          <p:cNvSpPr txBox="1"/>
          <p:nvPr/>
        </p:nvSpPr>
        <p:spPr>
          <a:xfrm>
            <a:off x="0" y="1338748"/>
            <a:ext cx="59912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Federated learning is a collaborative approach to machine learning that enables training models across decentralized devices while preserving data privacy and security, making it well-suited for applications in sensitive and distributed environments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Federated learning can be applied to microgrid management to enhance data privacy, improve model accuracy, maintain system decentralization, and optimize energy efficiency, making it a promising technology for advancing smart grid applications.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Problems in using Federated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privacy becomes a major concern as customer data is often used to train data driven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owners may not be willing to share their data to a centralized server for model training, mainly due to privacy, commercial competition, and technical barrier reasons.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Heterogeneity as Energy consumption patterns can vary significantly across different regions and demographics.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65ED3B-2DFE-ED7E-AF36-5A48C4D9C8EC}"/>
              </a:ext>
            </a:extLst>
          </p:cNvPr>
          <p:cNvSpPr/>
          <p:nvPr/>
        </p:nvSpPr>
        <p:spPr>
          <a:xfrm>
            <a:off x="0" y="0"/>
            <a:ext cx="12192000" cy="11196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9B59C-443F-D48C-08AA-2145409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0178-A23D-479D-9985-053952132E6C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626EB-4A23-A89A-C8F3-D5BD9C67F9D1}"/>
              </a:ext>
            </a:extLst>
          </p:cNvPr>
          <p:cNvSpPr txBox="1"/>
          <p:nvPr/>
        </p:nvSpPr>
        <p:spPr>
          <a:xfrm>
            <a:off x="0" y="1119673"/>
            <a:ext cx="120740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[1] it is discussed Blockchain technology has drawn the attention of researchers in various fields of data science as a safe and low-cost platform to track a large number of eventual transactions. Such a technique is adaptable to the renewable energy-trade sector, which suffers from security and trustworthy issues. Having a decentralized energy infrastructure, that is supported by blockchain and artificial intelligence, enables smart and secure microgrid energy trading. As such a robust collaboration solution between consumers, businesses, and suppliers must be both secure and sustainable.</a:t>
            </a:r>
          </a:p>
          <a:p>
            <a:pPr lvl="1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[2] FL enables the ML model training at data silos under the coordination of a central server, eliminating communication overhead and without sharing raw data. They provide a thematic classification of FL to address a variety of energy-related problems, including demand response, identification, prediction, and federated optimizations. It describes the taxonomy in detail and conclude with a discussion of various aspects, including challenges, opportunities, and limitations in its energy informatics applications, such as energy system modeling and design, privacy, and evolution.</a:t>
            </a:r>
          </a:p>
        </p:txBody>
      </p:sp>
    </p:spTree>
    <p:extLst>
      <p:ext uri="{BB962C8B-B14F-4D97-AF65-F5344CB8AC3E}">
        <p14:creationId xmlns:p14="http://schemas.microsoft.com/office/powerpoint/2010/main" val="414618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1894</Words>
  <Application>Microsoft Office PowerPoint</Application>
  <PresentationFormat>Widescreen</PresentationFormat>
  <Paragraphs>197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Arial Rounded MT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HP</cp:lastModifiedBy>
  <cp:revision>177</cp:revision>
  <dcterms:created xsi:type="dcterms:W3CDTF">2024-06-20T05:28:18Z</dcterms:created>
  <dcterms:modified xsi:type="dcterms:W3CDTF">2024-07-25T05:20:09Z</dcterms:modified>
</cp:coreProperties>
</file>