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92" r:id="rId1"/>
  </p:sldMasterIdLst>
  <p:notesMasterIdLst>
    <p:notesMasterId r:id="rId24"/>
  </p:notesMasterIdLst>
  <p:sldIdLst>
    <p:sldId id="256" r:id="rId2"/>
    <p:sldId id="258" r:id="rId3"/>
    <p:sldId id="259" r:id="rId4"/>
    <p:sldId id="257" r:id="rId5"/>
    <p:sldId id="260" r:id="rId6"/>
    <p:sldId id="261" r:id="rId7"/>
    <p:sldId id="262" r:id="rId8"/>
    <p:sldId id="263" r:id="rId9"/>
    <p:sldId id="264" r:id="rId10"/>
    <p:sldId id="276" r:id="rId11"/>
    <p:sldId id="269" r:id="rId12"/>
    <p:sldId id="270" r:id="rId13"/>
    <p:sldId id="271" r:id="rId14"/>
    <p:sldId id="272" r:id="rId15"/>
    <p:sldId id="278" r:id="rId16"/>
    <p:sldId id="281" r:id="rId17"/>
    <p:sldId id="277" r:id="rId18"/>
    <p:sldId id="282" r:id="rId19"/>
    <p:sldId id="274" r:id="rId20"/>
    <p:sldId id="267" r:id="rId21"/>
    <p:sldId id="280" r:id="rId22"/>
    <p:sldId id="279" r:id="rId23"/>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381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C7681"/>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37F67"/>
          </a:solid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537F67"/>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08728"/>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wholeTbl>
    <a:band2H>
      <a:tcTxStyle/>
      <a:tcStyle>
        <a:tcBdr/>
        <a:fill>
          <a:solidFill>
            <a:srgbClr val="FFFB00"/>
          </a:solidFill>
        </a:fill>
      </a:tcStyle>
    </a:band2H>
    <a:firstCol>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410732"/>
            </a:schemeClr>
          </a:solidFill>
        </a:fill>
      </a:tcStyle>
    </a:firstCol>
    <a:la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38100" cap="flat">
              <a:solidFill>
                <a:schemeClr val="accent4">
                  <a:hueOff val="-410732"/>
                </a:schemeClr>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lastRow>
    <a:fir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737021"/>
            </a:schemeClr>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DF9DFE"/>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hueOff val="114748"/>
              <a:satOff val="1446"/>
              <a:lumOff val="-8963"/>
            </a:schemeClr>
          </a:solid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chemeClr val="accent6">
                  <a:hueOff val="114748"/>
                  <a:satOff val="1446"/>
                  <a:lumOff val="-8963"/>
                </a:schemeClr>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satOff val="-21357"/>
              <a:lumOff val="-20662"/>
            </a:schemeClr>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Now let us discuss how FL can help us achieve our goal</a:t>
            </a:r>
          </a:p>
        </p:txBody>
      </p:sp>
    </p:spTree>
    <p:extLst>
      <p:ext uri="{BB962C8B-B14F-4D97-AF65-F5344CB8AC3E}">
        <p14:creationId xmlns:p14="http://schemas.microsoft.com/office/powerpoint/2010/main" val="17096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40567"/>
            <a:ext cx="10363200" cy="1960033"/>
          </a:xfrm>
        </p:spPr>
        <p:txBody>
          <a:bodyPr/>
          <a:lstStyle/>
          <a:p>
            <a:r>
              <a:rPr lang="en-US"/>
              <a:t>Click to edit Master title style</a:t>
            </a:r>
          </a:p>
        </p:txBody>
      </p:sp>
      <p:sp>
        <p:nvSpPr>
          <p:cNvPr id="3" name="Subtitle 2"/>
          <p:cNvSpPr>
            <a:spLocks noGrp="1"/>
          </p:cNvSpPr>
          <p:nvPr>
            <p:ph type="subTitle" idx="1"/>
          </p:nvPr>
        </p:nvSpPr>
        <p:spPr>
          <a:xfrm>
            <a:off x="1828800" y="5181600"/>
            <a:ext cx="8534400" cy="23368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33FEE-F05B-4346-9DCF-17B90FCE270B}"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4200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33FEE-F05B-4346-9DCF-17B90FCE270B}"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2060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6185"/>
            <a:ext cx="274320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66185"/>
            <a:ext cx="802640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33FEE-F05B-4346-9DCF-17B90FCE270B}"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006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782"/>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7839"/>
            <a:ext cx="21971000" cy="2006601"/>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21719"/>
            <a:ext cx="21971000" cy="4648201"/>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055601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094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33FEE-F05B-4346-9DCF-17B90FCE270B}"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6383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5875867"/>
            <a:ext cx="10363200" cy="1816100"/>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3875618"/>
            <a:ext cx="10363200" cy="2000249"/>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33FEE-F05B-4346-9DCF-17B90FCE270B}"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81315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33601"/>
            <a:ext cx="5384800" cy="60346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133601"/>
            <a:ext cx="5384800" cy="60346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B33FEE-F05B-4346-9DCF-17B90FCE270B}"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1679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046817"/>
            <a:ext cx="5386917" cy="85301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899833"/>
            <a:ext cx="5386917"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2046817"/>
            <a:ext cx="5389033" cy="85301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8" y="2899833"/>
            <a:ext cx="5389033"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B33FEE-F05B-4346-9DCF-17B90FCE270B}"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7595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B33FEE-F05B-4346-9DCF-17B90FCE270B}"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0013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33FEE-F05B-4346-9DCF-17B90FCE270B}"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2293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364067"/>
            <a:ext cx="4011084" cy="154940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364067"/>
            <a:ext cx="6815667" cy="780415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913467"/>
            <a:ext cx="4011084" cy="625475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BB33FEE-F05B-4346-9DCF-17B90FCE270B}"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437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6400800"/>
            <a:ext cx="7315200" cy="7556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817033"/>
            <a:ext cx="7315200" cy="54864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7156451"/>
            <a:ext cx="7315200" cy="107314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BB33FEE-F05B-4346-9DCF-17B90FCE270B}"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285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66184"/>
            <a:ext cx="109728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33601"/>
            <a:ext cx="109728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8475134"/>
            <a:ext cx="28448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BB33FEE-F05B-4346-9DCF-17B90FCE270B}" type="datetimeFigureOut">
              <a:rPr lang="en-IN" smtClean="0"/>
              <a:t>12-09-2024</a:t>
            </a:fld>
            <a:endParaRPr lang="en-IN"/>
          </a:p>
        </p:txBody>
      </p:sp>
      <p:sp>
        <p:nvSpPr>
          <p:cNvPr id="5" name="Footer Placeholder 4"/>
          <p:cNvSpPr>
            <a:spLocks noGrp="1"/>
          </p:cNvSpPr>
          <p:nvPr>
            <p:ph type="ftr" sz="quarter" idx="3"/>
          </p:nvPr>
        </p:nvSpPr>
        <p:spPr>
          <a:xfrm>
            <a:off x="4165600" y="8475134"/>
            <a:ext cx="3860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8475134"/>
            <a:ext cx="28448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4051672512"/>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6" r:id="rId13"/>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56A1E4-6D23-6C51-875D-71BE2F5C3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36505" cy="3836505"/>
          </a:xfrm>
          <a:prstGeom prst="rect">
            <a:avLst/>
          </a:prstGeom>
        </p:spPr>
      </p:pic>
      <p:sp>
        <p:nvSpPr>
          <p:cNvPr id="172" name="Presentation Subtitle"/>
          <p:cNvSpPr txBox="1">
            <a:spLocks noGrp="1"/>
          </p:cNvSpPr>
          <p:nvPr>
            <p:ph type="body" sz="quarter" idx="21"/>
          </p:nvPr>
        </p:nvSpPr>
        <p:spPr>
          <a:prstGeom prst="rect">
            <a:avLst/>
          </a:prstGeom>
        </p:spPr>
        <p:txBody>
          <a:bodyPr/>
          <a:lstStyle/>
          <a:p>
            <a:endParaRPr/>
          </a:p>
        </p:txBody>
      </p:sp>
      <p:sp>
        <p:nvSpPr>
          <p:cNvPr id="173" name="Federarted Learning"/>
          <p:cNvSpPr txBox="1">
            <a:spLocks noGrp="1"/>
          </p:cNvSpPr>
          <p:nvPr>
            <p:ph type="title"/>
          </p:nvPr>
        </p:nvSpPr>
        <p:spPr>
          <a:xfrm>
            <a:off x="1918252" y="122799"/>
            <a:ext cx="22309483" cy="4548809"/>
          </a:xfrm>
          <a:prstGeom prst="rect">
            <a:avLst/>
          </a:prstGeom>
        </p:spPr>
        <p:txBody>
          <a:bodyPr>
            <a:normAutofit/>
          </a:bodyPr>
          <a:lstStyle/>
          <a:p>
            <a:r>
              <a:rPr lang="en-US" sz="8000" b="1" dirty="0">
                <a:solidFill>
                  <a:schemeClr val="tx1"/>
                </a:solidFill>
                <a:latin typeface="Georgia" panose="02040502050405020303" pitchFamily="18" charset="0"/>
                <a:cs typeface="Times New Roman" panose="02020603050405020304" pitchFamily="18" charset="0"/>
              </a:rPr>
              <a:t>Towards sustainable development </a:t>
            </a:r>
            <a:br>
              <a:rPr lang="en-US" sz="8000" b="1" dirty="0">
                <a:solidFill>
                  <a:schemeClr val="tx1"/>
                </a:solidFill>
                <a:latin typeface="Georgia" panose="02040502050405020303" pitchFamily="18" charset="0"/>
                <a:cs typeface="Times New Roman" panose="02020603050405020304" pitchFamily="18" charset="0"/>
              </a:rPr>
            </a:br>
            <a:r>
              <a:rPr lang="en-US" sz="8000" b="1" dirty="0">
                <a:solidFill>
                  <a:schemeClr val="tx1"/>
                </a:solidFill>
                <a:latin typeface="Georgia" panose="02040502050405020303" pitchFamily="18" charset="0"/>
                <a:cs typeface="Times New Roman" panose="02020603050405020304" pitchFamily="18" charset="0"/>
              </a:rPr>
              <a:t>energy management  : </a:t>
            </a:r>
            <a:br>
              <a:rPr lang="en-US" sz="8000" b="1" dirty="0">
                <a:solidFill>
                  <a:schemeClr val="tx1"/>
                </a:solidFill>
                <a:latin typeface="Georgia" panose="02040502050405020303" pitchFamily="18" charset="0"/>
                <a:cs typeface="Times New Roman" panose="02020603050405020304" pitchFamily="18" charset="0"/>
              </a:rPr>
            </a:br>
            <a:r>
              <a:rPr lang="en-US" sz="8000" b="1" dirty="0">
                <a:solidFill>
                  <a:schemeClr val="tx1"/>
                </a:solidFill>
                <a:latin typeface="Georgia" panose="02040502050405020303" pitchFamily="18" charset="0"/>
                <a:cs typeface="Times New Roman" panose="02020603050405020304" pitchFamily="18" charset="0"/>
              </a:rPr>
              <a:t>Federated Learning </a:t>
            </a:r>
            <a:endParaRPr sz="8000" dirty="0">
              <a:solidFill>
                <a:schemeClr val="tx1"/>
              </a:solidFill>
              <a:latin typeface="Georgia" panose="02040502050405020303"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22A0098-BF99-1AF1-901A-D4F5F3AF2DC9}"/>
              </a:ext>
            </a:extLst>
          </p:cNvPr>
          <p:cNvSpPr txBox="1"/>
          <p:nvPr/>
        </p:nvSpPr>
        <p:spPr>
          <a:xfrm>
            <a:off x="5605671" y="5006660"/>
            <a:ext cx="12503426" cy="5591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000" b="1" i="1" dirty="0">
                <a:latin typeface="Times New Roman" panose="02020603050405020304" pitchFamily="18" charset="0"/>
                <a:cs typeface="Times New Roman" panose="02020603050405020304" pitchFamily="18" charset="0"/>
              </a:rPr>
              <a:t>By</a:t>
            </a:r>
          </a:p>
          <a:p>
            <a:pPr algn="ctr"/>
            <a:r>
              <a:rPr lang="en-IN" sz="4800" b="1" i="1" dirty="0">
                <a:latin typeface="Times New Roman" panose="02020603050405020304" pitchFamily="18" charset="0"/>
                <a:cs typeface="Times New Roman" panose="02020603050405020304" pitchFamily="18" charset="0"/>
              </a:rPr>
              <a:t>Vatsa Khatri (BT21CSE006)</a:t>
            </a:r>
          </a:p>
          <a:p>
            <a:pPr algn="ctr"/>
            <a:r>
              <a:rPr lang="en-IN" sz="4800" b="1" i="1" dirty="0">
                <a:latin typeface="Times New Roman" panose="02020603050405020304" pitchFamily="18" charset="0"/>
                <a:cs typeface="Times New Roman" panose="02020603050405020304" pitchFamily="18" charset="0"/>
              </a:rPr>
              <a:t>Prajwal Sam </a:t>
            </a:r>
            <a:r>
              <a:rPr lang="en-IN" sz="4800" b="1" i="1" dirty="0" err="1">
                <a:latin typeface="Times New Roman" panose="02020603050405020304" pitchFamily="18" charset="0"/>
                <a:cs typeface="Times New Roman" panose="02020603050405020304" pitchFamily="18" charset="0"/>
              </a:rPr>
              <a:t>Rachapudy</a:t>
            </a:r>
            <a:r>
              <a:rPr lang="en-IN" sz="4800" b="1" i="1" dirty="0">
                <a:latin typeface="Times New Roman" panose="02020603050405020304" pitchFamily="18" charset="0"/>
                <a:cs typeface="Times New Roman" panose="02020603050405020304" pitchFamily="18" charset="0"/>
              </a:rPr>
              <a:t> (BT21CSE015)</a:t>
            </a:r>
          </a:p>
          <a:p>
            <a:pPr algn="ctr"/>
            <a:r>
              <a:rPr lang="en-IN" sz="4800" b="1" i="1" dirty="0">
                <a:latin typeface="Times New Roman" panose="02020603050405020304" pitchFamily="18" charset="0"/>
                <a:cs typeface="Times New Roman" panose="02020603050405020304" pitchFamily="18" charset="0"/>
              </a:rPr>
              <a:t>Harsh Deshmukh (BT21CSE020)</a:t>
            </a:r>
          </a:p>
          <a:p>
            <a:pPr algn="ctr"/>
            <a:r>
              <a:rPr lang="en-IN" sz="4800" b="1" i="1" dirty="0">
                <a:latin typeface="Times New Roman" panose="02020603050405020304" pitchFamily="18" charset="0"/>
                <a:cs typeface="Times New Roman" panose="02020603050405020304" pitchFamily="18" charset="0"/>
              </a:rPr>
              <a:t>Rashmi Sharma (BT21CSE022)</a:t>
            </a:r>
          </a:p>
          <a:p>
            <a:pPr algn="ctr">
              <a:lnSpc>
                <a:spcPct val="150000"/>
              </a:lnSpc>
            </a:pPr>
            <a:r>
              <a:rPr lang="en-IN" sz="4800" b="1" i="1" dirty="0">
                <a:latin typeface="Times New Roman" panose="02020603050405020304" pitchFamily="18" charset="0"/>
                <a:cs typeface="Times New Roman" panose="02020603050405020304" pitchFamily="18" charset="0"/>
              </a:rPr>
              <a:t>Under guidance of</a:t>
            </a:r>
          </a:p>
          <a:p>
            <a:pPr algn="ctr">
              <a:lnSpc>
                <a:spcPct val="150000"/>
              </a:lnSpc>
            </a:pPr>
            <a:r>
              <a:rPr lang="en-IN" sz="4800" b="1" u="sng" dirty="0" err="1">
                <a:latin typeface="Times New Roman" panose="02020603050405020304" pitchFamily="18" charset="0"/>
                <a:cs typeface="Times New Roman" panose="02020603050405020304" pitchFamily="18" charset="0"/>
              </a:rPr>
              <a:t>Dr.</a:t>
            </a:r>
            <a:r>
              <a:rPr lang="en-IN" sz="4800" b="1" u="sng" dirty="0">
                <a:latin typeface="Times New Roman" panose="02020603050405020304" pitchFamily="18" charset="0"/>
                <a:cs typeface="Times New Roman" panose="02020603050405020304" pitchFamily="18" charset="0"/>
              </a:rPr>
              <a:t> PVN Prashanth</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C7E85E-4FDA-3A7E-13D9-549369B7EB5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3D1666-25B7-88F6-7D0A-81061D4156A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507D973-D40C-6A51-88BF-1BF6AD364FDB}"/>
              </a:ext>
            </a:extLst>
          </p:cNvPr>
          <p:cNvSpPr>
            <a:spLocks noGrp="1"/>
          </p:cNvSpPr>
          <p:nvPr>
            <p:ph type="body" sz="quarter" idx="21"/>
          </p:nvPr>
        </p:nvSpPr>
        <p:spPr/>
        <p:txBody>
          <a:bodyPr>
            <a:normAutofit/>
          </a:bodyPr>
          <a:lstStyle/>
          <a:p>
            <a:endParaRPr lang="en-IN"/>
          </a:p>
        </p:txBody>
      </p:sp>
      <p:sp>
        <p:nvSpPr>
          <p:cNvPr id="5" name="Federated Learning (FL) is a decentralized machine learning approach where multiple edge devices collaboratively train a model while keeping the data localized.">
            <a:extLst>
              <a:ext uri="{FF2B5EF4-FFF2-40B4-BE49-F238E27FC236}">
                <a16:creationId xmlns:a16="http://schemas.microsoft.com/office/drawing/2014/main" id="{E126FF10-6DF4-B985-07F8-2D4DF31B210F}"/>
              </a:ext>
            </a:extLst>
          </p:cNvPr>
          <p:cNvSpPr txBox="1">
            <a:spLocks noGrp="1"/>
          </p:cNvSpPr>
          <p:nvPr>
            <p:ph type="body" idx="1"/>
          </p:nvPr>
        </p:nvSpPr>
        <p:spPr>
          <a:xfrm>
            <a:off x="907773" y="4141305"/>
            <a:ext cx="21077584" cy="6034617"/>
          </a:xfrm>
          <a:prstGeom prst="rect">
            <a:avLst/>
          </a:prstGeom>
        </p:spPr>
        <p:txBody>
          <a:bodyPr>
            <a:normAutofit/>
          </a:bodyPr>
          <a:lstStyle/>
          <a:p>
            <a:r>
              <a:rPr lang="en-US" dirty="0"/>
              <a:t>This is an iterative training process that is coordinated by a central server</a:t>
            </a:r>
          </a:p>
          <a:p>
            <a:r>
              <a:rPr lang="en-US" dirty="0"/>
              <a:t>The server maintains a global model and sends its current state to the clients at the beginning of each training iteration</a:t>
            </a:r>
          </a:p>
          <a:p>
            <a:r>
              <a:rPr lang="en-US" dirty="0"/>
              <a:t>the data collected by the individual devices never leaves the device, instead, devices locally update the global model using their local dataset, creating a local model</a:t>
            </a:r>
          </a:p>
          <a:p>
            <a:r>
              <a:rPr lang="en-US" dirty="0"/>
              <a:t>It has received significant attention in the recent years and has found a variety of applications from keyboard query recommendations to healthcare, from electrical load forecasting to traffic flow prediction</a:t>
            </a:r>
          </a:p>
          <a:p>
            <a:endParaRPr dirty="0"/>
          </a:p>
        </p:txBody>
      </p:sp>
    </p:spTree>
    <p:extLst>
      <p:ext uri="{BB962C8B-B14F-4D97-AF65-F5344CB8AC3E}">
        <p14:creationId xmlns:p14="http://schemas.microsoft.com/office/powerpoint/2010/main" val="38251053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2341F2-78A0-8656-1EB8-AE76E355E301}"/>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585E184-CED0-FC18-72C0-B8DD46DC168F}"/>
              </a:ext>
            </a:extLst>
          </p:cNvPr>
          <p:cNvSpPr>
            <a:spLocks noGrp="1"/>
          </p:cNvSpPr>
          <p:nvPr>
            <p:ph type="title"/>
          </p:nvPr>
        </p:nvSpPr>
        <p:spPr>
          <a:xfrm>
            <a:off x="6139069" y="422965"/>
            <a:ext cx="10972800" cy="1524000"/>
          </a:xfrm>
        </p:spPr>
        <p:txBody>
          <a:bodyPr/>
          <a:lstStyle/>
          <a:p>
            <a:r>
              <a:rPr lang="en-IN" dirty="0"/>
              <a:t>Approach</a:t>
            </a:r>
          </a:p>
        </p:txBody>
      </p:sp>
      <p:sp>
        <p:nvSpPr>
          <p:cNvPr id="3" name="Text Placeholder 2">
            <a:extLst>
              <a:ext uri="{FF2B5EF4-FFF2-40B4-BE49-F238E27FC236}">
                <a16:creationId xmlns:a16="http://schemas.microsoft.com/office/drawing/2014/main" id="{7887C674-0BEF-7827-645B-85B5A812F5F9}"/>
              </a:ext>
            </a:extLst>
          </p:cNvPr>
          <p:cNvSpPr>
            <a:spLocks noGrp="1"/>
          </p:cNvSpPr>
          <p:nvPr>
            <p:ph type="body" sz="quarter" idx="21"/>
          </p:nvPr>
        </p:nvSpPr>
        <p:spPr/>
        <p:txBody>
          <a:bodyPr>
            <a:normAutofit/>
          </a:bodyPr>
          <a:lstStyle/>
          <a:p>
            <a:endParaRPr lang="en-IN"/>
          </a:p>
        </p:txBody>
      </p:sp>
      <p:sp>
        <p:nvSpPr>
          <p:cNvPr id="4" name="Text Placeholder 3">
            <a:extLst>
              <a:ext uri="{FF2B5EF4-FFF2-40B4-BE49-F238E27FC236}">
                <a16:creationId xmlns:a16="http://schemas.microsoft.com/office/drawing/2014/main" id="{7D251955-B730-8B48-0D68-2C0D9D655848}"/>
              </a:ext>
            </a:extLst>
          </p:cNvPr>
          <p:cNvSpPr>
            <a:spLocks noGrp="1"/>
          </p:cNvSpPr>
          <p:nvPr>
            <p:ph type="body" idx="1"/>
          </p:nvPr>
        </p:nvSpPr>
        <p:spPr>
          <a:xfrm>
            <a:off x="927651" y="4081671"/>
            <a:ext cx="21395636" cy="6034617"/>
          </a:xfrm>
        </p:spPr>
        <p:txBody>
          <a:bodyPr>
            <a:normAutofit/>
          </a:bodyPr>
          <a:lstStyle/>
          <a:p>
            <a:r>
              <a:rPr lang="en-US" dirty="0"/>
              <a:t>In this approach, we consider devices that are powered by the small quantities of energy generated from the ambient environment, such as solar, kinetic, ambient light or RF energy</a:t>
            </a:r>
          </a:p>
          <a:p>
            <a:r>
              <a:rPr lang="en-US" dirty="0"/>
              <a:t>Conventional algorithms are designed with the underlying assumption that all clients are available to participate in training if selected.( which may not be the case in Real time) </a:t>
            </a:r>
          </a:p>
          <a:p>
            <a:r>
              <a:rPr lang="en-US" dirty="0"/>
              <a:t>whether or not a client can participate in training is determined by an underlying energy arrival process, which is intermittent and nonhomogeneous across the clients.</a:t>
            </a:r>
          </a:p>
          <a:p>
            <a:r>
              <a:rPr lang="en-US" dirty="0"/>
              <a:t>Our goal is to build a scalable and practical federated learning framework</a:t>
            </a:r>
            <a:endParaRPr lang="en-IN" dirty="0"/>
          </a:p>
        </p:txBody>
      </p:sp>
    </p:spTree>
    <p:extLst>
      <p:ext uri="{BB962C8B-B14F-4D97-AF65-F5344CB8AC3E}">
        <p14:creationId xmlns:p14="http://schemas.microsoft.com/office/powerpoint/2010/main" val="33935647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11B035-4256-00A2-553F-89D28ECB668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92563A0-C9AD-1CE5-037C-FE8383655EF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3E59D8A-06B9-A74E-A9E0-B677383F29E2}"/>
              </a:ext>
            </a:extLst>
          </p:cNvPr>
          <p:cNvSpPr>
            <a:spLocks noGrp="1"/>
          </p:cNvSpPr>
          <p:nvPr>
            <p:ph type="body" sz="quarter" idx="21"/>
          </p:nvPr>
        </p:nvSpPr>
        <p:spPr/>
        <p:txBody>
          <a:bodyPr>
            <a:normAutofit/>
          </a:bodyPr>
          <a:lstStyle/>
          <a:p>
            <a:endParaRPr lang="en-IN"/>
          </a:p>
        </p:txBody>
      </p:sp>
      <p:sp>
        <p:nvSpPr>
          <p:cNvPr id="4" name="Text Placeholder 3">
            <a:extLst>
              <a:ext uri="{FF2B5EF4-FFF2-40B4-BE49-F238E27FC236}">
                <a16:creationId xmlns:a16="http://schemas.microsoft.com/office/drawing/2014/main" id="{206E2CFF-BCE1-4A16-343B-FF35BE5FF045}"/>
              </a:ext>
            </a:extLst>
          </p:cNvPr>
          <p:cNvSpPr>
            <a:spLocks noGrp="1"/>
          </p:cNvSpPr>
          <p:nvPr>
            <p:ph type="body" idx="1"/>
          </p:nvPr>
        </p:nvSpPr>
        <p:spPr>
          <a:xfrm>
            <a:off x="1643270" y="4300331"/>
            <a:ext cx="19865008" cy="7368208"/>
          </a:xfrm>
        </p:spPr>
        <p:txBody>
          <a:bodyPr>
            <a:normAutofit/>
          </a:bodyPr>
          <a:lstStyle/>
          <a:p>
            <a:r>
              <a:rPr lang="en-US" dirty="0"/>
              <a:t>we consider a federated learning scenario with N clients and a server. Client </a:t>
            </a:r>
            <a:r>
              <a:rPr lang="en-US" dirty="0" err="1"/>
              <a:t>i</a:t>
            </a:r>
            <a:r>
              <a:rPr lang="en-US" dirty="0"/>
              <a:t> holds a local dataset D </a:t>
            </a:r>
            <a:r>
              <a:rPr lang="en-US" dirty="0" err="1"/>
              <a:t>i</a:t>
            </a:r>
            <a:r>
              <a:rPr lang="en-US" dirty="0"/>
              <a:t> . Clients wish to jointly train a machine learning model over the datasets D 1 , . . . , D N .</a:t>
            </a:r>
          </a:p>
          <a:p>
            <a:r>
              <a:rPr lang="en-US" dirty="0"/>
              <a:t>we assume that clients only have intermittent energy availability, and can participate in the training process only when they have energy available</a:t>
            </a:r>
          </a:p>
          <a:p>
            <a:r>
              <a:rPr lang="en-US" dirty="0"/>
              <a:t>The energy generation process is not uniform across the devices, that is, some clients may have more frequent energy arrivals than others</a:t>
            </a:r>
          </a:p>
          <a:p>
            <a:pPr marL="0" indent="0">
              <a:buNone/>
            </a:pPr>
            <a:r>
              <a:rPr lang="en-US" dirty="0"/>
              <a:t>				</a:t>
            </a:r>
            <a:br>
              <a:rPr lang="en-US" dirty="0"/>
            </a:br>
            <a:r>
              <a:rPr lang="en-US" dirty="0"/>
              <a:t>			     </a:t>
            </a:r>
            <a:r>
              <a:rPr lang="en-US" sz="7200" dirty="0"/>
              <a:t>How to schedule the clients?</a:t>
            </a:r>
          </a:p>
          <a:p>
            <a:endParaRPr lang="en-IN" dirty="0"/>
          </a:p>
        </p:txBody>
      </p:sp>
    </p:spTree>
    <p:extLst>
      <p:ext uri="{BB962C8B-B14F-4D97-AF65-F5344CB8AC3E}">
        <p14:creationId xmlns:p14="http://schemas.microsoft.com/office/powerpoint/2010/main" val="1182509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3F757B-1317-6D66-0C21-CED3257ACE60}"/>
              </a:ext>
            </a:extLst>
          </p:cNvPr>
          <p:cNvSpPr/>
          <p:nvPr/>
        </p:nvSpPr>
        <p:spPr>
          <a:xfrm>
            <a:off x="-1" y="-62395"/>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C38AFD8-7412-6ADB-60DA-CA2AF986E43F}"/>
              </a:ext>
            </a:extLst>
          </p:cNvPr>
          <p:cNvSpPr>
            <a:spLocks noGrp="1"/>
          </p:cNvSpPr>
          <p:nvPr>
            <p:ph type="title"/>
          </p:nvPr>
        </p:nvSpPr>
        <p:spPr>
          <a:xfrm>
            <a:off x="6433930" y="179457"/>
            <a:ext cx="10972800" cy="1524000"/>
          </a:xfrm>
        </p:spPr>
        <p:txBody>
          <a:bodyPr/>
          <a:lstStyle/>
          <a:p>
            <a:r>
              <a:rPr lang="en-IN" dirty="0"/>
              <a:t>Naive Scheduling algorithms</a:t>
            </a:r>
          </a:p>
        </p:txBody>
      </p:sp>
      <p:sp>
        <p:nvSpPr>
          <p:cNvPr id="3" name="Text Placeholder 2">
            <a:extLst>
              <a:ext uri="{FF2B5EF4-FFF2-40B4-BE49-F238E27FC236}">
                <a16:creationId xmlns:a16="http://schemas.microsoft.com/office/drawing/2014/main" id="{60A01BB1-7303-6746-5CAF-E39C3F55D283}"/>
              </a:ext>
            </a:extLst>
          </p:cNvPr>
          <p:cNvSpPr>
            <a:spLocks noGrp="1"/>
          </p:cNvSpPr>
          <p:nvPr>
            <p:ph type="body" sz="quarter" idx="21"/>
          </p:nvPr>
        </p:nvSpPr>
        <p:spPr/>
        <p:txBody>
          <a:bodyPr>
            <a:normAutofit/>
          </a:bodyPr>
          <a:lstStyle/>
          <a:p>
            <a:endParaRPr lang="en-IN"/>
          </a:p>
        </p:txBody>
      </p:sp>
      <p:sp>
        <p:nvSpPr>
          <p:cNvPr id="4" name="Text Placeholder 3">
            <a:extLst>
              <a:ext uri="{FF2B5EF4-FFF2-40B4-BE49-F238E27FC236}">
                <a16:creationId xmlns:a16="http://schemas.microsoft.com/office/drawing/2014/main" id="{E10C7BBA-59A4-1C10-383F-08E480A60735}"/>
              </a:ext>
            </a:extLst>
          </p:cNvPr>
          <p:cNvSpPr>
            <a:spLocks noGrp="1"/>
          </p:cNvSpPr>
          <p:nvPr>
            <p:ph type="body" idx="1"/>
          </p:nvPr>
        </p:nvSpPr>
        <p:spPr>
          <a:xfrm>
            <a:off x="2324459" y="4710043"/>
            <a:ext cx="19735081" cy="6832600"/>
          </a:xfrm>
        </p:spPr>
        <p:txBody>
          <a:bodyPr>
            <a:normAutofit/>
          </a:bodyPr>
          <a:lstStyle/>
          <a:p>
            <a:r>
              <a:rPr lang="en-US" dirty="0"/>
              <a:t>A naive approach for client scheduling is to schedule clients as soon as they have collected enough energy to participate in training. However, doing so can bias the trained model towards clients with better (more frequent) energy availability</a:t>
            </a:r>
            <a:br>
              <a:rPr lang="en-US" dirty="0"/>
            </a:br>
            <a:endParaRPr lang="en-US" dirty="0"/>
          </a:p>
          <a:p>
            <a:r>
              <a:rPr lang="en-US" dirty="0"/>
              <a:t>Another approach is to wait until all clients become available for training, and then use a conventional client sampling algorithm. However, waiting for all clients to collect enough energy can significantly increase the total training time needed to achieve a target performance level.</a:t>
            </a:r>
          </a:p>
          <a:p>
            <a:endParaRPr lang="en-US" dirty="0"/>
          </a:p>
          <a:p>
            <a:pPr marL="3657600" lvl="8" indent="0">
              <a:buNone/>
            </a:pPr>
            <a:r>
              <a:rPr lang="en-US" dirty="0"/>
              <a:t>		</a:t>
            </a:r>
            <a:endParaRPr lang="en-IN" dirty="0"/>
          </a:p>
        </p:txBody>
      </p:sp>
    </p:spTree>
    <p:extLst>
      <p:ext uri="{BB962C8B-B14F-4D97-AF65-F5344CB8AC3E}">
        <p14:creationId xmlns:p14="http://schemas.microsoft.com/office/powerpoint/2010/main" val="3617300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613E76-0ECA-E629-BF61-47573557CA00}"/>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965E817-F105-08FF-5AAD-B219A8728DA3}"/>
              </a:ext>
            </a:extLst>
          </p:cNvPr>
          <p:cNvSpPr>
            <a:spLocks noGrp="1"/>
          </p:cNvSpPr>
          <p:nvPr>
            <p:ph type="title"/>
          </p:nvPr>
        </p:nvSpPr>
        <p:spPr>
          <a:xfrm>
            <a:off x="5874025" y="202095"/>
            <a:ext cx="10972800" cy="1524000"/>
          </a:xfrm>
        </p:spPr>
        <p:txBody>
          <a:bodyPr/>
          <a:lstStyle/>
          <a:p>
            <a:r>
              <a:rPr lang="en-IN" dirty="0"/>
              <a:t>A better Solution</a:t>
            </a:r>
          </a:p>
        </p:txBody>
      </p:sp>
      <p:sp>
        <p:nvSpPr>
          <p:cNvPr id="4" name="Text Placeholder 3">
            <a:extLst>
              <a:ext uri="{FF2B5EF4-FFF2-40B4-BE49-F238E27FC236}">
                <a16:creationId xmlns:a16="http://schemas.microsoft.com/office/drawing/2014/main" id="{B29836D6-DEA1-A1C8-9887-0B1067C95A22}"/>
              </a:ext>
            </a:extLst>
          </p:cNvPr>
          <p:cNvSpPr>
            <a:spLocks noGrp="1"/>
          </p:cNvSpPr>
          <p:nvPr>
            <p:ph type="body" idx="1"/>
          </p:nvPr>
        </p:nvSpPr>
        <p:spPr>
          <a:xfrm>
            <a:off x="1789043" y="2902226"/>
            <a:ext cx="19142765" cy="9780104"/>
          </a:xfrm>
        </p:spPr>
        <p:txBody>
          <a:bodyPr>
            <a:normAutofit/>
          </a:bodyPr>
          <a:lstStyle/>
          <a:p>
            <a:r>
              <a:rPr lang="en-US" dirty="0"/>
              <a:t>clients participate in training based on their energy profile</a:t>
            </a:r>
          </a:p>
          <a:p>
            <a:r>
              <a:rPr lang="en-US" dirty="0"/>
              <a:t>It is assumed that a global update occurs at every T time instants, where T is the number of local training iterations that take place between two global updates</a:t>
            </a:r>
          </a:p>
          <a:p>
            <a:r>
              <a:rPr lang="en-US" dirty="0"/>
              <a:t>Let Ei = # of global rounds taken for a device to generate enough energy to participate in one global round of training</a:t>
            </a:r>
          </a:p>
          <a:p>
            <a:r>
              <a:rPr lang="en-US" dirty="0" err="1"/>
              <a:t>i.e</a:t>
            </a:r>
            <a:r>
              <a:rPr lang="en-US" dirty="0"/>
              <a:t> a client will have enough energy to participate in the process at time instants </a:t>
            </a:r>
          </a:p>
          <a:p>
            <a:pPr marL="0" indent="0">
              <a:buNone/>
            </a:pPr>
            <a:r>
              <a:rPr lang="en-US" dirty="0"/>
              <a:t>   		t </a:t>
            </a:r>
            <a:r>
              <a:rPr lang="en-IN" dirty="0"/>
              <a:t>, where t mod (Ei T ) = 0</a:t>
            </a:r>
          </a:p>
          <a:p>
            <a:pPr marL="0" indent="0">
              <a:buNone/>
            </a:pPr>
            <a:r>
              <a:rPr lang="en-IN" dirty="0"/>
              <a:t>	(after every Ei number of rounds, a device generates enough energy to take part </a:t>
            </a:r>
          </a:p>
          <a:p>
            <a:pPr marL="0" indent="0">
              <a:buNone/>
            </a:pPr>
            <a:r>
              <a:rPr lang="en-IN" dirty="0"/>
              <a:t>	in the training process)</a:t>
            </a:r>
            <a:endParaRPr lang="en-US" dirty="0"/>
          </a:p>
        </p:txBody>
      </p:sp>
    </p:spTree>
    <p:extLst>
      <p:ext uri="{BB962C8B-B14F-4D97-AF65-F5344CB8AC3E}">
        <p14:creationId xmlns:p14="http://schemas.microsoft.com/office/powerpoint/2010/main" val="2524380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2909F3-0809-6569-307E-C53F462FC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0115"/>
            <a:ext cx="12192000" cy="11010900"/>
          </a:xfrm>
          <a:prstGeom prst="rect">
            <a:avLst/>
          </a:prstGeom>
        </p:spPr>
      </p:pic>
    </p:spTree>
    <p:extLst>
      <p:ext uri="{BB962C8B-B14F-4D97-AF65-F5344CB8AC3E}">
        <p14:creationId xmlns:p14="http://schemas.microsoft.com/office/powerpoint/2010/main" val="330514895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525CE-50C5-2E10-2241-A12D82456A44}"/>
              </a:ext>
            </a:extLst>
          </p:cNvPr>
          <p:cNvSpPr txBox="1"/>
          <p:nvPr/>
        </p:nvSpPr>
        <p:spPr>
          <a:xfrm>
            <a:off x="3816626" y="3118515"/>
            <a:ext cx="19281913" cy="7478970"/>
          </a:xfrm>
          <a:prstGeom prst="rect">
            <a:avLst/>
          </a:prstGeom>
          <a:noFill/>
        </p:spPr>
        <p:txBody>
          <a:bodyPr wrap="square">
            <a:spAutoFit/>
          </a:bodyPr>
          <a:lstStyle/>
          <a:p>
            <a:r>
              <a:rPr lang="en-US" sz="4800" b="1" dirty="0"/>
              <a:t>At time instant t {t | t mod (Ei*t) = 0}</a:t>
            </a:r>
            <a:endParaRPr lang="en-US" sz="4800" dirty="0"/>
          </a:p>
          <a:p>
            <a:r>
              <a:rPr lang="en-US" sz="4800" dirty="0"/>
              <a:t>The client has generated enough energy to participate in the training process, but instead of participating immediately at “t” instant,</a:t>
            </a:r>
            <a:br>
              <a:rPr lang="en-US" sz="4800" dirty="0"/>
            </a:br>
            <a:r>
              <a:rPr lang="en-US" sz="4800" dirty="0"/>
              <a:t>The Algorithm states that, it chooses a random integer "J" from:</a:t>
            </a:r>
          </a:p>
          <a:p>
            <a:r>
              <a:rPr lang="en-US" sz="4800" dirty="0"/>
              <a:t>{0, 1, ... , Ei - 1} &amp; takes part after "J * T" time instance.</a:t>
            </a:r>
          </a:p>
          <a:p>
            <a:r>
              <a:rPr lang="en-US" sz="4800" dirty="0" err="1"/>
              <a:t>i.e</a:t>
            </a:r>
            <a:r>
              <a:rPr lang="en-US" sz="4800" dirty="0"/>
              <a:t> at “</a:t>
            </a:r>
            <a:r>
              <a:rPr lang="en-US" sz="4800" dirty="0" err="1"/>
              <a:t>t+J</a:t>
            </a:r>
            <a:r>
              <a:rPr lang="en-US" sz="4800" dirty="0"/>
              <a:t>*T” instant instead of participating at ‘t’ instant.</a:t>
            </a:r>
          </a:p>
          <a:p>
            <a:endParaRPr lang="en-US" sz="4800" dirty="0"/>
          </a:p>
          <a:p>
            <a:endParaRPr lang="en-US" sz="4800" dirty="0"/>
          </a:p>
          <a:p>
            <a:r>
              <a:rPr lang="en-US" sz="4800" dirty="0"/>
              <a:t>Because of the randomization ,One particular Client does not always participate at the first opportunity reducing long-term bias.</a:t>
            </a:r>
          </a:p>
        </p:txBody>
      </p:sp>
    </p:spTree>
    <p:extLst>
      <p:ext uri="{BB962C8B-B14F-4D97-AF65-F5344CB8AC3E}">
        <p14:creationId xmlns:p14="http://schemas.microsoft.com/office/powerpoint/2010/main" val="29974109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D59EA9-111A-190C-68BA-82DA619D1F65}"/>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D98CF68-E314-6B8A-C348-17CD1E7AC75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D7284BB-C004-5CB5-C807-FF76C117BE5B}"/>
              </a:ext>
            </a:extLst>
          </p:cNvPr>
          <p:cNvSpPr>
            <a:spLocks noGrp="1"/>
          </p:cNvSpPr>
          <p:nvPr>
            <p:ph type="body" sz="quarter" idx="21"/>
          </p:nvPr>
        </p:nvSpPr>
        <p:spPr/>
        <p:txBody>
          <a:bodyPr/>
          <a:lstStyle/>
          <a:p>
            <a:endParaRPr lang="en-IN"/>
          </a:p>
        </p:txBody>
      </p:sp>
      <p:sp>
        <p:nvSpPr>
          <p:cNvPr id="4" name="Text Placeholder 3">
            <a:extLst>
              <a:ext uri="{FF2B5EF4-FFF2-40B4-BE49-F238E27FC236}">
                <a16:creationId xmlns:a16="http://schemas.microsoft.com/office/drawing/2014/main" id="{07306098-A4E0-A03F-FFF7-E946ED9E6F3A}"/>
              </a:ext>
            </a:extLst>
          </p:cNvPr>
          <p:cNvSpPr>
            <a:spLocks noGrp="1"/>
          </p:cNvSpPr>
          <p:nvPr>
            <p:ph type="body" idx="1"/>
          </p:nvPr>
        </p:nvSpPr>
        <p:spPr>
          <a:xfrm>
            <a:off x="1232451" y="4121427"/>
            <a:ext cx="21567913" cy="6034617"/>
          </a:xfrm>
        </p:spPr>
        <p:txBody>
          <a:bodyPr>
            <a:normAutofit fontScale="92500"/>
          </a:bodyPr>
          <a:lstStyle/>
          <a:p>
            <a:r>
              <a:rPr lang="en-US" dirty="0"/>
              <a:t>We use the term global round to refer to the block of T time instances between two consecutive synchronization steps (global updates). In other words, global round t corresponds to the block of time instances t ∈ {t, . . . , t + T − 1}.</a:t>
            </a:r>
          </a:p>
          <a:p>
            <a:r>
              <a:rPr lang="en-US" dirty="0"/>
              <a:t>First, we note that it takes E </a:t>
            </a:r>
            <a:r>
              <a:rPr lang="en-US" dirty="0" err="1"/>
              <a:t>i</a:t>
            </a:r>
            <a:r>
              <a:rPr lang="en-US" dirty="0"/>
              <a:t> global rounds for client </a:t>
            </a:r>
            <a:r>
              <a:rPr lang="en-US" dirty="0" err="1"/>
              <a:t>i</a:t>
            </a:r>
            <a:r>
              <a:rPr lang="en-US" dirty="0"/>
              <a:t> to harvest enough energy to participate in one global round of training</a:t>
            </a:r>
          </a:p>
          <a:p>
            <a:r>
              <a:rPr lang="en-IN" dirty="0"/>
              <a:t>When t mod (E </a:t>
            </a:r>
            <a:r>
              <a:rPr lang="en-IN" dirty="0" err="1"/>
              <a:t>i</a:t>
            </a:r>
            <a:r>
              <a:rPr lang="en-IN" dirty="0"/>
              <a:t> T ) = 0, client </a:t>
            </a:r>
            <a:r>
              <a:rPr lang="en-IN" dirty="0" err="1"/>
              <a:t>i</a:t>
            </a:r>
            <a:r>
              <a:rPr lang="en-IN" dirty="0"/>
              <a:t> samples an integer</a:t>
            </a:r>
            <a:r>
              <a:rPr lang="en-US" dirty="0"/>
              <a:t> J uniformly at random from the set {0, . . . , E </a:t>
            </a:r>
            <a:r>
              <a:rPr lang="en-US" dirty="0" err="1"/>
              <a:t>i</a:t>
            </a:r>
            <a:r>
              <a:rPr lang="en-US" dirty="0"/>
              <a:t> − 1}</a:t>
            </a:r>
          </a:p>
          <a:p>
            <a:r>
              <a:rPr lang="en-US" dirty="0"/>
              <a:t>Then, within the E </a:t>
            </a:r>
            <a:r>
              <a:rPr lang="en-US" dirty="0" err="1"/>
              <a:t>i</a:t>
            </a:r>
            <a:r>
              <a:rPr lang="en-US" dirty="0"/>
              <a:t> global rounds starting at the time instances {t, t + T, . . . , t + (E </a:t>
            </a:r>
            <a:r>
              <a:rPr lang="en-US" dirty="0" err="1"/>
              <a:t>i</a:t>
            </a:r>
            <a:r>
              <a:rPr lang="en-US" dirty="0"/>
              <a:t> − 1)T }, client </a:t>
            </a:r>
            <a:r>
              <a:rPr lang="en-US" dirty="0" err="1"/>
              <a:t>i</a:t>
            </a:r>
            <a:r>
              <a:rPr lang="en-US" dirty="0"/>
              <a:t> only participates during the global round that starts at t + JT , and does not participate in the remaining global rounds</a:t>
            </a:r>
            <a:endParaRPr lang="en-IN" dirty="0"/>
          </a:p>
          <a:p>
            <a:endParaRPr lang="en-IN" dirty="0"/>
          </a:p>
        </p:txBody>
      </p:sp>
    </p:spTree>
    <p:extLst>
      <p:ext uri="{BB962C8B-B14F-4D97-AF65-F5344CB8AC3E}">
        <p14:creationId xmlns:p14="http://schemas.microsoft.com/office/powerpoint/2010/main" val="404729117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B5AC-71BF-676A-6610-62D93A3E837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2742BB4-B740-5503-766D-BEFD99E9DF61}"/>
              </a:ext>
            </a:extLst>
          </p:cNvPr>
          <p:cNvSpPr>
            <a:spLocks noGrp="1"/>
          </p:cNvSpPr>
          <p:nvPr>
            <p:ph type="body" sz="quarter" idx="21"/>
          </p:nvPr>
        </p:nvSpPr>
        <p:spPr/>
        <p:txBody>
          <a:bodyPr/>
          <a:lstStyle/>
          <a:p>
            <a:endParaRPr lang="en-IN"/>
          </a:p>
        </p:txBody>
      </p:sp>
      <p:sp>
        <p:nvSpPr>
          <p:cNvPr id="4" name="Text Placeholder 3">
            <a:extLst>
              <a:ext uri="{FF2B5EF4-FFF2-40B4-BE49-F238E27FC236}">
                <a16:creationId xmlns:a16="http://schemas.microsoft.com/office/drawing/2014/main" id="{863BB869-1185-19F2-562B-63C8297DAA09}"/>
              </a:ext>
            </a:extLst>
          </p:cNvPr>
          <p:cNvSpPr>
            <a:spLocks noGrp="1"/>
          </p:cNvSpPr>
          <p:nvPr>
            <p:ph type="body" idx="1"/>
          </p:nvPr>
        </p:nvSpPr>
        <p:spPr/>
        <p:txBody>
          <a:bodyPr/>
          <a:lstStyle/>
          <a:p>
            <a:endParaRPr lang="en-IN"/>
          </a:p>
        </p:txBody>
      </p:sp>
      <p:pic>
        <p:nvPicPr>
          <p:cNvPr id="6" name="Picture 5">
            <a:extLst>
              <a:ext uri="{FF2B5EF4-FFF2-40B4-BE49-F238E27FC236}">
                <a16:creationId xmlns:a16="http://schemas.microsoft.com/office/drawing/2014/main" id="{6FA65106-E13D-323C-A1A7-14AD81CD2009}"/>
              </a:ext>
            </a:extLst>
          </p:cNvPr>
          <p:cNvPicPr>
            <a:picLocks noChangeAspect="1"/>
          </p:cNvPicPr>
          <p:nvPr/>
        </p:nvPicPr>
        <p:blipFill>
          <a:blip r:embed="rId2"/>
          <a:stretch>
            <a:fillRect/>
          </a:stretch>
        </p:blipFill>
        <p:spPr>
          <a:xfrm>
            <a:off x="8232913" y="619580"/>
            <a:ext cx="6698974" cy="12476840"/>
          </a:xfrm>
          <a:prstGeom prst="rect">
            <a:avLst/>
          </a:prstGeom>
        </p:spPr>
      </p:pic>
    </p:spTree>
    <p:extLst>
      <p:ext uri="{BB962C8B-B14F-4D97-AF65-F5344CB8AC3E}">
        <p14:creationId xmlns:p14="http://schemas.microsoft.com/office/powerpoint/2010/main" val="425961516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609FD-B810-23B7-4853-155DE260D42F}"/>
              </a:ext>
            </a:extLst>
          </p:cNvPr>
          <p:cNvPicPr>
            <a:picLocks noChangeAspect="1"/>
          </p:cNvPicPr>
          <p:nvPr/>
        </p:nvPicPr>
        <p:blipFill>
          <a:blip r:embed="rId2"/>
          <a:stretch>
            <a:fillRect/>
          </a:stretch>
        </p:blipFill>
        <p:spPr>
          <a:xfrm>
            <a:off x="5045021" y="1302026"/>
            <a:ext cx="14572253" cy="9720469"/>
          </a:xfrm>
          <a:prstGeom prst="rect">
            <a:avLst/>
          </a:prstGeom>
        </p:spPr>
      </p:pic>
      <p:sp>
        <p:nvSpPr>
          <p:cNvPr id="2" name="Rectangle 1">
            <a:extLst>
              <a:ext uri="{FF2B5EF4-FFF2-40B4-BE49-F238E27FC236}">
                <a16:creationId xmlns:a16="http://schemas.microsoft.com/office/drawing/2014/main" id="{E8238D26-DDD2-05B9-04FA-D9AD5C67DF2E}"/>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3F90FE1-F97F-C1D3-2969-51E1F86490D7}"/>
              </a:ext>
            </a:extLst>
          </p:cNvPr>
          <p:cNvSpPr txBox="1"/>
          <p:nvPr/>
        </p:nvSpPr>
        <p:spPr>
          <a:xfrm>
            <a:off x="1530626" y="12364278"/>
            <a:ext cx="22482312" cy="1200329"/>
          </a:xfrm>
          <a:prstGeom prst="rect">
            <a:avLst/>
          </a:prstGeom>
          <a:noFill/>
        </p:spPr>
        <p:txBody>
          <a:bodyPr wrap="square">
            <a:spAutoFit/>
          </a:bodyPr>
          <a:lstStyle/>
          <a:p>
            <a:r>
              <a:rPr lang="en-IN" sz="3600" dirty="0"/>
              <a:t>19th International Symposium on </a:t>
            </a:r>
            <a:r>
              <a:rPr lang="en-IN" sz="3600" dirty="0" err="1"/>
              <a:t>Modeling</a:t>
            </a:r>
            <a:r>
              <a:rPr lang="en-IN" sz="3600" dirty="0"/>
              <a:t> and Optimization in Mobile, Ad hoc, and Wireless Networks (</a:t>
            </a:r>
            <a:r>
              <a:rPr lang="en-IN" sz="3600" dirty="0" err="1"/>
              <a:t>WiOpt</a:t>
            </a:r>
            <a:r>
              <a:rPr lang="en-IN" sz="3600" dirty="0"/>
              <a:t>)</a:t>
            </a:r>
          </a:p>
          <a:p>
            <a:r>
              <a:rPr lang="en-IN" sz="3600" dirty="0"/>
              <a:t>-</a:t>
            </a:r>
            <a:r>
              <a:rPr lang="en-US" sz="3600" dirty="0"/>
              <a:t>A Framework for Sustainable Federated Learning</a:t>
            </a:r>
            <a:endParaRPr lang="en-IN" sz="3600" dirty="0"/>
          </a:p>
        </p:txBody>
      </p:sp>
    </p:spTree>
    <p:extLst>
      <p:ext uri="{BB962C8B-B14F-4D97-AF65-F5344CB8AC3E}">
        <p14:creationId xmlns:p14="http://schemas.microsoft.com/office/powerpoint/2010/main" val="411764988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5120A-FCE0-8D38-1156-428EE72CA2B8}"/>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Traditional Energy Management System"/>
          <p:cNvSpPr txBox="1">
            <a:spLocks noGrp="1"/>
          </p:cNvSpPr>
          <p:nvPr>
            <p:ph type="title"/>
          </p:nvPr>
        </p:nvSpPr>
        <p:spPr>
          <a:xfrm>
            <a:off x="609599" y="366184"/>
            <a:ext cx="20799287" cy="1524000"/>
          </a:xfrm>
          <a:prstGeom prst="rect">
            <a:avLst/>
          </a:prstGeom>
        </p:spPr>
        <p:txBody>
          <a:bodyPr>
            <a:normAutofit/>
          </a:bodyPr>
          <a:lstStyle>
            <a:lvl1pPr defTabSz="2292038">
              <a:defRPr sz="9400" spc="-94"/>
            </a:lvl1pPr>
          </a:lstStyle>
          <a:p>
            <a:r>
              <a:rPr dirty="0"/>
              <a:t>Traditional Energy Management System</a:t>
            </a:r>
          </a:p>
        </p:txBody>
      </p:sp>
      <p:sp>
        <p:nvSpPr>
          <p:cNvPr id="180" name="Slide Subtitle"/>
          <p:cNvSpPr txBox="1">
            <a:spLocks noGrp="1"/>
          </p:cNvSpPr>
          <p:nvPr>
            <p:ph type="body" sz="quarter" idx="21"/>
          </p:nvPr>
        </p:nvSpPr>
        <p:spPr>
          <a:prstGeom prst="rect">
            <a:avLst/>
          </a:prstGeom>
        </p:spPr>
        <p:txBody>
          <a:bodyPr>
            <a:normAutofit/>
          </a:bodyPr>
          <a:lstStyle/>
          <a:p>
            <a:endParaRPr/>
          </a:p>
        </p:txBody>
      </p:sp>
      <p:sp>
        <p:nvSpPr>
          <p:cNvPr id="181" name="The energy sector has relied on CENTRALISED energy management systems.…"/>
          <p:cNvSpPr txBox="1">
            <a:spLocks noGrp="1"/>
          </p:cNvSpPr>
          <p:nvPr>
            <p:ph type="body" idx="1"/>
          </p:nvPr>
        </p:nvSpPr>
        <p:spPr>
          <a:xfrm>
            <a:off x="1683025" y="3840691"/>
            <a:ext cx="20520991" cy="6034617"/>
          </a:xfrm>
          <a:prstGeom prst="rect">
            <a:avLst/>
          </a:prstGeom>
        </p:spPr>
        <p:txBody>
          <a:bodyPr>
            <a:normAutofit fontScale="92500" lnSpcReduction="10000"/>
          </a:bodyPr>
          <a:lstStyle/>
          <a:p>
            <a:pPr marL="452627" indent="-452627" defTabSz="2413955">
              <a:spcBef>
                <a:spcPts val="4600"/>
              </a:spcBef>
              <a:defRPr sz="3959"/>
            </a:pPr>
            <a:r>
              <a:rPr dirty="0"/>
              <a:t>The energy sector has relied on CENTRALISED energy management systems.</a:t>
            </a:r>
          </a:p>
          <a:p>
            <a:pPr marL="452627" indent="-452627" defTabSz="2413955">
              <a:spcBef>
                <a:spcPts val="4600"/>
              </a:spcBef>
              <a:defRPr sz="3959"/>
            </a:pPr>
            <a:r>
              <a:rPr dirty="0"/>
              <a:t>A central authority oversees the generation, distribution, and consumption of energy.</a:t>
            </a:r>
          </a:p>
          <a:p>
            <a:pPr marL="452627" indent="-452627" defTabSz="2413955">
              <a:spcBef>
                <a:spcPts val="4600"/>
              </a:spcBef>
              <a:defRPr sz="3959"/>
            </a:pPr>
            <a:r>
              <a:rPr dirty="0"/>
              <a:t>Examples -</a:t>
            </a:r>
          </a:p>
          <a:p>
            <a:pPr marL="1810511" lvl="3" indent="-452627" defTabSz="2413955">
              <a:spcBef>
                <a:spcPts val="4600"/>
              </a:spcBef>
              <a:defRPr sz="3959"/>
            </a:pPr>
            <a:r>
              <a:rPr dirty="0"/>
              <a:t>Traditional Grid Systems : Electricity is generated in large power plants (e.g., coal, nuclear, hydroelectric) and distributed to consumers via a network of transmission lines</a:t>
            </a:r>
          </a:p>
          <a:p>
            <a:pPr marL="1810511" lvl="3" indent="-452627" defTabSz="2413955">
              <a:spcBef>
                <a:spcPts val="4600"/>
              </a:spcBef>
              <a:defRPr sz="3959"/>
            </a:pPr>
            <a:r>
              <a:rPr dirty="0"/>
              <a:t>Third-Party Management :  For example, in the U.S., companies like PJM Interconnection manage wholesale electricity markets where they buy electricity from generators and sell it to utilities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002496-EB92-1091-852A-6FC15381328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 v/s ML"/>
          <p:cNvSpPr txBox="1">
            <a:spLocks noGrp="1"/>
          </p:cNvSpPr>
          <p:nvPr>
            <p:ph type="title"/>
          </p:nvPr>
        </p:nvSpPr>
        <p:spPr>
          <a:prstGeom prst="rect">
            <a:avLst/>
          </a:prstGeom>
        </p:spPr>
        <p:txBody>
          <a:bodyPr>
            <a:normAutofit fontScale="90000"/>
          </a:bodyPr>
          <a:lstStyle>
            <a:lvl1pPr defTabSz="2316421">
              <a:defRPr sz="9500" spc="-95"/>
            </a:lvl1pPr>
          </a:lstStyle>
          <a:p>
            <a:r>
              <a:t>FL v/s ML</a:t>
            </a:r>
          </a:p>
        </p:txBody>
      </p:sp>
      <p:graphicFrame>
        <p:nvGraphicFramePr>
          <p:cNvPr id="218" name="Table 1"/>
          <p:cNvGraphicFramePr/>
          <p:nvPr>
            <p:extLst>
              <p:ext uri="{D42A27DB-BD31-4B8C-83A1-F6EECF244321}">
                <p14:modId xmlns:p14="http://schemas.microsoft.com/office/powerpoint/2010/main" val="994932980"/>
              </p:ext>
            </p:extLst>
          </p:nvPr>
        </p:nvGraphicFramePr>
        <p:xfrm>
          <a:off x="1334892" y="3519691"/>
          <a:ext cx="21382458" cy="8243310"/>
        </p:xfrm>
        <a:graphic>
          <a:graphicData uri="http://schemas.openxmlformats.org/drawingml/2006/table">
            <a:tbl>
              <a:tblPr firstRow="1">
                <a:tableStyleId>{2708684C-4D16-4618-839F-0558EEFCDFE6}</a:tableStyleId>
              </a:tblPr>
              <a:tblGrid>
                <a:gridCol w="7127486">
                  <a:extLst>
                    <a:ext uri="{9D8B030D-6E8A-4147-A177-3AD203B41FA5}">
                      <a16:colId xmlns:a16="http://schemas.microsoft.com/office/drawing/2014/main" val="20000"/>
                    </a:ext>
                  </a:extLst>
                </a:gridCol>
                <a:gridCol w="7127486">
                  <a:extLst>
                    <a:ext uri="{9D8B030D-6E8A-4147-A177-3AD203B41FA5}">
                      <a16:colId xmlns:a16="http://schemas.microsoft.com/office/drawing/2014/main" val="20001"/>
                    </a:ext>
                  </a:extLst>
                </a:gridCol>
                <a:gridCol w="7127486">
                  <a:extLst>
                    <a:ext uri="{9D8B030D-6E8A-4147-A177-3AD203B41FA5}">
                      <a16:colId xmlns:a16="http://schemas.microsoft.com/office/drawing/2014/main" val="20002"/>
                    </a:ext>
                  </a:extLst>
                </a:gridCol>
              </a:tblGrid>
              <a:tr h="1648662">
                <a:tc>
                  <a:txBody>
                    <a:bodyPr/>
                    <a:lstStyle/>
                    <a:p>
                      <a:pPr algn="ctr" defTabSz="914400">
                        <a:defRPr sz="1800" b="0">
                          <a:solidFill>
                            <a:srgbClr val="000000"/>
                          </a:solidFill>
                        </a:defRPr>
                      </a:pPr>
                      <a:r>
                        <a:rPr sz="3200" dirty="0">
                          <a:solidFill>
                            <a:schemeClr val="tx1"/>
                          </a:solidFill>
                          <a:sym typeface="Graphik Semibold"/>
                        </a:rPr>
                        <a:t>Aspect</a:t>
                      </a:r>
                    </a:p>
                  </a:txBody>
                  <a:tcPr marL="50800" marR="50800" marT="50800" marB="50800" anchor="ctr" horzOverflow="overflow"/>
                </a:tc>
                <a:tc>
                  <a:txBody>
                    <a:bodyPr/>
                    <a:lstStyle/>
                    <a:p>
                      <a:pPr algn="ctr" defTabSz="914400">
                        <a:defRPr sz="1800" b="0">
                          <a:solidFill>
                            <a:srgbClr val="000000"/>
                          </a:solidFill>
                        </a:defRPr>
                      </a:pPr>
                      <a:r>
                        <a:rPr sz="3200">
                          <a:solidFill>
                            <a:schemeClr val="tx1"/>
                          </a:solidFill>
                          <a:sym typeface="Graphik Semibold"/>
                        </a:rPr>
                        <a:t>Federated Learning </a:t>
                      </a:r>
                    </a:p>
                  </a:txBody>
                  <a:tcPr marL="50800" marR="50800" marT="50800" marB="50800" anchor="ctr" horzOverflow="overflow"/>
                </a:tc>
                <a:tc>
                  <a:txBody>
                    <a:bodyPr/>
                    <a:lstStyle/>
                    <a:p>
                      <a:pPr algn="ctr" defTabSz="914400">
                        <a:defRPr sz="1800" b="0">
                          <a:solidFill>
                            <a:srgbClr val="000000"/>
                          </a:solidFill>
                        </a:defRPr>
                      </a:pPr>
                      <a:r>
                        <a:rPr sz="3200">
                          <a:solidFill>
                            <a:schemeClr val="tx1"/>
                          </a:solidFill>
                          <a:sym typeface="Graphik Semibold"/>
                        </a:rPr>
                        <a:t>Machine learning</a:t>
                      </a:r>
                    </a:p>
                  </a:txBody>
                  <a:tcPr marL="50800" marR="50800" marT="50800" marB="50800" anchor="ctr" horzOverflow="overflow"/>
                </a:tc>
                <a:extLst>
                  <a:ext uri="{0D108BD9-81ED-4DB2-BD59-A6C34878D82A}">
                    <a16:rowId xmlns:a16="http://schemas.microsoft.com/office/drawing/2014/main" val="10000"/>
                  </a:ext>
                </a:extLst>
              </a:tr>
              <a:tr h="1648662">
                <a:tc>
                  <a:txBody>
                    <a:bodyPr/>
                    <a:lstStyle/>
                    <a:p>
                      <a:pPr algn="ctr" defTabSz="914400">
                        <a:defRPr sz="1800">
                          <a:solidFill>
                            <a:srgbClr val="000000"/>
                          </a:solidFill>
                        </a:defRPr>
                      </a:pPr>
                      <a:r>
                        <a:rPr sz="3200" dirty="0">
                          <a:solidFill>
                            <a:schemeClr val="tx1"/>
                          </a:solidFill>
                        </a:rPr>
                        <a:t>Data Privacy</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Data remains decentralized on individual devices or local servers
</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Privacy concerns due to centralized data storage
</a:t>
                      </a:r>
                    </a:p>
                  </a:txBody>
                  <a:tcPr marL="50800" marR="50800" marT="50800" marB="50800" anchor="ctr" horzOverflow="overflow"/>
                </a:tc>
                <a:extLst>
                  <a:ext uri="{0D108BD9-81ED-4DB2-BD59-A6C34878D82A}">
                    <a16:rowId xmlns:a16="http://schemas.microsoft.com/office/drawing/2014/main" val="10001"/>
                  </a:ext>
                </a:extLst>
              </a:tr>
              <a:tr h="1648662">
                <a:tc>
                  <a:txBody>
                    <a:bodyPr/>
                    <a:lstStyle/>
                    <a:p>
                      <a:pPr algn="ctr" defTabSz="914400">
                        <a:defRPr sz="1800">
                          <a:solidFill>
                            <a:srgbClr val="000000"/>
                          </a:solidFill>
                        </a:defRPr>
                      </a:pPr>
                      <a:r>
                        <a:rPr sz="3200">
                          <a:solidFill>
                            <a:schemeClr val="tx1"/>
                          </a:solidFill>
                        </a:rPr>
                        <a:t>Communication Overhead</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Only model updates are sent to server</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Entire data is sent to central server</a:t>
                      </a:r>
                    </a:p>
                  </a:txBody>
                  <a:tcPr marL="50800" marR="50800" marT="50800" marB="50800" anchor="ctr" horzOverflow="overflow"/>
                </a:tc>
                <a:extLst>
                  <a:ext uri="{0D108BD9-81ED-4DB2-BD59-A6C34878D82A}">
                    <a16:rowId xmlns:a16="http://schemas.microsoft.com/office/drawing/2014/main" val="10002"/>
                  </a:ext>
                </a:extLst>
              </a:tr>
              <a:tr h="1648662">
                <a:tc>
                  <a:txBody>
                    <a:bodyPr/>
                    <a:lstStyle/>
                    <a:p>
                      <a:pPr algn="ctr" defTabSz="914400">
                        <a:defRPr sz="1800">
                          <a:solidFill>
                            <a:srgbClr val="000000"/>
                          </a:solidFill>
                        </a:defRPr>
                      </a:pPr>
                      <a:r>
                        <a:rPr sz="3200">
                          <a:solidFill>
                            <a:schemeClr val="tx1"/>
                          </a:solidFill>
                        </a:rPr>
                        <a:t>Security</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Privacy concerns due to centralized data storage
</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Higher risk of data breaches and attacks on centralized data repositories
</a:t>
                      </a:r>
                    </a:p>
                  </a:txBody>
                  <a:tcPr marL="50800" marR="50800" marT="50800" marB="50800" anchor="ctr" horzOverflow="overflow"/>
                </a:tc>
                <a:extLst>
                  <a:ext uri="{0D108BD9-81ED-4DB2-BD59-A6C34878D82A}">
                    <a16:rowId xmlns:a16="http://schemas.microsoft.com/office/drawing/2014/main" val="10003"/>
                  </a:ext>
                </a:extLst>
              </a:tr>
              <a:tr h="1648662">
                <a:tc>
                  <a:txBody>
                    <a:bodyPr/>
                    <a:lstStyle/>
                    <a:p>
                      <a:pPr algn="ctr" defTabSz="914400">
                        <a:defRPr sz="1800">
                          <a:solidFill>
                            <a:srgbClr val="000000"/>
                          </a:solidFill>
                        </a:defRPr>
                      </a:pPr>
                      <a:r>
                        <a:rPr sz="3200">
                          <a:solidFill>
                            <a:schemeClr val="tx1"/>
                          </a:solidFill>
                        </a:rPr>
                        <a:t>Datatype</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Supports Heterogeneous data</a:t>
                      </a:r>
                    </a:p>
                  </a:txBody>
                  <a:tcPr marL="50800" marR="50800" marT="50800" marB="50800" anchor="ctr" horzOverflow="overflow"/>
                </a:tc>
                <a:tc>
                  <a:txBody>
                    <a:bodyPr/>
                    <a:lstStyle/>
                    <a:p>
                      <a:pPr algn="ctr" defTabSz="914400">
                        <a:defRPr sz="1800">
                          <a:solidFill>
                            <a:srgbClr val="000000"/>
                          </a:solidFill>
                        </a:defRPr>
                      </a:pPr>
                      <a:r>
                        <a:rPr sz="3200" dirty="0">
                          <a:solidFill>
                            <a:schemeClr val="tx1"/>
                          </a:solidFill>
                        </a:rPr>
                        <a:t>Does not support heterogeneous data, preferred for consistent data</a:t>
                      </a:r>
                    </a:p>
                  </a:txBody>
                  <a:tcPr marL="50800" marR="50800" marT="50800" marB="50800" anchor="ctr"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002496-EB92-1091-852A-6FC15381328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 v/s ML"/>
          <p:cNvSpPr txBox="1">
            <a:spLocks noGrp="1"/>
          </p:cNvSpPr>
          <p:nvPr>
            <p:ph type="title"/>
          </p:nvPr>
        </p:nvSpPr>
        <p:spPr>
          <a:xfrm>
            <a:off x="6705600" y="202095"/>
            <a:ext cx="10972800" cy="1524000"/>
          </a:xfrm>
          <a:prstGeom prst="rect">
            <a:avLst/>
          </a:prstGeom>
        </p:spPr>
        <p:txBody>
          <a:bodyPr>
            <a:normAutofit fontScale="90000"/>
          </a:bodyPr>
          <a:lstStyle>
            <a:lvl1pPr defTabSz="2316421">
              <a:defRPr sz="9500" spc="-95"/>
            </a:lvl1pPr>
          </a:lstStyle>
          <a:p>
            <a:r>
              <a:rPr lang="en-IN" dirty="0"/>
              <a:t>References</a:t>
            </a:r>
            <a:endParaRPr dirty="0"/>
          </a:p>
        </p:txBody>
      </p:sp>
      <p:sp>
        <p:nvSpPr>
          <p:cNvPr id="4" name="TextBox 3">
            <a:extLst>
              <a:ext uri="{FF2B5EF4-FFF2-40B4-BE49-F238E27FC236}">
                <a16:creationId xmlns:a16="http://schemas.microsoft.com/office/drawing/2014/main" id="{747E5D6A-638A-6760-D720-7AB02D6398B2}"/>
              </a:ext>
            </a:extLst>
          </p:cNvPr>
          <p:cNvSpPr txBox="1"/>
          <p:nvPr/>
        </p:nvSpPr>
        <p:spPr>
          <a:xfrm>
            <a:off x="437320" y="3095246"/>
            <a:ext cx="24112331" cy="8537722"/>
          </a:xfrm>
          <a:prstGeom prst="rect">
            <a:avLst/>
          </a:prstGeom>
          <a:noFill/>
        </p:spPr>
        <p:txBody>
          <a:bodyPr wrap="square">
            <a:spAutoFit/>
          </a:bodyPr>
          <a:lstStyle/>
          <a:p>
            <a:pPr marL="571500" indent="-571500">
              <a:lnSpc>
                <a:spcPct val="200000"/>
              </a:lnSpc>
              <a:buFont typeface="Arial" panose="020B0604020202020204" pitchFamily="34" charset="0"/>
              <a:buChar char="•"/>
            </a:pPr>
            <a:r>
              <a:rPr lang="en-IN" sz="4000" dirty="0"/>
              <a:t>19th International Symposium on </a:t>
            </a:r>
            <a:r>
              <a:rPr lang="en-IN" sz="4000" dirty="0" err="1"/>
              <a:t>Modeling</a:t>
            </a:r>
            <a:r>
              <a:rPr lang="en-IN" sz="4000" dirty="0"/>
              <a:t> and Optimization in Mobile, Ad hoc, and Wireless Networks </a:t>
            </a:r>
            <a:br>
              <a:rPr lang="en-IN" sz="4000" dirty="0"/>
            </a:br>
            <a:r>
              <a:rPr lang="en-IN" sz="4000" dirty="0"/>
              <a:t>(</a:t>
            </a:r>
            <a:r>
              <a:rPr lang="en-IN" sz="4000" dirty="0" err="1"/>
              <a:t>WiOpt</a:t>
            </a:r>
            <a:r>
              <a:rPr lang="en-IN" sz="4000" dirty="0"/>
              <a:t>)-</a:t>
            </a:r>
            <a:r>
              <a:rPr lang="en-US" sz="4000" dirty="0"/>
              <a:t>A Framework for Sustainable Federated Learning</a:t>
            </a:r>
            <a:endParaRPr lang="en-IN" sz="4000" dirty="0"/>
          </a:p>
          <a:p>
            <a:pPr marL="571500" indent="-571500">
              <a:lnSpc>
                <a:spcPct val="200000"/>
              </a:lnSpc>
              <a:buFont typeface="Arial" panose="020B0604020202020204" pitchFamily="34" charset="0"/>
              <a:buChar char="•"/>
            </a:pPr>
            <a:r>
              <a:rPr lang="en-US" sz="4000" dirty="0"/>
              <a:t>12th International Conference on Smart Grid</a:t>
            </a:r>
            <a:r>
              <a:rPr lang="en-IN" sz="4000" dirty="0"/>
              <a:t>-</a:t>
            </a:r>
            <a:r>
              <a:rPr lang="en-US" sz="4000" dirty="0"/>
              <a:t>Federated Learning-Based Energy Forecasting and Trading</a:t>
            </a:r>
            <a:br>
              <a:rPr lang="en-US" sz="4000" dirty="0"/>
            </a:br>
            <a:r>
              <a:rPr lang="en-US" sz="4000" dirty="0"/>
              <a:t> Platform for Decentralized </a:t>
            </a:r>
            <a:r>
              <a:rPr lang="en-US" sz="4000" dirty="0" err="1"/>
              <a:t>RenewableEnergy</a:t>
            </a:r>
            <a:r>
              <a:rPr lang="en-US" sz="4000" dirty="0"/>
              <a:t> Markets</a:t>
            </a:r>
            <a:endParaRPr lang="en-IN" sz="4000" dirty="0"/>
          </a:p>
          <a:p>
            <a:pPr marL="571500" indent="-571500">
              <a:lnSpc>
                <a:spcPct val="200000"/>
              </a:lnSpc>
              <a:buFont typeface="Arial" panose="020B0604020202020204" pitchFamily="34" charset="0"/>
              <a:buChar char="•"/>
            </a:pPr>
            <a:r>
              <a:rPr lang="en-US" sz="4000" dirty="0"/>
              <a:t>2022 IEEE IAS Industrial and Commercial Power System Asia</a:t>
            </a:r>
            <a:r>
              <a:rPr lang="en-IN" sz="4000" dirty="0"/>
              <a:t>-</a:t>
            </a:r>
            <a:r>
              <a:rPr lang="en-US" sz="4000" dirty="0"/>
              <a:t>A Review of Federated Learning in Energy Systems</a:t>
            </a:r>
            <a:endParaRPr lang="en-IN" sz="4000" dirty="0"/>
          </a:p>
          <a:p>
            <a:pPr marL="571500" indent="-571500">
              <a:lnSpc>
                <a:spcPct val="200000"/>
              </a:lnSpc>
              <a:buFont typeface="Arial" panose="020B0604020202020204" pitchFamily="34" charset="0"/>
              <a:buChar char="•"/>
            </a:pPr>
            <a:r>
              <a:rPr lang="en-US" sz="4000" dirty="0"/>
              <a:t>IEEE INTERNET OF THINGS JOURNAL, VOL. 10, NO. 4, 15 FEBRUARY 2023</a:t>
            </a:r>
            <a:r>
              <a:rPr lang="en-IN" sz="4000" dirty="0"/>
              <a:t>-</a:t>
            </a:r>
            <a:r>
              <a:rPr lang="en-US" sz="4000" dirty="0"/>
              <a:t>A Federated Learning and Blockchain-</a:t>
            </a:r>
            <a:r>
              <a:rPr lang="en-US" sz="4000" dirty="0" err="1"/>
              <a:t>EnabledSustainable</a:t>
            </a:r>
            <a:r>
              <a:rPr lang="en-US" sz="4000" dirty="0"/>
              <a:t> Energy Trade at the </a:t>
            </a:r>
            <a:r>
              <a:rPr lang="en-US" sz="4000" dirty="0" err="1"/>
              <a:t>Edge:A</a:t>
            </a:r>
            <a:r>
              <a:rPr lang="en-US" sz="4000" dirty="0"/>
              <a:t> Framework for Industry 4.0</a:t>
            </a:r>
            <a:endParaRPr lang="en-IN" sz="4000" dirty="0"/>
          </a:p>
        </p:txBody>
      </p:sp>
    </p:spTree>
    <p:extLst>
      <p:ext uri="{BB962C8B-B14F-4D97-AF65-F5344CB8AC3E}">
        <p14:creationId xmlns:p14="http://schemas.microsoft.com/office/powerpoint/2010/main" val="36774244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02C7-9F48-D94B-5957-58C5B5387D0B}"/>
              </a:ext>
            </a:extLst>
          </p:cNvPr>
          <p:cNvSpPr>
            <a:spLocks noGrp="1"/>
          </p:cNvSpPr>
          <p:nvPr>
            <p:ph type="title"/>
          </p:nvPr>
        </p:nvSpPr>
        <p:spPr>
          <a:xfrm>
            <a:off x="6705600" y="5673679"/>
            <a:ext cx="10972800" cy="1524000"/>
          </a:xfrm>
        </p:spPr>
        <p:txBody>
          <a:bodyPr>
            <a:noAutofit/>
          </a:bodyPr>
          <a:lstStyle/>
          <a:p>
            <a:r>
              <a:rPr lang="en-IN" sz="9600" dirty="0"/>
              <a:t>THANK YOU</a:t>
            </a:r>
          </a:p>
        </p:txBody>
      </p:sp>
      <p:sp>
        <p:nvSpPr>
          <p:cNvPr id="5" name="Rectangle 4">
            <a:extLst>
              <a:ext uri="{FF2B5EF4-FFF2-40B4-BE49-F238E27FC236}">
                <a16:creationId xmlns:a16="http://schemas.microsoft.com/office/drawing/2014/main" id="{53D78750-456D-A7B1-F113-2D2CC16C74BA}"/>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12877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A1A5B0-4B41-3A0F-1FE7-750DB6666F1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Drawbacks of Centralized Models"/>
          <p:cNvSpPr txBox="1">
            <a:spLocks noGrp="1"/>
          </p:cNvSpPr>
          <p:nvPr>
            <p:ph type="title"/>
          </p:nvPr>
        </p:nvSpPr>
        <p:spPr>
          <a:xfrm>
            <a:off x="3064564" y="297622"/>
            <a:ext cx="18254870" cy="1524000"/>
          </a:xfrm>
          <a:prstGeom prst="rect">
            <a:avLst/>
          </a:prstGeom>
        </p:spPr>
        <p:txBody>
          <a:bodyPr>
            <a:normAutofit fontScale="90000"/>
          </a:bodyPr>
          <a:lstStyle>
            <a:lvl1pPr defTabSz="2316421">
              <a:defRPr sz="9500" spc="-95"/>
            </a:lvl1pPr>
          </a:lstStyle>
          <a:p>
            <a:r>
              <a:rPr dirty="0"/>
              <a:t>Drawbacks of Centralized Models</a:t>
            </a:r>
          </a:p>
        </p:txBody>
      </p:sp>
      <p:sp>
        <p:nvSpPr>
          <p:cNvPr id="184" name="Slide Subtitle"/>
          <p:cNvSpPr txBox="1">
            <a:spLocks noGrp="1"/>
          </p:cNvSpPr>
          <p:nvPr>
            <p:ph type="body" sz="quarter" idx="21"/>
          </p:nvPr>
        </p:nvSpPr>
        <p:spPr>
          <a:prstGeom prst="rect">
            <a:avLst/>
          </a:prstGeom>
        </p:spPr>
        <p:txBody>
          <a:bodyPr>
            <a:normAutofit/>
          </a:bodyPr>
          <a:lstStyle/>
          <a:p>
            <a:endParaRPr/>
          </a:p>
        </p:txBody>
      </p:sp>
      <p:sp>
        <p:nvSpPr>
          <p:cNvPr id="185" name="Single Point of Failure : The centralized nature of these models creates a single point of failure. Any disruption, cyber-attack, or failure at the central control can cause widespread outages.…"/>
          <p:cNvSpPr txBox="1">
            <a:spLocks noGrp="1"/>
          </p:cNvSpPr>
          <p:nvPr>
            <p:ph type="body" idx="1"/>
          </p:nvPr>
        </p:nvSpPr>
        <p:spPr>
          <a:xfrm>
            <a:off x="2175372" y="4332357"/>
            <a:ext cx="20033255" cy="6561664"/>
          </a:xfrm>
          <a:prstGeom prst="rect">
            <a:avLst/>
          </a:prstGeom>
        </p:spPr>
        <p:txBody>
          <a:bodyPr>
            <a:noAutofit/>
          </a:bodyPr>
          <a:lstStyle/>
          <a:p>
            <a:r>
              <a:rPr sz="4400" dirty="0"/>
              <a:t>Single Point of Failure : The centralized nature of these models creates a single point of failure. Any disruption, cyber-attack, or failure at the central control can cause widespread outages.</a:t>
            </a:r>
          </a:p>
          <a:p>
            <a:r>
              <a:rPr sz="4400" dirty="0"/>
              <a:t>High Infrastructure Costs : Maintaining centralized grids, involves significant costs, including infrastructure setup, maintenance, and cybersecurity measures.</a:t>
            </a:r>
          </a:p>
          <a:p>
            <a:r>
              <a:rPr sz="4400" dirty="0"/>
              <a:t>Lack of Transparency : Consumers in centralized systems often receive a single electricity bill without clear information on the actual costs or sources of energy.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Title"/>
          <p:cNvSpPr txBox="1">
            <a:spLocks noGrp="1"/>
          </p:cNvSpPr>
          <p:nvPr>
            <p:ph type="title"/>
          </p:nvPr>
        </p:nvSpPr>
        <p:spPr>
          <a:xfrm>
            <a:off x="3430587" y="6255026"/>
            <a:ext cx="17522826" cy="1413928"/>
          </a:xfrm>
          <a:prstGeom prst="rect">
            <a:avLst/>
          </a:prstGeom>
        </p:spPr>
        <p:txBody>
          <a:bodyPr>
            <a:normAutofit fontScale="90000"/>
          </a:bodyPr>
          <a:lstStyle/>
          <a:p>
            <a:pPr defTabSz="2316421">
              <a:defRPr sz="9500" spc="-95"/>
            </a:pPr>
            <a:r>
              <a:rPr lang="en-IN" sz="8800" dirty="0">
                <a:solidFill>
                  <a:schemeClr val="tx1"/>
                </a:solidFill>
              </a:rPr>
              <a:t>ALTERNATE APPROACHES</a:t>
            </a:r>
            <a:endParaRPr sz="8800" dirty="0">
              <a:solidFill>
                <a:schemeClr val="tx1"/>
              </a:solidFill>
            </a:endParaRPr>
          </a:p>
        </p:txBody>
      </p:sp>
      <p:sp>
        <p:nvSpPr>
          <p:cNvPr id="177" name="Slide bullet text"/>
          <p:cNvSpPr txBox="1">
            <a:spLocks noGrp="1"/>
          </p:cNvSpPr>
          <p:nvPr>
            <p:ph type="body" idx="1"/>
          </p:nvPr>
        </p:nvSpPr>
        <p:spPr>
          <a:xfrm>
            <a:off x="2309910" y="-577574"/>
            <a:ext cx="17522824" cy="6832600"/>
          </a:xfrm>
          <a:prstGeom prst="rect">
            <a:avLst/>
          </a:prstGeom>
        </p:spPr>
        <p:txBody>
          <a:bodyPr/>
          <a:lstStyle/>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9641A4-D156-C3E3-396A-34881C31C52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Alternate Approaches"/>
          <p:cNvSpPr txBox="1">
            <a:spLocks noGrp="1"/>
          </p:cNvSpPr>
          <p:nvPr>
            <p:ph type="title"/>
          </p:nvPr>
        </p:nvSpPr>
        <p:spPr>
          <a:xfrm>
            <a:off x="6705600" y="245670"/>
            <a:ext cx="10972800" cy="1524000"/>
          </a:xfrm>
          <a:prstGeom prst="rect">
            <a:avLst/>
          </a:prstGeom>
        </p:spPr>
        <p:txBody>
          <a:bodyPr>
            <a:normAutofit fontScale="90000"/>
          </a:bodyPr>
          <a:lstStyle>
            <a:lvl1pPr defTabSz="2316421">
              <a:defRPr sz="9500" spc="-95"/>
            </a:lvl1pPr>
          </a:lstStyle>
          <a:p>
            <a:r>
              <a:rPr lang="en-IN" sz="6600" dirty="0"/>
              <a:t>1)  Blockchain-Based Energy Models</a:t>
            </a:r>
          </a:p>
        </p:txBody>
      </p:sp>
      <p:sp>
        <p:nvSpPr>
          <p:cNvPr id="188" name="1)  Blockchain-Based Energy Models"/>
          <p:cNvSpPr txBox="1">
            <a:spLocks noGrp="1"/>
          </p:cNvSpPr>
          <p:nvPr>
            <p:ph type="body" sz="quarter" idx="21"/>
          </p:nvPr>
        </p:nvSpPr>
        <p:spPr>
          <a:xfrm>
            <a:off x="1206500" y="1669773"/>
            <a:ext cx="21971000" cy="1003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endParaRPr dirty="0"/>
          </a:p>
        </p:txBody>
      </p:sp>
      <p:sp>
        <p:nvSpPr>
          <p:cNvPr id="189" name="Peer-to-Peer (P2P) Energy Trading : Consumers can trade excess energy resources with neighbors using blockchain technology. This decentralized approach eliminates the need for a central authority, making transactions transparent, tamper-proof, and more e"/>
          <p:cNvSpPr txBox="1">
            <a:spLocks noGrp="1"/>
          </p:cNvSpPr>
          <p:nvPr>
            <p:ph type="body" idx="1"/>
          </p:nvPr>
        </p:nvSpPr>
        <p:spPr>
          <a:xfrm>
            <a:off x="609600" y="3095393"/>
            <a:ext cx="20898125" cy="7932531"/>
          </a:xfrm>
          <a:prstGeom prst="rect">
            <a:avLst/>
          </a:prstGeom>
        </p:spPr>
        <p:txBody>
          <a:bodyPr>
            <a:noAutofit/>
          </a:bodyPr>
          <a:lstStyle/>
          <a:p>
            <a:pPr lvl="2"/>
            <a:r>
              <a:rPr sz="4400" u="sng" dirty="0"/>
              <a:t>Peer-to-Peer (P2P) Energy Trading</a:t>
            </a:r>
            <a:r>
              <a:rPr sz="4400" dirty="0"/>
              <a:t> : Consumers can trade excess energy resources</a:t>
            </a:r>
            <a:r>
              <a:rPr lang="en-IN" sz="4400" dirty="0"/>
              <a:t> </a:t>
            </a:r>
            <a:r>
              <a:rPr sz="4400" dirty="0"/>
              <a:t>with neighbors using blockchain technology. This decentralized approach eliminates the need for a central authority, making transactions transparent, tamper-proof, and more efficient.</a:t>
            </a:r>
          </a:p>
          <a:p>
            <a:pPr lvl="2"/>
            <a:r>
              <a:rPr sz="4400" u="sng" dirty="0"/>
              <a:t>Tamper-Proof Transaction Records</a:t>
            </a:r>
            <a:r>
              <a:rPr sz="4400" dirty="0"/>
              <a:t> : Every energy transaction is recorded on a blockchain ledger, which cannot be altered, ensuring transparency and trust between parties.</a:t>
            </a:r>
          </a:p>
          <a:p>
            <a:pPr lvl="2"/>
            <a:r>
              <a:rPr sz="4400" u="sng" dirty="0"/>
              <a:t>Automate Transactions</a:t>
            </a:r>
            <a:r>
              <a:rPr sz="4400" dirty="0"/>
              <a:t> : Smart contracts can be programmed to execute automatically when certain conditions are met. For example, if Bob’s battery level drops below 30%, a smart contract triggers a purchase of energy from Alice.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ED2C36-EF16-4AEE-C244-BEB16E49806E}"/>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Slide Title"/>
          <p:cNvSpPr txBox="1">
            <a:spLocks noGrp="1"/>
          </p:cNvSpPr>
          <p:nvPr>
            <p:ph type="title"/>
          </p:nvPr>
        </p:nvSpPr>
        <p:spPr>
          <a:xfrm>
            <a:off x="3600573" y="1151100"/>
            <a:ext cx="17904542" cy="816847"/>
          </a:xfrm>
          <a:prstGeom prst="rect">
            <a:avLst/>
          </a:prstGeom>
        </p:spPr>
        <p:txBody>
          <a:bodyPr>
            <a:normAutofit fontScale="90000"/>
          </a:bodyPr>
          <a:lstStyle/>
          <a:p>
            <a:pPr defTabSz="2316421">
              <a:defRPr sz="9500" spc="-95"/>
            </a:pPr>
            <a:r>
              <a:rPr lang="en-IN" sz="8000" dirty="0"/>
              <a:t>Issues with Blockchain models</a:t>
            </a:r>
            <a:br>
              <a:rPr lang="en-IN" dirty="0"/>
            </a:br>
            <a:endParaRPr dirty="0"/>
          </a:p>
        </p:txBody>
      </p:sp>
      <p:sp>
        <p:nvSpPr>
          <p:cNvPr id="192" name="Issues with Blockchain models"/>
          <p:cNvSpPr txBox="1">
            <a:spLocks noGrp="1"/>
          </p:cNvSpPr>
          <p:nvPr>
            <p:ph type="body" sz="quarter" idx="21"/>
          </p:nvPr>
        </p:nvSpPr>
        <p:spPr>
          <a:xfrm flipV="1">
            <a:off x="1928190" y="3327399"/>
            <a:ext cx="21249309" cy="4571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endParaRPr dirty="0"/>
          </a:p>
        </p:txBody>
      </p:sp>
      <p:sp>
        <p:nvSpPr>
          <p:cNvPr id="193" name="Scalability Issues :  As more participants join a blockchain-based energy network, the number of transactions increases, facing issues as transaction times slow down with network congestion."/>
          <p:cNvSpPr txBox="1">
            <a:spLocks noGrp="1"/>
          </p:cNvSpPr>
          <p:nvPr>
            <p:ph type="body" idx="1"/>
          </p:nvPr>
        </p:nvSpPr>
        <p:spPr>
          <a:xfrm>
            <a:off x="1928190" y="5425661"/>
            <a:ext cx="17522824" cy="6832600"/>
          </a:xfrm>
          <a:prstGeom prst="rect">
            <a:avLst/>
          </a:prstGeom>
        </p:spPr>
        <p:txBody>
          <a:bodyPr>
            <a:normAutofit/>
          </a:bodyPr>
          <a:lstStyle/>
          <a:p>
            <a:pPr lvl="1"/>
            <a:r>
              <a:rPr sz="4800" dirty="0"/>
              <a:t>Scalability Issues :  As more participants join a blockchain-based energy network, the number of transactions increases, facing issues as transaction times slow down with network congestion.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15DCE6-9342-0EF4-E519-46A717F882D2}"/>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Slide Title"/>
          <p:cNvSpPr txBox="1">
            <a:spLocks noGrp="1"/>
          </p:cNvSpPr>
          <p:nvPr>
            <p:ph type="title"/>
          </p:nvPr>
        </p:nvSpPr>
        <p:spPr>
          <a:xfrm>
            <a:off x="2965889" y="964095"/>
            <a:ext cx="17522826" cy="1413928"/>
          </a:xfrm>
          <a:prstGeom prst="rect">
            <a:avLst/>
          </a:prstGeom>
        </p:spPr>
        <p:txBody>
          <a:bodyPr>
            <a:normAutofit fontScale="90000"/>
          </a:bodyPr>
          <a:lstStyle/>
          <a:p>
            <a:pPr defTabSz="2316421">
              <a:defRPr sz="9500" spc="-95"/>
            </a:pPr>
            <a:r>
              <a:rPr lang="en-IN" sz="8000" dirty="0"/>
              <a:t>2) AI-Assisted Energy Systems</a:t>
            </a:r>
            <a:br>
              <a:rPr lang="en-IN" dirty="0"/>
            </a:br>
            <a:endParaRPr dirty="0"/>
          </a:p>
        </p:txBody>
      </p:sp>
      <p:sp>
        <p:nvSpPr>
          <p:cNvPr id="197" name="Predictive Energy Management Models : AI and ML to analyze IoT sensor data and predict energy consumption patterns, enabling businesses to optimize their energy use. Eg:- it can predict peak usage hours in an office building and adjust systems accordingl"/>
          <p:cNvSpPr txBox="1">
            <a:spLocks noGrp="1"/>
          </p:cNvSpPr>
          <p:nvPr>
            <p:ph type="body" idx="1"/>
          </p:nvPr>
        </p:nvSpPr>
        <p:spPr>
          <a:xfrm>
            <a:off x="1777807" y="4849191"/>
            <a:ext cx="20828386" cy="6832600"/>
          </a:xfrm>
          <a:prstGeom prst="rect">
            <a:avLst/>
          </a:prstGeom>
        </p:spPr>
        <p:txBody>
          <a:bodyPr>
            <a:normAutofit/>
          </a:bodyPr>
          <a:lstStyle/>
          <a:p>
            <a:pPr lvl="2"/>
            <a:r>
              <a:rPr sz="4000" u="sng" dirty="0"/>
              <a:t>Predictive Energy Management Models</a:t>
            </a:r>
            <a:r>
              <a:rPr sz="4000" dirty="0"/>
              <a:t> : AI and ML to analyze IoT sensor data and predict energy consumption patterns, enabling businesses to optimize their energy use. </a:t>
            </a:r>
            <a:r>
              <a:rPr sz="4000" dirty="0" err="1"/>
              <a:t>Eg</a:t>
            </a:r>
            <a:r>
              <a:rPr sz="4000" dirty="0"/>
              <a:t>:- it can predict peak usage hours in an office building and adjust systems accordingly to save energy.</a:t>
            </a:r>
            <a:endParaRPr lang="en-IN" sz="4000" dirty="0"/>
          </a:p>
          <a:p>
            <a:pPr marL="1219170" lvl="2" indent="0">
              <a:buNone/>
            </a:pPr>
            <a:endParaRPr sz="4000" dirty="0"/>
          </a:p>
          <a:p>
            <a:pPr lvl="2"/>
            <a:r>
              <a:rPr sz="4000" dirty="0"/>
              <a:t>AI-powered device provides detailed real-time statistics of household appliance energy consumption, allowing users to make informed decisions about their </a:t>
            </a:r>
            <a:r>
              <a:rPr sz="4000" dirty="0" err="1"/>
              <a:t>energ</a:t>
            </a:r>
            <a:r>
              <a:rPr lang="en-IN" sz="4000" dirty="0"/>
              <a:t>y</a:t>
            </a:r>
            <a:r>
              <a:rPr sz="4000" dirty="0"/>
              <a:t> use.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1278EF-A458-5D15-C04B-6795A8E70200}"/>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Slide Title"/>
          <p:cNvSpPr txBox="1">
            <a:spLocks noGrp="1"/>
          </p:cNvSpPr>
          <p:nvPr>
            <p:ph type="title"/>
          </p:nvPr>
        </p:nvSpPr>
        <p:spPr>
          <a:xfrm>
            <a:off x="3005646" y="964095"/>
            <a:ext cx="17522826" cy="1413928"/>
          </a:xfrm>
          <a:prstGeom prst="rect">
            <a:avLst/>
          </a:prstGeom>
        </p:spPr>
        <p:txBody>
          <a:bodyPr>
            <a:normAutofit fontScale="90000"/>
          </a:bodyPr>
          <a:lstStyle/>
          <a:p>
            <a:pPr defTabSz="2316421">
              <a:defRPr sz="9500" spc="-95"/>
            </a:pPr>
            <a:r>
              <a:rPr lang="en-IN" sz="8800" dirty="0"/>
              <a:t>Limitations of AI-Assisted Systems</a:t>
            </a:r>
            <a:br>
              <a:rPr lang="en-IN" dirty="0"/>
            </a:br>
            <a:endParaRPr dirty="0"/>
          </a:p>
        </p:txBody>
      </p:sp>
      <p:sp>
        <p:nvSpPr>
          <p:cNvPr id="200" name="Limitations of AI-Assisted Systems"/>
          <p:cNvSpPr txBox="1">
            <a:spLocks noGrp="1"/>
          </p:cNvSpPr>
          <p:nvPr>
            <p:ph type="body" sz="quarter"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endParaRPr dirty="0"/>
          </a:p>
        </p:txBody>
      </p:sp>
      <p:sp>
        <p:nvSpPr>
          <p:cNvPr id="201" name="Data Privacy Concerns : Centralized AI models require access to large amounts of consumer data. For instance, in smart home systems, sensitive data on daily activities could be exposed to cyber threats.…"/>
          <p:cNvSpPr txBox="1">
            <a:spLocks noGrp="1"/>
          </p:cNvSpPr>
          <p:nvPr>
            <p:ph type="body" idx="1"/>
          </p:nvPr>
        </p:nvSpPr>
        <p:spPr>
          <a:xfrm>
            <a:off x="2125676" y="4809435"/>
            <a:ext cx="20132647" cy="6832600"/>
          </a:xfrm>
          <a:prstGeom prst="rect">
            <a:avLst/>
          </a:prstGeom>
        </p:spPr>
        <p:txBody>
          <a:bodyPr>
            <a:normAutofit/>
          </a:bodyPr>
          <a:lstStyle/>
          <a:p>
            <a:r>
              <a:rPr sz="4400" u="sng" dirty="0"/>
              <a:t>Data Privacy Concerns</a:t>
            </a:r>
            <a:r>
              <a:rPr sz="4400" dirty="0"/>
              <a:t> : Centralized AI models require access to large amounts of consumer data. For instance, in smart home systems, sensitive data on daily activities could be exposed to cyber threats.</a:t>
            </a:r>
          </a:p>
          <a:p>
            <a:r>
              <a:rPr sz="4400" u="sng" dirty="0"/>
              <a:t>Dependence on Centralized Infrastructure</a:t>
            </a:r>
            <a:r>
              <a:rPr sz="4400" dirty="0"/>
              <a:t> : AI models often rely on centralized data storage and processing, which may lead to bottlenecks and potential single points of failure.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E27667-1267-0802-06E6-4320BF0993D4}"/>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Federated Learning"/>
          <p:cNvSpPr txBox="1">
            <a:spLocks noGrp="1"/>
          </p:cNvSpPr>
          <p:nvPr>
            <p:ph type="title"/>
          </p:nvPr>
        </p:nvSpPr>
        <p:spPr>
          <a:xfrm>
            <a:off x="6705600" y="202095"/>
            <a:ext cx="10972800" cy="1524000"/>
          </a:xfrm>
          <a:prstGeom prst="rect">
            <a:avLst/>
          </a:prstGeom>
        </p:spPr>
        <p:txBody>
          <a:bodyPr>
            <a:normAutofit fontScale="90000"/>
          </a:bodyPr>
          <a:lstStyle>
            <a:lvl1pPr defTabSz="2316421">
              <a:defRPr sz="9500" spc="-95"/>
            </a:lvl1pPr>
          </a:lstStyle>
          <a:p>
            <a:r>
              <a:rPr dirty="0"/>
              <a:t>Fe</a:t>
            </a:r>
            <a:r>
              <a:rPr lang="en-IN" dirty="0"/>
              <a:t>d</a:t>
            </a:r>
            <a:r>
              <a:rPr dirty="0" err="1"/>
              <a:t>erated</a:t>
            </a:r>
            <a:r>
              <a:rPr dirty="0"/>
              <a:t> Learning</a:t>
            </a:r>
          </a:p>
        </p:txBody>
      </p:sp>
      <p:sp>
        <p:nvSpPr>
          <p:cNvPr id="204" name="Slide Subtitle"/>
          <p:cNvSpPr txBox="1">
            <a:spLocks noGrp="1"/>
          </p:cNvSpPr>
          <p:nvPr>
            <p:ph type="body" sz="quarter" idx="21"/>
          </p:nvPr>
        </p:nvSpPr>
        <p:spPr>
          <a:xfrm>
            <a:off x="1206500" y="2320652"/>
            <a:ext cx="21971000" cy="1003301"/>
          </a:xfrm>
          <a:prstGeom prst="rect">
            <a:avLst/>
          </a:prstGeom>
        </p:spPr>
        <p:txBody>
          <a:bodyPr>
            <a:normAutofit/>
          </a:bodyPr>
          <a:lstStyle/>
          <a:p>
            <a:endParaRPr/>
          </a:p>
        </p:txBody>
      </p:sp>
      <p:sp>
        <p:nvSpPr>
          <p:cNvPr id="205" name="Federated Learning (FL) is a decentralized machine learning approach where multiple edge devices collaboratively train a model while keeping the data localized."/>
          <p:cNvSpPr txBox="1">
            <a:spLocks noGrp="1"/>
          </p:cNvSpPr>
          <p:nvPr>
            <p:ph type="body" idx="1"/>
          </p:nvPr>
        </p:nvSpPr>
        <p:spPr>
          <a:xfrm>
            <a:off x="1355273" y="4053556"/>
            <a:ext cx="21822227" cy="9823078"/>
          </a:xfrm>
          <a:prstGeom prst="rect">
            <a:avLst/>
          </a:prstGeom>
        </p:spPr>
        <p:txBody>
          <a:bodyPr>
            <a:normAutofit/>
          </a:bodyPr>
          <a:lstStyle/>
          <a:p>
            <a:r>
              <a:rPr dirty="0"/>
              <a:t>Federated Learning (FL) is a decentralized machine learning approach where multiple edge devices collaboratively train a model while keeping the data localized.</a:t>
            </a:r>
            <a:endParaRPr lang="en-IN" dirty="0"/>
          </a:p>
          <a:p>
            <a:endParaRPr dirty="0"/>
          </a:p>
        </p:txBody>
      </p:sp>
      <p:pic>
        <p:nvPicPr>
          <p:cNvPr id="206" name="flimage.png" descr="flimage.png"/>
          <p:cNvPicPr>
            <a:picLocks noChangeAspect="1"/>
          </p:cNvPicPr>
          <p:nvPr/>
        </p:nvPicPr>
        <p:blipFill>
          <a:blip r:embed="rId2"/>
          <a:stretch>
            <a:fillRect/>
          </a:stretch>
        </p:blipFill>
        <p:spPr>
          <a:xfrm>
            <a:off x="5943600" y="6433479"/>
            <a:ext cx="11749868" cy="674580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7_MinimalistDark">
  <a:themeElements>
    <a:clrScheme name="37_MinimalistDark">
      <a:dk1>
        <a:srgbClr val="000000"/>
      </a:dk1>
      <a:lt1>
        <a:srgbClr val="FFFFFF"/>
      </a:lt1>
      <a:dk2>
        <a:srgbClr val="6F6F6F"/>
      </a:dk2>
      <a:lt2>
        <a:srgbClr val="D5D5D5"/>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Produkt Extralight"/>
        <a:ea typeface="Produkt Extralight"/>
        <a:cs typeface="Produkt Extralight"/>
      </a:majorFont>
      <a:minorFont>
        <a:latin typeface="Produkt Extralight"/>
        <a:ea typeface="Produkt Extralight"/>
        <a:cs typeface="Produkt Extralight"/>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chemeClr val="accent1">
                <a:satOff val="5092"/>
                <a:lumOff val="-28652"/>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Cream Neutral Minimalist New Business Pitch Deck Presentation</Template>
  <TotalTime>284</TotalTime>
  <Words>1570</Words>
  <Application>Microsoft Office PowerPoint</Application>
  <PresentationFormat>Custom</PresentationFormat>
  <Paragraphs>96</Paragraphs>
  <Slides>22</Slides>
  <Notes>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Georgia</vt:lpstr>
      <vt:lpstr>Graphik Semibold</vt:lpstr>
      <vt:lpstr>Helvetica Neue</vt:lpstr>
      <vt:lpstr>Produkt Light</vt:lpstr>
      <vt:lpstr>Times New Roman</vt:lpstr>
      <vt:lpstr>Office Theme</vt:lpstr>
      <vt:lpstr>Towards sustainable development  energy management  :  Federated Learning </vt:lpstr>
      <vt:lpstr>Traditional Energy Management System</vt:lpstr>
      <vt:lpstr>Drawbacks of Centralized Models</vt:lpstr>
      <vt:lpstr>ALTERNATE APPROACHES</vt:lpstr>
      <vt:lpstr>1)  Blockchain-Based Energy Models</vt:lpstr>
      <vt:lpstr>Issues with Blockchain models </vt:lpstr>
      <vt:lpstr>2) AI-Assisted Energy Systems </vt:lpstr>
      <vt:lpstr>Limitations of AI-Assisted Systems </vt:lpstr>
      <vt:lpstr>Federated Learning</vt:lpstr>
      <vt:lpstr>PowerPoint Presentation</vt:lpstr>
      <vt:lpstr>Approach</vt:lpstr>
      <vt:lpstr>PowerPoint Presentation</vt:lpstr>
      <vt:lpstr>Naive Scheduling algorithms</vt:lpstr>
      <vt:lpstr>A better Solution</vt:lpstr>
      <vt:lpstr>PowerPoint Presentation</vt:lpstr>
      <vt:lpstr>PowerPoint Presentation</vt:lpstr>
      <vt:lpstr>PowerPoint Presentation</vt:lpstr>
      <vt:lpstr>PowerPoint Presentation</vt:lpstr>
      <vt:lpstr>PowerPoint Presentation</vt:lpstr>
      <vt:lpstr>FL v/s ML</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 Prajwal Sam</cp:lastModifiedBy>
  <cp:revision>32</cp:revision>
  <dcterms:modified xsi:type="dcterms:W3CDTF">2024-09-12T19:01:34Z</dcterms:modified>
</cp:coreProperties>
</file>