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1CE0C6-F3A1-455D-B32B-938C493B26D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301AC61-9F07-4EB7-8942-CF2A9C7791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0D5755-7BEE-4295-B583-971C357C718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5232315-C57B-4E15-B6F8-0D5905E3423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C29EF9-B5A7-4B4F-A344-1CCB794A44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578C323-27D1-4A68-B19E-A08E3F8C2F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94219DC-3961-41B0-9B84-34222E1520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53495F8-5F91-4BFB-86F7-1C7C4BDBCB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C803D5D-A14C-4937-8793-AC37E59B34F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1BEC104-49C4-4810-845B-16009DB091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F2062046-CDDF-418E-9AA5-CF47F9773E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314AD-3EA8-45AE-A959-7035DC5E7D6C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D4B932D4-C5C8-4FEF-86B3-F3DE1025F9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D6B1ECCC-E28E-4641-8249-B4914F6528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CF6BE86F-4D66-45DE-80E6-4EFC542016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627FC448-5AD9-439F-B52E-B97DA80A95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76513FC3-00BB-4145-99C7-C0D0444AF6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0D355C-798F-47D2-9518-D0DAD0EECCF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0107BAB-66F5-4B12-AEF7-1FFD03DEE6A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22670-B213-48D0-A9EF-8CB20CB10EE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57F8AD-386E-40F0-B25E-E968686B2EB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CC3EFE-60B6-4E53-A31B-CC6DF7A89A4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410917-CA7B-426B-9031-7F088B96616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CA6B3B-28FF-4C0B-96DE-7C0ADF12E7D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E08C8C-32B8-42DB-8EF1-2E72761C1C0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F0562C-1044-4E41-BABB-DF572AF68F8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EC7C1-BE8D-45AE-9EE7-3499A21B740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452520" y="4600800"/>
            <a:ext cx="8238600" cy="247320"/>
          </a:xfrm>
          <a:prstGeom prst="rect">
            <a:avLst/>
          </a:prstGeom>
          <a:noFill/>
          <a:ln w="0">
            <a:noFill/>
          </a:ln>
        </p:spPr>
        <p:txBody>
          <a:bodyPr lIns="17280" rIns="17280" tIns="17280" bIns="17280" anchor="b">
            <a:normAutofit fontScale="250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2520" y="2759040"/>
            <a:ext cx="8238600" cy="752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2378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title"/>
          </p:nvPr>
        </p:nvSpPr>
        <p:spPr>
          <a:xfrm>
            <a:off x="452520" y="983160"/>
            <a:ext cx="8238600" cy="17427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/>
          </a:bodyPr>
          <a:p>
            <a:pPr indent="0">
              <a:buNone/>
            </a:pPr>
            <a:r>
              <a:rPr b="0" lang="en-IN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F576EB-B1EA-4CA9-8C10-BDB78AB04624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28600" y="136440"/>
            <a:ext cx="1503720" cy="5806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/>
          </a:bodyPr>
          <a:p>
            <a:pPr indent="0"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787400" y="136440"/>
            <a:ext cx="2555640" cy="29260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2439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228600" y="717480"/>
            <a:ext cx="1503720" cy="23450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142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3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4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5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560E5-9CA5-4D6F-A121-365C8293F431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96040" y="2400480"/>
            <a:ext cx="2742840" cy="2829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/>
          </a:bodyPr>
          <a:p>
            <a:pPr indent="0">
              <a:buNone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96040" y="306360"/>
            <a:ext cx="2742840" cy="20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833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896040" y="268380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571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7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6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17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18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FB43B9-06E5-4FA3-B19D-28CDAD92CC62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 rot="5400000">
            <a:off x="1154880" y="-125640"/>
            <a:ext cx="2262600" cy="41144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1884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19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ftr" idx="20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sldNum" idx="21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6042C6-27A8-45E3-8980-FA5632F42C28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 rot="5400000">
            <a:off x="2366280" y="1085400"/>
            <a:ext cx="2925360" cy="10285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 rot="5400000">
            <a:off x="271080" y="94680"/>
            <a:ext cx="2925360" cy="3009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36904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2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3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4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F2935F-2181-4B43-8D92-CE5B5FF1CF62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2520" y="871560"/>
            <a:ext cx="8238600" cy="375840"/>
          </a:xfrm>
          <a:prstGeom prst="rect">
            <a:avLst/>
          </a:prstGeom>
          <a:noFill/>
          <a:ln w="0">
            <a:noFill/>
          </a:ln>
        </p:spPr>
        <p:txBody>
          <a:bodyPr lIns="17280" rIns="17280" tIns="17280" bIns="17280" anchor="t">
            <a:normAutofit fontScale="1428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28600" y="800280"/>
            <a:ext cx="4114440" cy="2262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8694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25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349DBF-512B-47A3-B4F7-23D128D02F7A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dt" idx="26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7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8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2C0CDA-483B-4D0B-B96A-1C50A08C5528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43080" y="1065240"/>
            <a:ext cx="3885840" cy="7347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dt" idx="29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ftr" idx="30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sldNum" idx="31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E46B76-343A-482C-8E99-B922CC019277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8371E3-155B-4A7E-A9A7-EFB066A10DD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28600" y="800280"/>
            <a:ext cx="4114440" cy="2262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8694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32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33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34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6C7E0D-59A7-400B-A2CB-64A7BC0CB837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1080" y="2203560"/>
            <a:ext cx="3885840" cy="6807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1080" y="1453320"/>
            <a:ext cx="3885840" cy="7498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 fontScale="36976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35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36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37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B4A7DE-964D-4B91-B39B-8E19582EAE8C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28600" y="800280"/>
            <a:ext cx="2018880" cy="2262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21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2324160" y="800280"/>
            <a:ext cx="2018880" cy="2262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21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8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39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40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64ED8B-A596-4B49-8472-A893BBB117A7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28600" y="767520"/>
            <a:ext cx="2019600" cy="3196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 fontScale="250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228600" y="1087560"/>
            <a:ext cx="2019600" cy="1975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751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2322360" y="767520"/>
            <a:ext cx="2020680" cy="31968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 fontScale="250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2322360" y="1087560"/>
            <a:ext cx="2020680" cy="1975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 fontScale="17513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dt" idx="41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ftr" idx="42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sldNum" idx="43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7F34B8-3245-402E-A824-01E52632D8AE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dt" idx="44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ftr" idx="45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sldNum" idx="46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6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9B0980-F227-4EDD-9917-2DA9EE63DDA3}" type="slidenum">
              <a:rPr b="0" lang="en" sz="6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C29FE5-CD6E-4A00-ACFE-ED184EB6A8A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412441-A3E8-45DA-8ACE-218BB728081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D6AFF9-483B-49D8-8308-FA614DC5363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CDE0BA-C9FC-4592-BEBD-C85130CA7CE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78C3FE-711D-4131-BC13-51832A872A7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B82B91-F96D-4287-B0C3-7C43F5F7E31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B1E88D-1998-486E-9B33-2C18720B6B4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39;p27" descr=""/>
          <p:cNvPicPr/>
          <p:nvPr/>
        </p:nvPicPr>
        <p:blipFill>
          <a:blip r:embed="rId1"/>
          <a:stretch/>
        </p:blipFill>
        <p:spPr>
          <a:xfrm>
            <a:off x="0" y="0"/>
            <a:ext cx="1438200" cy="143820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452520" y="4600800"/>
            <a:ext cx="8238600" cy="247320"/>
          </a:xfrm>
          <a:prstGeom prst="rect">
            <a:avLst/>
          </a:prstGeom>
          <a:noFill/>
          <a:ln w="0">
            <a:noFill/>
          </a:ln>
        </p:spPr>
        <p:txBody>
          <a:bodyPr lIns="17280" rIns="17280" tIns="17280" bIns="17280" anchor="b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2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1673640" y="-454680"/>
            <a:ext cx="8365680" cy="1705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700" spc="-1" strike="noStrike">
                <a:solidFill>
                  <a:schemeClr val="dk1"/>
                </a:solidFill>
                <a:latin typeface="Georgia"/>
                <a:ea typeface="Georgia"/>
              </a:rPr>
              <a:t>Towards sustainable energy management  : </a:t>
            </a:r>
            <a:br>
              <a:rPr sz="2700"/>
            </a:br>
            <a:r>
              <a:rPr b="1" lang="en" sz="2700" spc="-1" strike="noStrike">
                <a:solidFill>
                  <a:schemeClr val="dk1"/>
                </a:solidFill>
                <a:latin typeface="Georgia"/>
                <a:ea typeface="Georgia"/>
              </a:rPr>
              <a:t>Federated Learning </a:t>
            </a:r>
            <a:endParaRPr b="0" lang="en-IN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42;p27"/>
          <p:cNvSpPr/>
          <p:nvPr/>
        </p:nvSpPr>
        <p:spPr>
          <a:xfrm>
            <a:off x="2102040" y="1877400"/>
            <a:ext cx="4688280" cy="21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By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Vatsa Khatri (BT21CSE006)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Prajwal Sam Rachapudy (BT21CSE015)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Harsh Deshmukh (BT21CSE020)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Rashmi Sharma (BT21CSE022)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Under guidance of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en" sz="1800" spc="-1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Dr. PVN Prashanth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47;p28"/>
          <p:cNvSpPr/>
          <p:nvPr/>
        </p:nvSpPr>
        <p:spPr>
          <a:xfrm>
            <a:off x="0" y="-14760"/>
            <a:ext cx="9143640" cy="752400"/>
          </a:xfrm>
          <a:prstGeom prst="rect">
            <a:avLst/>
          </a:prstGeom>
          <a:solidFill>
            <a:srgbClr val="bfbfbf"/>
          </a:solidFill>
          <a:ln w="25400">
            <a:solidFill>
              <a:srgbClr val="2136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7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 fontScale="80466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Calibri"/>
                <a:ea typeface="Calibri"/>
              </a:rPr>
              <a:t>Review of last evaluation/Where we left last time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49;p28"/>
          <p:cNvSpPr/>
          <p:nvPr/>
        </p:nvSpPr>
        <p:spPr>
          <a:xfrm>
            <a:off x="1020600" y="1864800"/>
            <a:ext cx="7102440" cy="19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chemeClr val="dk1"/>
                </a:solidFill>
                <a:latin typeface="Calibri"/>
                <a:ea typeface="Calibri"/>
              </a:rPr>
              <a:t>We encountered two challenges with FL: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chemeClr val="dk1"/>
                </a:solidFill>
                <a:latin typeface="Calibri"/>
                <a:ea typeface="Calibri"/>
              </a:rPr>
              <a:t>1) Handling Asynchronous Clients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r>
              <a:rPr b="1" lang="en" sz="2000" spc="-1" strike="noStrike">
                <a:solidFill>
                  <a:schemeClr val="dk1"/>
                </a:solidFill>
                <a:latin typeface="Calibri"/>
                <a:ea typeface="Calibri"/>
              </a:rPr>
              <a:t>2) Data Heterogenity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54;p29"/>
          <p:cNvSpPr/>
          <p:nvPr/>
        </p:nvSpPr>
        <p:spPr>
          <a:xfrm>
            <a:off x="0" y="-14760"/>
            <a:ext cx="9143640" cy="752400"/>
          </a:xfrm>
          <a:prstGeom prst="rect">
            <a:avLst/>
          </a:prstGeom>
          <a:solidFill>
            <a:srgbClr val="bfbfbf"/>
          </a:solidFill>
          <a:ln w="25400">
            <a:solidFill>
              <a:srgbClr val="2136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7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 fontScale="80466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Calibri"/>
                <a:ea typeface="Calibri"/>
              </a:rPr>
              <a:t>Review of last evaluation/Where we left last time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6;p29"/>
          <p:cNvSpPr/>
          <p:nvPr/>
        </p:nvSpPr>
        <p:spPr>
          <a:xfrm>
            <a:off x="423000" y="1047240"/>
            <a:ext cx="74268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Solution to </a:t>
            </a:r>
            <a:r>
              <a:rPr b="1" lang="en" sz="2300" spc="-1" strike="noStrike">
                <a:solidFill>
                  <a:schemeClr val="dk1"/>
                </a:solidFill>
                <a:latin typeface="Calibri"/>
                <a:ea typeface="Calibri"/>
              </a:rPr>
              <a:t>Asynchronous Challenge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57;p29"/>
          <p:cNvSpPr/>
          <p:nvPr/>
        </p:nvSpPr>
        <p:spPr>
          <a:xfrm>
            <a:off x="559800" y="1617480"/>
            <a:ext cx="835380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285840" indent="-29196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b="1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Directed Acyclic Graph (DAG) Approach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58;p29"/>
          <p:cNvSpPr/>
          <p:nvPr/>
        </p:nvSpPr>
        <p:spPr>
          <a:xfrm>
            <a:off x="3069720" y="2251440"/>
            <a:ext cx="523080" cy="487440"/>
          </a:xfrm>
          <a:prstGeom prst="ellipse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C1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59;p29"/>
          <p:cNvSpPr/>
          <p:nvPr/>
        </p:nvSpPr>
        <p:spPr>
          <a:xfrm>
            <a:off x="3069720" y="2871720"/>
            <a:ext cx="523080" cy="487440"/>
          </a:xfrm>
          <a:prstGeom prst="ellipse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C2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160;p29"/>
          <p:cNvSpPr/>
          <p:nvPr/>
        </p:nvSpPr>
        <p:spPr>
          <a:xfrm>
            <a:off x="3069720" y="3492000"/>
            <a:ext cx="523080" cy="487440"/>
          </a:xfrm>
          <a:prstGeom prst="ellipse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C3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61;p29"/>
          <p:cNvSpPr/>
          <p:nvPr/>
        </p:nvSpPr>
        <p:spPr>
          <a:xfrm>
            <a:off x="6087960" y="2739240"/>
            <a:ext cx="728640" cy="752760"/>
          </a:xfrm>
          <a:prstGeom prst="ellipse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8" name="Google Shape;162;p29"/>
          <p:cNvCxnSpPr>
            <a:stCxn id="127" idx="1"/>
            <a:endCxn id="124" idx="6"/>
          </p:cNvCxnSpPr>
          <p:nvPr/>
        </p:nvCxnSpPr>
        <p:spPr>
          <a:xfrm flipH="1" flipV="1">
            <a:off x="3592800" y="2495160"/>
            <a:ext cx="2602080" cy="35460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29" name="Google Shape;163;p29"/>
          <p:cNvCxnSpPr>
            <a:stCxn id="127" idx="2"/>
            <a:endCxn id="125" idx="6"/>
          </p:cNvCxnSpPr>
          <p:nvPr/>
        </p:nvCxnSpPr>
        <p:spPr>
          <a:xfrm flipH="1" flipV="1">
            <a:off x="3592800" y="3115440"/>
            <a:ext cx="2495520" cy="72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cxnSp>
        <p:nvCxnSpPr>
          <p:cNvPr id="130" name="Google Shape;164;p29"/>
          <p:cNvCxnSpPr>
            <a:stCxn id="127" idx="3"/>
            <a:endCxn id="126" idx="6"/>
          </p:cNvCxnSpPr>
          <p:nvPr/>
        </p:nvCxnSpPr>
        <p:spPr>
          <a:xfrm flipH="1">
            <a:off x="3592800" y="3381840"/>
            <a:ext cx="2602080" cy="354240"/>
          </a:xfrm>
          <a:prstGeom prst="straightConnector1">
            <a:avLst/>
          </a:prstGeom>
          <a:ln w="9525">
            <a:solidFill>
              <a:srgbClr val="1f497d"/>
            </a:solidFill>
            <a:round/>
            <a:tailEnd len="med" type="triangle" w="med"/>
          </a:ln>
        </p:spPr>
      </p:cxnSp>
      <p:sp>
        <p:nvSpPr>
          <p:cNvPr id="131" name="Google Shape;165;p29"/>
          <p:cNvSpPr/>
          <p:nvPr/>
        </p:nvSpPr>
        <p:spPr>
          <a:xfrm>
            <a:off x="4039560" y="3979800"/>
            <a:ext cx="17082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Calibri"/>
                <a:ea typeface="Calibri"/>
              </a:rPr>
              <a:t>(Updated DAG)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70;p30"/>
          <p:cNvSpPr/>
          <p:nvPr/>
        </p:nvSpPr>
        <p:spPr>
          <a:xfrm>
            <a:off x="0" y="-14760"/>
            <a:ext cx="9143640" cy="752400"/>
          </a:xfrm>
          <a:prstGeom prst="rect">
            <a:avLst/>
          </a:prstGeom>
          <a:solidFill>
            <a:srgbClr val="bfbfbf"/>
          </a:solidFill>
          <a:ln w="25400">
            <a:solidFill>
              <a:srgbClr val="2136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7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Calibri"/>
                <a:ea typeface="Calibri"/>
              </a:rPr>
              <a:t>Structure of Node in the DAG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72;p30"/>
          <p:cNvSpPr/>
          <p:nvPr/>
        </p:nvSpPr>
        <p:spPr>
          <a:xfrm>
            <a:off x="2723400" y="1198800"/>
            <a:ext cx="3542400" cy="3096360"/>
          </a:xfrm>
          <a:prstGeom prst="ellipse">
            <a:avLst/>
          </a:prstGeom>
          <a:solidFill>
            <a:schemeClr val="lt2"/>
          </a:solidFill>
          <a:ln w="9525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AutoNum type="arabicParenR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The updated model parameters (coefficients and intercept)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AutoNum type="arabicParenR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Client ID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AutoNum type="arabicParenR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TimeStamp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AutoNum type="arabicParenR"/>
            </a:pPr>
            <a:r>
              <a:rPr b="0" lang="en" sz="1400" spc="-1" strike="noStrike">
                <a:solidFill>
                  <a:srgbClr val="000000"/>
                </a:solidFill>
                <a:latin typeface="Calibri"/>
                <a:ea typeface="Calibri"/>
              </a:rPr>
              <a:t>Latitude, Longitude(Location of the client)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73;p30"/>
          <p:cNvSpPr/>
          <p:nvPr/>
        </p:nvSpPr>
        <p:spPr>
          <a:xfrm>
            <a:off x="798480" y="4374720"/>
            <a:ext cx="7733520" cy="19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t">
            <a:spAutoFit/>
          </a:bodyPr>
          <a:p>
            <a:pPr marL="2286000" indent="457200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Structure of a Node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78;p31"/>
          <p:cNvSpPr/>
          <p:nvPr/>
        </p:nvSpPr>
        <p:spPr>
          <a:xfrm>
            <a:off x="0" y="-14760"/>
            <a:ext cx="9143640" cy="752760"/>
          </a:xfrm>
          <a:prstGeom prst="rect">
            <a:avLst/>
          </a:prstGeom>
          <a:solidFill>
            <a:srgbClr val="bfbfbf"/>
          </a:solidFill>
          <a:ln w="25400">
            <a:solidFill>
              <a:srgbClr val="2136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700" spc="-1" strike="noStrike">
              <a:solidFill>
                <a:schemeClr val="lt1"/>
              </a:solidFill>
              <a:latin typeface="Calibri"/>
              <a:ea typeface="Calibri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chemeClr val="dk1"/>
                </a:solidFill>
                <a:latin typeface="Calibri"/>
                <a:ea typeface="Calibri"/>
              </a:rPr>
              <a:t>Client-Client Relation 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80;p31"/>
          <p:cNvSpPr/>
          <p:nvPr/>
        </p:nvSpPr>
        <p:spPr>
          <a:xfrm>
            <a:off x="657000" y="1477080"/>
            <a:ext cx="7720920" cy="192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 u="sng">
                <a:solidFill>
                  <a:schemeClr val="dk1"/>
                </a:solidFill>
                <a:uFillTx/>
                <a:latin typeface="Calibri"/>
                <a:ea typeface="Calibri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Calibri"/>
                <a:ea typeface="Calibri"/>
              </a:rPr>
              <a:t>	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endParaRPr b="0" lang="en-IN" sz="2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68080" y="173520"/>
            <a:ext cx="8238960" cy="375840"/>
          </a:xfrm>
          <a:prstGeom prst="rect">
            <a:avLst/>
          </a:prstGeom>
          <a:noFill/>
          <a:ln w="0">
            <a:noFill/>
          </a:ln>
        </p:spPr>
        <p:txBody>
          <a:bodyPr lIns="17280" rIns="17280" tIns="17280" bIns="1728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21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41" name="Google Shape;187;p32"/>
          <p:cNvSpPr/>
          <p:nvPr/>
        </p:nvSpPr>
        <p:spPr>
          <a:xfrm>
            <a:off x="0" y="-14760"/>
            <a:ext cx="9143640" cy="752760"/>
          </a:xfrm>
          <a:prstGeom prst="rect">
            <a:avLst/>
          </a:prstGeom>
          <a:solidFill>
            <a:srgbClr val="bfbfbf"/>
          </a:solidFill>
          <a:ln w="25400">
            <a:solidFill>
              <a:srgbClr val="2136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300" spc="-1" strike="noStrike">
                <a:solidFill>
                  <a:schemeClr val="dk1"/>
                </a:solidFill>
                <a:latin typeface="Calibri"/>
                <a:ea typeface="Calibri"/>
              </a:rPr>
              <a:t>Implementing DAG Approach</a:t>
            </a:r>
            <a:br>
              <a:rPr sz="2300"/>
            </a:b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88;p32" descr=""/>
          <p:cNvPicPr/>
          <p:nvPr/>
        </p:nvPicPr>
        <p:blipFill>
          <a:blip r:embed="rId1"/>
          <a:stretch/>
        </p:blipFill>
        <p:spPr>
          <a:xfrm>
            <a:off x="65160" y="1075320"/>
            <a:ext cx="8838720" cy="211356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89;p32"/>
          <p:cNvSpPr/>
          <p:nvPr/>
        </p:nvSpPr>
        <p:spPr>
          <a:xfrm>
            <a:off x="502560" y="3364560"/>
            <a:ext cx="8394480" cy="16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Calibri"/>
              <a:buChar char="➢"/>
            </a:pPr>
            <a:r>
              <a:rPr b="0" lang="en" sz="1600" spc="-1" strike="noStrike">
                <a:solidFill>
                  <a:schemeClr val="dk1"/>
                </a:solidFill>
                <a:latin typeface="Calibri"/>
                <a:ea typeface="Calibri"/>
              </a:rPr>
              <a:t>We are initialising a list of clients where each client is an independent object of the Client class (which will be discussed later in this presentation).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Calibri"/>
              <a:buChar char="➢"/>
            </a:pPr>
            <a:r>
              <a:rPr b="0" lang="en" sz="1600" spc="-1" strike="noStrike">
                <a:solidFill>
                  <a:schemeClr val="dk1"/>
                </a:solidFill>
                <a:latin typeface="Calibri"/>
                <a:ea typeface="Calibri"/>
              </a:rPr>
              <a:t>In the client object, we are adding an address field to apply the proximity approximation.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endParaRPr b="0" lang="en-IN" sz="2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68080" y="173520"/>
            <a:ext cx="8238960" cy="375840"/>
          </a:xfrm>
          <a:prstGeom prst="rect">
            <a:avLst/>
          </a:prstGeom>
          <a:noFill/>
          <a:ln w="0">
            <a:noFill/>
          </a:ln>
        </p:spPr>
        <p:txBody>
          <a:bodyPr lIns="17280" rIns="17280" tIns="17280" bIns="1728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21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46" name="Google Shape;255;p40"/>
          <p:cNvSpPr/>
          <p:nvPr/>
        </p:nvSpPr>
        <p:spPr>
          <a:xfrm>
            <a:off x="0" y="-14760"/>
            <a:ext cx="9143640" cy="752760"/>
          </a:xfrm>
          <a:prstGeom prst="rect">
            <a:avLst/>
          </a:prstGeom>
          <a:solidFill>
            <a:srgbClr val="bfbfbf"/>
          </a:solidFill>
          <a:ln w="25400">
            <a:solidFill>
              <a:srgbClr val="21364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4200" rIns="34200" tIns="17280" bIns="172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Calibri"/>
                <a:ea typeface="Calibri"/>
              </a:rPr>
              <a:t>A Realistic CLient Server Approach: Better Solution </a:t>
            </a:r>
            <a:br>
              <a:rPr sz="2300"/>
            </a:b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2025000" y="820440"/>
            <a:ext cx="4984920" cy="41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ctr">
            <a:normAutofit/>
          </a:bodyPr>
          <a:p>
            <a:pPr indent="0">
              <a:buNone/>
            </a:pPr>
            <a:endParaRPr b="0" lang="en-IN" sz="2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2520" y="871560"/>
            <a:ext cx="8238960" cy="375840"/>
          </a:xfrm>
          <a:prstGeom prst="rect">
            <a:avLst/>
          </a:prstGeom>
          <a:noFill/>
          <a:ln w="0">
            <a:noFill/>
          </a:ln>
        </p:spPr>
        <p:txBody>
          <a:bodyPr lIns="17280" rIns="17280" tIns="17280" bIns="1728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21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28600" y="800280"/>
            <a:ext cx="4114440" cy="22626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17280" bIns="1728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6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51" name="Google Shape;312;p46" descr=""/>
          <p:cNvPicPr/>
          <p:nvPr/>
        </p:nvPicPr>
        <p:blipFill>
          <a:blip r:embed="rId1"/>
          <a:stretch/>
        </p:blipFill>
        <p:spPr>
          <a:xfrm>
            <a:off x="1689120" y="237960"/>
            <a:ext cx="6105240" cy="56160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313;p46" descr=""/>
          <p:cNvPicPr/>
          <p:nvPr/>
        </p:nvPicPr>
        <p:blipFill>
          <a:blip r:embed="rId2"/>
          <a:stretch/>
        </p:blipFill>
        <p:spPr>
          <a:xfrm>
            <a:off x="1960560" y="1506600"/>
            <a:ext cx="5222160" cy="26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14600" y="2127600"/>
            <a:ext cx="4114080" cy="5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Calibri"/>
                <a:ea typeface="Calibri"/>
              </a:rPr>
              <a:t>THANK YOU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432;p60"/>
          <p:cNvSpPr/>
          <p:nvPr/>
        </p:nvSpPr>
        <p:spPr>
          <a:xfrm>
            <a:off x="0" y="-14760"/>
            <a:ext cx="9143280" cy="752400"/>
          </a:xfrm>
          <a:prstGeom prst="rect">
            <a:avLst/>
          </a:prstGeom>
          <a:solidFill>
            <a:srgbClr val="bfbfbf"/>
          </a:solidFill>
          <a:ln w="25400">
            <a:solidFill>
              <a:srgbClr val="22385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LibreOffice/24.2.7.2$Linux_X86_64 LibreOffice_project/420$Build-2</Application>
  <AppVersion>15.0000</AppVersion>
  <Words>788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2025-02-02T22:35:49Z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34</vt:i4>
  </property>
  <property fmtid="{D5CDD505-2E9C-101B-9397-08002B2CF9AE}" pid="4" name="PresentationFormat">
    <vt:lpwstr>On-screen Show (16:9)</vt:lpwstr>
  </property>
  <property fmtid="{D5CDD505-2E9C-101B-9397-08002B2CF9AE}" pid="5" name="Slides">
    <vt:i4>34</vt:i4>
  </property>
</Properties>
</file>