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4192" r:id="rId1"/>
  </p:sldMasterIdLst>
  <p:notesMasterIdLst>
    <p:notesMasterId r:id="rId31"/>
  </p:notesMasterIdLst>
  <p:sldIdLst>
    <p:sldId id="256" r:id="rId2"/>
    <p:sldId id="258" r:id="rId3"/>
    <p:sldId id="259" r:id="rId4"/>
    <p:sldId id="257" r:id="rId5"/>
    <p:sldId id="262" r:id="rId6"/>
    <p:sldId id="263" r:id="rId7"/>
    <p:sldId id="260" r:id="rId8"/>
    <p:sldId id="261" r:id="rId9"/>
    <p:sldId id="264" r:id="rId10"/>
    <p:sldId id="276" r:id="rId11"/>
    <p:sldId id="283" r:id="rId12"/>
    <p:sldId id="269" r:id="rId13"/>
    <p:sldId id="270" r:id="rId14"/>
    <p:sldId id="271" r:id="rId15"/>
    <p:sldId id="272" r:id="rId16"/>
    <p:sldId id="278" r:id="rId17"/>
    <p:sldId id="281" r:id="rId18"/>
    <p:sldId id="277" r:id="rId19"/>
    <p:sldId id="282" r:id="rId20"/>
    <p:sldId id="274" r:id="rId21"/>
    <p:sldId id="267" r:id="rId22"/>
    <p:sldId id="284" r:id="rId23"/>
    <p:sldId id="280" r:id="rId24"/>
    <p:sldId id="279" r:id="rId25"/>
    <p:sldId id="288" r:id="rId26"/>
    <p:sldId id="289" r:id="rId27"/>
    <p:sldId id="290" r:id="rId28"/>
    <p:sldId id="291" r:id="rId29"/>
    <p:sldId id="292" r:id="rId30"/>
  </p:sldIdLst>
  <p:sldSz cx="24384000" cy="13716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381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Row>
  </a:tblStyle>
  <a:tblStyle styleId="{C7B018BB-80A7-4F77-B60F-C8B233D01FF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C7681"/>
          </a:solidFill>
        </a:fill>
      </a:tcStyle>
    </a:firstRow>
  </a:tblStyle>
  <a:tblStyle styleId="{EEE7283C-3CF3-47DC-8721-378D4A62B228}"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37F67"/>
          </a:solidFill>
        </a:fill>
      </a:tcStyle>
    </a:firstCol>
    <a:lastRow>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537F67"/>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008728"/>
          </a:solidFill>
        </a:fill>
      </a:tcStyle>
    </a:firstRow>
  </a:tblStyle>
  <a:tblStyle styleId="{CF821DB8-F4EB-4A41-A1BA-3FCAFE7338EE}" styleName="">
    <a:tblBg/>
    <a:wholeTbl>
      <a:tcTxStyle b="off" i="off">
        <a:font>
          <a:latin typeface="Graphik"/>
          <a:ea typeface="Graphik"/>
          <a:cs typeface="Graphik"/>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wholeTbl>
    <a:band2H>
      <a:tcTxStyle/>
      <a:tcStyle>
        <a:tcBdr/>
        <a:fill>
          <a:solidFill>
            <a:srgbClr val="FFFB00"/>
          </a:solidFill>
        </a:fill>
      </a:tcStyle>
    </a:band2H>
    <a:firstCol>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410732"/>
            </a:schemeClr>
          </a:solidFill>
        </a:fill>
      </a:tcStyle>
    </a:firstCol>
    <a:la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38100" cap="flat">
              <a:solidFill>
                <a:schemeClr val="accent4">
                  <a:hueOff val="-410732"/>
                </a:schemeClr>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97492"/>
              <a:satOff val="-3125"/>
              <a:lumOff val="27021"/>
            </a:schemeClr>
          </a:solidFill>
        </a:fill>
      </a:tcStyle>
    </a:lastRow>
    <a:firstRow>
      <a:tcTxStyle b="on" i="off">
        <a:font>
          <a:latin typeface="Graphik Semibold"/>
          <a:ea typeface="Graphik Semibold"/>
          <a:cs typeface="Graphik Semibold"/>
        </a:font>
        <a:srgbClr val="000000"/>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solidFill>
            <a:schemeClr val="accent4">
              <a:hueOff val="-737021"/>
            </a:schemeClr>
          </a:solidFill>
        </a:fill>
      </a:tcStyle>
    </a:firstRow>
  </a:tblStyle>
  <a:tblStyle styleId="{33BA23B1-9221-436E-865A-0063620EA4FD}"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DF9DFE"/>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hueOff val="114748"/>
              <a:satOff val="1446"/>
              <a:lumOff val="-8963"/>
            </a:schemeClr>
          </a:solid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chemeClr val="accent6">
                  <a:hueOff val="114748"/>
                  <a:satOff val="1446"/>
                  <a:lumOff val="-8963"/>
                </a:schemeClr>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chemeClr val="accent6">
              <a:satOff val="-21357"/>
              <a:lumOff val="-20662"/>
            </a:schemeClr>
          </a:solidFill>
        </a:fill>
      </a:tcStyle>
    </a:firstRow>
  </a:tblStyle>
  <a:tblStyle styleId="{2708684C-4D16-4618-839F-0558EEFCDFE6}" styleName="">
    <a:tblBg/>
    <a:wholeTbl>
      <a:tcTxStyle b="off" i="off">
        <a:font>
          <a:latin typeface="Graphik"/>
          <a:ea typeface="Graphik"/>
          <a:cs typeface="Graphik"/>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wholeTbl>
    <a:band2H>
      <a:tcTxStyle/>
      <a:tcStyle>
        <a:tcBdr/>
        <a:fill>
          <a:solidFill>
            <a:srgbClr val="929292"/>
          </a:solidFill>
        </a:fill>
      </a:tcStyle>
    </a:band2H>
    <a:firstCol>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381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firstCol>
    <a:la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381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noFill/>
        </a:fill>
      </a:tcStyle>
    </a:lastRow>
    <a:firstRow>
      <a:tcTxStyle b="on" i="off">
        <a:font>
          <a:latin typeface="Graphik Semibold"/>
          <a:ea typeface="Graphik Semibold"/>
          <a:cs typeface="Graphik Semibold"/>
        </a:font>
        <a:srgbClr val="FFFFFF"/>
      </a:tcTxStyle>
      <a:tcStyle>
        <a:tcBdr>
          <a:left>
            <a:ln w="12700" cap="flat">
              <a:solidFill>
                <a:srgbClr val="D5D5D5"/>
              </a:solidFill>
              <a:prstDash val="solid"/>
              <a:miter lim="400000"/>
            </a:ln>
          </a:left>
          <a:right>
            <a:ln w="12700" cap="flat">
              <a:solidFill>
                <a:srgbClr val="D5D5D5"/>
              </a:solidFill>
              <a:prstDash val="solid"/>
              <a:miter lim="400000"/>
            </a:ln>
          </a:right>
          <a:top>
            <a:ln w="12700" cap="flat">
              <a:solidFill>
                <a:srgbClr val="D5D5D5"/>
              </a:solidFill>
              <a:prstDash val="solid"/>
              <a:miter lim="400000"/>
            </a:ln>
          </a:top>
          <a:bottom>
            <a:ln w="12700" cap="flat">
              <a:solidFill>
                <a:srgbClr val="D5D5D5"/>
              </a:solidFill>
              <a:prstDash val="solid"/>
              <a:miter lim="400000"/>
            </a:ln>
          </a:bottom>
          <a:insideH>
            <a:ln w="12700" cap="flat">
              <a:solidFill>
                <a:srgbClr val="D5D5D5"/>
              </a:solidFill>
              <a:prstDash val="solid"/>
              <a:miter lim="400000"/>
            </a:ln>
          </a:insideH>
          <a:insideV>
            <a:ln w="12700" cap="flat">
              <a:solidFill>
                <a:srgbClr val="D5D5D5"/>
              </a:solidFill>
              <a:prstDash val="solid"/>
              <a:miter lim="400000"/>
            </a:ln>
          </a:insideV>
        </a:tcBdr>
        <a:fill>
          <a:solidFill>
            <a:srgbClr val="5E5E5E"/>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39" d="100"/>
          <a:sy n="39" d="100"/>
        </p:scale>
        <p:origin x="883" y="8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68" name="Shape 168"/>
          <p:cNvSpPr>
            <a:spLocks noGrp="1" noRot="1" noChangeAspect="1"/>
          </p:cNvSpPr>
          <p:nvPr>
            <p:ph type="sldImg"/>
          </p:nvPr>
        </p:nvSpPr>
        <p:spPr>
          <a:xfrm>
            <a:off x="1143000" y="685800"/>
            <a:ext cx="4572000" cy="3429000"/>
          </a:xfrm>
          <a:prstGeom prst="rect">
            <a:avLst/>
          </a:prstGeom>
        </p:spPr>
        <p:txBody>
          <a:bodyPr/>
          <a:lstStyle/>
          <a:p>
            <a:endParaRPr/>
          </a:p>
        </p:txBody>
      </p:sp>
      <p:sp>
        <p:nvSpPr>
          <p:cNvPr id="169" name="Shape 169"/>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457200" latinLnBrk="0">
      <a:lnSpc>
        <a:spcPct val="117999"/>
      </a:lnSpc>
      <a:defRPr sz="2200">
        <a:latin typeface="Helvetica Neue"/>
        <a:ea typeface="Helvetica Neue"/>
        <a:cs typeface="Helvetica Neue"/>
        <a:sym typeface="Helvetica Neue"/>
      </a:defRPr>
    </a:lvl1pPr>
    <a:lvl2pPr indent="228600" defTabSz="457200" latinLnBrk="0">
      <a:lnSpc>
        <a:spcPct val="117999"/>
      </a:lnSpc>
      <a:defRPr sz="2200">
        <a:latin typeface="Helvetica Neue"/>
        <a:ea typeface="Helvetica Neue"/>
        <a:cs typeface="Helvetica Neue"/>
        <a:sym typeface="Helvetica Neue"/>
      </a:defRPr>
    </a:lvl2pPr>
    <a:lvl3pPr indent="457200" defTabSz="457200" latinLnBrk="0">
      <a:lnSpc>
        <a:spcPct val="117999"/>
      </a:lnSpc>
      <a:defRPr sz="2200">
        <a:latin typeface="Helvetica Neue"/>
        <a:ea typeface="Helvetica Neue"/>
        <a:cs typeface="Helvetica Neue"/>
        <a:sym typeface="Helvetica Neue"/>
      </a:defRPr>
    </a:lvl3pPr>
    <a:lvl4pPr indent="685800" defTabSz="457200" latinLnBrk="0">
      <a:lnSpc>
        <a:spcPct val="117999"/>
      </a:lnSpc>
      <a:defRPr sz="2200">
        <a:latin typeface="Helvetica Neue"/>
        <a:ea typeface="Helvetica Neue"/>
        <a:cs typeface="Helvetica Neue"/>
        <a:sym typeface="Helvetica Neue"/>
      </a:defRPr>
    </a:lvl4pPr>
    <a:lvl5pPr indent="914400" defTabSz="457200" latinLnBrk="0">
      <a:lnSpc>
        <a:spcPct val="117999"/>
      </a:lnSpc>
      <a:defRPr sz="2200">
        <a:latin typeface="Helvetica Neue"/>
        <a:ea typeface="Helvetica Neue"/>
        <a:cs typeface="Helvetica Neue"/>
        <a:sym typeface="Helvetica Neue"/>
      </a:defRPr>
    </a:lvl5pPr>
    <a:lvl6pPr indent="1143000" defTabSz="457200" latinLnBrk="0">
      <a:lnSpc>
        <a:spcPct val="117999"/>
      </a:lnSpc>
      <a:defRPr sz="2200">
        <a:latin typeface="Helvetica Neue"/>
        <a:ea typeface="Helvetica Neue"/>
        <a:cs typeface="Helvetica Neue"/>
        <a:sym typeface="Helvetica Neue"/>
      </a:defRPr>
    </a:lvl6pPr>
    <a:lvl7pPr indent="1371600" defTabSz="457200" latinLnBrk="0">
      <a:lnSpc>
        <a:spcPct val="117999"/>
      </a:lnSpc>
      <a:defRPr sz="2200">
        <a:latin typeface="Helvetica Neue"/>
        <a:ea typeface="Helvetica Neue"/>
        <a:cs typeface="Helvetica Neue"/>
        <a:sym typeface="Helvetica Neue"/>
      </a:defRPr>
    </a:lvl7pPr>
    <a:lvl8pPr indent="1600200" defTabSz="457200" latinLnBrk="0">
      <a:lnSpc>
        <a:spcPct val="117999"/>
      </a:lnSpc>
      <a:defRPr sz="2200">
        <a:latin typeface="Helvetica Neue"/>
        <a:ea typeface="Helvetica Neue"/>
        <a:cs typeface="Helvetica Neue"/>
        <a:sym typeface="Helvetica Neue"/>
      </a:defRPr>
    </a:lvl8pPr>
    <a:lvl9pPr indent="1828800" defTabSz="457200" latinLnBrk="0">
      <a:lnSpc>
        <a:spcPct val="117999"/>
      </a:lnSpc>
      <a:defRPr sz="2200">
        <a:latin typeface="Helvetica Neue"/>
        <a:ea typeface="Helvetica Neue"/>
        <a:cs typeface="Helvetica Neue"/>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IN" dirty="0"/>
              <a:t>Now let us discuss how FL can help us achieve our goal</a:t>
            </a:r>
          </a:p>
        </p:txBody>
      </p:sp>
    </p:spTree>
    <p:extLst>
      <p:ext uri="{BB962C8B-B14F-4D97-AF65-F5344CB8AC3E}">
        <p14:creationId xmlns:p14="http://schemas.microsoft.com/office/powerpoint/2010/main" val="17096520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840567"/>
            <a:ext cx="10363200" cy="1960033"/>
          </a:xfrm>
        </p:spPr>
        <p:txBody>
          <a:bodyPr/>
          <a:lstStyle/>
          <a:p>
            <a:r>
              <a:rPr lang="en-US"/>
              <a:t>Click to edit Master title style</a:t>
            </a:r>
          </a:p>
        </p:txBody>
      </p:sp>
      <p:sp>
        <p:nvSpPr>
          <p:cNvPr id="3" name="Subtitle 2"/>
          <p:cNvSpPr>
            <a:spLocks noGrp="1"/>
          </p:cNvSpPr>
          <p:nvPr>
            <p:ph type="subTitle" idx="1"/>
          </p:nvPr>
        </p:nvSpPr>
        <p:spPr>
          <a:xfrm>
            <a:off x="1828800" y="5181600"/>
            <a:ext cx="8534400" cy="2336800"/>
          </a:xfrm>
        </p:spPr>
        <p:txBody>
          <a:bodyPr/>
          <a:lstStyle>
            <a:lvl1pPr marL="0" indent="0" algn="ctr">
              <a:buNone/>
              <a:defRPr>
                <a:solidFill>
                  <a:schemeClr val="tx1">
                    <a:tint val="75000"/>
                  </a:schemeClr>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7BB33FEE-F05B-4346-9DCF-17B90FCE270B}"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5420085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620609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366185"/>
            <a:ext cx="2743200" cy="780203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366185"/>
            <a:ext cx="8026400" cy="78020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5006491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cSld name="Title">
    <p:spTree>
      <p:nvGrpSpPr>
        <p:cNvPr id="1" name=""/>
        <p:cNvGrpSpPr/>
        <p:nvPr/>
      </p:nvGrpSpPr>
      <p:grpSpPr>
        <a:xfrm>
          <a:off x="0" y="0"/>
          <a:ext cx="0" cy="0"/>
          <a:chOff x="0" y="0"/>
          <a:chExt cx="0" cy="0"/>
        </a:xfrm>
      </p:grpSpPr>
      <p:sp>
        <p:nvSpPr>
          <p:cNvPr id="11" name="Author and Date"/>
          <p:cNvSpPr txBox="1">
            <a:spLocks noGrp="1"/>
          </p:cNvSpPr>
          <p:nvPr>
            <p:ph type="body" sz="quarter" idx="21" hasCustomPrompt="1"/>
          </p:nvPr>
        </p:nvSpPr>
        <p:spPr>
          <a:xfrm>
            <a:off x="1206500" y="12268782"/>
            <a:ext cx="21971000" cy="660401"/>
          </a:xfrm>
          <a:prstGeom prst="rect">
            <a:avLst/>
          </a:prstGeom>
        </p:spPr>
        <p:txBody>
          <a:bodyPr lIns="45719" tIns="45719" rIns="45719" bIns="45719" anchor="b"/>
          <a:lstStyle>
            <a:lvl1pPr marL="0" indent="0" defTabSz="825500">
              <a:spcBef>
                <a:spcPts val="0"/>
              </a:spcBef>
              <a:buSzTx/>
              <a:buNone/>
              <a:defRPr sz="3300">
                <a:latin typeface="Produkt Light"/>
                <a:ea typeface="Produkt Light"/>
                <a:cs typeface="Produkt Light"/>
                <a:sym typeface="Produkt Light"/>
              </a:defRPr>
            </a:lvl1pPr>
          </a:lstStyle>
          <a:p>
            <a:r>
              <a:t>Author and Date</a:t>
            </a:r>
          </a:p>
        </p:txBody>
      </p:sp>
      <p:sp>
        <p:nvSpPr>
          <p:cNvPr id="12" name="Body Level One…"/>
          <p:cNvSpPr txBox="1">
            <a:spLocks noGrp="1"/>
          </p:cNvSpPr>
          <p:nvPr>
            <p:ph type="body" sz="quarter" idx="1" hasCustomPrompt="1"/>
          </p:nvPr>
        </p:nvSpPr>
        <p:spPr>
          <a:xfrm>
            <a:off x="1206500" y="7357839"/>
            <a:ext cx="21971000" cy="2006601"/>
          </a:xfrm>
          <a:prstGeom prst="rect">
            <a:avLst/>
          </a:prstGeom>
        </p:spPr>
        <p:txBody>
          <a:bodyPr/>
          <a:lstStyle>
            <a:lvl1pPr marL="0" indent="0" defTabSz="825500">
              <a:spcBef>
                <a:spcPts val="0"/>
              </a:spcBef>
              <a:buSzTx/>
              <a:buNone/>
              <a:defRPr sz="5500">
                <a:latin typeface="+mn-lt"/>
                <a:ea typeface="+mn-ea"/>
                <a:cs typeface="+mn-cs"/>
                <a:sym typeface="Produkt Extralight"/>
              </a:defRPr>
            </a:lvl1pPr>
            <a:lvl2pPr marL="0" indent="457200" defTabSz="825500">
              <a:spcBef>
                <a:spcPts val="0"/>
              </a:spcBef>
              <a:buSzTx/>
              <a:buNone/>
              <a:defRPr sz="5500">
                <a:latin typeface="+mn-lt"/>
                <a:ea typeface="+mn-ea"/>
                <a:cs typeface="+mn-cs"/>
                <a:sym typeface="Produkt Extralight"/>
              </a:defRPr>
            </a:lvl2pPr>
            <a:lvl3pPr marL="0" indent="914400" defTabSz="825500">
              <a:spcBef>
                <a:spcPts val="0"/>
              </a:spcBef>
              <a:buSzTx/>
              <a:buNone/>
              <a:defRPr sz="5500">
                <a:latin typeface="+mn-lt"/>
                <a:ea typeface="+mn-ea"/>
                <a:cs typeface="+mn-cs"/>
                <a:sym typeface="Produkt Extralight"/>
              </a:defRPr>
            </a:lvl3pPr>
            <a:lvl4pPr marL="0" indent="1371600" defTabSz="825500">
              <a:spcBef>
                <a:spcPts val="0"/>
              </a:spcBef>
              <a:buSzTx/>
              <a:buNone/>
              <a:defRPr sz="5500">
                <a:latin typeface="+mn-lt"/>
                <a:ea typeface="+mn-ea"/>
                <a:cs typeface="+mn-cs"/>
                <a:sym typeface="Produkt Extralight"/>
              </a:defRPr>
            </a:lvl4pPr>
            <a:lvl5pPr marL="0" indent="1828800" defTabSz="825500">
              <a:spcBef>
                <a:spcPts val="0"/>
              </a:spcBef>
              <a:buSzTx/>
              <a:buNone/>
              <a:defRPr sz="5500">
                <a:latin typeface="+mn-lt"/>
                <a:ea typeface="+mn-ea"/>
                <a:cs typeface="+mn-cs"/>
                <a:sym typeface="Produkt Extralight"/>
              </a:defRPr>
            </a:lvl5pPr>
          </a:lstStyle>
          <a:p>
            <a:r>
              <a:t>Presentation Subtitle</a:t>
            </a:r>
          </a:p>
          <a:p>
            <a:pPr lvl="1"/>
            <a:endParaRPr/>
          </a:p>
          <a:p>
            <a:pPr lvl="2"/>
            <a:endParaRPr/>
          </a:p>
          <a:p>
            <a:pPr lvl="3"/>
            <a:endParaRPr/>
          </a:p>
          <a:p>
            <a:pPr lvl="4"/>
            <a:endParaRPr/>
          </a:p>
        </p:txBody>
      </p:sp>
      <p:sp>
        <p:nvSpPr>
          <p:cNvPr id="13" name="Presentation Title"/>
          <p:cNvSpPr txBox="1">
            <a:spLocks noGrp="1"/>
          </p:cNvSpPr>
          <p:nvPr>
            <p:ph type="title" hasCustomPrompt="1"/>
          </p:nvPr>
        </p:nvSpPr>
        <p:spPr>
          <a:xfrm>
            <a:off x="1206500" y="2621719"/>
            <a:ext cx="21971000" cy="4648201"/>
          </a:xfrm>
          <a:prstGeom prst="rect">
            <a:avLst/>
          </a:prstGeom>
        </p:spPr>
        <p:txBody>
          <a:bodyPr anchor="b"/>
          <a:lstStyle>
            <a:lvl1pPr defTabSz="355600">
              <a:defRPr sz="12000" spc="-119"/>
            </a:lvl1pPr>
          </a:lstStyle>
          <a:p>
            <a:r>
              <a:t>Presentation Title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1405560130"/>
      </p:ext>
    </p:extLst>
  </p:cSld>
  <p:clrMapOvr>
    <a:masterClrMapping/>
  </p:clrMapOvr>
  <p:transition spd="med"/>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t>Slide Title</a:t>
            </a:r>
          </a:p>
        </p:txBody>
      </p:sp>
      <p:sp>
        <p:nvSpPr>
          <p:cNvPr id="43" name="Slide Subtitle"/>
          <p:cNvSpPr txBox="1">
            <a:spLocks noGrp="1"/>
          </p:cNvSpPr>
          <p:nvPr>
            <p:ph type="body" sz="quarter" idx="21" hasCustomPrompt="1"/>
          </p:nvPr>
        </p:nvSpPr>
        <p:spPr>
          <a:xfrm>
            <a:off x="1206500" y="2324100"/>
            <a:ext cx="21971000" cy="1003300"/>
          </a:xfrm>
          <a:prstGeom prst="rect">
            <a:avLst/>
          </a:prstGeom>
        </p:spPr>
        <p:txBody>
          <a:bodyPr lIns="45719" tIns="45719" rIns="45719" bIns="45719"/>
          <a:lstStyle>
            <a:lvl1pPr marL="0" indent="0" defTabSz="825500">
              <a:spcBef>
                <a:spcPts val="0"/>
              </a:spcBef>
              <a:buSzTx/>
              <a:buNone/>
              <a:defRPr sz="5500">
                <a:latin typeface="+mn-lt"/>
                <a:ea typeface="+mn-ea"/>
                <a:cs typeface="+mn-cs"/>
                <a:sym typeface="Produkt Extralight"/>
              </a:defRPr>
            </a:lvl1pPr>
          </a:lstStyle>
          <a:p>
            <a:r>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404094445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BB33FEE-F05B-4346-9DCF-17B90FCE270B}"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863839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5875867"/>
            <a:ext cx="10363200" cy="1816100"/>
          </a:xfrm>
        </p:spPr>
        <p:txBody>
          <a:bodyPr anchor="t"/>
          <a:lstStyle>
            <a:lvl1pPr algn="l">
              <a:defRPr sz="5333" b="1" cap="all"/>
            </a:lvl1pPr>
          </a:lstStyle>
          <a:p>
            <a:r>
              <a:rPr lang="en-US"/>
              <a:t>Click to edit Master title style</a:t>
            </a:r>
          </a:p>
        </p:txBody>
      </p:sp>
      <p:sp>
        <p:nvSpPr>
          <p:cNvPr id="3" name="Text Placeholder 2"/>
          <p:cNvSpPr>
            <a:spLocks noGrp="1"/>
          </p:cNvSpPr>
          <p:nvPr>
            <p:ph type="body" idx="1"/>
          </p:nvPr>
        </p:nvSpPr>
        <p:spPr>
          <a:xfrm>
            <a:off x="963084" y="3875618"/>
            <a:ext cx="10363200" cy="2000249"/>
          </a:xfrm>
        </p:spPr>
        <p:txBody>
          <a:bodyPr anchor="b"/>
          <a:lstStyle>
            <a:lvl1pPr marL="0" indent="0">
              <a:buNone/>
              <a:defRPr sz="2667">
                <a:solidFill>
                  <a:schemeClr val="tx1">
                    <a:tint val="75000"/>
                  </a:schemeClr>
                </a:solidFill>
              </a:defRPr>
            </a:lvl1pPr>
            <a:lvl2pPr marL="609585" indent="0">
              <a:buNone/>
              <a:defRPr sz="2400">
                <a:solidFill>
                  <a:schemeClr val="tx1">
                    <a:tint val="75000"/>
                  </a:schemeClr>
                </a:solidFill>
              </a:defRPr>
            </a:lvl2pPr>
            <a:lvl3pPr marL="1219170" indent="0">
              <a:buNone/>
              <a:defRPr sz="2133">
                <a:solidFill>
                  <a:schemeClr val="tx1">
                    <a:tint val="75000"/>
                  </a:schemeClr>
                </a:solidFill>
              </a:defRPr>
            </a:lvl3pPr>
            <a:lvl4pPr marL="1828754" indent="0">
              <a:buNone/>
              <a:defRPr sz="1867">
                <a:solidFill>
                  <a:schemeClr val="tx1">
                    <a:tint val="75000"/>
                  </a:schemeClr>
                </a:solidFill>
              </a:defRPr>
            </a:lvl4pPr>
            <a:lvl5pPr marL="2438339" indent="0">
              <a:buNone/>
              <a:defRPr sz="1867">
                <a:solidFill>
                  <a:schemeClr val="tx1">
                    <a:tint val="75000"/>
                  </a:schemeClr>
                </a:solidFill>
              </a:defRPr>
            </a:lvl5pPr>
            <a:lvl6pPr marL="3047924" indent="0">
              <a:buNone/>
              <a:defRPr sz="1867">
                <a:solidFill>
                  <a:schemeClr val="tx1">
                    <a:tint val="75000"/>
                  </a:schemeClr>
                </a:solidFill>
              </a:defRPr>
            </a:lvl6pPr>
            <a:lvl7pPr marL="3657509" indent="0">
              <a:buNone/>
              <a:defRPr sz="1867">
                <a:solidFill>
                  <a:schemeClr val="tx1">
                    <a:tint val="75000"/>
                  </a:schemeClr>
                </a:solidFill>
              </a:defRPr>
            </a:lvl7pPr>
            <a:lvl8pPr marL="4267093" indent="0">
              <a:buNone/>
              <a:defRPr sz="1867">
                <a:solidFill>
                  <a:schemeClr val="tx1">
                    <a:tint val="75000"/>
                  </a:schemeClr>
                </a:solidFill>
              </a:defRPr>
            </a:lvl8pPr>
            <a:lvl9pPr marL="4876678" indent="0">
              <a:buNone/>
              <a:defRPr sz="186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7BB33FEE-F05B-4346-9DCF-17B90FCE270B}" type="datetimeFigureOut">
              <a:rPr lang="en-IN" smtClean="0"/>
              <a:t>07-11-2024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81315341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2133601"/>
            <a:ext cx="538480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2133601"/>
            <a:ext cx="5384800" cy="6034617"/>
          </a:xfrm>
        </p:spPr>
        <p:txBody>
          <a:bodyPr/>
          <a:lstStyle>
            <a:lvl1pPr>
              <a:defRPr sz="3733"/>
            </a:lvl1pPr>
            <a:lvl2pPr>
              <a:defRPr sz="3200"/>
            </a:lvl2pPr>
            <a:lvl3pPr>
              <a:defRPr sz="2667"/>
            </a:lvl3pPr>
            <a:lvl4pPr>
              <a:defRPr sz="2400"/>
            </a:lvl4pPr>
            <a:lvl5pPr>
              <a:defRPr sz="2400"/>
            </a:lvl5pPr>
            <a:lvl6pPr>
              <a:defRPr sz="2400"/>
            </a:lvl6pPr>
            <a:lvl7pPr>
              <a:defRPr sz="2400"/>
            </a:lvl7pPr>
            <a:lvl8pPr>
              <a:defRPr sz="2400"/>
            </a:lvl8pPr>
            <a:lvl9pPr>
              <a:defRPr sz="2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B33FEE-F05B-4346-9DCF-17B90FCE270B}"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20167920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2046817"/>
            <a:ext cx="5386917"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4" name="Content Placeholder 3"/>
          <p:cNvSpPr>
            <a:spLocks noGrp="1"/>
          </p:cNvSpPr>
          <p:nvPr>
            <p:ph sz="half" idx="2"/>
          </p:nvPr>
        </p:nvSpPr>
        <p:spPr>
          <a:xfrm>
            <a:off x="609600" y="2899833"/>
            <a:ext cx="5386917"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2046817"/>
            <a:ext cx="5389033" cy="853016"/>
          </a:xfrm>
        </p:spPr>
        <p:txBody>
          <a:bodyPr anchor="b"/>
          <a:lstStyle>
            <a:lvl1pPr marL="0" indent="0">
              <a:buNone/>
              <a:defRPr sz="3200" b="1"/>
            </a:lvl1pPr>
            <a:lvl2pPr marL="609585" indent="0">
              <a:buNone/>
              <a:defRPr sz="2667" b="1"/>
            </a:lvl2pPr>
            <a:lvl3pPr marL="1219170" indent="0">
              <a:buNone/>
              <a:defRPr sz="2400" b="1"/>
            </a:lvl3pPr>
            <a:lvl4pPr marL="1828754" indent="0">
              <a:buNone/>
              <a:defRPr sz="2133" b="1"/>
            </a:lvl4pPr>
            <a:lvl5pPr marL="2438339" indent="0">
              <a:buNone/>
              <a:defRPr sz="2133" b="1"/>
            </a:lvl5pPr>
            <a:lvl6pPr marL="3047924" indent="0">
              <a:buNone/>
              <a:defRPr sz="2133" b="1"/>
            </a:lvl6pPr>
            <a:lvl7pPr marL="3657509" indent="0">
              <a:buNone/>
              <a:defRPr sz="2133" b="1"/>
            </a:lvl7pPr>
            <a:lvl8pPr marL="4267093" indent="0">
              <a:buNone/>
              <a:defRPr sz="2133" b="1"/>
            </a:lvl8pPr>
            <a:lvl9pPr marL="4876678" indent="0">
              <a:buNone/>
              <a:defRPr sz="2133" b="1"/>
            </a:lvl9pPr>
          </a:lstStyle>
          <a:p>
            <a:pPr lvl="0"/>
            <a:r>
              <a:rPr lang="en-US"/>
              <a:t>Click to edit Master text styles</a:t>
            </a:r>
          </a:p>
        </p:txBody>
      </p:sp>
      <p:sp>
        <p:nvSpPr>
          <p:cNvPr id="6" name="Content Placeholder 5"/>
          <p:cNvSpPr>
            <a:spLocks noGrp="1"/>
          </p:cNvSpPr>
          <p:nvPr>
            <p:ph sz="quarter" idx="4"/>
          </p:nvPr>
        </p:nvSpPr>
        <p:spPr>
          <a:xfrm>
            <a:off x="6193368" y="2899833"/>
            <a:ext cx="5389033" cy="5268384"/>
          </a:xfrm>
        </p:spPr>
        <p:txBody>
          <a:bodyPr/>
          <a:lstStyle>
            <a:lvl1pPr>
              <a:defRPr sz="3200"/>
            </a:lvl1pPr>
            <a:lvl2pPr>
              <a:defRPr sz="2667"/>
            </a:lvl2pPr>
            <a:lvl3pPr>
              <a:defRPr sz="2400"/>
            </a:lvl3pPr>
            <a:lvl4pPr>
              <a:defRPr sz="2133"/>
            </a:lvl4pPr>
            <a:lvl5pPr>
              <a:defRPr sz="2133"/>
            </a:lvl5pPr>
            <a:lvl6pPr>
              <a:defRPr sz="2133"/>
            </a:lvl6pPr>
            <a:lvl7pPr>
              <a:defRPr sz="2133"/>
            </a:lvl7pPr>
            <a:lvl8pPr>
              <a:defRPr sz="2133"/>
            </a:lvl8pPr>
            <a:lvl9pPr>
              <a:defRPr sz="213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BB33FEE-F05B-4346-9DCF-17B90FCE270B}" type="datetimeFigureOut">
              <a:rPr lang="en-IN" smtClean="0"/>
              <a:t>07-11-2024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759563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7BB33FEE-F05B-4346-9DCF-17B90FCE270B}" type="datetimeFigureOut">
              <a:rPr lang="en-IN" smtClean="0"/>
              <a:t>07-11-2024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1001331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BB33FEE-F05B-4346-9DCF-17B90FCE270B}" type="datetimeFigureOut">
              <a:rPr lang="en-IN" smtClean="0"/>
              <a:t>07-11-2024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18229338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364067"/>
            <a:ext cx="4011084" cy="1549400"/>
          </a:xfrm>
        </p:spPr>
        <p:txBody>
          <a:bodyPr anchor="b"/>
          <a:lstStyle>
            <a:lvl1pPr algn="l">
              <a:defRPr sz="2667" b="1"/>
            </a:lvl1pPr>
          </a:lstStyle>
          <a:p>
            <a:r>
              <a:rPr lang="en-US"/>
              <a:t>Click to edit Master title style</a:t>
            </a:r>
          </a:p>
        </p:txBody>
      </p:sp>
      <p:sp>
        <p:nvSpPr>
          <p:cNvPr id="3" name="Content Placeholder 2"/>
          <p:cNvSpPr>
            <a:spLocks noGrp="1"/>
          </p:cNvSpPr>
          <p:nvPr>
            <p:ph idx="1"/>
          </p:nvPr>
        </p:nvSpPr>
        <p:spPr>
          <a:xfrm>
            <a:off x="4766733" y="364067"/>
            <a:ext cx="6815667" cy="7804151"/>
          </a:xfrm>
        </p:spPr>
        <p:txBody>
          <a:bodyPr/>
          <a:lstStyle>
            <a:lvl1pPr>
              <a:defRPr sz="4267"/>
            </a:lvl1pPr>
            <a:lvl2pPr>
              <a:defRPr sz="3733"/>
            </a:lvl2pPr>
            <a:lvl3pPr>
              <a:defRPr sz="3200"/>
            </a:lvl3pPr>
            <a:lvl4pPr>
              <a:defRPr sz="2667"/>
            </a:lvl4pPr>
            <a:lvl5pPr>
              <a:defRPr sz="2667"/>
            </a:lvl5pPr>
            <a:lvl6pPr>
              <a:defRPr sz="2667"/>
            </a:lvl6pPr>
            <a:lvl7pPr>
              <a:defRPr sz="2667"/>
            </a:lvl7pPr>
            <a:lvl8pPr>
              <a:defRPr sz="2667"/>
            </a:lvl8pPr>
            <a:lvl9pPr>
              <a:defRPr sz="26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913467"/>
            <a:ext cx="4011084" cy="6254751"/>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BB33FEE-F05B-4346-9DCF-17B90FCE270B}"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54373410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6400800"/>
            <a:ext cx="7315200" cy="755651"/>
          </a:xfrm>
        </p:spPr>
        <p:txBody>
          <a:bodyPr anchor="b"/>
          <a:lstStyle>
            <a:lvl1pPr algn="l">
              <a:defRPr sz="2667" b="1"/>
            </a:lvl1pPr>
          </a:lstStyle>
          <a:p>
            <a:r>
              <a:rPr lang="en-US"/>
              <a:t>Click to edit Master title style</a:t>
            </a:r>
          </a:p>
        </p:txBody>
      </p:sp>
      <p:sp>
        <p:nvSpPr>
          <p:cNvPr id="3" name="Picture Placeholder 2"/>
          <p:cNvSpPr>
            <a:spLocks noGrp="1"/>
          </p:cNvSpPr>
          <p:nvPr>
            <p:ph type="pic" idx="1"/>
          </p:nvPr>
        </p:nvSpPr>
        <p:spPr>
          <a:xfrm>
            <a:off x="2389717" y="817033"/>
            <a:ext cx="7315200" cy="5486400"/>
          </a:xfrm>
        </p:spPr>
        <p:txBody>
          <a:bodyPr/>
          <a:lstStyle>
            <a:lvl1pPr marL="0" indent="0">
              <a:buNone/>
              <a:defRPr sz="4267"/>
            </a:lvl1pPr>
            <a:lvl2pPr marL="609585" indent="0">
              <a:buNone/>
              <a:defRPr sz="3733"/>
            </a:lvl2pPr>
            <a:lvl3pPr marL="1219170" indent="0">
              <a:buNone/>
              <a:defRPr sz="3200"/>
            </a:lvl3pPr>
            <a:lvl4pPr marL="1828754" indent="0">
              <a:buNone/>
              <a:defRPr sz="2667"/>
            </a:lvl4pPr>
            <a:lvl5pPr marL="2438339" indent="0">
              <a:buNone/>
              <a:defRPr sz="2667"/>
            </a:lvl5pPr>
            <a:lvl6pPr marL="3047924" indent="0">
              <a:buNone/>
              <a:defRPr sz="2667"/>
            </a:lvl6pPr>
            <a:lvl7pPr marL="3657509" indent="0">
              <a:buNone/>
              <a:defRPr sz="2667"/>
            </a:lvl7pPr>
            <a:lvl8pPr marL="4267093" indent="0">
              <a:buNone/>
              <a:defRPr sz="2667"/>
            </a:lvl8pPr>
            <a:lvl9pPr marL="4876678" indent="0">
              <a:buNone/>
              <a:defRPr sz="2667"/>
            </a:lvl9pPr>
          </a:lstStyle>
          <a:p>
            <a:r>
              <a:rPr lang="en-US"/>
              <a:t>Click icon to add picture</a:t>
            </a:r>
          </a:p>
        </p:txBody>
      </p:sp>
      <p:sp>
        <p:nvSpPr>
          <p:cNvPr id="4" name="Text Placeholder 3"/>
          <p:cNvSpPr>
            <a:spLocks noGrp="1"/>
          </p:cNvSpPr>
          <p:nvPr>
            <p:ph type="body" sz="half" idx="2"/>
          </p:nvPr>
        </p:nvSpPr>
        <p:spPr>
          <a:xfrm>
            <a:off x="2389717" y="7156451"/>
            <a:ext cx="7315200" cy="1073149"/>
          </a:xfrm>
        </p:spPr>
        <p:txBody>
          <a:bodyPr/>
          <a:lstStyle>
            <a:lvl1pPr marL="0" indent="0">
              <a:buNone/>
              <a:defRPr sz="1867"/>
            </a:lvl1pPr>
            <a:lvl2pPr marL="609585" indent="0">
              <a:buNone/>
              <a:defRPr sz="1600"/>
            </a:lvl2pPr>
            <a:lvl3pPr marL="1219170" indent="0">
              <a:buNone/>
              <a:defRPr sz="1333"/>
            </a:lvl3pPr>
            <a:lvl4pPr marL="1828754" indent="0">
              <a:buNone/>
              <a:defRPr sz="1200"/>
            </a:lvl4pPr>
            <a:lvl5pPr marL="2438339" indent="0">
              <a:buNone/>
              <a:defRPr sz="1200"/>
            </a:lvl5pPr>
            <a:lvl6pPr marL="3047924" indent="0">
              <a:buNone/>
              <a:defRPr sz="1200"/>
            </a:lvl6pPr>
            <a:lvl7pPr marL="3657509" indent="0">
              <a:buNone/>
              <a:defRPr sz="1200"/>
            </a:lvl7pPr>
            <a:lvl8pPr marL="4267093" indent="0">
              <a:buNone/>
              <a:defRPr sz="1200"/>
            </a:lvl8pPr>
            <a:lvl9pPr marL="4876678" indent="0">
              <a:buNone/>
              <a:defRPr sz="1200"/>
            </a:lvl9pPr>
          </a:lstStyle>
          <a:p>
            <a:pPr lvl="0"/>
            <a:r>
              <a:rPr lang="en-US"/>
              <a:t>Click to edit Master text styles</a:t>
            </a:r>
          </a:p>
        </p:txBody>
      </p:sp>
      <p:sp>
        <p:nvSpPr>
          <p:cNvPr id="5" name="Date Placeholder 4"/>
          <p:cNvSpPr>
            <a:spLocks noGrp="1"/>
          </p:cNvSpPr>
          <p:nvPr>
            <p:ph type="dt" sz="half" idx="10"/>
          </p:nvPr>
        </p:nvSpPr>
        <p:spPr/>
        <p:txBody>
          <a:bodyPr/>
          <a:lstStyle/>
          <a:p>
            <a:fld id="{7BB33FEE-F05B-4346-9DCF-17B90FCE270B}" type="datetimeFigureOut">
              <a:rPr lang="en-IN" smtClean="0"/>
              <a:t>07-11-2024</a:t>
            </a:fld>
            <a:endParaRPr lang="en-IN"/>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86CB4B4D-7CA3-9044-876B-883B54F8677D}" type="slidenum">
              <a:rPr lang="en-IN" smtClean="0"/>
              <a:t>‹#›</a:t>
            </a:fld>
            <a:endParaRPr lang="en-IN"/>
          </a:p>
        </p:txBody>
      </p:sp>
    </p:spTree>
    <p:extLst>
      <p:ext uri="{BB962C8B-B14F-4D97-AF65-F5344CB8AC3E}">
        <p14:creationId xmlns:p14="http://schemas.microsoft.com/office/powerpoint/2010/main" val="3328560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09600" y="366184"/>
            <a:ext cx="10972800" cy="1524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09600" y="2133601"/>
            <a:ext cx="10972800" cy="6034617"/>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8475134"/>
            <a:ext cx="2844800" cy="486833"/>
          </a:xfrm>
          <a:prstGeom prst="rect">
            <a:avLst/>
          </a:prstGeom>
        </p:spPr>
        <p:txBody>
          <a:bodyPr vert="horz" lIns="91440" tIns="45720" rIns="91440" bIns="45720" rtlCol="0" anchor="ctr"/>
          <a:lstStyle>
            <a:lvl1pPr algn="l">
              <a:defRPr sz="1600">
                <a:solidFill>
                  <a:schemeClr val="tx1">
                    <a:tint val="75000"/>
                  </a:schemeClr>
                </a:solidFill>
              </a:defRPr>
            </a:lvl1pPr>
          </a:lstStyle>
          <a:p>
            <a:fld id="{7BB33FEE-F05B-4346-9DCF-17B90FCE270B}" type="datetimeFigureOut">
              <a:rPr lang="en-IN" smtClean="0"/>
              <a:t>07-11-2024</a:t>
            </a:fld>
            <a:endParaRPr lang="en-IN"/>
          </a:p>
        </p:txBody>
      </p:sp>
      <p:sp>
        <p:nvSpPr>
          <p:cNvPr id="5" name="Footer Placeholder 4"/>
          <p:cNvSpPr>
            <a:spLocks noGrp="1"/>
          </p:cNvSpPr>
          <p:nvPr>
            <p:ph type="ftr" sz="quarter" idx="3"/>
          </p:nvPr>
        </p:nvSpPr>
        <p:spPr>
          <a:xfrm>
            <a:off x="4165600" y="8475134"/>
            <a:ext cx="3860800" cy="486833"/>
          </a:xfrm>
          <a:prstGeom prst="rect">
            <a:avLst/>
          </a:prstGeom>
        </p:spPr>
        <p:txBody>
          <a:bodyPr vert="horz" lIns="91440" tIns="45720" rIns="91440" bIns="45720" rtlCol="0" anchor="ctr"/>
          <a:lstStyle>
            <a:lvl1pPr algn="ctr">
              <a:defRPr sz="16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737600" y="8475134"/>
            <a:ext cx="2844800" cy="486833"/>
          </a:xfrm>
          <a:prstGeom prst="rect">
            <a:avLst/>
          </a:prstGeom>
        </p:spPr>
        <p:txBody>
          <a:bodyPr vert="horz" lIns="91440" tIns="45720" rIns="91440" bIns="45720" rtlCol="0" anchor="ctr"/>
          <a:lstStyle>
            <a:lvl1pPr algn="r">
              <a:defRPr sz="1600">
                <a:solidFill>
                  <a:schemeClr val="tx1">
                    <a:tint val="75000"/>
                  </a:schemeClr>
                </a:solidFill>
              </a:defRPr>
            </a:lvl1pPr>
          </a:lstStyle>
          <a:p>
            <a:fld id="{86CB4B4D-7CA3-9044-876B-883B54F8677D}" type="slidenum">
              <a:rPr lang="en-IN" smtClean="0"/>
              <a:t>‹#›</a:t>
            </a:fld>
            <a:endParaRPr lang="en-IN"/>
          </a:p>
        </p:txBody>
      </p:sp>
    </p:spTree>
    <p:extLst>
      <p:ext uri="{BB962C8B-B14F-4D97-AF65-F5344CB8AC3E}">
        <p14:creationId xmlns:p14="http://schemas.microsoft.com/office/powerpoint/2010/main" val="4051672512"/>
      </p:ext>
    </p:extLst>
  </p:cSld>
  <p:clrMap bg1="lt1" tx1="dk1" bg2="lt2" tx2="dk2" accent1="accent1" accent2="accent2" accent3="accent3" accent4="accent4" accent5="accent5" accent6="accent6" hlink="hlink" folHlink="folHlink"/>
  <p:sldLayoutIdLst>
    <p:sldLayoutId id="2147484193" r:id="rId1"/>
    <p:sldLayoutId id="2147484194" r:id="rId2"/>
    <p:sldLayoutId id="2147484195" r:id="rId3"/>
    <p:sldLayoutId id="2147484196" r:id="rId4"/>
    <p:sldLayoutId id="2147484197" r:id="rId5"/>
    <p:sldLayoutId id="2147484198" r:id="rId6"/>
    <p:sldLayoutId id="2147484199" r:id="rId7"/>
    <p:sldLayoutId id="2147484200" r:id="rId8"/>
    <p:sldLayoutId id="2147484201" r:id="rId9"/>
    <p:sldLayoutId id="2147484202" r:id="rId10"/>
    <p:sldLayoutId id="2147484203" r:id="rId11"/>
    <p:sldLayoutId id="2147484204" r:id="rId12"/>
    <p:sldLayoutId id="2147484206" r:id="rId13"/>
  </p:sldLayoutIdLst>
  <p:txStyles>
    <p:titleStyle>
      <a:lvl1pPr algn="ctr" defTabSz="1219170" rtl="0" eaLnBrk="1" latinLnBrk="0" hangingPunct="1">
        <a:spcBef>
          <a:spcPct val="0"/>
        </a:spcBef>
        <a:buNone/>
        <a:defRPr sz="5867" kern="1200">
          <a:solidFill>
            <a:schemeClr val="tx1"/>
          </a:solidFill>
          <a:latin typeface="+mj-lt"/>
          <a:ea typeface="+mj-ea"/>
          <a:cs typeface="+mj-cs"/>
        </a:defRPr>
      </a:lvl1pPr>
    </p:titleStyle>
    <p:bodyStyle>
      <a:lvl1pPr marL="457189" indent="-457189" algn="l" defTabSz="1219170" rtl="0" eaLnBrk="1" latinLnBrk="0" hangingPunct="1">
        <a:spcBef>
          <a:spcPct val="20000"/>
        </a:spcBef>
        <a:buFont typeface="Arial" pitchFamily="34" charset="0"/>
        <a:buChar char="•"/>
        <a:defRPr sz="4267" kern="1200">
          <a:solidFill>
            <a:schemeClr val="tx1"/>
          </a:solidFill>
          <a:latin typeface="+mn-lt"/>
          <a:ea typeface="+mn-ea"/>
          <a:cs typeface="+mn-cs"/>
        </a:defRPr>
      </a:lvl1pPr>
      <a:lvl2pPr marL="990575" indent="-380990" algn="l" defTabSz="1219170" rtl="0" eaLnBrk="1" latinLnBrk="0" hangingPunct="1">
        <a:spcBef>
          <a:spcPct val="20000"/>
        </a:spcBef>
        <a:buFont typeface="Arial" pitchFamily="34" charset="0"/>
        <a:buChar char="–"/>
        <a:defRPr sz="3733" kern="1200">
          <a:solidFill>
            <a:schemeClr val="tx1"/>
          </a:solidFill>
          <a:latin typeface="+mn-lt"/>
          <a:ea typeface="+mn-ea"/>
          <a:cs typeface="+mn-cs"/>
        </a:defRPr>
      </a:lvl2pPr>
      <a:lvl3pPr marL="1523962" indent="-304792" algn="l" defTabSz="1219170" rtl="0" eaLnBrk="1" latinLnBrk="0" hangingPunct="1">
        <a:spcBef>
          <a:spcPct val="20000"/>
        </a:spcBef>
        <a:buFont typeface="Arial" pitchFamily="34" charset="0"/>
        <a:buChar char="•"/>
        <a:defRPr sz="3200" kern="1200">
          <a:solidFill>
            <a:schemeClr val="tx1"/>
          </a:solidFill>
          <a:latin typeface="+mn-lt"/>
          <a:ea typeface="+mn-ea"/>
          <a:cs typeface="+mn-cs"/>
        </a:defRPr>
      </a:lvl3pPr>
      <a:lvl4pPr marL="2133547"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4pPr>
      <a:lvl5pPr marL="274313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5pPr>
      <a:lvl6pPr marL="335271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6pPr>
      <a:lvl7pPr marL="3962301"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7pPr>
      <a:lvl8pPr marL="4571886"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8pPr>
      <a:lvl9pPr marL="5181470" indent="-304792" algn="l" defTabSz="1219170" rtl="0" eaLnBrk="1" latinLnBrk="0" hangingPunct="1">
        <a:spcBef>
          <a:spcPct val="20000"/>
        </a:spcBef>
        <a:buFont typeface="Arial" pitchFamily="34" charset="0"/>
        <a:buChar char="•"/>
        <a:defRPr sz="2667" kern="1200">
          <a:solidFill>
            <a:schemeClr val="tx1"/>
          </a:solidFill>
          <a:latin typeface="+mn-lt"/>
          <a:ea typeface="+mn-ea"/>
          <a:cs typeface="+mn-cs"/>
        </a:defRPr>
      </a:lvl9pPr>
    </p:bodyStyle>
    <p:otherStyle>
      <a:defPPr>
        <a:defRPr lang="en-US"/>
      </a:defPPr>
      <a:lvl1pPr marL="0" algn="l" defTabSz="1219170" rtl="0" eaLnBrk="1" latinLnBrk="0" hangingPunct="1">
        <a:defRPr sz="2400" kern="1200">
          <a:solidFill>
            <a:schemeClr val="tx1"/>
          </a:solidFill>
          <a:latin typeface="+mn-lt"/>
          <a:ea typeface="+mn-ea"/>
          <a:cs typeface="+mn-cs"/>
        </a:defRPr>
      </a:lvl1pPr>
      <a:lvl2pPr marL="609585" algn="l" defTabSz="1219170" rtl="0" eaLnBrk="1" latinLnBrk="0" hangingPunct="1">
        <a:defRPr sz="2400" kern="1200">
          <a:solidFill>
            <a:schemeClr val="tx1"/>
          </a:solidFill>
          <a:latin typeface="+mn-lt"/>
          <a:ea typeface="+mn-ea"/>
          <a:cs typeface="+mn-cs"/>
        </a:defRPr>
      </a:lvl2pPr>
      <a:lvl3pPr marL="1219170" algn="l" defTabSz="1219170" rtl="0" eaLnBrk="1" latinLnBrk="0" hangingPunct="1">
        <a:defRPr sz="2400" kern="1200">
          <a:solidFill>
            <a:schemeClr val="tx1"/>
          </a:solidFill>
          <a:latin typeface="+mn-lt"/>
          <a:ea typeface="+mn-ea"/>
          <a:cs typeface="+mn-cs"/>
        </a:defRPr>
      </a:lvl3pPr>
      <a:lvl4pPr marL="1828754" algn="l" defTabSz="1219170" rtl="0" eaLnBrk="1" latinLnBrk="0" hangingPunct="1">
        <a:defRPr sz="2400" kern="1200">
          <a:solidFill>
            <a:schemeClr val="tx1"/>
          </a:solidFill>
          <a:latin typeface="+mn-lt"/>
          <a:ea typeface="+mn-ea"/>
          <a:cs typeface="+mn-cs"/>
        </a:defRPr>
      </a:lvl4pPr>
      <a:lvl5pPr marL="2438339" algn="l" defTabSz="1219170" rtl="0" eaLnBrk="1" latinLnBrk="0" hangingPunct="1">
        <a:defRPr sz="2400" kern="1200">
          <a:solidFill>
            <a:schemeClr val="tx1"/>
          </a:solidFill>
          <a:latin typeface="+mn-lt"/>
          <a:ea typeface="+mn-ea"/>
          <a:cs typeface="+mn-cs"/>
        </a:defRPr>
      </a:lvl5pPr>
      <a:lvl6pPr marL="3047924" algn="l" defTabSz="1219170" rtl="0" eaLnBrk="1" latinLnBrk="0" hangingPunct="1">
        <a:defRPr sz="2400" kern="1200">
          <a:solidFill>
            <a:schemeClr val="tx1"/>
          </a:solidFill>
          <a:latin typeface="+mn-lt"/>
          <a:ea typeface="+mn-ea"/>
          <a:cs typeface="+mn-cs"/>
        </a:defRPr>
      </a:lvl6pPr>
      <a:lvl7pPr marL="3657509" algn="l" defTabSz="1219170" rtl="0" eaLnBrk="1" latinLnBrk="0" hangingPunct="1">
        <a:defRPr sz="2400" kern="1200">
          <a:solidFill>
            <a:schemeClr val="tx1"/>
          </a:solidFill>
          <a:latin typeface="+mn-lt"/>
          <a:ea typeface="+mn-ea"/>
          <a:cs typeface="+mn-cs"/>
        </a:defRPr>
      </a:lvl7pPr>
      <a:lvl8pPr marL="4267093" algn="l" defTabSz="1219170" rtl="0" eaLnBrk="1" latinLnBrk="0" hangingPunct="1">
        <a:defRPr sz="2400" kern="1200">
          <a:solidFill>
            <a:schemeClr val="tx1"/>
          </a:solidFill>
          <a:latin typeface="+mn-lt"/>
          <a:ea typeface="+mn-ea"/>
          <a:cs typeface="+mn-cs"/>
        </a:defRPr>
      </a:lvl8pPr>
      <a:lvl9pPr marL="4876678" algn="l" defTabSz="1219170" rtl="0" eaLnBrk="1" latinLnBrk="0" hangingPunct="1">
        <a:defRPr sz="2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13.xml"/><Relationship Id="rId4" Type="http://schemas.openxmlformats.org/officeDocument/2006/relationships/image" Target="../media/image15.png"/></Relationships>
</file>

<file path=ppt/slides/_rels/slide2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13.xml"/><Relationship Id="rId4" Type="http://schemas.openxmlformats.org/officeDocument/2006/relationships/image" Target="../media/image1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2E56A1E4-6D23-6C51-875D-71BE2F5C32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836505" cy="3836505"/>
          </a:xfrm>
          <a:prstGeom prst="rect">
            <a:avLst/>
          </a:prstGeom>
        </p:spPr>
      </p:pic>
      <p:sp>
        <p:nvSpPr>
          <p:cNvPr id="172" name="Presentation Subtitle"/>
          <p:cNvSpPr txBox="1">
            <a:spLocks noGrp="1"/>
          </p:cNvSpPr>
          <p:nvPr>
            <p:ph type="body" sz="quarter" idx="21"/>
          </p:nvPr>
        </p:nvSpPr>
        <p:spPr>
          <a:prstGeom prst="rect">
            <a:avLst/>
          </a:prstGeom>
        </p:spPr>
        <p:txBody>
          <a:bodyPr/>
          <a:lstStyle/>
          <a:p>
            <a:endParaRPr/>
          </a:p>
        </p:txBody>
      </p:sp>
      <p:sp>
        <p:nvSpPr>
          <p:cNvPr id="173" name="Federarted Learning"/>
          <p:cNvSpPr txBox="1">
            <a:spLocks noGrp="1"/>
          </p:cNvSpPr>
          <p:nvPr>
            <p:ph type="title"/>
          </p:nvPr>
        </p:nvSpPr>
        <p:spPr>
          <a:xfrm>
            <a:off x="4462669" y="-1212356"/>
            <a:ext cx="22309483" cy="4548809"/>
          </a:xfrm>
          <a:prstGeom prst="rect">
            <a:avLst/>
          </a:prstGeom>
        </p:spPr>
        <p:txBody>
          <a:bodyPr>
            <a:normAutofit/>
          </a:bodyPr>
          <a:lstStyle/>
          <a:p>
            <a:pPr algn="l"/>
            <a:r>
              <a:rPr lang="en-US" sz="7200" b="1" dirty="0">
                <a:solidFill>
                  <a:schemeClr val="tx1"/>
                </a:solidFill>
                <a:latin typeface="Georgia" panose="02040502050405020303" pitchFamily="18" charset="0"/>
                <a:cs typeface="Times New Roman" panose="02020603050405020304" pitchFamily="18" charset="0"/>
              </a:rPr>
              <a:t>Towards sustainable energy management  : </a:t>
            </a:r>
            <a:br>
              <a:rPr lang="en-US" sz="7200" b="1" dirty="0">
                <a:solidFill>
                  <a:schemeClr val="tx1"/>
                </a:solidFill>
                <a:latin typeface="Georgia" panose="02040502050405020303" pitchFamily="18" charset="0"/>
                <a:cs typeface="Times New Roman" panose="02020603050405020304" pitchFamily="18" charset="0"/>
              </a:rPr>
            </a:br>
            <a:r>
              <a:rPr lang="en-US" sz="7200" b="1" dirty="0">
                <a:solidFill>
                  <a:schemeClr val="tx1"/>
                </a:solidFill>
                <a:latin typeface="Georgia" panose="02040502050405020303" pitchFamily="18" charset="0"/>
                <a:cs typeface="Times New Roman" panose="02020603050405020304" pitchFamily="18" charset="0"/>
              </a:rPr>
              <a:t>Federated Learning </a:t>
            </a:r>
            <a:endParaRPr sz="7200" dirty="0">
              <a:solidFill>
                <a:schemeClr val="tx1"/>
              </a:solidFill>
              <a:latin typeface="Georgia" panose="02040502050405020303" pitchFamily="18" charset="0"/>
              <a:cs typeface="Times New Roman" panose="02020603050405020304" pitchFamily="18" charset="0"/>
            </a:endParaRPr>
          </a:p>
        </p:txBody>
      </p:sp>
      <p:sp>
        <p:nvSpPr>
          <p:cNvPr id="23" name="TextBox 22">
            <a:extLst>
              <a:ext uri="{FF2B5EF4-FFF2-40B4-BE49-F238E27FC236}">
                <a16:creationId xmlns:a16="http://schemas.microsoft.com/office/drawing/2014/main" id="{622A0098-BF99-1AF1-901A-D4F5F3AF2DC9}"/>
              </a:ext>
            </a:extLst>
          </p:cNvPr>
          <p:cNvSpPr txBox="1"/>
          <p:nvPr/>
        </p:nvSpPr>
        <p:spPr>
          <a:xfrm>
            <a:off x="5605671" y="5006660"/>
            <a:ext cx="12503426" cy="5591915"/>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ctr"/>
            <a:r>
              <a:rPr lang="en-IN" sz="3000" b="1" i="1" dirty="0">
                <a:latin typeface="Times New Roman" panose="02020603050405020304" pitchFamily="18" charset="0"/>
                <a:cs typeface="Times New Roman" panose="02020603050405020304" pitchFamily="18" charset="0"/>
              </a:rPr>
              <a:t>By</a:t>
            </a:r>
          </a:p>
          <a:p>
            <a:pPr algn="ctr"/>
            <a:r>
              <a:rPr lang="en-IN" sz="4800" b="1" i="1" dirty="0">
                <a:latin typeface="Times New Roman" panose="02020603050405020304" pitchFamily="18" charset="0"/>
                <a:cs typeface="Times New Roman" panose="02020603050405020304" pitchFamily="18" charset="0"/>
              </a:rPr>
              <a:t>Vatsa Khatri (BT21CSE006)</a:t>
            </a:r>
          </a:p>
          <a:p>
            <a:pPr algn="ctr"/>
            <a:r>
              <a:rPr lang="en-IN" sz="4800" b="1" i="1" dirty="0">
                <a:latin typeface="Times New Roman" panose="02020603050405020304" pitchFamily="18" charset="0"/>
                <a:cs typeface="Times New Roman" panose="02020603050405020304" pitchFamily="18" charset="0"/>
              </a:rPr>
              <a:t>Prajwal Sam </a:t>
            </a:r>
            <a:r>
              <a:rPr lang="en-IN" sz="4800" b="1" i="1" dirty="0" err="1">
                <a:latin typeface="Times New Roman" panose="02020603050405020304" pitchFamily="18" charset="0"/>
                <a:cs typeface="Times New Roman" panose="02020603050405020304" pitchFamily="18" charset="0"/>
              </a:rPr>
              <a:t>Rachapudy</a:t>
            </a:r>
            <a:r>
              <a:rPr lang="en-IN" sz="4800" b="1" i="1" dirty="0">
                <a:latin typeface="Times New Roman" panose="02020603050405020304" pitchFamily="18" charset="0"/>
                <a:cs typeface="Times New Roman" panose="02020603050405020304" pitchFamily="18" charset="0"/>
              </a:rPr>
              <a:t> (BT21CSE015)</a:t>
            </a:r>
          </a:p>
          <a:p>
            <a:pPr algn="ctr"/>
            <a:r>
              <a:rPr lang="en-IN" sz="4800" b="1" i="1" dirty="0">
                <a:latin typeface="Times New Roman" panose="02020603050405020304" pitchFamily="18" charset="0"/>
                <a:cs typeface="Times New Roman" panose="02020603050405020304" pitchFamily="18" charset="0"/>
              </a:rPr>
              <a:t>Harsh Deshmukh (BT21CSE020)</a:t>
            </a:r>
          </a:p>
          <a:p>
            <a:pPr algn="ctr"/>
            <a:r>
              <a:rPr lang="en-IN" sz="4800" b="1" i="1" dirty="0">
                <a:latin typeface="Times New Roman" panose="02020603050405020304" pitchFamily="18" charset="0"/>
                <a:cs typeface="Times New Roman" panose="02020603050405020304" pitchFamily="18" charset="0"/>
              </a:rPr>
              <a:t>Rashmi Sharma (BT21CSE022)</a:t>
            </a:r>
          </a:p>
          <a:p>
            <a:pPr algn="ctr">
              <a:lnSpc>
                <a:spcPct val="150000"/>
              </a:lnSpc>
            </a:pPr>
            <a:r>
              <a:rPr lang="en-IN" sz="4800" b="1" i="1" dirty="0">
                <a:latin typeface="Times New Roman" panose="02020603050405020304" pitchFamily="18" charset="0"/>
                <a:cs typeface="Times New Roman" panose="02020603050405020304" pitchFamily="18" charset="0"/>
              </a:rPr>
              <a:t>Under guidance of</a:t>
            </a:r>
          </a:p>
          <a:p>
            <a:pPr algn="ctr">
              <a:lnSpc>
                <a:spcPct val="150000"/>
              </a:lnSpc>
            </a:pPr>
            <a:r>
              <a:rPr lang="en-IN" sz="4800" b="1" u="sng" dirty="0" err="1">
                <a:latin typeface="Times New Roman" panose="02020603050405020304" pitchFamily="18" charset="0"/>
                <a:cs typeface="Times New Roman" panose="02020603050405020304" pitchFamily="18" charset="0"/>
              </a:rPr>
              <a:t>Dr.</a:t>
            </a:r>
            <a:r>
              <a:rPr lang="en-IN" sz="4800" b="1" u="sng" dirty="0">
                <a:latin typeface="Times New Roman" panose="02020603050405020304" pitchFamily="18" charset="0"/>
                <a:cs typeface="Times New Roman" panose="02020603050405020304" pitchFamily="18" charset="0"/>
              </a:rPr>
              <a:t> PVN Prashanth</a:t>
            </a:r>
          </a:p>
        </p:txBody>
      </p:sp>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6C7E85E-4FDA-3A7E-13D9-549369B7EB5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823D1666-25B7-88F6-7D0A-81061D4156A2}"/>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C507D973-D40C-6A51-88BF-1BF6AD364FDB}"/>
              </a:ext>
            </a:extLst>
          </p:cNvPr>
          <p:cNvSpPr>
            <a:spLocks noGrp="1"/>
          </p:cNvSpPr>
          <p:nvPr>
            <p:ph type="body" sz="quarter" idx="21"/>
          </p:nvPr>
        </p:nvSpPr>
        <p:spPr/>
        <p:txBody>
          <a:bodyPr>
            <a:normAutofit/>
          </a:bodyPr>
          <a:lstStyle/>
          <a:p>
            <a:endParaRPr lang="en-IN"/>
          </a:p>
        </p:txBody>
      </p:sp>
      <p:sp>
        <p:nvSpPr>
          <p:cNvPr id="5" name="Federated Learning (FL) is a decentralized machine learning approach where multiple edge devices collaboratively train a model while keeping the data localized.">
            <a:extLst>
              <a:ext uri="{FF2B5EF4-FFF2-40B4-BE49-F238E27FC236}">
                <a16:creationId xmlns:a16="http://schemas.microsoft.com/office/drawing/2014/main" id="{E126FF10-6DF4-B985-07F8-2D4DF31B210F}"/>
              </a:ext>
            </a:extLst>
          </p:cNvPr>
          <p:cNvSpPr txBox="1">
            <a:spLocks noGrp="1"/>
          </p:cNvSpPr>
          <p:nvPr>
            <p:ph type="body" idx="1"/>
          </p:nvPr>
        </p:nvSpPr>
        <p:spPr>
          <a:xfrm>
            <a:off x="907773" y="4141305"/>
            <a:ext cx="21077584" cy="8322365"/>
          </a:xfrm>
          <a:prstGeom prst="rect">
            <a:avLst/>
          </a:prstGeom>
        </p:spPr>
        <p:txBody>
          <a:bodyPr>
            <a:normAutofit/>
          </a:bodyPr>
          <a:lstStyle/>
          <a:p>
            <a:pPr>
              <a:lnSpc>
                <a:spcPct val="150000"/>
              </a:lnSpc>
            </a:pPr>
            <a:r>
              <a:rPr lang="en-US" dirty="0"/>
              <a:t>This is an iterative training process that is coordinated by a central server</a:t>
            </a:r>
          </a:p>
          <a:p>
            <a:pPr>
              <a:lnSpc>
                <a:spcPct val="150000"/>
              </a:lnSpc>
            </a:pPr>
            <a:r>
              <a:rPr lang="en-US" dirty="0"/>
              <a:t>The server maintains a global model and sends its current state to the clients at the beginning of each training iteration</a:t>
            </a:r>
          </a:p>
          <a:p>
            <a:pPr>
              <a:lnSpc>
                <a:spcPct val="150000"/>
              </a:lnSpc>
            </a:pPr>
            <a:r>
              <a:rPr lang="en-US" dirty="0"/>
              <a:t>the data collected by the individual devices never leaves the device, instead, devices locally update the global model using their local dataset, creating a local model</a:t>
            </a:r>
          </a:p>
          <a:p>
            <a:pPr>
              <a:lnSpc>
                <a:spcPct val="150000"/>
              </a:lnSpc>
            </a:pPr>
            <a:r>
              <a:rPr lang="en-US" dirty="0"/>
              <a:t>It has received significant attention in the recent years and has found a variety of applications from keyboard query recommendations to healthcare, from electrical load forecasting to traffic flow prediction</a:t>
            </a:r>
          </a:p>
          <a:p>
            <a:pPr>
              <a:lnSpc>
                <a:spcPct val="150000"/>
              </a:lnSpc>
            </a:pPr>
            <a:endParaRPr dirty="0"/>
          </a:p>
        </p:txBody>
      </p:sp>
    </p:spTree>
    <p:extLst>
      <p:ext uri="{BB962C8B-B14F-4D97-AF65-F5344CB8AC3E}">
        <p14:creationId xmlns:p14="http://schemas.microsoft.com/office/powerpoint/2010/main" val="3825105347"/>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2DF9724-73B8-9163-B966-6EABE46D352A}"/>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8DF2A8F-207D-853A-3E45-DEF4CC301985}"/>
              </a:ext>
            </a:extLst>
          </p:cNvPr>
          <p:cNvSpPr>
            <a:spLocks noGrp="1"/>
          </p:cNvSpPr>
          <p:nvPr>
            <p:ph type="title"/>
          </p:nvPr>
        </p:nvSpPr>
        <p:spPr>
          <a:xfrm>
            <a:off x="6705600" y="202095"/>
            <a:ext cx="10972800" cy="1524000"/>
          </a:xfrm>
        </p:spPr>
        <p:txBody>
          <a:bodyPr/>
          <a:lstStyle/>
          <a:p>
            <a:r>
              <a:rPr lang="en-IN" dirty="0"/>
              <a:t>Objective</a:t>
            </a:r>
          </a:p>
        </p:txBody>
      </p:sp>
      <p:sp>
        <p:nvSpPr>
          <p:cNvPr id="4" name="Text Placeholder 3">
            <a:extLst>
              <a:ext uri="{FF2B5EF4-FFF2-40B4-BE49-F238E27FC236}">
                <a16:creationId xmlns:a16="http://schemas.microsoft.com/office/drawing/2014/main" id="{57854BB8-3ACF-815D-E2DF-B4329BE85D3F}"/>
              </a:ext>
            </a:extLst>
          </p:cNvPr>
          <p:cNvSpPr>
            <a:spLocks noGrp="1"/>
          </p:cNvSpPr>
          <p:nvPr>
            <p:ph type="body" idx="1"/>
          </p:nvPr>
        </p:nvSpPr>
        <p:spPr>
          <a:xfrm>
            <a:off x="2179982" y="3840691"/>
            <a:ext cx="20024035" cy="6034617"/>
          </a:xfrm>
        </p:spPr>
        <p:txBody>
          <a:bodyPr/>
          <a:lstStyle/>
          <a:p>
            <a:r>
              <a:rPr lang="en-IN" dirty="0"/>
              <a:t>Attain sustainability in energy management and tackle the issues of data Heterogeneity </a:t>
            </a:r>
          </a:p>
        </p:txBody>
      </p:sp>
      <p:pic>
        <p:nvPicPr>
          <p:cNvPr id="7" name="Picture 6">
            <a:extLst>
              <a:ext uri="{FF2B5EF4-FFF2-40B4-BE49-F238E27FC236}">
                <a16:creationId xmlns:a16="http://schemas.microsoft.com/office/drawing/2014/main" id="{EB6536BD-238C-7D2D-9DC6-F483D621DF3A}"/>
              </a:ext>
            </a:extLst>
          </p:cNvPr>
          <p:cNvPicPr>
            <a:picLocks noChangeAspect="1"/>
          </p:cNvPicPr>
          <p:nvPr/>
        </p:nvPicPr>
        <p:blipFill>
          <a:blip r:embed="rId2"/>
          <a:stretch>
            <a:fillRect/>
          </a:stretch>
        </p:blipFill>
        <p:spPr>
          <a:xfrm>
            <a:off x="3000428" y="5098425"/>
            <a:ext cx="12033446" cy="7603784"/>
          </a:xfrm>
          <a:prstGeom prst="rect">
            <a:avLst/>
          </a:prstGeom>
        </p:spPr>
      </p:pic>
    </p:spTree>
    <p:extLst>
      <p:ext uri="{BB962C8B-B14F-4D97-AF65-F5344CB8AC3E}">
        <p14:creationId xmlns:p14="http://schemas.microsoft.com/office/powerpoint/2010/main" val="131406141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82341F2-78A0-8656-1EB8-AE76E355E301}"/>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C585E184-CED0-FC18-72C0-B8DD46DC168F}"/>
              </a:ext>
            </a:extLst>
          </p:cNvPr>
          <p:cNvSpPr>
            <a:spLocks noGrp="1"/>
          </p:cNvSpPr>
          <p:nvPr>
            <p:ph type="title"/>
          </p:nvPr>
        </p:nvSpPr>
        <p:spPr>
          <a:xfrm>
            <a:off x="6139069" y="422965"/>
            <a:ext cx="10972800" cy="1524000"/>
          </a:xfrm>
        </p:spPr>
        <p:txBody>
          <a:bodyPr/>
          <a:lstStyle/>
          <a:p>
            <a:r>
              <a:rPr lang="en-IN" dirty="0"/>
              <a:t>Approach</a:t>
            </a:r>
          </a:p>
        </p:txBody>
      </p:sp>
      <p:sp>
        <p:nvSpPr>
          <p:cNvPr id="3" name="Text Placeholder 2">
            <a:extLst>
              <a:ext uri="{FF2B5EF4-FFF2-40B4-BE49-F238E27FC236}">
                <a16:creationId xmlns:a16="http://schemas.microsoft.com/office/drawing/2014/main" id="{7887C674-0BEF-7827-645B-85B5A812F5F9}"/>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7D251955-B730-8B48-0D68-2C0D9D655848}"/>
              </a:ext>
            </a:extLst>
          </p:cNvPr>
          <p:cNvSpPr>
            <a:spLocks noGrp="1"/>
          </p:cNvSpPr>
          <p:nvPr>
            <p:ph type="body" idx="1"/>
          </p:nvPr>
        </p:nvSpPr>
        <p:spPr>
          <a:xfrm>
            <a:off x="1494182" y="4061791"/>
            <a:ext cx="21395636" cy="8143459"/>
          </a:xfrm>
        </p:spPr>
        <p:txBody>
          <a:bodyPr>
            <a:normAutofit/>
          </a:bodyPr>
          <a:lstStyle/>
          <a:p>
            <a:pPr>
              <a:lnSpc>
                <a:spcPct val="150000"/>
              </a:lnSpc>
            </a:pPr>
            <a:r>
              <a:rPr lang="en-US" dirty="0"/>
              <a:t>In this approach, we consider devices that are powered by the small quantities of energy generated from the ambient environment, such as solar, kinetic, ambient light or RF energy</a:t>
            </a:r>
          </a:p>
          <a:p>
            <a:pPr>
              <a:lnSpc>
                <a:spcPct val="150000"/>
              </a:lnSpc>
            </a:pPr>
            <a:r>
              <a:rPr lang="en-US" dirty="0"/>
              <a:t>Conventional algorithms are designed with the underlying assumption that all clients are available to participate in training if selected.( which may not be the case in Real time) </a:t>
            </a:r>
          </a:p>
          <a:p>
            <a:pPr>
              <a:lnSpc>
                <a:spcPct val="150000"/>
              </a:lnSpc>
            </a:pPr>
            <a:r>
              <a:rPr lang="en-US" dirty="0"/>
              <a:t>whether or not a client can participate in training is determined by an underlying energy arrival process, which is intermittent and nonhomogeneous across the clients.</a:t>
            </a:r>
          </a:p>
          <a:p>
            <a:pPr>
              <a:lnSpc>
                <a:spcPct val="150000"/>
              </a:lnSpc>
            </a:pPr>
            <a:r>
              <a:rPr lang="en-US" dirty="0"/>
              <a:t>Our goal is to build a scalable and practical federated learning framework</a:t>
            </a:r>
            <a:endParaRPr lang="en-IN" dirty="0"/>
          </a:p>
        </p:txBody>
      </p:sp>
    </p:spTree>
    <p:extLst>
      <p:ext uri="{BB962C8B-B14F-4D97-AF65-F5344CB8AC3E}">
        <p14:creationId xmlns:p14="http://schemas.microsoft.com/office/powerpoint/2010/main" val="33935647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2711B035-4256-00A2-553F-89D28ECB668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392563A0-C9AD-1CE5-037C-FE8383655EF2}"/>
              </a:ext>
            </a:extLst>
          </p:cNvPr>
          <p:cNvSpPr>
            <a:spLocks noGrp="1"/>
          </p:cNvSpPr>
          <p:nvPr>
            <p:ph type="title"/>
          </p:nvPr>
        </p:nvSpPr>
        <p:spPr>
          <a:xfrm>
            <a:off x="6089374" y="313635"/>
            <a:ext cx="10972800" cy="1524000"/>
          </a:xfrm>
        </p:spPr>
        <p:txBody>
          <a:bodyPr/>
          <a:lstStyle/>
          <a:p>
            <a:r>
              <a:rPr lang="en-IN" dirty="0"/>
              <a:t>Assumptions</a:t>
            </a:r>
          </a:p>
        </p:txBody>
      </p:sp>
      <p:sp>
        <p:nvSpPr>
          <p:cNvPr id="3" name="Text Placeholder 2">
            <a:extLst>
              <a:ext uri="{FF2B5EF4-FFF2-40B4-BE49-F238E27FC236}">
                <a16:creationId xmlns:a16="http://schemas.microsoft.com/office/drawing/2014/main" id="{83E59D8A-06B9-A74E-A9E0-B677383F29E2}"/>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206E2CFF-BCE1-4A16-343B-FF35BE5FF045}"/>
              </a:ext>
            </a:extLst>
          </p:cNvPr>
          <p:cNvSpPr>
            <a:spLocks noGrp="1"/>
          </p:cNvSpPr>
          <p:nvPr>
            <p:ph type="body" idx="1"/>
          </p:nvPr>
        </p:nvSpPr>
        <p:spPr>
          <a:xfrm>
            <a:off x="2259496" y="3922644"/>
            <a:ext cx="19865008" cy="8719930"/>
          </a:xfrm>
        </p:spPr>
        <p:txBody>
          <a:bodyPr>
            <a:normAutofit lnSpcReduction="10000"/>
          </a:bodyPr>
          <a:lstStyle/>
          <a:p>
            <a:pPr>
              <a:lnSpc>
                <a:spcPct val="150000"/>
              </a:lnSpc>
            </a:pPr>
            <a:r>
              <a:rPr lang="en-US" dirty="0"/>
              <a:t>we consider a federated learning scenario with N clients and a server. Client </a:t>
            </a:r>
            <a:r>
              <a:rPr lang="en-US" dirty="0" err="1"/>
              <a:t>i</a:t>
            </a:r>
            <a:r>
              <a:rPr lang="en-US" dirty="0"/>
              <a:t> holds a local dataset D </a:t>
            </a:r>
            <a:r>
              <a:rPr lang="en-US" dirty="0" err="1"/>
              <a:t>i</a:t>
            </a:r>
            <a:r>
              <a:rPr lang="en-US" dirty="0"/>
              <a:t> . Clients wish to jointly train a machine learning model over the datasets D 1 , . . . , D N .</a:t>
            </a:r>
          </a:p>
          <a:p>
            <a:pPr>
              <a:lnSpc>
                <a:spcPct val="150000"/>
              </a:lnSpc>
            </a:pPr>
            <a:r>
              <a:rPr lang="en-US" dirty="0"/>
              <a:t>we assume that clients only have intermittent energy availability, and can participate in the training process only when they have energy available</a:t>
            </a:r>
          </a:p>
          <a:p>
            <a:pPr>
              <a:lnSpc>
                <a:spcPct val="150000"/>
              </a:lnSpc>
            </a:pPr>
            <a:r>
              <a:rPr lang="en-US" dirty="0"/>
              <a:t>The energy generation process is not uniform across the devices, that is, some clients may have more frequent energy arrivals than others</a:t>
            </a:r>
          </a:p>
          <a:p>
            <a:pPr marL="0" indent="0">
              <a:buNone/>
            </a:pPr>
            <a:r>
              <a:rPr lang="en-US" dirty="0"/>
              <a:t>				</a:t>
            </a:r>
            <a:br>
              <a:rPr lang="en-US" dirty="0"/>
            </a:br>
            <a:r>
              <a:rPr lang="en-US" dirty="0"/>
              <a:t>			     </a:t>
            </a:r>
            <a:r>
              <a:rPr lang="en-US" sz="7200" dirty="0"/>
              <a:t>How to schedule the clients?</a:t>
            </a:r>
          </a:p>
          <a:p>
            <a:endParaRPr lang="en-IN" dirty="0"/>
          </a:p>
        </p:txBody>
      </p:sp>
    </p:spTree>
    <p:extLst>
      <p:ext uri="{BB962C8B-B14F-4D97-AF65-F5344CB8AC3E}">
        <p14:creationId xmlns:p14="http://schemas.microsoft.com/office/powerpoint/2010/main" val="118250941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2" end="2"/>
                                            </p:txEl>
                                          </p:spTgt>
                                        </p:tgtEl>
                                        <p:attrNameLst>
                                          <p:attrName>style.visibility</p:attrName>
                                        </p:attrNameLst>
                                      </p:cBhvr>
                                      <p:to>
                                        <p:strVal val="visible"/>
                                      </p:to>
                                    </p:set>
                                    <p:animEffect transition="in" filter="fade">
                                      <p:cBhvr>
                                        <p:cTn id="17" dur="500"/>
                                        <p:tgtEl>
                                          <p:spTgt spid="4">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42" presetClass="entr" presetSubtype="0" fill="hold" nodeType="clickEffect">
                                  <p:stCondLst>
                                    <p:cond delay="0"/>
                                  </p:stCondLst>
                                  <p:childTnLst>
                                    <p:set>
                                      <p:cBhvr>
                                        <p:cTn id="21" dur="1" fill="hold">
                                          <p:stCondLst>
                                            <p:cond delay="0"/>
                                          </p:stCondLst>
                                        </p:cTn>
                                        <p:tgtEl>
                                          <p:spTgt spid="4">
                                            <p:txEl>
                                              <p:pRg st="3" end="3"/>
                                            </p:txEl>
                                          </p:spTgt>
                                        </p:tgtEl>
                                        <p:attrNameLst>
                                          <p:attrName>style.visibility</p:attrName>
                                        </p:attrNameLst>
                                      </p:cBhvr>
                                      <p:to>
                                        <p:strVal val="visible"/>
                                      </p:to>
                                    </p:set>
                                    <p:animEffect transition="in" filter="fade">
                                      <p:cBhvr>
                                        <p:cTn id="22" dur="1000"/>
                                        <p:tgtEl>
                                          <p:spTgt spid="4">
                                            <p:txEl>
                                              <p:pRg st="3" end="3"/>
                                            </p:txEl>
                                          </p:spTgt>
                                        </p:tgtEl>
                                      </p:cBhvr>
                                    </p:animEffect>
                                    <p:anim calcmode="lin" valueType="num">
                                      <p:cBhvr>
                                        <p:cTn id="23" dur="1000" fill="hold"/>
                                        <p:tgtEl>
                                          <p:spTgt spid="4">
                                            <p:txEl>
                                              <p:pRg st="3" end="3"/>
                                            </p:txEl>
                                          </p:spTgt>
                                        </p:tgtEl>
                                        <p:attrNameLst>
                                          <p:attrName>ppt_x</p:attrName>
                                        </p:attrNameLst>
                                      </p:cBhvr>
                                      <p:tavLst>
                                        <p:tav tm="0">
                                          <p:val>
                                            <p:strVal val="#ppt_x"/>
                                          </p:val>
                                        </p:tav>
                                        <p:tav tm="100000">
                                          <p:val>
                                            <p:strVal val="#ppt_x"/>
                                          </p:val>
                                        </p:tav>
                                      </p:tavLst>
                                    </p:anim>
                                    <p:anim calcmode="lin" valueType="num">
                                      <p:cBhvr>
                                        <p:cTn id="24" dur="1000" fill="hold"/>
                                        <p:tgtEl>
                                          <p:spTgt spid="4">
                                            <p:txEl>
                                              <p:pRg st="3" end="3"/>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A83F757B-1317-6D66-0C21-CED3257ACE60}"/>
              </a:ext>
            </a:extLst>
          </p:cNvPr>
          <p:cNvSpPr/>
          <p:nvPr/>
        </p:nvSpPr>
        <p:spPr>
          <a:xfrm>
            <a:off x="-1" y="-62395"/>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7C38AFD8-7412-6ADB-60DA-CA2AF986E43F}"/>
              </a:ext>
            </a:extLst>
          </p:cNvPr>
          <p:cNvSpPr>
            <a:spLocks noGrp="1"/>
          </p:cNvSpPr>
          <p:nvPr>
            <p:ph type="title"/>
          </p:nvPr>
        </p:nvSpPr>
        <p:spPr>
          <a:xfrm>
            <a:off x="6433930" y="179457"/>
            <a:ext cx="10972800" cy="1524000"/>
          </a:xfrm>
        </p:spPr>
        <p:txBody>
          <a:bodyPr/>
          <a:lstStyle/>
          <a:p>
            <a:r>
              <a:rPr lang="en-IN" dirty="0"/>
              <a:t>Naive Scheduling algorithms</a:t>
            </a:r>
          </a:p>
        </p:txBody>
      </p:sp>
      <p:sp>
        <p:nvSpPr>
          <p:cNvPr id="3" name="Text Placeholder 2">
            <a:extLst>
              <a:ext uri="{FF2B5EF4-FFF2-40B4-BE49-F238E27FC236}">
                <a16:creationId xmlns:a16="http://schemas.microsoft.com/office/drawing/2014/main" id="{60A01BB1-7303-6746-5CAF-E39C3F55D283}"/>
              </a:ext>
            </a:extLst>
          </p:cNvPr>
          <p:cNvSpPr>
            <a:spLocks noGrp="1"/>
          </p:cNvSpPr>
          <p:nvPr>
            <p:ph type="body" sz="quarter" idx="21"/>
          </p:nvPr>
        </p:nvSpPr>
        <p:spPr/>
        <p:txBody>
          <a:bodyPr>
            <a:normAutofit/>
          </a:bodyPr>
          <a:lstStyle/>
          <a:p>
            <a:endParaRPr lang="en-IN"/>
          </a:p>
        </p:txBody>
      </p:sp>
      <p:sp>
        <p:nvSpPr>
          <p:cNvPr id="4" name="Text Placeholder 3">
            <a:extLst>
              <a:ext uri="{FF2B5EF4-FFF2-40B4-BE49-F238E27FC236}">
                <a16:creationId xmlns:a16="http://schemas.microsoft.com/office/drawing/2014/main" id="{E10C7BBA-59A4-1C10-383F-08E480A60735}"/>
              </a:ext>
            </a:extLst>
          </p:cNvPr>
          <p:cNvSpPr>
            <a:spLocks noGrp="1"/>
          </p:cNvSpPr>
          <p:nvPr>
            <p:ph type="body" idx="1"/>
          </p:nvPr>
        </p:nvSpPr>
        <p:spPr>
          <a:xfrm>
            <a:off x="2324459" y="4174435"/>
            <a:ext cx="19735081" cy="8766312"/>
          </a:xfrm>
        </p:spPr>
        <p:txBody>
          <a:bodyPr>
            <a:normAutofit fontScale="92500" lnSpcReduction="10000"/>
          </a:bodyPr>
          <a:lstStyle/>
          <a:p>
            <a:pPr>
              <a:lnSpc>
                <a:spcPct val="150000"/>
              </a:lnSpc>
            </a:pPr>
            <a:r>
              <a:rPr lang="en-US" dirty="0"/>
              <a:t>A naive approach for client scheduling is to schedule clients as soon as they have collected enough energy to participate in training. However, doing so can bias the trained model towards clients with better (more frequent) energy availability</a:t>
            </a:r>
            <a:br>
              <a:rPr lang="en-US" dirty="0"/>
            </a:br>
            <a:endParaRPr lang="en-US" dirty="0"/>
          </a:p>
          <a:p>
            <a:pPr>
              <a:lnSpc>
                <a:spcPct val="150000"/>
              </a:lnSpc>
            </a:pPr>
            <a:r>
              <a:rPr lang="en-US" dirty="0"/>
              <a:t>Another approach is to wait until all clients become available for training, and then use a conventional client sampling algorithm. However, waiting for all clients to collect enough energy can significantly increase the total training time needed to achieve a target performance level.</a:t>
            </a:r>
          </a:p>
          <a:p>
            <a:pPr>
              <a:lnSpc>
                <a:spcPct val="150000"/>
              </a:lnSpc>
            </a:pPr>
            <a:endParaRPr lang="en-US" dirty="0"/>
          </a:p>
          <a:p>
            <a:pPr marL="3657600" lvl="8" indent="0">
              <a:lnSpc>
                <a:spcPct val="150000"/>
              </a:lnSpc>
              <a:buNone/>
            </a:pPr>
            <a:r>
              <a:rPr lang="en-US" dirty="0"/>
              <a:t>		</a:t>
            </a:r>
            <a:endParaRPr lang="en-IN" dirty="0"/>
          </a:p>
        </p:txBody>
      </p:sp>
    </p:spTree>
    <p:extLst>
      <p:ext uri="{BB962C8B-B14F-4D97-AF65-F5344CB8AC3E}">
        <p14:creationId xmlns:p14="http://schemas.microsoft.com/office/powerpoint/2010/main" val="3617300280"/>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1" end="1"/>
                                            </p:txEl>
                                          </p:spTgt>
                                        </p:tgtEl>
                                        <p:attrNameLst>
                                          <p:attrName>style.visibility</p:attrName>
                                        </p:attrNameLst>
                                      </p:cBhvr>
                                      <p:to>
                                        <p:strVal val="visible"/>
                                      </p:to>
                                    </p:set>
                                    <p:animEffect transition="in" filter="fade">
                                      <p:cBhvr>
                                        <p:cTn id="12"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0E613E76-0ECA-E629-BF61-47573557CA00}"/>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E965E817-F105-08FF-5AAD-B219A8728DA3}"/>
              </a:ext>
            </a:extLst>
          </p:cNvPr>
          <p:cNvSpPr>
            <a:spLocks noGrp="1"/>
          </p:cNvSpPr>
          <p:nvPr>
            <p:ph type="title"/>
          </p:nvPr>
        </p:nvSpPr>
        <p:spPr>
          <a:xfrm>
            <a:off x="5874025" y="202095"/>
            <a:ext cx="10972800" cy="1524000"/>
          </a:xfrm>
        </p:spPr>
        <p:txBody>
          <a:bodyPr/>
          <a:lstStyle/>
          <a:p>
            <a:r>
              <a:rPr lang="en-IN" dirty="0"/>
              <a:t>A better Solution</a:t>
            </a:r>
          </a:p>
        </p:txBody>
      </p:sp>
      <p:sp>
        <p:nvSpPr>
          <p:cNvPr id="4" name="Text Placeholder 3">
            <a:extLst>
              <a:ext uri="{FF2B5EF4-FFF2-40B4-BE49-F238E27FC236}">
                <a16:creationId xmlns:a16="http://schemas.microsoft.com/office/drawing/2014/main" id="{B29836D6-DEA1-A1C8-9887-0B1067C95A22}"/>
              </a:ext>
            </a:extLst>
          </p:cNvPr>
          <p:cNvSpPr>
            <a:spLocks noGrp="1"/>
          </p:cNvSpPr>
          <p:nvPr>
            <p:ph type="body" idx="1"/>
          </p:nvPr>
        </p:nvSpPr>
        <p:spPr>
          <a:xfrm>
            <a:off x="1789043" y="2902226"/>
            <a:ext cx="19142765" cy="9780104"/>
          </a:xfrm>
        </p:spPr>
        <p:txBody>
          <a:bodyPr>
            <a:normAutofit/>
          </a:bodyPr>
          <a:lstStyle/>
          <a:p>
            <a:pPr>
              <a:lnSpc>
                <a:spcPct val="150000"/>
              </a:lnSpc>
            </a:pPr>
            <a:r>
              <a:rPr lang="en-US" dirty="0"/>
              <a:t>clients participate in training based on their energy profile</a:t>
            </a:r>
          </a:p>
          <a:p>
            <a:pPr>
              <a:lnSpc>
                <a:spcPct val="150000"/>
              </a:lnSpc>
            </a:pPr>
            <a:r>
              <a:rPr lang="en-US" dirty="0"/>
              <a:t>It is assumed that a global update occurs at every T time instants, where T is the number of local training iterations that take place between two global updates</a:t>
            </a:r>
          </a:p>
          <a:p>
            <a:pPr>
              <a:lnSpc>
                <a:spcPct val="150000"/>
              </a:lnSpc>
            </a:pPr>
            <a:r>
              <a:rPr lang="en-US" dirty="0"/>
              <a:t>Let Ei = # of global rounds taken for a device to generate enough energy to participate in one global round of training</a:t>
            </a:r>
          </a:p>
          <a:p>
            <a:pPr>
              <a:lnSpc>
                <a:spcPct val="150000"/>
              </a:lnSpc>
            </a:pPr>
            <a:r>
              <a:rPr lang="en-US" dirty="0" err="1"/>
              <a:t>i.e</a:t>
            </a:r>
            <a:r>
              <a:rPr lang="en-US" dirty="0"/>
              <a:t> a client will have enough energy to participate in the process at time instants </a:t>
            </a:r>
          </a:p>
          <a:p>
            <a:pPr marL="0" indent="0">
              <a:lnSpc>
                <a:spcPct val="150000"/>
              </a:lnSpc>
              <a:buNone/>
            </a:pPr>
            <a:r>
              <a:rPr lang="en-US" dirty="0"/>
              <a:t>   		t </a:t>
            </a:r>
            <a:r>
              <a:rPr lang="en-IN" dirty="0"/>
              <a:t>, where t mod (Ei T ) = 0</a:t>
            </a:r>
          </a:p>
          <a:p>
            <a:pPr marL="0" indent="0">
              <a:lnSpc>
                <a:spcPct val="150000"/>
              </a:lnSpc>
              <a:buNone/>
            </a:pPr>
            <a:r>
              <a:rPr lang="en-IN" dirty="0"/>
              <a:t>	(after every Ei number of rounds, a device generates enough energy to take part </a:t>
            </a:r>
          </a:p>
          <a:p>
            <a:pPr marL="0" indent="0">
              <a:lnSpc>
                <a:spcPct val="150000"/>
              </a:lnSpc>
              <a:buNone/>
            </a:pPr>
            <a:r>
              <a:rPr lang="en-IN" dirty="0"/>
              <a:t>	in the training process)</a:t>
            </a:r>
            <a:endParaRPr lang="en-US" dirty="0"/>
          </a:p>
        </p:txBody>
      </p:sp>
    </p:spTree>
    <p:extLst>
      <p:ext uri="{BB962C8B-B14F-4D97-AF65-F5344CB8AC3E}">
        <p14:creationId xmlns:p14="http://schemas.microsoft.com/office/powerpoint/2010/main" val="2524380373"/>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animEffect transition="in" filter="fade">
                                      <p:cBhvr>
                                        <p:cTn id="15" dur="500"/>
                                        <p:tgtEl>
                                          <p:spTgt spid="4">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nodeType="clickEffect">
                                  <p:stCondLst>
                                    <p:cond delay="0"/>
                                  </p:stCondLst>
                                  <p:childTnLst>
                                    <p:set>
                                      <p:cBhvr>
                                        <p:cTn id="19" dur="1" fill="hold">
                                          <p:stCondLst>
                                            <p:cond delay="0"/>
                                          </p:stCondLst>
                                        </p:cTn>
                                        <p:tgtEl>
                                          <p:spTgt spid="4">
                                            <p:txEl>
                                              <p:pRg st="3" end="3"/>
                                            </p:txEl>
                                          </p:spTgt>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childTnLst>
                                </p:cTn>
                              </p:par>
                              <p:par>
                                <p:cTn id="22" presetID="1" presetClass="entr" presetSubtype="0" fill="hold" nodeType="withEffect">
                                  <p:stCondLst>
                                    <p:cond delay="0"/>
                                  </p:stCondLst>
                                  <p:childTnLst>
                                    <p:set>
                                      <p:cBhvr>
                                        <p:cTn id="23" dur="1" fill="hold">
                                          <p:stCondLst>
                                            <p:cond delay="0"/>
                                          </p:stCondLst>
                                        </p:cTn>
                                        <p:tgtEl>
                                          <p:spTgt spid="4">
                                            <p:txEl>
                                              <p:pRg st="5" end="5"/>
                                            </p:txEl>
                                          </p:spTgt>
                                        </p:tgtEl>
                                        <p:attrNameLst>
                                          <p:attrName>style.visibility</p:attrName>
                                        </p:attrNameLst>
                                      </p:cBhvr>
                                      <p:to>
                                        <p:strVal val="visible"/>
                                      </p:to>
                                    </p:set>
                                  </p:childTnLst>
                                </p:cTn>
                              </p:par>
                              <p:par>
                                <p:cTn id="24" presetID="1" presetClass="entr" presetSubtype="0" fill="hold" nodeType="withEffect">
                                  <p:stCondLst>
                                    <p:cond delay="0"/>
                                  </p:stCondLst>
                                  <p:childTnLst>
                                    <p:set>
                                      <p:cBhvr>
                                        <p:cTn id="25"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show="0">
  <p:cSld>
    <p:bg>
      <p:bgPr>
        <a:solidFill>
          <a:schemeClr val="bg1"/>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332909F3-0809-6569-307E-C53F462FCEA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96000" y="1750115"/>
            <a:ext cx="12192000" cy="11010900"/>
          </a:xfrm>
          <a:prstGeom prst="rect">
            <a:avLst/>
          </a:prstGeom>
        </p:spPr>
      </p:pic>
    </p:spTree>
    <p:extLst>
      <p:ext uri="{BB962C8B-B14F-4D97-AF65-F5344CB8AC3E}">
        <p14:creationId xmlns:p14="http://schemas.microsoft.com/office/powerpoint/2010/main" val="3305148954"/>
      </p:ext>
    </p:extLst>
  </p:cSld>
  <p:clrMapOvr>
    <a:masterClrMapping/>
  </p:clrMapOvr>
  <p:transition spd="med"/>
</p:sld>
</file>

<file path=ppt/slides/slide17.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949E03BD-0B1C-8015-5F58-68C30C60B49E}"/>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3" name="TextBox 2">
            <a:extLst>
              <a:ext uri="{FF2B5EF4-FFF2-40B4-BE49-F238E27FC236}">
                <a16:creationId xmlns:a16="http://schemas.microsoft.com/office/drawing/2014/main" id="{E7F525CE-50C5-2E10-2241-A12D82456A44}"/>
              </a:ext>
            </a:extLst>
          </p:cNvPr>
          <p:cNvSpPr txBox="1"/>
          <p:nvPr/>
        </p:nvSpPr>
        <p:spPr>
          <a:xfrm>
            <a:off x="3816626" y="3118515"/>
            <a:ext cx="19281913" cy="7478970"/>
          </a:xfrm>
          <a:prstGeom prst="rect">
            <a:avLst/>
          </a:prstGeom>
          <a:noFill/>
        </p:spPr>
        <p:txBody>
          <a:bodyPr wrap="square">
            <a:spAutoFit/>
          </a:bodyPr>
          <a:lstStyle/>
          <a:p>
            <a:r>
              <a:rPr lang="en-US" sz="4800" b="1" dirty="0"/>
              <a:t>At time instant t {t | t mod (Ei*t) = 0}</a:t>
            </a:r>
            <a:endParaRPr lang="en-US" sz="4800" dirty="0"/>
          </a:p>
          <a:p>
            <a:r>
              <a:rPr lang="en-US" sz="4800" dirty="0"/>
              <a:t>The client has generated enough energy to participate in the training process, but instead of participating immediately at “t” instant,</a:t>
            </a:r>
            <a:br>
              <a:rPr lang="en-US" sz="4800" dirty="0"/>
            </a:br>
            <a:r>
              <a:rPr lang="en-US" sz="4800" dirty="0"/>
              <a:t>The Algorithm states that, it chooses a random integer "J" from:</a:t>
            </a:r>
          </a:p>
          <a:p>
            <a:r>
              <a:rPr lang="en-US" sz="4800" dirty="0"/>
              <a:t>{0, 1, ... , Ei - 1} &amp; takes part after "J * T" time instances.</a:t>
            </a:r>
          </a:p>
          <a:p>
            <a:r>
              <a:rPr lang="en-US" sz="4800" dirty="0" err="1"/>
              <a:t>i.e</a:t>
            </a:r>
            <a:r>
              <a:rPr lang="en-US" sz="4800" dirty="0"/>
              <a:t> at “</a:t>
            </a:r>
            <a:r>
              <a:rPr lang="en-US" sz="4800" dirty="0" err="1"/>
              <a:t>t+J</a:t>
            </a:r>
            <a:r>
              <a:rPr lang="en-US" sz="4800" dirty="0"/>
              <a:t>*T” instant instead of participating at ‘t’ instant.</a:t>
            </a:r>
          </a:p>
          <a:p>
            <a:endParaRPr lang="en-US" sz="4800" dirty="0"/>
          </a:p>
          <a:p>
            <a:endParaRPr lang="en-US" sz="4800" dirty="0"/>
          </a:p>
          <a:p>
            <a:r>
              <a:rPr lang="en-US" sz="4800" dirty="0"/>
              <a:t>Because of the randomization ,One particular Client does not always participate at the first opportunity reducing long-term bias.</a:t>
            </a:r>
          </a:p>
        </p:txBody>
      </p:sp>
    </p:spTree>
    <p:extLst>
      <p:ext uri="{BB962C8B-B14F-4D97-AF65-F5344CB8AC3E}">
        <p14:creationId xmlns:p14="http://schemas.microsoft.com/office/powerpoint/2010/main" val="299741098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93D59EA9-111A-190C-68BA-82DA619D1F65}"/>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0D98CF68-E314-6B8A-C348-17CD1E7AC756}"/>
              </a:ext>
            </a:extLst>
          </p:cNvPr>
          <p:cNvSpPr>
            <a:spLocks noGrp="1"/>
          </p:cNvSpPr>
          <p:nvPr>
            <p:ph type="title"/>
          </p:nvPr>
        </p:nvSpPr>
        <p:spPr/>
        <p:txBody>
          <a:bodyPr/>
          <a:lstStyle/>
          <a:p>
            <a:endParaRPr lang="en-IN" dirty="0"/>
          </a:p>
        </p:txBody>
      </p:sp>
      <p:sp>
        <p:nvSpPr>
          <p:cNvPr id="3" name="Text Placeholder 2">
            <a:extLst>
              <a:ext uri="{FF2B5EF4-FFF2-40B4-BE49-F238E27FC236}">
                <a16:creationId xmlns:a16="http://schemas.microsoft.com/office/drawing/2014/main" id="{5D7284BB-C004-5CB5-C807-FF76C117BE5B}"/>
              </a:ext>
            </a:extLst>
          </p:cNvPr>
          <p:cNvSpPr>
            <a:spLocks noGrp="1"/>
          </p:cNvSpPr>
          <p:nvPr>
            <p:ph type="body" sz="quarter" idx="21"/>
          </p:nvPr>
        </p:nvSpPr>
        <p:spPr/>
        <p:txBody>
          <a:bodyPr/>
          <a:lstStyle/>
          <a:p>
            <a:endParaRPr lang="en-IN"/>
          </a:p>
        </p:txBody>
      </p:sp>
      <p:sp>
        <p:nvSpPr>
          <p:cNvPr id="4" name="Text Placeholder 3">
            <a:extLst>
              <a:ext uri="{FF2B5EF4-FFF2-40B4-BE49-F238E27FC236}">
                <a16:creationId xmlns:a16="http://schemas.microsoft.com/office/drawing/2014/main" id="{07306098-A4E0-A03F-FFF7-E946ED9E6F3A}"/>
              </a:ext>
            </a:extLst>
          </p:cNvPr>
          <p:cNvSpPr>
            <a:spLocks noGrp="1"/>
          </p:cNvSpPr>
          <p:nvPr>
            <p:ph type="body" idx="1"/>
          </p:nvPr>
        </p:nvSpPr>
        <p:spPr>
          <a:xfrm>
            <a:off x="1206500" y="3327400"/>
            <a:ext cx="21567913" cy="8421755"/>
          </a:xfrm>
        </p:spPr>
        <p:txBody>
          <a:bodyPr>
            <a:normAutofit fontScale="92500" lnSpcReduction="10000"/>
          </a:bodyPr>
          <a:lstStyle/>
          <a:p>
            <a:pPr>
              <a:lnSpc>
                <a:spcPct val="150000"/>
              </a:lnSpc>
            </a:pPr>
            <a:r>
              <a:rPr lang="en-US" dirty="0"/>
              <a:t>We use the term global round to refer to the block of T time instances between two consecutive synchronization steps (global updates). In other words, global round t corresponds to the block of time instances t ∈ {t, . . . , t + T − 1}.</a:t>
            </a:r>
          </a:p>
          <a:p>
            <a:pPr>
              <a:lnSpc>
                <a:spcPct val="150000"/>
              </a:lnSpc>
            </a:pPr>
            <a:r>
              <a:rPr lang="en-US" dirty="0"/>
              <a:t>First, we note that it takes E </a:t>
            </a:r>
            <a:r>
              <a:rPr lang="en-US" dirty="0" err="1"/>
              <a:t>i</a:t>
            </a:r>
            <a:r>
              <a:rPr lang="en-US" dirty="0"/>
              <a:t> global rounds for client </a:t>
            </a:r>
            <a:r>
              <a:rPr lang="en-US" dirty="0" err="1"/>
              <a:t>i</a:t>
            </a:r>
            <a:r>
              <a:rPr lang="en-US" dirty="0"/>
              <a:t> to harvest enough energy to participate in one global round of training</a:t>
            </a:r>
          </a:p>
          <a:p>
            <a:pPr>
              <a:lnSpc>
                <a:spcPct val="150000"/>
              </a:lnSpc>
            </a:pPr>
            <a:r>
              <a:rPr lang="en-IN" dirty="0"/>
              <a:t>When t mod (E </a:t>
            </a:r>
            <a:r>
              <a:rPr lang="en-IN" dirty="0" err="1"/>
              <a:t>i</a:t>
            </a:r>
            <a:r>
              <a:rPr lang="en-IN" dirty="0"/>
              <a:t> T ) = 0, client </a:t>
            </a:r>
            <a:r>
              <a:rPr lang="en-IN" dirty="0" err="1"/>
              <a:t>i</a:t>
            </a:r>
            <a:r>
              <a:rPr lang="en-IN" dirty="0"/>
              <a:t> samples an integer</a:t>
            </a:r>
            <a:r>
              <a:rPr lang="en-US" dirty="0"/>
              <a:t> J uniformly at random from the set {0, . . . , E </a:t>
            </a:r>
            <a:r>
              <a:rPr lang="en-US" dirty="0" err="1"/>
              <a:t>i</a:t>
            </a:r>
            <a:r>
              <a:rPr lang="en-US" dirty="0"/>
              <a:t> − 1}</a:t>
            </a:r>
          </a:p>
          <a:p>
            <a:pPr>
              <a:lnSpc>
                <a:spcPct val="150000"/>
              </a:lnSpc>
            </a:pPr>
            <a:r>
              <a:rPr lang="en-US" dirty="0"/>
              <a:t>Then, within the E </a:t>
            </a:r>
            <a:r>
              <a:rPr lang="en-US" dirty="0" err="1"/>
              <a:t>i</a:t>
            </a:r>
            <a:r>
              <a:rPr lang="en-US" dirty="0"/>
              <a:t> global rounds starting at the time instances {t, t + T, . . . , t + (E </a:t>
            </a:r>
            <a:r>
              <a:rPr lang="en-US" dirty="0" err="1"/>
              <a:t>i</a:t>
            </a:r>
            <a:r>
              <a:rPr lang="en-US" dirty="0"/>
              <a:t> − 1)T }, client </a:t>
            </a:r>
            <a:r>
              <a:rPr lang="en-US" dirty="0" err="1"/>
              <a:t>i</a:t>
            </a:r>
            <a:r>
              <a:rPr lang="en-US" dirty="0"/>
              <a:t> only participates during the global round that starts at t + JT , and does not participate in the remaining global rounds</a:t>
            </a:r>
            <a:endParaRPr lang="en-IN" dirty="0"/>
          </a:p>
          <a:p>
            <a:pPr>
              <a:lnSpc>
                <a:spcPct val="150000"/>
              </a:lnSpc>
            </a:pPr>
            <a:endParaRPr lang="en-IN" dirty="0"/>
          </a:p>
        </p:txBody>
      </p:sp>
    </p:spTree>
    <p:extLst>
      <p:ext uri="{BB962C8B-B14F-4D97-AF65-F5344CB8AC3E}">
        <p14:creationId xmlns:p14="http://schemas.microsoft.com/office/powerpoint/2010/main" val="4047291171"/>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AB5AC-71BF-676A-6610-62D93A3E837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2742BB4-B740-5503-766D-BEFD99E9DF61}"/>
              </a:ext>
            </a:extLst>
          </p:cNvPr>
          <p:cNvSpPr>
            <a:spLocks noGrp="1"/>
          </p:cNvSpPr>
          <p:nvPr>
            <p:ph type="body" sz="quarter" idx="21"/>
          </p:nvPr>
        </p:nvSpPr>
        <p:spPr/>
        <p:txBody>
          <a:bodyPr/>
          <a:lstStyle/>
          <a:p>
            <a:endParaRPr lang="en-IN"/>
          </a:p>
        </p:txBody>
      </p:sp>
      <p:sp>
        <p:nvSpPr>
          <p:cNvPr id="4" name="Text Placeholder 3">
            <a:extLst>
              <a:ext uri="{FF2B5EF4-FFF2-40B4-BE49-F238E27FC236}">
                <a16:creationId xmlns:a16="http://schemas.microsoft.com/office/drawing/2014/main" id="{863BB869-1185-19F2-562B-63C8297DAA09}"/>
              </a:ext>
            </a:extLst>
          </p:cNvPr>
          <p:cNvSpPr>
            <a:spLocks noGrp="1"/>
          </p:cNvSpPr>
          <p:nvPr>
            <p:ph type="body" idx="1"/>
          </p:nvPr>
        </p:nvSpPr>
        <p:spPr/>
        <p:txBody>
          <a:bodyPr/>
          <a:lstStyle/>
          <a:p>
            <a:endParaRPr lang="en-IN"/>
          </a:p>
        </p:txBody>
      </p:sp>
      <p:pic>
        <p:nvPicPr>
          <p:cNvPr id="6" name="Picture 5">
            <a:extLst>
              <a:ext uri="{FF2B5EF4-FFF2-40B4-BE49-F238E27FC236}">
                <a16:creationId xmlns:a16="http://schemas.microsoft.com/office/drawing/2014/main" id="{6FA65106-E13D-323C-A1A7-14AD81CD2009}"/>
              </a:ext>
            </a:extLst>
          </p:cNvPr>
          <p:cNvPicPr>
            <a:picLocks noChangeAspect="1"/>
          </p:cNvPicPr>
          <p:nvPr/>
        </p:nvPicPr>
        <p:blipFill>
          <a:blip r:embed="rId2"/>
          <a:stretch>
            <a:fillRect/>
          </a:stretch>
        </p:blipFill>
        <p:spPr>
          <a:xfrm>
            <a:off x="8232913" y="619580"/>
            <a:ext cx="6698974" cy="12476840"/>
          </a:xfrm>
          <a:prstGeom prst="rect">
            <a:avLst/>
          </a:prstGeom>
        </p:spPr>
      </p:pic>
    </p:spTree>
    <p:extLst>
      <p:ext uri="{BB962C8B-B14F-4D97-AF65-F5344CB8AC3E}">
        <p14:creationId xmlns:p14="http://schemas.microsoft.com/office/powerpoint/2010/main" val="4259615168"/>
      </p:ext>
    </p:extLst>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E75120A-FCE0-8D38-1156-428EE72CA2B8}"/>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79" name="Traditional Energy Management System"/>
          <p:cNvSpPr txBox="1">
            <a:spLocks noGrp="1"/>
          </p:cNvSpPr>
          <p:nvPr>
            <p:ph type="title"/>
          </p:nvPr>
        </p:nvSpPr>
        <p:spPr>
          <a:xfrm>
            <a:off x="609599" y="366184"/>
            <a:ext cx="20799287" cy="1524000"/>
          </a:xfrm>
          <a:prstGeom prst="rect">
            <a:avLst/>
          </a:prstGeom>
        </p:spPr>
        <p:txBody>
          <a:bodyPr>
            <a:normAutofit/>
          </a:bodyPr>
          <a:lstStyle>
            <a:lvl1pPr defTabSz="2292038">
              <a:defRPr sz="9400" spc="-94"/>
            </a:lvl1pPr>
          </a:lstStyle>
          <a:p>
            <a:r>
              <a:rPr dirty="0"/>
              <a:t>Traditional Energy Management System</a:t>
            </a:r>
          </a:p>
        </p:txBody>
      </p:sp>
      <p:sp>
        <p:nvSpPr>
          <p:cNvPr id="180" name="Slide Subtitle"/>
          <p:cNvSpPr txBox="1">
            <a:spLocks noGrp="1"/>
          </p:cNvSpPr>
          <p:nvPr>
            <p:ph type="body" sz="quarter" idx="21"/>
          </p:nvPr>
        </p:nvSpPr>
        <p:spPr>
          <a:prstGeom prst="rect">
            <a:avLst/>
          </a:prstGeom>
        </p:spPr>
        <p:txBody>
          <a:bodyPr>
            <a:normAutofit/>
          </a:bodyPr>
          <a:lstStyle/>
          <a:p>
            <a:endParaRPr/>
          </a:p>
        </p:txBody>
      </p:sp>
      <p:sp>
        <p:nvSpPr>
          <p:cNvPr id="181" name="The energy sector has relied on CENTRALISED energy management systems.…"/>
          <p:cNvSpPr txBox="1">
            <a:spLocks noGrp="1"/>
          </p:cNvSpPr>
          <p:nvPr>
            <p:ph type="body" idx="1"/>
          </p:nvPr>
        </p:nvSpPr>
        <p:spPr>
          <a:xfrm>
            <a:off x="1683025" y="3482882"/>
            <a:ext cx="20520991" cy="8225413"/>
          </a:xfrm>
          <a:prstGeom prst="rect">
            <a:avLst/>
          </a:prstGeom>
        </p:spPr>
        <p:txBody>
          <a:bodyPr>
            <a:normAutofit fontScale="92500" lnSpcReduction="20000"/>
          </a:bodyPr>
          <a:lstStyle/>
          <a:p>
            <a:pPr marL="452627" indent="-452627" defTabSz="2413955">
              <a:lnSpc>
                <a:spcPct val="160000"/>
              </a:lnSpc>
              <a:spcBef>
                <a:spcPts val="4600"/>
              </a:spcBef>
              <a:defRPr sz="3959"/>
            </a:pPr>
            <a:r>
              <a:rPr dirty="0"/>
              <a:t>The energy sector has relied on CENTRALISED energy management systems.</a:t>
            </a:r>
          </a:p>
          <a:p>
            <a:pPr marL="452627" indent="-452627" defTabSz="2413955">
              <a:lnSpc>
                <a:spcPct val="160000"/>
              </a:lnSpc>
              <a:spcBef>
                <a:spcPts val="4600"/>
              </a:spcBef>
              <a:defRPr sz="3959"/>
            </a:pPr>
            <a:r>
              <a:rPr dirty="0"/>
              <a:t>A central authority oversees the generation, distribution, and consumption of energy.</a:t>
            </a:r>
          </a:p>
          <a:p>
            <a:pPr marL="452627" indent="-452627" defTabSz="2413955">
              <a:lnSpc>
                <a:spcPct val="160000"/>
              </a:lnSpc>
              <a:spcBef>
                <a:spcPts val="4600"/>
              </a:spcBef>
              <a:defRPr sz="3959"/>
            </a:pPr>
            <a:r>
              <a:rPr dirty="0"/>
              <a:t>Examples -</a:t>
            </a:r>
          </a:p>
          <a:p>
            <a:pPr marL="1810511" lvl="3" indent="-452627" defTabSz="2413955">
              <a:lnSpc>
                <a:spcPct val="160000"/>
              </a:lnSpc>
              <a:spcBef>
                <a:spcPts val="4600"/>
              </a:spcBef>
              <a:defRPr sz="3959"/>
            </a:pPr>
            <a:r>
              <a:rPr dirty="0"/>
              <a:t>Traditional Grid Systems : Electricity is generated in large power plants (e.g., coal, nuclear, hydroelectric) and distributed to consumers via a network of transmission lines</a:t>
            </a:r>
          </a:p>
          <a:p>
            <a:pPr marL="1810511" lvl="3" indent="-452627" defTabSz="2413955">
              <a:lnSpc>
                <a:spcPct val="160000"/>
              </a:lnSpc>
              <a:spcBef>
                <a:spcPts val="4600"/>
              </a:spcBef>
              <a:defRPr sz="3959"/>
            </a:pPr>
            <a:r>
              <a:rPr dirty="0"/>
              <a:t>Third-Party Management :  For example, in the U.S., companies like PJM Interconnection manage wholesale electricity markets where they buy electricity from generators and sell it to utilities</a:t>
            </a:r>
          </a:p>
        </p:txBody>
      </p:sp>
    </p:spTree>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6D609FD-B810-23B7-4853-155DE260D42F}"/>
              </a:ext>
            </a:extLst>
          </p:cNvPr>
          <p:cNvPicPr>
            <a:picLocks noChangeAspect="1"/>
          </p:cNvPicPr>
          <p:nvPr/>
        </p:nvPicPr>
        <p:blipFill>
          <a:blip r:embed="rId2"/>
          <a:stretch>
            <a:fillRect/>
          </a:stretch>
        </p:blipFill>
        <p:spPr>
          <a:xfrm>
            <a:off x="5045021" y="1302026"/>
            <a:ext cx="14572253" cy="9720469"/>
          </a:xfrm>
          <a:prstGeom prst="rect">
            <a:avLst/>
          </a:prstGeom>
        </p:spPr>
      </p:pic>
      <p:sp>
        <p:nvSpPr>
          <p:cNvPr id="2" name="Rectangle 1">
            <a:extLst>
              <a:ext uri="{FF2B5EF4-FFF2-40B4-BE49-F238E27FC236}">
                <a16:creationId xmlns:a16="http://schemas.microsoft.com/office/drawing/2014/main" id="{E8238D26-DDD2-05B9-04FA-D9AD5C67DF2E}"/>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B3F90FE1-F97F-C1D3-2969-51E1F86490D7}"/>
              </a:ext>
            </a:extLst>
          </p:cNvPr>
          <p:cNvSpPr txBox="1"/>
          <p:nvPr/>
        </p:nvSpPr>
        <p:spPr>
          <a:xfrm>
            <a:off x="1530626" y="12364278"/>
            <a:ext cx="22482312" cy="1200329"/>
          </a:xfrm>
          <a:prstGeom prst="rect">
            <a:avLst/>
          </a:prstGeom>
          <a:noFill/>
        </p:spPr>
        <p:txBody>
          <a:bodyPr wrap="square">
            <a:spAutoFit/>
          </a:bodyPr>
          <a:lstStyle/>
          <a:p>
            <a:r>
              <a:rPr lang="en-IN" sz="3600" dirty="0"/>
              <a:t>19th International Symposium on </a:t>
            </a:r>
            <a:r>
              <a:rPr lang="en-IN" sz="3600" dirty="0" err="1"/>
              <a:t>Modeling</a:t>
            </a:r>
            <a:r>
              <a:rPr lang="en-IN" sz="3600" dirty="0"/>
              <a:t> and Optimization in Mobile, Ad hoc, and Wireless Networks (</a:t>
            </a:r>
            <a:r>
              <a:rPr lang="en-IN" sz="3600" dirty="0" err="1"/>
              <a:t>WiOpt</a:t>
            </a:r>
            <a:r>
              <a:rPr lang="en-IN" sz="3600" dirty="0"/>
              <a:t>)</a:t>
            </a:r>
          </a:p>
          <a:p>
            <a:r>
              <a:rPr lang="en-IN" sz="3600" dirty="0"/>
              <a:t>-</a:t>
            </a:r>
            <a:r>
              <a:rPr lang="en-US" sz="3600" dirty="0"/>
              <a:t>A Framework for Sustainable Federated Learning</a:t>
            </a:r>
            <a:endParaRPr lang="en-IN" sz="3600" dirty="0"/>
          </a:p>
        </p:txBody>
      </p:sp>
    </p:spTree>
    <p:extLst>
      <p:ext uri="{BB962C8B-B14F-4D97-AF65-F5344CB8AC3E}">
        <p14:creationId xmlns:p14="http://schemas.microsoft.com/office/powerpoint/2010/main" val="4117649889"/>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002496-EB92-1091-852A-6FC15381328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 v/s ML"/>
          <p:cNvSpPr txBox="1">
            <a:spLocks noGrp="1"/>
          </p:cNvSpPr>
          <p:nvPr>
            <p:ph type="title"/>
          </p:nvPr>
        </p:nvSpPr>
        <p:spPr>
          <a:xfrm>
            <a:off x="6539721" y="202095"/>
            <a:ext cx="10972800" cy="1524000"/>
          </a:xfrm>
          <a:prstGeom prst="rect">
            <a:avLst/>
          </a:prstGeom>
        </p:spPr>
        <p:txBody>
          <a:bodyPr>
            <a:normAutofit fontScale="90000"/>
          </a:bodyPr>
          <a:lstStyle>
            <a:lvl1pPr defTabSz="2316421">
              <a:defRPr sz="9500" spc="-95"/>
            </a:lvl1pPr>
          </a:lstStyle>
          <a:p>
            <a:r>
              <a:rPr dirty="0"/>
              <a:t>FL vs ML</a:t>
            </a:r>
          </a:p>
        </p:txBody>
      </p:sp>
      <p:graphicFrame>
        <p:nvGraphicFramePr>
          <p:cNvPr id="218" name="Table 1"/>
          <p:cNvGraphicFramePr/>
          <p:nvPr>
            <p:extLst>
              <p:ext uri="{D42A27DB-BD31-4B8C-83A1-F6EECF244321}">
                <p14:modId xmlns:p14="http://schemas.microsoft.com/office/powerpoint/2010/main" val="866943301"/>
              </p:ext>
            </p:extLst>
          </p:nvPr>
        </p:nvGraphicFramePr>
        <p:xfrm>
          <a:off x="1334892" y="3519691"/>
          <a:ext cx="21382458" cy="8243310"/>
        </p:xfrm>
        <a:graphic>
          <a:graphicData uri="http://schemas.openxmlformats.org/drawingml/2006/table">
            <a:tbl>
              <a:tblPr firstRow="1">
                <a:tableStyleId>{2708684C-4D16-4618-839F-0558EEFCDFE6}</a:tableStyleId>
              </a:tblPr>
              <a:tblGrid>
                <a:gridCol w="7127486">
                  <a:extLst>
                    <a:ext uri="{9D8B030D-6E8A-4147-A177-3AD203B41FA5}">
                      <a16:colId xmlns:a16="http://schemas.microsoft.com/office/drawing/2014/main" val="20000"/>
                    </a:ext>
                  </a:extLst>
                </a:gridCol>
                <a:gridCol w="7127486">
                  <a:extLst>
                    <a:ext uri="{9D8B030D-6E8A-4147-A177-3AD203B41FA5}">
                      <a16:colId xmlns:a16="http://schemas.microsoft.com/office/drawing/2014/main" val="20001"/>
                    </a:ext>
                  </a:extLst>
                </a:gridCol>
                <a:gridCol w="7127486">
                  <a:extLst>
                    <a:ext uri="{9D8B030D-6E8A-4147-A177-3AD203B41FA5}">
                      <a16:colId xmlns:a16="http://schemas.microsoft.com/office/drawing/2014/main" val="20002"/>
                    </a:ext>
                  </a:extLst>
                </a:gridCol>
              </a:tblGrid>
              <a:tr h="1648662">
                <a:tc>
                  <a:txBody>
                    <a:bodyPr/>
                    <a:lstStyle/>
                    <a:p>
                      <a:pPr algn="ctr" defTabSz="914400">
                        <a:defRPr sz="1800" b="0">
                          <a:solidFill>
                            <a:srgbClr val="000000"/>
                          </a:solidFill>
                        </a:defRPr>
                      </a:pPr>
                      <a:r>
                        <a:rPr sz="3200" dirty="0">
                          <a:solidFill>
                            <a:schemeClr val="tx1"/>
                          </a:solidFill>
                          <a:sym typeface="Graphik Semibold"/>
                        </a:rPr>
                        <a:t>Aspect</a:t>
                      </a:r>
                    </a:p>
                  </a:txBody>
                  <a:tcPr marL="50800" marR="50800" marT="50800" marB="50800" anchor="ctr" horzOverflow="overflow">
                    <a:solidFill>
                      <a:schemeClr val="bg1">
                        <a:lumMod val="75000"/>
                      </a:schemeClr>
                    </a:solidFill>
                  </a:tcPr>
                </a:tc>
                <a:tc>
                  <a:txBody>
                    <a:bodyPr/>
                    <a:lstStyle/>
                    <a:p>
                      <a:pPr algn="ctr" defTabSz="914400">
                        <a:defRPr sz="1800" b="0">
                          <a:solidFill>
                            <a:srgbClr val="000000"/>
                          </a:solidFill>
                        </a:defRPr>
                      </a:pPr>
                      <a:r>
                        <a:rPr sz="3200">
                          <a:solidFill>
                            <a:schemeClr val="tx1"/>
                          </a:solidFill>
                          <a:sym typeface="Graphik Semibold"/>
                        </a:rPr>
                        <a:t>Federated Learning </a:t>
                      </a:r>
                    </a:p>
                  </a:txBody>
                  <a:tcPr marL="50800" marR="50800" marT="50800" marB="50800" anchor="ctr" horzOverflow="overflow">
                    <a:solidFill>
                      <a:schemeClr val="bg1">
                        <a:lumMod val="75000"/>
                      </a:schemeClr>
                    </a:solidFill>
                  </a:tcPr>
                </a:tc>
                <a:tc>
                  <a:txBody>
                    <a:bodyPr/>
                    <a:lstStyle/>
                    <a:p>
                      <a:pPr algn="ctr" defTabSz="914400">
                        <a:defRPr sz="1800" b="0">
                          <a:solidFill>
                            <a:srgbClr val="000000"/>
                          </a:solidFill>
                        </a:defRPr>
                      </a:pPr>
                      <a:r>
                        <a:rPr sz="3200" dirty="0">
                          <a:solidFill>
                            <a:schemeClr val="tx1"/>
                          </a:solidFill>
                          <a:sym typeface="Graphik Semibold"/>
                        </a:rPr>
                        <a:t>Machine learning</a:t>
                      </a:r>
                    </a:p>
                  </a:txBody>
                  <a:tcPr marL="50800" marR="50800" marT="50800" marB="50800" anchor="ctr" horzOverflow="overflow">
                    <a:solidFill>
                      <a:schemeClr val="bg1">
                        <a:lumMod val="75000"/>
                      </a:schemeClr>
                    </a:solidFill>
                  </a:tcPr>
                </a:tc>
                <a:extLst>
                  <a:ext uri="{0D108BD9-81ED-4DB2-BD59-A6C34878D82A}">
                    <a16:rowId xmlns:a16="http://schemas.microsoft.com/office/drawing/2014/main" val="10000"/>
                  </a:ext>
                </a:extLst>
              </a:tr>
              <a:tr h="1648662">
                <a:tc>
                  <a:txBody>
                    <a:bodyPr/>
                    <a:lstStyle/>
                    <a:p>
                      <a:pPr algn="ctr" defTabSz="914400">
                        <a:defRPr sz="1800">
                          <a:solidFill>
                            <a:srgbClr val="000000"/>
                          </a:solidFill>
                        </a:defRPr>
                      </a:pPr>
                      <a:r>
                        <a:rPr sz="3200" dirty="0">
                          <a:solidFill>
                            <a:schemeClr val="tx1"/>
                          </a:solidFill>
                        </a:rPr>
                        <a:t>Data Privacy</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Data remains decentralized on individual devices or local servers
</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Privacy concerns due to centralized data storage
</a:t>
                      </a:r>
                    </a:p>
                  </a:txBody>
                  <a:tcPr marL="50800" marR="50800" marT="50800" marB="50800" anchor="ctr" horzOverflow="overflow"/>
                </a:tc>
                <a:extLst>
                  <a:ext uri="{0D108BD9-81ED-4DB2-BD59-A6C34878D82A}">
                    <a16:rowId xmlns:a16="http://schemas.microsoft.com/office/drawing/2014/main" val="10001"/>
                  </a:ext>
                </a:extLst>
              </a:tr>
              <a:tr h="1648662">
                <a:tc>
                  <a:txBody>
                    <a:bodyPr/>
                    <a:lstStyle/>
                    <a:p>
                      <a:pPr algn="ctr" defTabSz="914400">
                        <a:defRPr sz="1800">
                          <a:solidFill>
                            <a:srgbClr val="000000"/>
                          </a:solidFill>
                        </a:defRPr>
                      </a:pPr>
                      <a:r>
                        <a:rPr sz="3200">
                          <a:solidFill>
                            <a:schemeClr val="tx1"/>
                          </a:solidFill>
                        </a:rPr>
                        <a:t>Communication Overhead</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Only model updates are sent to server</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Entire data is sent to central server</a:t>
                      </a:r>
                    </a:p>
                  </a:txBody>
                  <a:tcPr marL="50800" marR="50800" marT="50800" marB="50800" anchor="ctr" horzOverflow="overflow"/>
                </a:tc>
                <a:extLst>
                  <a:ext uri="{0D108BD9-81ED-4DB2-BD59-A6C34878D82A}">
                    <a16:rowId xmlns:a16="http://schemas.microsoft.com/office/drawing/2014/main" val="10002"/>
                  </a:ext>
                </a:extLst>
              </a:tr>
              <a:tr h="1648662">
                <a:tc>
                  <a:txBody>
                    <a:bodyPr/>
                    <a:lstStyle/>
                    <a:p>
                      <a:pPr algn="ctr" defTabSz="914400">
                        <a:defRPr sz="1800">
                          <a:solidFill>
                            <a:srgbClr val="000000"/>
                          </a:solidFill>
                        </a:defRPr>
                      </a:pPr>
                      <a:r>
                        <a:rPr sz="3200">
                          <a:solidFill>
                            <a:schemeClr val="tx1"/>
                          </a:solidFill>
                        </a:rPr>
                        <a:t>Security</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Privacy concerns due to centralized data storage
</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Higher risk of data breaches and attacks on centralized data repositories
</a:t>
                      </a:r>
                    </a:p>
                  </a:txBody>
                  <a:tcPr marL="50800" marR="50800" marT="50800" marB="50800" anchor="ctr" horzOverflow="overflow"/>
                </a:tc>
                <a:extLst>
                  <a:ext uri="{0D108BD9-81ED-4DB2-BD59-A6C34878D82A}">
                    <a16:rowId xmlns:a16="http://schemas.microsoft.com/office/drawing/2014/main" val="10003"/>
                  </a:ext>
                </a:extLst>
              </a:tr>
              <a:tr h="1648662">
                <a:tc>
                  <a:txBody>
                    <a:bodyPr/>
                    <a:lstStyle/>
                    <a:p>
                      <a:pPr algn="ctr" defTabSz="914400">
                        <a:defRPr sz="1800">
                          <a:solidFill>
                            <a:srgbClr val="000000"/>
                          </a:solidFill>
                        </a:defRPr>
                      </a:pPr>
                      <a:r>
                        <a:rPr sz="3200">
                          <a:solidFill>
                            <a:schemeClr val="tx1"/>
                          </a:solidFill>
                        </a:rPr>
                        <a:t>Datatype</a:t>
                      </a:r>
                    </a:p>
                  </a:txBody>
                  <a:tcPr marL="50800" marR="50800" marT="50800" marB="50800" anchor="ctr" horzOverflow="overflow"/>
                </a:tc>
                <a:tc>
                  <a:txBody>
                    <a:bodyPr/>
                    <a:lstStyle/>
                    <a:p>
                      <a:pPr algn="ctr" defTabSz="914400">
                        <a:defRPr sz="1800">
                          <a:solidFill>
                            <a:srgbClr val="000000"/>
                          </a:solidFill>
                        </a:defRPr>
                      </a:pPr>
                      <a:r>
                        <a:rPr sz="3200">
                          <a:solidFill>
                            <a:schemeClr val="tx1"/>
                          </a:solidFill>
                        </a:rPr>
                        <a:t>Supports Heterogeneous data</a:t>
                      </a:r>
                    </a:p>
                  </a:txBody>
                  <a:tcPr marL="50800" marR="50800" marT="50800" marB="50800" anchor="ctr" horzOverflow="overflow"/>
                </a:tc>
                <a:tc>
                  <a:txBody>
                    <a:bodyPr/>
                    <a:lstStyle/>
                    <a:p>
                      <a:pPr algn="ctr" defTabSz="914400">
                        <a:defRPr sz="1800">
                          <a:solidFill>
                            <a:srgbClr val="000000"/>
                          </a:solidFill>
                        </a:defRPr>
                      </a:pPr>
                      <a:r>
                        <a:rPr sz="3200" dirty="0">
                          <a:solidFill>
                            <a:schemeClr val="tx1"/>
                          </a:solidFill>
                        </a:rPr>
                        <a:t>Does not support heterogeneous data, preferred for consistent data</a:t>
                      </a:r>
                    </a:p>
                  </a:txBody>
                  <a:tcPr marL="50800" marR="50800" marT="50800" marB="50800" anchor="ctr" horzOverflow="overflow"/>
                </a:tc>
                <a:extLst>
                  <a:ext uri="{0D108BD9-81ED-4DB2-BD59-A6C34878D82A}">
                    <a16:rowId xmlns:a16="http://schemas.microsoft.com/office/drawing/2014/main" val="10004"/>
                  </a:ext>
                </a:extLst>
              </a:tr>
            </a:tbl>
          </a:graphicData>
        </a:graphic>
      </p:graphicFrame>
    </p:spTree>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E5A264-3FF1-7C1E-7357-0E5E2EEBE92F}"/>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4654D796-C4F5-FFFD-EF40-42F429A1276D}"/>
              </a:ext>
            </a:extLst>
          </p:cNvPr>
          <p:cNvSpPr>
            <a:spLocks noGrp="1"/>
          </p:cNvSpPr>
          <p:nvPr>
            <p:ph type="title"/>
          </p:nvPr>
        </p:nvSpPr>
        <p:spPr>
          <a:xfrm>
            <a:off x="6705600" y="202095"/>
            <a:ext cx="10972800" cy="1524000"/>
          </a:xfrm>
        </p:spPr>
        <p:txBody>
          <a:bodyPr/>
          <a:lstStyle/>
          <a:p>
            <a:r>
              <a:rPr lang="en-IN" dirty="0"/>
              <a:t>Upcoming tasks </a:t>
            </a:r>
          </a:p>
        </p:txBody>
      </p:sp>
      <p:sp>
        <p:nvSpPr>
          <p:cNvPr id="4" name="Text Placeholder 3">
            <a:extLst>
              <a:ext uri="{FF2B5EF4-FFF2-40B4-BE49-F238E27FC236}">
                <a16:creationId xmlns:a16="http://schemas.microsoft.com/office/drawing/2014/main" id="{EC61E1F7-5884-4FB3-3F03-7ED503143FE4}"/>
              </a:ext>
            </a:extLst>
          </p:cNvPr>
          <p:cNvSpPr>
            <a:spLocks noGrp="1"/>
          </p:cNvSpPr>
          <p:nvPr>
            <p:ph type="body" idx="1"/>
          </p:nvPr>
        </p:nvSpPr>
        <p:spPr>
          <a:xfrm>
            <a:off x="510209" y="3299792"/>
            <a:ext cx="23873791" cy="9760226"/>
          </a:xfrm>
        </p:spPr>
        <p:txBody>
          <a:bodyPr>
            <a:normAutofit/>
          </a:bodyPr>
          <a:lstStyle/>
          <a:p>
            <a:pPr>
              <a:lnSpc>
                <a:spcPct val="200000"/>
              </a:lnSpc>
            </a:pPr>
            <a:r>
              <a:rPr lang="en-US" sz="6000" dirty="0"/>
              <a:t>Implement the above-mentioned algorithm using</a:t>
            </a:r>
            <a:br>
              <a:rPr lang="en-US" sz="6000" dirty="0"/>
            </a:br>
            <a:r>
              <a:rPr lang="en-US" sz="6000" dirty="0"/>
              <a:t>- DAG and Blockchain (and any other algorithm if needed)</a:t>
            </a:r>
          </a:p>
          <a:p>
            <a:pPr marL="0" indent="0">
              <a:buNone/>
            </a:pPr>
            <a:r>
              <a:rPr lang="en-US" sz="6000" dirty="0"/>
              <a:t>    - Train the FL model on real time datasets to handle the problem of 	heterogenous data</a:t>
            </a:r>
          </a:p>
          <a:p>
            <a:pPr marL="0" indent="0">
              <a:buNone/>
            </a:pPr>
            <a:r>
              <a:rPr lang="en-US" sz="6000" dirty="0"/>
              <a:t>    - Attaining sustainability and good accuracy</a:t>
            </a:r>
            <a:br>
              <a:rPr lang="en-US" dirty="0"/>
            </a:br>
            <a:r>
              <a:rPr lang="en-US" dirty="0"/>
              <a:t>	</a:t>
            </a:r>
            <a:endParaRPr lang="en-IN" dirty="0"/>
          </a:p>
        </p:txBody>
      </p:sp>
    </p:spTree>
    <p:extLst>
      <p:ext uri="{BB962C8B-B14F-4D97-AF65-F5344CB8AC3E}">
        <p14:creationId xmlns:p14="http://schemas.microsoft.com/office/powerpoint/2010/main" val="1591561876"/>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67002496-EB92-1091-852A-6FC15381328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16" name="FL v/s ML"/>
          <p:cNvSpPr txBox="1">
            <a:spLocks noGrp="1"/>
          </p:cNvSpPr>
          <p:nvPr>
            <p:ph type="title"/>
          </p:nvPr>
        </p:nvSpPr>
        <p:spPr>
          <a:xfrm>
            <a:off x="6705600" y="202095"/>
            <a:ext cx="10972800" cy="1524000"/>
          </a:xfrm>
          <a:prstGeom prst="rect">
            <a:avLst/>
          </a:prstGeom>
        </p:spPr>
        <p:txBody>
          <a:bodyPr>
            <a:normAutofit fontScale="90000"/>
          </a:bodyPr>
          <a:lstStyle>
            <a:lvl1pPr defTabSz="2316421">
              <a:defRPr sz="9500" spc="-95"/>
            </a:lvl1pPr>
          </a:lstStyle>
          <a:p>
            <a:r>
              <a:rPr lang="en-IN" dirty="0"/>
              <a:t>References</a:t>
            </a:r>
            <a:endParaRPr dirty="0"/>
          </a:p>
        </p:txBody>
      </p:sp>
      <p:sp>
        <p:nvSpPr>
          <p:cNvPr id="4" name="TextBox 3">
            <a:extLst>
              <a:ext uri="{FF2B5EF4-FFF2-40B4-BE49-F238E27FC236}">
                <a16:creationId xmlns:a16="http://schemas.microsoft.com/office/drawing/2014/main" id="{747E5D6A-638A-6760-D720-7AB02D6398B2}"/>
              </a:ext>
            </a:extLst>
          </p:cNvPr>
          <p:cNvSpPr txBox="1"/>
          <p:nvPr/>
        </p:nvSpPr>
        <p:spPr>
          <a:xfrm>
            <a:off x="437320" y="3095246"/>
            <a:ext cx="24112331" cy="8537722"/>
          </a:xfrm>
          <a:prstGeom prst="rect">
            <a:avLst/>
          </a:prstGeom>
          <a:noFill/>
        </p:spPr>
        <p:txBody>
          <a:bodyPr wrap="square">
            <a:spAutoFit/>
          </a:bodyPr>
          <a:lstStyle/>
          <a:p>
            <a:pPr marL="571500" indent="-571500">
              <a:lnSpc>
                <a:spcPct val="200000"/>
              </a:lnSpc>
              <a:buFont typeface="Arial" panose="020B0604020202020204" pitchFamily="34" charset="0"/>
              <a:buChar char="•"/>
            </a:pPr>
            <a:r>
              <a:rPr lang="en-IN" sz="4000" dirty="0"/>
              <a:t>19th International Symposium on </a:t>
            </a:r>
            <a:r>
              <a:rPr lang="en-IN" sz="4000" dirty="0" err="1"/>
              <a:t>Modeling</a:t>
            </a:r>
            <a:r>
              <a:rPr lang="en-IN" sz="4000" dirty="0"/>
              <a:t> and Optimization in Mobile, Ad hoc, and Wireless Networks </a:t>
            </a:r>
            <a:br>
              <a:rPr lang="en-IN" sz="4000" dirty="0"/>
            </a:br>
            <a:r>
              <a:rPr lang="en-IN" sz="4000" dirty="0"/>
              <a:t>(</a:t>
            </a:r>
            <a:r>
              <a:rPr lang="en-IN" sz="4000" dirty="0" err="1"/>
              <a:t>WiOpt</a:t>
            </a:r>
            <a:r>
              <a:rPr lang="en-IN" sz="4000" dirty="0"/>
              <a:t>)-</a:t>
            </a:r>
            <a:r>
              <a:rPr lang="en-US" sz="4000" dirty="0"/>
              <a:t>A Framework for Sustainable Federated Learning</a:t>
            </a:r>
            <a:endParaRPr lang="en-IN" sz="4000" dirty="0"/>
          </a:p>
          <a:p>
            <a:pPr marL="571500" indent="-571500">
              <a:lnSpc>
                <a:spcPct val="200000"/>
              </a:lnSpc>
              <a:buFont typeface="Arial" panose="020B0604020202020204" pitchFamily="34" charset="0"/>
              <a:buChar char="•"/>
            </a:pPr>
            <a:r>
              <a:rPr lang="en-US" sz="4000" dirty="0"/>
              <a:t>12th International Conference on Smart Grid</a:t>
            </a:r>
            <a:r>
              <a:rPr lang="en-IN" sz="4000" dirty="0"/>
              <a:t>-</a:t>
            </a:r>
            <a:r>
              <a:rPr lang="en-US" sz="4000" dirty="0"/>
              <a:t>Federated Learning-Based Energy Forecasting and Trading</a:t>
            </a:r>
            <a:br>
              <a:rPr lang="en-US" sz="4000" dirty="0"/>
            </a:br>
            <a:r>
              <a:rPr lang="en-US" sz="4000" dirty="0"/>
              <a:t> Platform for Decentralized </a:t>
            </a:r>
            <a:r>
              <a:rPr lang="en-US" sz="4000" dirty="0" err="1"/>
              <a:t>RenewableEnergy</a:t>
            </a:r>
            <a:r>
              <a:rPr lang="en-US" sz="4000" dirty="0"/>
              <a:t> Markets</a:t>
            </a:r>
            <a:endParaRPr lang="en-IN" sz="4000" dirty="0"/>
          </a:p>
          <a:p>
            <a:pPr marL="571500" indent="-571500">
              <a:lnSpc>
                <a:spcPct val="200000"/>
              </a:lnSpc>
              <a:buFont typeface="Arial" panose="020B0604020202020204" pitchFamily="34" charset="0"/>
              <a:buChar char="•"/>
            </a:pPr>
            <a:r>
              <a:rPr lang="en-US" sz="4000" dirty="0"/>
              <a:t>2022 IEEE IAS Industrial and Commercial Power System Asia</a:t>
            </a:r>
            <a:r>
              <a:rPr lang="en-IN" sz="4000" dirty="0"/>
              <a:t>-</a:t>
            </a:r>
            <a:r>
              <a:rPr lang="en-US" sz="4000" dirty="0"/>
              <a:t>A Review of Federated Learning in Energy Systems</a:t>
            </a:r>
            <a:endParaRPr lang="en-IN" sz="4000" dirty="0"/>
          </a:p>
          <a:p>
            <a:pPr marL="571500" indent="-571500">
              <a:lnSpc>
                <a:spcPct val="200000"/>
              </a:lnSpc>
              <a:buFont typeface="Arial" panose="020B0604020202020204" pitchFamily="34" charset="0"/>
              <a:buChar char="•"/>
            </a:pPr>
            <a:r>
              <a:rPr lang="en-US" sz="4000" dirty="0"/>
              <a:t>IEEE INTERNET OF THINGS JOURNAL, VOL. 10, NO. 4, 15 FEBRUARY 2023</a:t>
            </a:r>
            <a:r>
              <a:rPr lang="en-IN" sz="4000" dirty="0"/>
              <a:t>-</a:t>
            </a:r>
            <a:r>
              <a:rPr lang="en-US" sz="4000" dirty="0"/>
              <a:t>A Federated Learning and Blockchain-</a:t>
            </a:r>
            <a:r>
              <a:rPr lang="en-US" sz="4000" dirty="0" err="1"/>
              <a:t>EnabledSustainable</a:t>
            </a:r>
            <a:r>
              <a:rPr lang="en-US" sz="4000" dirty="0"/>
              <a:t> Energy Trade at the </a:t>
            </a:r>
            <a:r>
              <a:rPr lang="en-US" sz="4000" dirty="0" err="1"/>
              <a:t>Edge:A</a:t>
            </a:r>
            <a:r>
              <a:rPr lang="en-US" sz="4000" dirty="0"/>
              <a:t> Framework for Industry 4.0</a:t>
            </a:r>
            <a:endParaRPr lang="en-IN" sz="4000" dirty="0"/>
          </a:p>
        </p:txBody>
      </p:sp>
    </p:spTree>
    <p:extLst>
      <p:ext uri="{BB962C8B-B14F-4D97-AF65-F5344CB8AC3E}">
        <p14:creationId xmlns:p14="http://schemas.microsoft.com/office/powerpoint/2010/main" val="3677424487"/>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4602C7-9F48-D94B-5957-58C5B5387D0B}"/>
              </a:ext>
            </a:extLst>
          </p:cNvPr>
          <p:cNvSpPr>
            <a:spLocks noGrp="1"/>
          </p:cNvSpPr>
          <p:nvPr>
            <p:ph type="title"/>
          </p:nvPr>
        </p:nvSpPr>
        <p:spPr>
          <a:xfrm>
            <a:off x="6705600" y="5673679"/>
            <a:ext cx="10972800" cy="1524000"/>
          </a:xfrm>
        </p:spPr>
        <p:txBody>
          <a:bodyPr>
            <a:noAutofit/>
          </a:bodyPr>
          <a:lstStyle/>
          <a:p>
            <a:r>
              <a:rPr lang="en-IN" sz="9600" dirty="0"/>
              <a:t>THANK YOU</a:t>
            </a:r>
          </a:p>
        </p:txBody>
      </p:sp>
      <p:sp>
        <p:nvSpPr>
          <p:cNvPr id="5" name="Rectangle 4">
            <a:extLst>
              <a:ext uri="{FF2B5EF4-FFF2-40B4-BE49-F238E27FC236}">
                <a16:creationId xmlns:a16="http://schemas.microsoft.com/office/drawing/2014/main" id="{53D78750-456D-A7B1-F113-2D2CC16C74BA}"/>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401287717"/>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C828AB-1368-28B5-C37E-1AC38E9B13F8}"/>
            </a:ext>
          </a:extLst>
        </p:cNvPr>
        <p:cNvGrpSpPr/>
        <p:nvPr/>
      </p:nvGrpSpPr>
      <p:grpSpPr>
        <a:xfrm>
          <a:off x="0" y="0"/>
          <a:ext cx="0" cy="0"/>
          <a:chOff x="0" y="0"/>
          <a:chExt cx="0" cy="0"/>
        </a:xfrm>
      </p:grpSpPr>
      <p:pic>
        <p:nvPicPr>
          <p:cNvPr id="10" name="Picture 9">
            <a:extLst>
              <a:ext uri="{FF2B5EF4-FFF2-40B4-BE49-F238E27FC236}">
                <a16:creationId xmlns:a16="http://schemas.microsoft.com/office/drawing/2014/main" id="{C7BF59CE-D035-D223-85CF-98707EE68D76}"/>
              </a:ext>
            </a:extLst>
          </p:cNvPr>
          <p:cNvPicPr>
            <a:picLocks noChangeAspect="1"/>
          </p:cNvPicPr>
          <p:nvPr/>
        </p:nvPicPr>
        <p:blipFill>
          <a:blip r:embed="rId2"/>
          <a:stretch>
            <a:fillRect/>
          </a:stretch>
        </p:blipFill>
        <p:spPr>
          <a:xfrm>
            <a:off x="10582377" y="1214040"/>
            <a:ext cx="13468282" cy="8927627"/>
          </a:xfrm>
          <a:prstGeom prst="rect">
            <a:avLst/>
          </a:prstGeom>
        </p:spPr>
      </p:pic>
      <p:sp>
        <p:nvSpPr>
          <p:cNvPr id="5" name="Rectangle 4">
            <a:extLst>
              <a:ext uri="{FF2B5EF4-FFF2-40B4-BE49-F238E27FC236}">
                <a16:creationId xmlns:a16="http://schemas.microsoft.com/office/drawing/2014/main" id="{6E1EF9B0-15C6-F925-587D-943EA94B7F3A}"/>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CC1D5AD0-44EB-54C9-36CD-D7FA5C187312}"/>
              </a:ext>
            </a:extLst>
          </p:cNvPr>
          <p:cNvSpPr>
            <a:spLocks noGrp="1"/>
          </p:cNvSpPr>
          <p:nvPr>
            <p:ph type="title"/>
          </p:nvPr>
        </p:nvSpPr>
        <p:spPr>
          <a:xfrm>
            <a:off x="5280991" y="202095"/>
            <a:ext cx="10972800" cy="1524000"/>
          </a:xfrm>
        </p:spPr>
        <p:txBody>
          <a:bodyPr/>
          <a:lstStyle/>
          <a:p>
            <a:r>
              <a:rPr lang="en-IN" dirty="0"/>
              <a:t>Splitting Data into Nodes</a:t>
            </a:r>
          </a:p>
        </p:txBody>
      </p:sp>
      <p:pic>
        <p:nvPicPr>
          <p:cNvPr id="8" name="Picture 7">
            <a:extLst>
              <a:ext uri="{FF2B5EF4-FFF2-40B4-BE49-F238E27FC236}">
                <a16:creationId xmlns:a16="http://schemas.microsoft.com/office/drawing/2014/main" id="{9BD55808-EFA3-FAD1-CD0A-1FE155F87B92}"/>
              </a:ext>
            </a:extLst>
          </p:cNvPr>
          <p:cNvPicPr>
            <a:picLocks noChangeAspect="1"/>
          </p:cNvPicPr>
          <p:nvPr/>
        </p:nvPicPr>
        <p:blipFill>
          <a:blip r:embed="rId3"/>
          <a:srcRect r="54248"/>
          <a:stretch/>
        </p:blipFill>
        <p:spPr>
          <a:xfrm>
            <a:off x="777410" y="4003905"/>
            <a:ext cx="9471626" cy="4709117"/>
          </a:xfrm>
          <a:prstGeom prst="rect">
            <a:avLst/>
          </a:prstGeom>
        </p:spPr>
      </p:pic>
      <p:pic>
        <p:nvPicPr>
          <p:cNvPr id="13" name="Picture 12">
            <a:extLst>
              <a:ext uri="{FF2B5EF4-FFF2-40B4-BE49-F238E27FC236}">
                <a16:creationId xmlns:a16="http://schemas.microsoft.com/office/drawing/2014/main" id="{7B5535A9-A96E-8BF9-4280-6E9A5779F293}"/>
              </a:ext>
            </a:extLst>
          </p:cNvPr>
          <p:cNvPicPr>
            <a:picLocks noChangeAspect="1"/>
          </p:cNvPicPr>
          <p:nvPr/>
        </p:nvPicPr>
        <p:blipFill>
          <a:blip r:embed="rId4"/>
          <a:stretch>
            <a:fillRect/>
          </a:stretch>
        </p:blipFill>
        <p:spPr>
          <a:xfrm>
            <a:off x="16867582" y="10307114"/>
            <a:ext cx="4647547" cy="2176700"/>
          </a:xfrm>
          <a:prstGeom prst="rect">
            <a:avLst/>
          </a:prstGeom>
        </p:spPr>
      </p:pic>
    </p:spTree>
    <p:extLst>
      <p:ext uri="{BB962C8B-B14F-4D97-AF65-F5344CB8AC3E}">
        <p14:creationId xmlns:p14="http://schemas.microsoft.com/office/powerpoint/2010/main" val="3929149408"/>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19D9BA-F92C-4534-773C-B36556BBB3AC}"/>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2293AB3F-D48D-3BE3-DFD9-739CF2DAF547}"/>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 name="Picture 2">
            <a:extLst>
              <a:ext uri="{FF2B5EF4-FFF2-40B4-BE49-F238E27FC236}">
                <a16:creationId xmlns:a16="http://schemas.microsoft.com/office/drawing/2014/main" id="{E43E3488-F83D-8385-5608-16F1792C0260}"/>
              </a:ext>
            </a:extLst>
          </p:cNvPr>
          <p:cNvPicPr>
            <a:picLocks noChangeAspect="1"/>
          </p:cNvPicPr>
          <p:nvPr/>
        </p:nvPicPr>
        <p:blipFill>
          <a:blip r:embed="rId2"/>
          <a:srcRect r="43338"/>
          <a:stretch/>
        </p:blipFill>
        <p:spPr>
          <a:xfrm>
            <a:off x="4649204" y="3220418"/>
            <a:ext cx="12704517" cy="7275164"/>
          </a:xfrm>
          <a:prstGeom prst="rect">
            <a:avLst/>
          </a:prstGeom>
        </p:spPr>
      </p:pic>
      <p:sp>
        <p:nvSpPr>
          <p:cNvPr id="7" name="Title 6">
            <a:extLst>
              <a:ext uri="{FF2B5EF4-FFF2-40B4-BE49-F238E27FC236}">
                <a16:creationId xmlns:a16="http://schemas.microsoft.com/office/drawing/2014/main" id="{9FD45556-A78D-869A-9205-312D0325C5E4}"/>
              </a:ext>
            </a:extLst>
          </p:cNvPr>
          <p:cNvSpPr>
            <a:spLocks noGrp="1"/>
          </p:cNvSpPr>
          <p:nvPr>
            <p:ph type="title"/>
          </p:nvPr>
        </p:nvSpPr>
        <p:spPr>
          <a:xfrm>
            <a:off x="5515062" y="308183"/>
            <a:ext cx="10972800" cy="1524000"/>
          </a:xfrm>
        </p:spPr>
        <p:txBody>
          <a:bodyPr/>
          <a:lstStyle/>
          <a:p>
            <a:r>
              <a:rPr lang="en-IN" dirty="0"/>
              <a:t>Training and Aggregating Functions</a:t>
            </a:r>
          </a:p>
        </p:txBody>
      </p:sp>
    </p:spTree>
    <p:extLst>
      <p:ext uri="{BB962C8B-B14F-4D97-AF65-F5344CB8AC3E}">
        <p14:creationId xmlns:p14="http://schemas.microsoft.com/office/powerpoint/2010/main" val="1356787505"/>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536BBE-D078-8EBD-3F89-E551BE81357E}"/>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BC7AC3C-6E55-4AA3-1970-83E00511677C}"/>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DCE1CD08-6473-F28E-93EF-C2BEE6F7E7F4}"/>
              </a:ext>
            </a:extLst>
          </p:cNvPr>
          <p:cNvSpPr>
            <a:spLocks noGrp="1"/>
          </p:cNvSpPr>
          <p:nvPr>
            <p:ph type="title"/>
          </p:nvPr>
        </p:nvSpPr>
        <p:spPr>
          <a:xfrm>
            <a:off x="6195391" y="250571"/>
            <a:ext cx="10972800" cy="1524000"/>
          </a:xfrm>
        </p:spPr>
        <p:txBody>
          <a:bodyPr/>
          <a:lstStyle/>
          <a:p>
            <a:r>
              <a:rPr lang="en-IN" dirty="0"/>
              <a:t>Federated Learning Process</a:t>
            </a:r>
          </a:p>
        </p:txBody>
      </p:sp>
      <p:pic>
        <p:nvPicPr>
          <p:cNvPr id="6" name="Picture 5">
            <a:extLst>
              <a:ext uri="{FF2B5EF4-FFF2-40B4-BE49-F238E27FC236}">
                <a16:creationId xmlns:a16="http://schemas.microsoft.com/office/drawing/2014/main" id="{362C398D-89BA-D0DE-9135-AF25D15A0628}"/>
              </a:ext>
            </a:extLst>
          </p:cNvPr>
          <p:cNvPicPr>
            <a:picLocks noChangeAspect="1"/>
          </p:cNvPicPr>
          <p:nvPr/>
        </p:nvPicPr>
        <p:blipFill>
          <a:blip r:embed="rId2"/>
          <a:stretch>
            <a:fillRect/>
          </a:stretch>
        </p:blipFill>
        <p:spPr>
          <a:xfrm>
            <a:off x="609600" y="3105195"/>
            <a:ext cx="13612657" cy="8897087"/>
          </a:xfrm>
          <a:prstGeom prst="rect">
            <a:avLst/>
          </a:prstGeom>
        </p:spPr>
      </p:pic>
      <p:pic>
        <p:nvPicPr>
          <p:cNvPr id="12" name="Picture 11">
            <a:extLst>
              <a:ext uri="{FF2B5EF4-FFF2-40B4-BE49-F238E27FC236}">
                <a16:creationId xmlns:a16="http://schemas.microsoft.com/office/drawing/2014/main" id="{79991958-D9A7-414C-2302-B309F5B5A392}"/>
              </a:ext>
            </a:extLst>
          </p:cNvPr>
          <p:cNvPicPr>
            <a:picLocks noChangeAspect="1"/>
          </p:cNvPicPr>
          <p:nvPr/>
        </p:nvPicPr>
        <p:blipFill>
          <a:blip r:embed="rId3"/>
          <a:stretch>
            <a:fillRect/>
          </a:stretch>
        </p:blipFill>
        <p:spPr>
          <a:xfrm>
            <a:off x="14608190" y="3803732"/>
            <a:ext cx="8832139" cy="4962581"/>
          </a:xfrm>
          <a:prstGeom prst="rect">
            <a:avLst/>
          </a:prstGeom>
        </p:spPr>
      </p:pic>
    </p:spTree>
    <p:extLst>
      <p:ext uri="{BB962C8B-B14F-4D97-AF65-F5344CB8AC3E}">
        <p14:creationId xmlns:p14="http://schemas.microsoft.com/office/powerpoint/2010/main" val="3429502713"/>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1DC953-84F7-7A17-668C-01E463473C9D}"/>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89B9C796-C691-4FA2-385A-F40BC5DA611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8" name="Picture 7">
            <a:extLst>
              <a:ext uri="{FF2B5EF4-FFF2-40B4-BE49-F238E27FC236}">
                <a16:creationId xmlns:a16="http://schemas.microsoft.com/office/drawing/2014/main" id="{2747D829-EF5D-1E52-4437-5BEAA246BD7D}"/>
              </a:ext>
            </a:extLst>
          </p:cNvPr>
          <p:cNvPicPr>
            <a:picLocks noChangeAspect="1"/>
          </p:cNvPicPr>
          <p:nvPr/>
        </p:nvPicPr>
        <p:blipFill>
          <a:blip r:embed="rId2"/>
          <a:stretch>
            <a:fillRect/>
          </a:stretch>
        </p:blipFill>
        <p:spPr>
          <a:xfrm>
            <a:off x="609600" y="6858000"/>
            <a:ext cx="8618422" cy="3359426"/>
          </a:xfrm>
          <a:prstGeom prst="rect">
            <a:avLst/>
          </a:prstGeom>
        </p:spPr>
      </p:pic>
      <p:pic>
        <p:nvPicPr>
          <p:cNvPr id="10" name="Picture 9">
            <a:extLst>
              <a:ext uri="{FF2B5EF4-FFF2-40B4-BE49-F238E27FC236}">
                <a16:creationId xmlns:a16="http://schemas.microsoft.com/office/drawing/2014/main" id="{344CC9B3-FDE1-95BD-94B5-B61394AC8D56}"/>
              </a:ext>
            </a:extLst>
          </p:cNvPr>
          <p:cNvPicPr>
            <a:picLocks noChangeAspect="1"/>
          </p:cNvPicPr>
          <p:nvPr/>
        </p:nvPicPr>
        <p:blipFill>
          <a:blip r:embed="rId3"/>
          <a:stretch>
            <a:fillRect/>
          </a:stretch>
        </p:blipFill>
        <p:spPr>
          <a:xfrm>
            <a:off x="9956110" y="2544209"/>
            <a:ext cx="13043038" cy="10267443"/>
          </a:xfrm>
          <a:prstGeom prst="rect">
            <a:avLst/>
          </a:prstGeom>
        </p:spPr>
      </p:pic>
      <p:pic>
        <p:nvPicPr>
          <p:cNvPr id="12" name="Picture 11">
            <a:extLst>
              <a:ext uri="{FF2B5EF4-FFF2-40B4-BE49-F238E27FC236}">
                <a16:creationId xmlns:a16="http://schemas.microsoft.com/office/drawing/2014/main" id="{B5500A34-6245-A589-310F-4217CBB6F6FA}"/>
              </a:ext>
            </a:extLst>
          </p:cNvPr>
          <p:cNvPicPr>
            <a:picLocks noChangeAspect="1"/>
          </p:cNvPicPr>
          <p:nvPr/>
        </p:nvPicPr>
        <p:blipFill>
          <a:blip r:embed="rId4"/>
          <a:stretch>
            <a:fillRect/>
          </a:stretch>
        </p:blipFill>
        <p:spPr>
          <a:xfrm>
            <a:off x="609600" y="2544209"/>
            <a:ext cx="8707065" cy="2067213"/>
          </a:xfrm>
          <a:prstGeom prst="rect">
            <a:avLst/>
          </a:prstGeom>
        </p:spPr>
      </p:pic>
      <p:sp>
        <p:nvSpPr>
          <p:cNvPr id="15" name="Title 3">
            <a:extLst>
              <a:ext uri="{FF2B5EF4-FFF2-40B4-BE49-F238E27FC236}">
                <a16:creationId xmlns:a16="http://schemas.microsoft.com/office/drawing/2014/main" id="{76B7DE69-3CB7-B41A-0D68-97B5E6DE9410}"/>
              </a:ext>
            </a:extLst>
          </p:cNvPr>
          <p:cNvSpPr txBox="1">
            <a:spLocks/>
          </p:cNvSpPr>
          <p:nvPr/>
        </p:nvSpPr>
        <p:spPr>
          <a:xfrm>
            <a:off x="5801554" y="202095"/>
            <a:ext cx="10972800" cy="1524000"/>
          </a:xfrm>
          <a:prstGeom prst="rect">
            <a:avLst/>
          </a:prstGeom>
        </p:spPr>
        <p:txBody>
          <a:bodyPr vert="horz" lIns="91440" tIns="45720" rIns="91440" bIns="45720" rtlCol="0" anchor="ctr">
            <a:normAutofit/>
          </a:bodyPr>
          <a:lstStyle>
            <a:lvl1pPr algn="ctr" defTabSz="1219170" rtl="0" eaLnBrk="1" latinLnBrk="0" hangingPunct="1">
              <a:spcBef>
                <a:spcPct val="0"/>
              </a:spcBef>
              <a:buNone/>
              <a:defRPr sz="5867" kern="1200">
                <a:solidFill>
                  <a:schemeClr val="tx1"/>
                </a:solidFill>
                <a:latin typeface="+mj-lt"/>
                <a:ea typeface="+mj-ea"/>
                <a:cs typeface="+mj-cs"/>
              </a:defRPr>
            </a:lvl1pPr>
          </a:lstStyle>
          <a:p>
            <a:r>
              <a:rPr lang="en-IN" dirty="0"/>
              <a:t>Comparison of Results(FL)</a:t>
            </a:r>
          </a:p>
        </p:txBody>
      </p:sp>
    </p:spTree>
    <p:extLst>
      <p:ext uri="{BB962C8B-B14F-4D97-AF65-F5344CB8AC3E}">
        <p14:creationId xmlns:p14="http://schemas.microsoft.com/office/powerpoint/2010/main" val="3542187523"/>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12A0E-B1C2-6A12-2201-BD399EEC6BA9}"/>
            </a:ext>
          </a:extLst>
        </p:cNvPr>
        <p:cNvGrpSpPr/>
        <p:nvPr/>
      </p:nvGrpSpPr>
      <p:grpSpPr>
        <a:xfrm>
          <a:off x="0" y="0"/>
          <a:ext cx="0" cy="0"/>
          <a:chOff x="0" y="0"/>
          <a:chExt cx="0" cy="0"/>
        </a:xfrm>
      </p:grpSpPr>
      <p:sp>
        <p:nvSpPr>
          <p:cNvPr id="5" name="Rectangle 4">
            <a:extLst>
              <a:ext uri="{FF2B5EF4-FFF2-40B4-BE49-F238E27FC236}">
                <a16:creationId xmlns:a16="http://schemas.microsoft.com/office/drawing/2014/main" id="{5D0C7B83-9A33-26F6-D882-B1491A2EB80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itle 3">
            <a:extLst>
              <a:ext uri="{FF2B5EF4-FFF2-40B4-BE49-F238E27FC236}">
                <a16:creationId xmlns:a16="http://schemas.microsoft.com/office/drawing/2014/main" id="{22D4F9CE-6D07-1063-46D9-7122733572DB}"/>
              </a:ext>
            </a:extLst>
          </p:cNvPr>
          <p:cNvSpPr>
            <a:spLocks noGrp="1"/>
          </p:cNvSpPr>
          <p:nvPr>
            <p:ph type="title"/>
          </p:nvPr>
        </p:nvSpPr>
        <p:spPr>
          <a:xfrm>
            <a:off x="5801554" y="202095"/>
            <a:ext cx="10972800" cy="1524000"/>
          </a:xfrm>
        </p:spPr>
        <p:txBody>
          <a:bodyPr/>
          <a:lstStyle/>
          <a:p>
            <a:r>
              <a:rPr lang="en-IN" dirty="0"/>
              <a:t>Comparison of Results(ML)</a:t>
            </a:r>
          </a:p>
        </p:txBody>
      </p:sp>
      <p:pic>
        <p:nvPicPr>
          <p:cNvPr id="12" name="Picture 11">
            <a:extLst>
              <a:ext uri="{FF2B5EF4-FFF2-40B4-BE49-F238E27FC236}">
                <a16:creationId xmlns:a16="http://schemas.microsoft.com/office/drawing/2014/main" id="{9292BE0C-8E53-5D95-A171-6ABECD30BDAD}"/>
              </a:ext>
            </a:extLst>
          </p:cNvPr>
          <p:cNvPicPr>
            <a:picLocks noChangeAspect="1"/>
          </p:cNvPicPr>
          <p:nvPr/>
        </p:nvPicPr>
        <p:blipFill>
          <a:blip r:embed="rId2"/>
          <a:stretch>
            <a:fillRect/>
          </a:stretch>
        </p:blipFill>
        <p:spPr>
          <a:xfrm>
            <a:off x="609600" y="2544209"/>
            <a:ext cx="8707065" cy="2067213"/>
          </a:xfrm>
          <a:prstGeom prst="rect">
            <a:avLst/>
          </a:prstGeom>
        </p:spPr>
      </p:pic>
      <p:pic>
        <p:nvPicPr>
          <p:cNvPr id="3" name="Picture 2">
            <a:extLst>
              <a:ext uri="{FF2B5EF4-FFF2-40B4-BE49-F238E27FC236}">
                <a16:creationId xmlns:a16="http://schemas.microsoft.com/office/drawing/2014/main" id="{9F29B63A-A956-B55B-90F0-A092A030BDA9}"/>
              </a:ext>
            </a:extLst>
          </p:cNvPr>
          <p:cNvPicPr>
            <a:picLocks noChangeAspect="1"/>
          </p:cNvPicPr>
          <p:nvPr/>
        </p:nvPicPr>
        <p:blipFill>
          <a:blip r:embed="rId3"/>
          <a:stretch>
            <a:fillRect/>
          </a:stretch>
        </p:blipFill>
        <p:spPr>
          <a:xfrm>
            <a:off x="609600" y="7228717"/>
            <a:ext cx="8673176" cy="3465788"/>
          </a:xfrm>
          <a:prstGeom prst="rect">
            <a:avLst/>
          </a:prstGeom>
        </p:spPr>
      </p:pic>
      <p:pic>
        <p:nvPicPr>
          <p:cNvPr id="7" name="Picture 6">
            <a:extLst>
              <a:ext uri="{FF2B5EF4-FFF2-40B4-BE49-F238E27FC236}">
                <a16:creationId xmlns:a16="http://schemas.microsoft.com/office/drawing/2014/main" id="{2FB918AB-A67E-B382-3B22-0B5AAC9E9D40}"/>
              </a:ext>
            </a:extLst>
          </p:cNvPr>
          <p:cNvPicPr>
            <a:picLocks noChangeAspect="1"/>
          </p:cNvPicPr>
          <p:nvPr/>
        </p:nvPicPr>
        <p:blipFill>
          <a:blip r:embed="rId4"/>
          <a:stretch>
            <a:fillRect/>
          </a:stretch>
        </p:blipFill>
        <p:spPr>
          <a:xfrm>
            <a:off x="11287954" y="3100801"/>
            <a:ext cx="11055212" cy="8702632"/>
          </a:xfrm>
          <a:prstGeom prst="rect">
            <a:avLst/>
          </a:prstGeom>
        </p:spPr>
      </p:pic>
    </p:spTree>
    <p:extLst>
      <p:ext uri="{BB962C8B-B14F-4D97-AF65-F5344CB8AC3E}">
        <p14:creationId xmlns:p14="http://schemas.microsoft.com/office/powerpoint/2010/main" val="3784647035"/>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3DA1A5B0-4B41-3A0F-1FE7-750DB6666F13}"/>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3" name="Drawbacks of Centralized Models"/>
          <p:cNvSpPr txBox="1">
            <a:spLocks noGrp="1"/>
          </p:cNvSpPr>
          <p:nvPr>
            <p:ph type="title"/>
          </p:nvPr>
        </p:nvSpPr>
        <p:spPr>
          <a:xfrm>
            <a:off x="3064564" y="297622"/>
            <a:ext cx="18254870" cy="1524000"/>
          </a:xfrm>
          <a:prstGeom prst="rect">
            <a:avLst/>
          </a:prstGeom>
        </p:spPr>
        <p:txBody>
          <a:bodyPr>
            <a:normAutofit fontScale="90000"/>
          </a:bodyPr>
          <a:lstStyle>
            <a:lvl1pPr defTabSz="2316421">
              <a:defRPr sz="9500" spc="-95"/>
            </a:lvl1pPr>
          </a:lstStyle>
          <a:p>
            <a:r>
              <a:rPr dirty="0"/>
              <a:t>Drawbacks of Centralized Models</a:t>
            </a:r>
          </a:p>
        </p:txBody>
      </p:sp>
      <p:sp>
        <p:nvSpPr>
          <p:cNvPr id="184" name="Slide Subtitle"/>
          <p:cNvSpPr txBox="1">
            <a:spLocks noGrp="1"/>
          </p:cNvSpPr>
          <p:nvPr>
            <p:ph type="body" sz="quarter" idx="21"/>
          </p:nvPr>
        </p:nvSpPr>
        <p:spPr>
          <a:prstGeom prst="rect">
            <a:avLst/>
          </a:prstGeom>
        </p:spPr>
        <p:txBody>
          <a:bodyPr>
            <a:normAutofit/>
          </a:bodyPr>
          <a:lstStyle/>
          <a:p>
            <a:endParaRPr/>
          </a:p>
        </p:txBody>
      </p:sp>
      <p:sp>
        <p:nvSpPr>
          <p:cNvPr id="185" name="Single Point of Failure : The centralized nature of these models creates a single point of failure. Any disruption, cyber-attack, or failure at the central control can cause widespread outages.…"/>
          <p:cNvSpPr txBox="1">
            <a:spLocks noGrp="1"/>
          </p:cNvSpPr>
          <p:nvPr>
            <p:ph type="body" idx="1"/>
          </p:nvPr>
        </p:nvSpPr>
        <p:spPr>
          <a:xfrm>
            <a:off x="2175372" y="4332356"/>
            <a:ext cx="20033255" cy="8250583"/>
          </a:xfrm>
          <a:prstGeom prst="rect">
            <a:avLst/>
          </a:prstGeom>
        </p:spPr>
        <p:txBody>
          <a:bodyPr>
            <a:noAutofit/>
          </a:bodyPr>
          <a:lstStyle/>
          <a:p>
            <a:pPr>
              <a:lnSpc>
                <a:spcPct val="150000"/>
              </a:lnSpc>
            </a:pPr>
            <a:r>
              <a:rPr sz="4400" dirty="0"/>
              <a:t>Single Point of Failure : The centralized nature of these models creates a single point of failure. Any disruption, cyber-attack, or failure at the central control can cause widespread outages.</a:t>
            </a:r>
          </a:p>
          <a:p>
            <a:pPr>
              <a:lnSpc>
                <a:spcPct val="150000"/>
              </a:lnSpc>
            </a:pPr>
            <a:r>
              <a:rPr sz="4400" dirty="0"/>
              <a:t>High Infrastructure Costs : Maintaining centralized grids, involves significant costs, including infrastructure setup, maintenance, and cybersecurity measures.</a:t>
            </a:r>
          </a:p>
          <a:p>
            <a:pPr>
              <a:lnSpc>
                <a:spcPct val="150000"/>
              </a:lnSpc>
            </a:pPr>
            <a:r>
              <a:rPr sz="4400" dirty="0"/>
              <a:t>Lack of Transparency : Consumers in centralized systems often receive a single electricity bill without clear information on the actual costs or sources of energy.</a:t>
            </a:r>
          </a:p>
        </p:txBody>
      </p:sp>
    </p:spTree>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5" name="Slide Title"/>
          <p:cNvSpPr txBox="1">
            <a:spLocks noGrp="1"/>
          </p:cNvSpPr>
          <p:nvPr>
            <p:ph type="title"/>
          </p:nvPr>
        </p:nvSpPr>
        <p:spPr>
          <a:xfrm>
            <a:off x="3430587" y="6255026"/>
            <a:ext cx="17522826" cy="1413928"/>
          </a:xfrm>
          <a:prstGeom prst="rect">
            <a:avLst/>
          </a:prstGeom>
        </p:spPr>
        <p:txBody>
          <a:bodyPr>
            <a:normAutofit/>
          </a:bodyPr>
          <a:lstStyle/>
          <a:p>
            <a:pPr defTabSz="2316421">
              <a:defRPr sz="9500" spc="-95"/>
            </a:pPr>
            <a:r>
              <a:rPr lang="en-IN" sz="8000" dirty="0">
                <a:solidFill>
                  <a:schemeClr val="tx1"/>
                </a:solidFill>
              </a:rPr>
              <a:t>ALTERNATE APPROACHES</a:t>
            </a:r>
            <a:endParaRPr sz="8000" dirty="0">
              <a:solidFill>
                <a:schemeClr val="tx1"/>
              </a:solidFill>
            </a:endParaRPr>
          </a:p>
        </p:txBody>
      </p:sp>
      <p:sp>
        <p:nvSpPr>
          <p:cNvPr id="177" name="Slide bullet text"/>
          <p:cNvSpPr txBox="1">
            <a:spLocks noGrp="1"/>
          </p:cNvSpPr>
          <p:nvPr>
            <p:ph type="body" idx="1"/>
          </p:nvPr>
        </p:nvSpPr>
        <p:spPr>
          <a:xfrm>
            <a:off x="2309910" y="-577574"/>
            <a:ext cx="17522824" cy="6832600"/>
          </a:xfrm>
          <a:prstGeom prst="rect">
            <a:avLst/>
          </a:prstGeom>
        </p:spPr>
        <p:txBody>
          <a:bodyPr/>
          <a:lstStyle/>
          <a:p>
            <a:endParaRPr dirty="0"/>
          </a:p>
        </p:txBody>
      </p:sp>
    </p:spTree>
  </p:cSld>
  <p:clrMapOvr>
    <a:masterClrMapping/>
  </p:clrMapOvr>
  <p:transition spd="me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315DCE6-9342-0EF4-E519-46A717F882D2}"/>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5" name="Slide Title"/>
          <p:cNvSpPr txBox="1">
            <a:spLocks noGrp="1"/>
          </p:cNvSpPr>
          <p:nvPr>
            <p:ph type="title"/>
          </p:nvPr>
        </p:nvSpPr>
        <p:spPr>
          <a:xfrm>
            <a:off x="2965889" y="964095"/>
            <a:ext cx="17522826" cy="1413928"/>
          </a:xfrm>
          <a:prstGeom prst="rect">
            <a:avLst/>
          </a:prstGeom>
        </p:spPr>
        <p:txBody>
          <a:bodyPr>
            <a:normAutofit fontScale="90000"/>
          </a:bodyPr>
          <a:lstStyle/>
          <a:p>
            <a:pPr defTabSz="2316421">
              <a:defRPr sz="9500" spc="-95"/>
            </a:pPr>
            <a:r>
              <a:rPr lang="en-IN" sz="8000" dirty="0"/>
              <a:t>1) AI-Assisted Energy Systems</a:t>
            </a:r>
            <a:br>
              <a:rPr lang="en-IN" dirty="0"/>
            </a:br>
            <a:endParaRPr dirty="0"/>
          </a:p>
        </p:txBody>
      </p:sp>
      <p:sp>
        <p:nvSpPr>
          <p:cNvPr id="197" name="Predictive Energy Management Models : AI and ML to analyze IoT sensor data and predict energy consumption patterns, enabling businesses to optimize their energy use. Eg:- it can predict peak usage hours in an office building and adjust systems accordingl"/>
          <p:cNvSpPr txBox="1">
            <a:spLocks noGrp="1"/>
          </p:cNvSpPr>
          <p:nvPr>
            <p:ph type="body" idx="1"/>
          </p:nvPr>
        </p:nvSpPr>
        <p:spPr>
          <a:xfrm>
            <a:off x="1777807" y="3381874"/>
            <a:ext cx="20828386" cy="7889099"/>
          </a:xfrm>
          <a:prstGeom prst="rect">
            <a:avLst/>
          </a:prstGeom>
        </p:spPr>
        <p:txBody>
          <a:bodyPr>
            <a:normAutofit/>
          </a:bodyPr>
          <a:lstStyle/>
          <a:p>
            <a:pPr lvl="2">
              <a:lnSpc>
                <a:spcPct val="150000"/>
              </a:lnSpc>
            </a:pPr>
            <a:r>
              <a:rPr sz="4000" u="sng" dirty="0"/>
              <a:t>Predictive Energy Management Models</a:t>
            </a:r>
            <a:r>
              <a:rPr sz="4000" dirty="0"/>
              <a:t> : AI and ML to analyze IoT sensor data and predict energy consumption patterns, enabling businesses to optimize their energy use. </a:t>
            </a:r>
            <a:r>
              <a:rPr sz="4000" dirty="0" err="1"/>
              <a:t>Eg</a:t>
            </a:r>
            <a:r>
              <a:rPr sz="4000" dirty="0"/>
              <a:t>:- it can predict peak usage hours in an office building and adjust systems accordingly to save energy.</a:t>
            </a:r>
            <a:endParaRPr lang="en-IN" sz="4000" dirty="0"/>
          </a:p>
          <a:p>
            <a:pPr marL="1219170" lvl="2" indent="0">
              <a:lnSpc>
                <a:spcPct val="150000"/>
              </a:lnSpc>
              <a:buNone/>
            </a:pPr>
            <a:endParaRPr sz="4000" dirty="0"/>
          </a:p>
          <a:p>
            <a:pPr lvl="2">
              <a:lnSpc>
                <a:spcPct val="150000"/>
              </a:lnSpc>
            </a:pPr>
            <a:r>
              <a:rPr sz="4000" dirty="0"/>
              <a:t>AI-powered device provides detailed real-time statistics of household appliance energy consumption, allowing users to make informed decisions about their </a:t>
            </a:r>
            <a:r>
              <a:rPr sz="4000" dirty="0" err="1"/>
              <a:t>energ</a:t>
            </a:r>
            <a:r>
              <a:rPr lang="en-IN" sz="4000" dirty="0"/>
              <a:t>y</a:t>
            </a:r>
            <a:r>
              <a:rPr sz="4000" dirty="0"/>
              <a:t> use.</a:t>
            </a:r>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061278EF-A458-5D15-C04B-6795A8E70200}"/>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9" name="Slide Title"/>
          <p:cNvSpPr txBox="1">
            <a:spLocks noGrp="1"/>
          </p:cNvSpPr>
          <p:nvPr>
            <p:ph type="title"/>
          </p:nvPr>
        </p:nvSpPr>
        <p:spPr>
          <a:xfrm>
            <a:off x="3005646" y="964095"/>
            <a:ext cx="17522826" cy="1413928"/>
          </a:xfrm>
          <a:prstGeom prst="rect">
            <a:avLst/>
          </a:prstGeom>
        </p:spPr>
        <p:txBody>
          <a:bodyPr>
            <a:normAutofit fontScale="90000"/>
          </a:bodyPr>
          <a:lstStyle/>
          <a:p>
            <a:pPr defTabSz="2316421">
              <a:defRPr sz="9500" spc="-95"/>
            </a:pPr>
            <a:r>
              <a:rPr lang="en-IN" sz="8800" dirty="0"/>
              <a:t>Limitations of AI-Assisted Systems</a:t>
            </a:r>
            <a:br>
              <a:rPr lang="en-IN" dirty="0"/>
            </a:br>
            <a:endParaRPr dirty="0"/>
          </a:p>
        </p:txBody>
      </p:sp>
      <p:sp>
        <p:nvSpPr>
          <p:cNvPr id="201" name="Data Privacy Concerns : Centralized AI models require access to large amounts of consumer data. For instance, in smart home systems, sensitive data on daily activities could be exposed to cyber threats.…"/>
          <p:cNvSpPr txBox="1">
            <a:spLocks noGrp="1"/>
          </p:cNvSpPr>
          <p:nvPr>
            <p:ph type="body" idx="1"/>
          </p:nvPr>
        </p:nvSpPr>
        <p:spPr>
          <a:xfrm>
            <a:off x="2125676" y="3381875"/>
            <a:ext cx="20132647" cy="7495209"/>
          </a:xfrm>
          <a:prstGeom prst="rect">
            <a:avLst/>
          </a:prstGeom>
        </p:spPr>
        <p:txBody>
          <a:bodyPr>
            <a:normAutofit/>
          </a:bodyPr>
          <a:lstStyle/>
          <a:p>
            <a:pPr>
              <a:lnSpc>
                <a:spcPct val="150000"/>
              </a:lnSpc>
            </a:pPr>
            <a:r>
              <a:rPr sz="4400" u="sng" dirty="0"/>
              <a:t>Data Privacy Concerns</a:t>
            </a:r>
            <a:r>
              <a:rPr sz="4400" dirty="0"/>
              <a:t> : Centralized AI models require access to large amounts of consumer data. For instance, in smart home systems, sensitive data on daily activities could be exposed to cyber threats.</a:t>
            </a:r>
          </a:p>
          <a:p>
            <a:pPr>
              <a:lnSpc>
                <a:spcPct val="150000"/>
              </a:lnSpc>
            </a:pPr>
            <a:r>
              <a:rPr sz="4400" u="sng" dirty="0"/>
              <a:t>Dependence on Centralized Infrastructure</a:t>
            </a:r>
            <a:r>
              <a:rPr sz="4400" dirty="0"/>
              <a:t> : AI models often rely on centralized data storage and processing, which may lead to bottlenecks and potential single points of failure.</a:t>
            </a:r>
            <a:endParaRPr lang="en-IN" sz="4400" dirty="0"/>
          </a:p>
          <a:p>
            <a:pPr>
              <a:lnSpc>
                <a:spcPct val="150000"/>
              </a:lnSpc>
            </a:pPr>
            <a:r>
              <a:rPr lang="en-IN" sz="4400" dirty="0"/>
              <a:t>Cannot handle Heterogenous data.</a:t>
            </a:r>
            <a:endParaRPr sz="4400" dirty="0"/>
          </a:p>
        </p:txBody>
      </p:sp>
    </p:spTree>
  </p:cSld>
  <p:clrMapOvr>
    <a:masterClrMapping/>
  </p:clrMapOvr>
  <p:transition spd="me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D9641A4-D156-C3E3-396A-34881C31C529}"/>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7" name="Alternate Approaches"/>
          <p:cNvSpPr txBox="1">
            <a:spLocks noGrp="1"/>
          </p:cNvSpPr>
          <p:nvPr>
            <p:ph type="title"/>
          </p:nvPr>
        </p:nvSpPr>
        <p:spPr>
          <a:xfrm>
            <a:off x="6705600" y="245670"/>
            <a:ext cx="10972800" cy="1524000"/>
          </a:xfrm>
          <a:prstGeom prst="rect">
            <a:avLst/>
          </a:prstGeom>
        </p:spPr>
        <p:txBody>
          <a:bodyPr>
            <a:normAutofit fontScale="90000"/>
          </a:bodyPr>
          <a:lstStyle>
            <a:lvl1pPr defTabSz="2316421">
              <a:defRPr sz="9500" spc="-95"/>
            </a:lvl1pPr>
          </a:lstStyle>
          <a:p>
            <a:r>
              <a:rPr lang="en-IN" sz="6600" dirty="0"/>
              <a:t>2)  Blockchain-Based Energy Models</a:t>
            </a:r>
          </a:p>
        </p:txBody>
      </p:sp>
      <p:sp>
        <p:nvSpPr>
          <p:cNvPr id="188" name="1)  Blockchain-Based Energy Models"/>
          <p:cNvSpPr txBox="1">
            <a:spLocks noGrp="1"/>
          </p:cNvSpPr>
          <p:nvPr>
            <p:ph type="body" sz="quarter" idx="21"/>
          </p:nvPr>
        </p:nvSpPr>
        <p:spPr>
          <a:xfrm>
            <a:off x="1206500" y="1669773"/>
            <a:ext cx="21971000" cy="1003301"/>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a:bodyPr>
          <a:lstStyle/>
          <a:p>
            <a:endParaRPr dirty="0"/>
          </a:p>
        </p:txBody>
      </p:sp>
      <p:sp>
        <p:nvSpPr>
          <p:cNvPr id="189" name="Peer-to-Peer (P2P) Energy Trading : Consumers can trade excess energy resources with neighbors using blockchain technology. This decentralized approach eliminates the need for a central authority, making transactions transparent, tamper-proof, and more e"/>
          <p:cNvSpPr txBox="1">
            <a:spLocks noGrp="1"/>
          </p:cNvSpPr>
          <p:nvPr>
            <p:ph type="body" idx="1"/>
          </p:nvPr>
        </p:nvSpPr>
        <p:spPr>
          <a:xfrm>
            <a:off x="1206500" y="2479167"/>
            <a:ext cx="20898125" cy="7932531"/>
          </a:xfrm>
          <a:prstGeom prst="rect">
            <a:avLst/>
          </a:prstGeom>
        </p:spPr>
        <p:txBody>
          <a:bodyPr>
            <a:noAutofit/>
          </a:bodyPr>
          <a:lstStyle/>
          <a:p>
            <a:pPr lvl="2">
              <a:lnSpc>
                <a:spcPct val="150000"/>
              </a:lnSpc>
            </a:pPr>
            <a:r>
              <a:rPr sz="4400" u="sng" dirty="0"/>
              <a:t>Peer-to-Peer (P2P) Energy Trading</a:t>
            </a:r>
            <a:r>
              <a:rPr sz="4400" dirty="0"/>
              <a:t> : Consumers can trade excess energy resources</a:t>
            </a:r>
            <a:r>
              <a:rPr lang="en-IN" sz="4400" dirty="0"/>
              <a:t> </a:t>
            </a:r>
            <a:r>
              <a:rPr sz="4400" dirty="0"/>
              <a:t>with neighbors using blockchain technology. This decentralized approach eliminates the need for a central authority, making transactions transparent, tamper-proof, and more efficient.</a:t>
            </a:r>
          </a:p>
          <a:p>
            <a:pPr lvl="2">
              <a:lnSpc>
                <a:spcPct val="150000"/>
              </a:lnSpc>
            </a:pPr>
            <a:r>
              <a:rPr sz="4400" u="sng" dirty="0"/>
              <a:t>Tamper-Proof Transaction Records</a:t>
            </a:r>
            <a:r>
              <a:rPr sz="4400" dirty="0"/>
              <a:t> : Every energy transaction is recorded on a blockchain ledger, which cannot be altered, ensuring transparency and trust between parties.</a:t>
            </a:r>
          </a:p>
          <a:p>
            <a:pPr lvl="2">
              <a:lnSpc>
                <a:spcPct val="150000"/>
              </a:lnSpc>
            </a:pPr>
            <a:r>
              <a:rPr sz="4400" u="sng" dirty="0"/>
              <a:t>Automate Transactions</a:t>
            </a:r>
            <a:r>
              <a:rPr sz="4400" dirty="0"/>
              <a:t> : Smart contracts can be programmed to execute automatically when certain conditions are met. For example, if Bob’s battery level drops below 30%, a smart contract triggers a purchase of energy from Alice.</a:t>
            </a:r>
          </a:p>
        </p:txBody>
      </p:sp>
    </p:spTree>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DED2C36-EF16-4AEE-C244-BEB16E49806E}"/>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1" name="Slide Title"/>
          <p:cNvSpPr txBox="1">
            <a:spLocks noGrp="1"/>
          </p:cNvSpPr>
          <p:nvPr>
            <p:ph type="title"/>
          </p:nvPr>
        </p:nvSpPr>
        <p:spPr>
          <a:xfrm>
            <a:off x="3600573" y="1151100"/>
            <a:ext cx="17904542" cy="816847"/>
          </a:xfrm>
          <a:prstGeom prst="rect">
            <a:avLst/>
          </a:prstGeom>
        </p:spPr>
        <p:txBody>
          <a:bodyPr>
            <a:normAutofit fontScale="90000"/>
          </a:bodyPr>
          <a:lstStyle/>
          <a:p>
            <a:pPr defTabSz="2316421">
              <a:defRPr sz="9500" spc="-95"/>
            </a:pPr>
            <a:r>
              <a:rPr lang="en-IN" sz="8000" dirty="0"/>
              <a:t>Issues with Blockchain models</a:t>
            </a:r>
            <a:br>
              <a:rPr lang="en-IN" dirty="0"/>
            </a:br>
            <a:endParaRPr dirty="0"/>
          </a:p>
        </p:txBody>
      </p:sp>
      <p:sp>
        <p:nvSpPr>
          <p:cNvPr id="192" name="Issues with Blockchain models"/>
          <p:cNvSpPr txBox="1">
            <a:spLocks noGrp="1"/>
          </p:cNvSpPr>
          <p:nvPr>
            <p:ph type="body" sz="quarter" idx="21"/>
          </p:nvPr>
        </p:nvSpPr>
        <p:spPr>
          <a:xfrm flipV="1">
            <a:off x="1928190" y="3327399"/>
            <a:ext cx="21249309" cy="45719"/>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normAutofit fontScale="25000" lnSpcReduction="20000"/>
          </a:bodyPr>
          <a:lstStyle/>
          <a:p>
            <a:endParaRPr dirty="0"/>
          </a:p>
        </p:txBody>
      </p:sp>
      <p:sp>
        <p:nvSpPr>
          <p:cNvPr id="193" name="Scalability Issues :  As more participants join a blockchain-based energy network, the number of transactions increases, facing issues as transaction times slow down with network congestion."/>
          <p:cNvSpPr txBox="1">
            <a:spLocks noGrp="1"/>
          </p:cNvSpPr>
          <p:nvPr>
            <p:ph type="body" idx="1"/>
          </p:nvPr>
        </p:nvSpPr>
        <p:spPr>
          <a:xfrm>
            <a:off x="1928190" y="5425661"/>
            <a:ext cx="17522824" cy="6832600"/>
          </a:xfrm>
          <a:prstGeom prst="rect">
            <a:avLst/>
          </a:prstGeom>
        </p:spPr>
        <p:txBody>
          <a:bodyPr>
            <a:normAutofit/>
          </a:bodyPr>
          <a:lstStyle/>
          <a:p>
            <a:pPr lvl="1">
              <a:lnSpc>
                <a:spcPct val="150000"/>
              </a:lnSpc>
            </a:pPr>
            <a:r>
              <a:rPr sz="4800" dirty="0"/>
              <a:t>Scalability Issues :  As more participants join a blockchain-based energy network, the number of transactions increases, facing issues as transaction times slow down with network congestion.</a:t>
            </a:r>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3E27667-1267-0802-06E6-4320BF0993D4}"/>
              </a:ext>
            </a:extLst>
          </p:cNvPr>
          <p:cNvSpPr/>
          <p:nvPr/>
        </p:nvSpPr>
        <p:spPr>
          <a:xfrm>
            <a:off x="0" y="-39757"/>
            <a:ext cx="24384000" cy="2007704"/>
          </a:xfrm>
          <a:prstGeom prst="rect">
            <a:avLst/>
          </a:prstGeom>
          <a:solidFill>
            <a:schemeClr val="bg1">
              <a:lumMod val="7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03" name="Federated Learning"/>
          <p:cNvSpPr txBox="1">
            <a:spLocks noGrp="1"/>
          </p:cNvSpPr>
          <p:nvPr>
            <p:ph type="title"/>
          </p:nvPr>
        </p:nvSpPr>
        <p:spPr>
          <a:xfrm>
            <a:off x="6705600" y="202095"/>
            <a:ext cx="10972800" cy="1524000"/>
          </a:xfrm>
          <a:prstGeom prst="rect">
            <a:avLst/>
          </a:prstGeom>
        </p:spPr>
        <p:txBody>
          <a:bodyPr>
            <a:normAutofit fontScale="90000"/>
          </a:bodyPr>
          <a:lstStyle>
            <a:lvl1pPr defTabSz="2316421">
              <a:defRPr sz="9500" spc="-95"/>
            </a:lvl1pPr>
          </a:lstStyle>
          <a:p>
            <a:r>
              <a:rPr dirty="0"/>
              <a:t>Fe</a:t>
            </a:r>
            <a:r>
              <a:rPr lang="en-IN" dirty="0"/>
              <a:t>d</a:t>
            </a:r>
            <a:r>
              <a:rPr dirty="0" err="1"/>
              <a:t>erated</a:t>
            </a:r>
            <a:r>
              <a:rPr dirty="0"/>
              <a:t> Learning</a:t>
            </a:r>
          </a:p>
        </p:txBody>
      </p:sp>
      <p:sp>
        <p:nvSpPr>
          <p:cNvPr id="204" name="Slide Subtitle"/>
          <p:cNvSpPr txBox="1">
            <a:spLocks noGrp="1"/>
          </p:cNvSpPr>
          <p:nvPr>
            <p:ph type="body" sz="quarter" idx="21"/>
          </p:nvPr>
        </p:nvSpPr>
        <p:spPr>
          <a:xfrm>
            <a:off x="1206500" y="2320652"/>
            <a:ext cx="21971000" cy="1003301"/>
          </a:xfrm>
          <a:prstGeom prst="rect">
            <a:avLst/>
          </a:prstGeom>
        </p:spPr>
        <p:txBody>
          <a:bodyPr>
            <a:normAutofit/>
          </a:bodyPr>
          <a:lstStyle/>
          <a:p>
            <a:endParaRPr/>
          </a:p>
        </p:txBody>
      </p:sp>
      <p:sp>
        <p:nvSpPr>
          <p:cNvPr id="205" name="Federated Learning (FL) is a decentralized machine learning approach where multiple edge devices collaboratively train a model while keeping the data localized."/>
          <p:cNvSpPr txBox="1">
            <a:spLocks noGrp="1"/>
          </p:cNvSpPr>
          <p:nvPr>
            <p:ph type="body" idx="1"/>
          </p:nvPr>
        </p:nvSpPr>
        <p:spPr>
          <a:xfrm>
            <a:off x="1355273" y="4053556"/>
            <a:ext cx="21822227" cy="9823078"/>
          </a:xfrm>
          <a:prstGeom prst="rect">
            <a:avLst/>
          </a:prstGeom>
        </p:spPr>
        <p:txBody>
          <a:bodyPr>
            <a:normAutofit/>
          </a:bodyPr>
          <a:lstStyle/>
          <a:p>
            <a:r>
              <a:rPr dirty="0"/>
              <a:t>Federated Learning (FL) is a decentralized machine learning approach where multiple edge devices collaboratively train a model while keeping the data localized.</a:t>
            </a:r>
            <a:endParaRPr lang="en-IN" dirty="0"/>
          </a:p>
          <a:p>
            <a:endParaRPr dirty="0"/>
          </a:p>
        </p:txBody>
      </p:sp>
      <p:pic>
        <p:nvPicPr>
          <p:cNvPr id="206" name="flimage.png" descr="flimage.png"/>
          <p:cNvPicPr>
            <a:picLocks noChangeAspect="1"/>
          </p:cNvPicPr>
          <p:nvPr/>
        </p:nvPicPr>
        <p:blipFill>
          <a:blip r:embed="rId2"/>
          <a:stretch>
            <a:fillRect/>
          </a:stretch>
        </p:blipFill>
        <p:spPr>
          <a:xfrm>
            <a:off x="5943600" y="6433479"/>
            <a:ext cx="11749868" cy="6745808"/>
          </a:xfrm>
          <a:prstGeom prst="rect">
            <a:avLst/>
          </a:prstGeom>
          <a:ln w="12700">
            <a:miter lim="400000"/>
          </a:ln>
        </p:spPr>
      </p:pic>
    </p:spTree>
  </p:cSld>
  <p:clrMapOvr>
    <a:masterClrMapping/>
  </p:clrMapOvr>
  <p:transition spd="me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37_MinimalistDark">
  <a:themeElements>
    <a:clrScheme name="37_MinimalistDark">
      <a:dk1>
        <a:srgbClr val="000000"/>
      </a:dk1>
      <a:lt1>
        <a:srgbClr val="FFFFFF"/>
      </a:lt1>
      <a:dk2>
        <a:srgbClr val="6F6F6F"/>
      </a:dk2>
      <a:lt2>
        <a:srgbClr val="D5D5D5"/>
      </a:lt2>
      <a:accent1>
        <a:srgbClr val="9BAABB"/>
      </a:accent1>
      <a:accent2>
        <a:srgbClr val="4CECD6"/>
      </a:accent2>
      <a:accent3>
        <a:srgbClr val="31FD29"/>
      </a:accent3>
      <a:accent4>
        <a:srgbClr val="FEFB00"/>
      </a:accent4>
      <a:accent5>
        <a:srgbClr val="F8ADB9"/>
      </a:accent5>
      <a:accent6>
        <a:srgbClr val="DE9DFE"/>
      </a:accent6>
      <a:hlink>
        <a:srgbClr val="0000FF"/>
      </a:hlink>
      <a:folHlink>
        <a:srgbClr val="FF00FF"/>
      </a:folHlink>
    </a:clrScheme>
    <a:fontScheme name="37_MinimalistDark">
      <a:majorFont>
        <a:latin typeface="Produkt Extralight"/>
        <a:ea typeface="Produkt Extralight"/>
        <a:cs typeface="Produkt Extralight"/>
      </a:majorFont>
      <a:minorFont>
        <a:latin typeface="Produkt Extralight"/>
        <a:ea typeface="Produkt Extralight"/>
        <a:cs typeface="Produkt Extralight"/>
      </a:minorFont>
    </a:fontScheme>
    <a:fmtScheme name="37_MinimalistDar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chemeClr val="accent1">
                <a:satOff val="5092"/>
                <a:lumOff val="-28652"/>
              </a:schemeClr>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l" defTabSz="2438338" rtl="0" fontAlgn="auto" latinLnBrk="0" hangingPunct="0">
          <a:lnSpc>
            <a:spcPct val="100000"/>
          </a:lnSpc>
          <a:spcBef>
            <a:spcPts val="4700"/>
          </a:spcBef>
          <a:spcAft>
            <a:spcPts val="0"/>
          </a:spcAft>
          <a:buClrTx/>
          <a:buSzTx/>
          <a:buFontTx/>
          <a:buNone/>
          <a:tabLst/>
          <a:defRPr kumimoji="0" sz="4000" b="0" i="0" u="none" strike="noStrike" cap="none" spc="0" normalizeH="0" baseline="0">
            <a:ln>
              <a:noFill/>
            </a:ln>
            <a:solidFill>
              <a:srgbClr val="FFFFFF"/>
            </a:solidFill>
            <a:effectLst/>
            <a:uFillTx/>
            <a:latin typeface="Graphik Light"/>
            <a:ea typeface="Graphik Light"/>
            <a:cs typeface="Graphik Light"/>
            <a:sym typeface="Graphik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Props/app.xml><?xml version="1.0" encoding="utf-8"?>
<Properties xmlns="http://schemas.openxmlformats.org/officeDocument/2006/extended-properties" xmlns:vt="http://schemas.openxmlformats.org/officeDocument/2006/docPropsVTypes">
  <Template>Cream Neutral Minimalist New Business Pitch Deck Presentation</Template>
  <TotalTime>352</TotalTime>
  <Words>1655</Words>
  <Application>Microsoft Office PowerPoint</Application>
  <PresentationFormat>Custom</PresentationFormat>
  <Paragraphs>109</Paragraphs>
  <Slides>29</Slides>
  <Notes>1</Notes>
  <HiddenSlides>2</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Calibri</vt:lpstr>
      <vt:lpstr>Georgia</vt:lpstr>
      <vt:lpstr>Graphik Semibold</vt:lpstr>
      <vt:lpstr>Helvetica Neue</vt:lpstr>
      <vt:lpstr>Produkt Light</vt:lpstr>
      <vt:lpstr>Times New Roman</vt:lpstr>
      <vt:lpstr>Office Theme</vt:lpstr>
      <vt:lpstr>Towards sustainable energy management  :  Federated Learning </vt:lpstr>
      <vt:lpstr>Traditional Energy Management System</vt:lpstr>
      <vt:lpstr>Drawbacks of Centralized Models</vt:lpstr>
      <vt:lpstr>ALTERNATE APPROACHES</vt:lpstr>
      <vt:lpstr>1) AI-Assisted Energy Systems </vt:lpstr>
      <vt:lpstr>Limitations of AI-Assisted Systems </vt:lpstr>
      <vt:lpstr>2)  Blockchain-Based Energy Models</vt:lpstr>
      <vt:lpstr>Issues with Blockchain models </vt:lpstr>
      <vt:lpstr>Federated Learning</vt:lpstr>
      <vt:lpstr>PowerPoint Presentation</vt:lpstr>
      <vt:lpstr>Objective</vt:lpstr>
      <vt:lpstr>Approach</vt:lpstr>
      <vt:lpstr>Assumptions</vt:lpstr>
      <vt:lpstr>Naive Scheduling algorithms</vt:lpstr>
      <vt:lpstr>A better Solution</vt:lpstr>
      <vt:lpstr>PowerPoint Presentation</vt:lpstr>
      <vt:lpstr>PowerPoint Presentation</vt:lpstr>
      <vt:lpstr>PowerPoint Presentation</vt:lpstr>
      <vt:lpstr>PowerPoint Presentation</vt:lpstr>
      <vt:lpstr>PowerPoint Presentation</vt:lpstr>
      <vt:lpstr>FL vs ML</vt:lpstr>
      <vt:lpstr>Upcoming tasks </vt:lpstr>
      <vt:lpstr>References</vt:lpstr>
      <vt:lpstr>THANK YOU</vt:lpstr>
      <vt:lpstr>Splitting Data into Nodes</vt:lpstr>
      <vt:lpstr>Training and Aggregating Functions</vt:lpstr>
      <vt:lpstr>Federated Learning Process</vt:lpstr>
      <vt:lpstr>PowerPoint Presentation</vt:lpstr>
      <vt:lpstr>Comparison of Results(ML)</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R Prajwal Sam</cp:lastModifiedBy>
  <cp:revision>59</cp:revision>
  <dcterms:modified xsi:type="dcterms:W3CDTF">2024-11-07T09:33:24Z</dcterms:modified>
</cp:coreProperties>
</file>