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652" r:id="rId2"/>
    <p:sldMasterId id="2147483653" r:id="rId3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bd10a30d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32bd10a30d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c61734900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32c61734900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c61734900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32c61734900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c61734900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32c61734900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c61734900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2c61734900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c61734900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c61734900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c61734900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32c61734900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c61734900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32c61734900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c61734900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2c61734900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bccbf33f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32bccbf33f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bccbf33f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32bccbf33f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bccbf33f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32bccbf33f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bccbf33f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2bccbf33f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bccbf33f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32bccbf33f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bccbf33f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32bccbf33f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2bccbf33f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32bccbf33f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2bccbf33f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32bccbf33f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c61734900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32c61734900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bd10a30d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32bd10a30d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bd10a30d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32bd10a30d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bd10a30d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32bd10a30d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bd10a30d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32bd10a30d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3276720" y="3178080"/>
            <a:ext cx="1066320" cy="18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00" tIns="17275" rIns="34200" bIns="17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1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3276720" y="3178080"/>
            <a:ext cx="1066320" cy="18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00" tIns="17275" rIns="34200" bIns="17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2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1562040" y="3178080"/>
            <a:ext cx="1447560" cy="18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00" tIns="17275" rIns="34200" bIns="17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3276720" y="3178080"/>
            <a:ext cx="1066320" cy="18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00" tIns="17275" rIns="34200" bIns="17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dt" idx="10"/>
          </p:nvPr>
        </p:nvSpPr>
        <p:spPr>
          <a:xfrm>
            <a:off x="228600" y="3178080"/>
            <a:ext cx="1066320" cy="18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00" tIns="17275" rIns="34200" bIns="17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452520" y="4600800"/>
            <a:ext cx="823860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275" tIns="17275" rIns="17275" bIns="17275" anchor="b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2"/>
          </p:nvPr>
        </p:nvSpPr>
        <p:spPr>
          <a:xfrm>
            <a:off x="452520" y="2759040"/>
            <a:ext cx="8238600" cy="75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00" tIns="17275" rIns="34200" bIns="17275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52520" y="983160"/>
            <a:ext cx="8238600" cy="174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00" tIns="17275" rIns="34200" bIns="17275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3276720" y="3178080"/>
            <a:ext cx="1066320" cy="18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00" tIns="17275" rIns="34200" bIns="17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28600" y="137160"/>
            <a:ext cx="41144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00" tIns="17275" rIns="34200" bIns="17275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52520" y="871560"/>
            <a:ext cx="8238600" cy="3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275" tIns="17275" rIns="17275" bIns="17275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2"/>
          </p:nvPr>
        </p:nvSpPr>
        <p:spPr>
          <a:xfrm>
            <a:off x="228600" y="800280"/>
            <a:ext cx="411444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00" tIns="17275" rIns="34200" bIns="17275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3276720" y="3178080"/>
            <a:ext cx="1066320" cy="18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00" tIns="17275" rIns="34200" bIns="17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228600" y="3178080"/>
            <a:ext cx="1066320" cy="18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00" tIns="17275" rIns="34200" bIns="17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1562040" y="3178080"/>
            <a:ext cx="1447560" cy="18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00" tIns="17275" rIns="34200" bIns="17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3276720" y="3178080"/>
            <a:ext cx="1066320" cy="18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00" tIns="17275" rIns="34200" bIns="17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600"/>
              <a:buFont typeface="Calibri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438200" cy="14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>
            <a:spLocks noGrp="1"/>
          </p:cNvSpPr>
          <p:nvPr>
            <p:ph type="body" idx="4294967295"/>
          </p:nvPr>
        </p:nvSpPr>
        <p:spPr>
          <a:xfrm>
            <a:off x="452520" y="4600800"/>
            <a:ext cx="8238600" cy="24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275" tIns="17275" rIns="17275" bIns="17275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1673640" y="-454680"/>
            <a:ext cx="8365680" cy="170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00" tIns="17275" rIns="34200" bIns="1727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Georgia"/>
              <a:buNone/>
            </a:pPr>
            <a:r>
              <a:rPr lang="en" sz="2700" b="1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Towards sustainable energy management  : </a:t>
            </a:r>
            <a:br>
              <a:rPr lang="en" sz="2700"/>
            </a:br>
            <a:r>
              <a:rPr lang="en" sz="2700" b="1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Federated Learning </a:t>
            </a:r>
            <a:endParaRPr sz="27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2102040" y="1877400"/>
            <a:ext cx="4688280" cy="21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00" tIns="17275" rIns="34200" bIns="17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Vatsa Khatri (BT21CSE006)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Prajwal Sam Rachapudy (BT21CSE015)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Harsh Deshmukh (BT21CSE020)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Rashmi Sharma (BT21CSE022)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guidance of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PVN Prashanth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0EB771-6F7F-4285-D2A5-37141FAED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279" y="906800"/>
            <a:ext cx="5798633" cy="2910532"/>
          </a:xfrm>
          <a:prstGeom prst="rect">
            <a:avLst/>
          </a:prstGeom>
        </p:spPr>
      </p:pic>
      <p:sp>
        <p:nvSpPr>
          <p:cNvPr id="103" name="Google Shape;103;p16"/>
          <p:cNvSpPr/>
          <p:nvPr/>
        </p:nvSpPr>
        <p:spPr>
          <a:xfrm>
            <a:off x="0" y="-14760"/>
            <a:ext cx="9143700" cy="7524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00" tIns="17275" rIns="34200" bIns="17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286200" y="302300"/>
            <a:ext cx="86274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00" tIns="17275" rIns="34200" bIns="17275" anchor="ctr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P2P(shift from centralized to decentralized approach)</a:t>
            </a:r>
            <a:endParaRPr sz="30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Calibri"/>
              <a:buNone/>
            </a:pPr>
            <a:endParaRPr sz="32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34800" y="817750"/>
            <a:ext cx="9108900" cy="4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Here,                represents                            where every node has its unique</a:t>
            </a:r>
            <a:endParaRPr sz="1800"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                                                                      PORT NUMBER(8080,8081,etc.)                       </a:t>
            </a:r>
            <a:endParaRPr sz="1800" dirty="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3650" y="3987575"/>
            <a:ext cx="1043875" cy="104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6275" y="3402100"/>
            <a:ext cx="1807276" cy="168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0" y="-14760"/>
            <a:ext cx="9143700" cy="7527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00" tIns="17275" rIns="34200" bIns="17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00475" y="1426675"/>
            <a:ext cx="6539100" cy="1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🔴 </a:t>
            </a:r>
            <a:r>
              <a:rPr lang="en" sz="1300" b="1">
                <a:solidFill>
                  <a:schemeClr val="dk1"/>
                </a:solidFill>
              </a:rPr>
              <a:t>Lack of Synchronization</a:t>
            </a:r>
            <a:r>
              <a:rPr lang="en" sz="1300">
                <a:solidFill>
                  <a:schemeClr val="dk1"/>
                </a:solidFill>
              </a:rPr>
              <a:t> → Devices may have different versions of the model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🔴 </a:t>
            </a:r>
            <a:r>
              <a:rPr lang="en" sz="1300" b="1">
                <a:solidFill>
                  <a:schemeClr val="dk1"/>
                </a:solidFill>
              </a:rPr>
              <a:t>Straggler Problem</a:t>
            </a:r>
            <a:r>
              <a:rPr lang="en" sz="1300">
                <a:solidFill>
                  <a:schemeClr val="dk1"/>
                </a:solidFill>
              </a:rPr>
              <a:t> → Slow devices slow down the entire training process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🔴 </a:t>
            </a:r>
            <a:r>
              <a:rPr lang="en" sz="1300" b="1">
                <a:solidFill>
                  <a:schemeClr val="dk1"/>
                </a:solidFill>
              </a:rPr>
              <a:t>Data Tampering &amp; Security:</a:t>
            </a:r>
            <a:r>
              <a:rPr lang="en" sz="1300">
                <a:solidFill>
                  <a:schemeClr val="dk1"/>
                </a:solidFill>
              </a:rPr>
              <a:t> No central validation, risk of </a:t>
            </a:r>
            <a:r>
              <a:rPr lang="en" sz="1300" b="1">
                <a:solidFill>
                  <a:schemeClr val="dk1"/>
                </a:solidFill>
              </a:rPr>
              <a:t>poisoning attacks</a:t>
            </a:r>
            <a:br>
              <a:rPr lang="en" sz="1300" b="1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🔴 </a:t>
            </a:r>
            <a:r>
              <a:rPr lang="en" sz="1300" b="1">
                <a:solidFill>
                  <a:schemeClr val="dk1"/>
                </a:solidFill>
              </a:rPr>
              <a:t>High Communication Overhead</a:t>
            </a:r>
            <a:r>
              <a:rPr lang="en" sz="1300">
                <a:solidFill>
                  <a:schemeClr val="dk1"/>
                </a:solidFill>
              </a:rPr>
              <a:t> → Devices continuously exchanging updates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493250" y="138400"/>
            <a:ext cx="6893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Issues with P2P Networks in Federated Learning</a:t>
            </a:r>
            <a:endParaRPr sz="22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/>
          <p:nvPr/>
        </p:nvSpPr>
        <p:spPr>
          <a:xfrm>
            <a:off x="0" y="-14760"/>
            <a:ext cx="9143700" cy="7527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00" tIns="17275" rIns="34200" bIns="17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1437575" y="161500"/>
            <a:ext cx="633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Proposed Architecture for P2P AFL-DAG</a:t>
            </a:r>
            <a:endParaRPr sz="2200" b="1"/>
          </a:p>
        </p:txBody>
      </p:sp>
      <p:sp>
        <p:nvSpPr>
          <p:cNvPr id="122" name="Google Shape;122;p18"/>
          <p:cNvSpPr txBox="1"/>
          <p:nvPr/>
        </p:nvSpPr>
        <p:spPr>
          <a:xfrm>
            <a:off x="991725" y="1143975"/>
            <a:ext cx="6839100" cy="23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Key Components of the Architecture:</a:t>
            </a:r>
            <a:br>
              <a:rPr lang="en" sz="1600" b="1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1️. </a:t>
            </a:r>
            <a:r>
              <a:rPr lang="en" b="1">
                <a:solidFill>
                  <a:schemeClr val="dk1"/>
                </a:solidFill>
              </a:rPr>
              <a:t>Edge Devices (P2P Nodes)</a:t>
            </a:r>
            <a:r>
              <a:rPr lang="en">
                <a:solidFill>
                  <a:schemeClr val="dk1"/>
                </a:solidFill>
              </a:rPr>
              <a:t> – Perform local training and communicate via DAG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2️. </a:t>
            </a:r>
            <a:r>
              <a:rPr lang="en" b="1">
                <a:solidFill>
                  <a:schemeClr val="dk1"/>
                </a:solidFill>
              </a:rPr>
              <a:t>Multi-access Edge Computing (MEC) Servers</a:t>
            </a:r>
            <a:r>
              <a:rPr lang="en">
                <a:solidFill>
                  <a:schemeClr val="dk1"/>
                </a:solidFill>
              </a:rPr>
              <a:t> – Store full DAG, validate transactions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3️. </a:t>
            </a:r>
            <a:r>
              <a:rPr lang="en" b="1">
                <a:solidFill>
                  <a:schemeClr val="dk1"/>
                </a:solidFill>
              </a:rPr>
              <a:t>DAG</a:t>
            </a:r>
            <a:r>
              <a:rPr lang="en">
                <a:solidFill>
                  <a:schemeClr val="dk1"/>
                </a:solidFill>
              </a:rPr>
              <a:t> Stores model updates as transactions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4️. </a:t>
            </a:r>
            <a:r>
              <a:rPr lang="en" b="1">
                <a:solidFill>
                  <a:schemeClr val="dk1"/>
                </a:solidFill>
              </a:rPr>
              <a:t>Sub-DAG (Per-Device)</a:t>
            </a:r>
            <a:r>
              <a:rPr lang="en">
                <a:solidFill>
                  <a:schemeClr val="dk1"/>
                </a:solidFill>
              </a:rPr>
              <a:t> – Each device maintains a local subset of DAG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>
            <a:off x="0" y="-14760"/>
            <a:ext cx="9143700" cy="7527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00" tIns="17275" rIns="34200" bIns="17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1470200" y="161500"/>
            <a:ext cx="6087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/>
              <a:t>Proposed Architecture for P2P AFL-DAG</a:t>
            </a:r>
            <a:endParaRPr sz="2200" b="1"/>
          </a:p>
        </p:txBody>
      </p:sp>
      <p:sp>
        <p:nvSpPr>
          <p:cNvPr id="129" name="Google Shape;129;p19"/>
          <p:cNvSpPr txBox="1"/>
          <p:nvPr/>
        </p:nvSpPr>
        <p:spPr>
          <a:xfrm>
            <a:off x="1416025" y="971325"/>
            <a:ext cx="6087600" cy="18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What is MEC (Multi-access Edge Computing)?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Multi-access Edge Computing (MEC)</a:t>
            </a:r>
            <a:r>
              <a:rPr lang="en" sz="1300">
                <a:solidFill>
                  <a:schemeClr val="dk1"/>
                </a:solidFill>
              </a:rPr>
              <a:t> (also known as </a:t>
            </a:r>
            <a:r>
              <a:rPr lang="en" sz="1300" b="1">
                <a:solidFill>
                  <a:schemeClr val="dk1"/>
                </a:solidFill>
              </a:rPr>
              <a:t>Mobile Edge Computing</a:t>
            </a:r>
            <a:r>
              <a:rPr lang="en" sz="1300">
                <a:solidFill>
                  <a:schemeClr val="dk1"/>
                </a:solidFill>
              </a:rPr>
              <a:t>) is a </a:t>
            </a:r>
            <a:r>
              <a:rPr lang="en" sz="1300" b="1">
                <a:solidFill>
                  <a:schemeClr val="dk1"/>
                </a:solidFill>
              </a:rPr>
              <a:t>distributed computing framework</a:t>
            </a:r>
            <a:r>
              <a:rPr lang="en" sz="1300">
                <a:solidFill>
                  <a:schemeClr val="dk1"/>
                </a:solidFill>
              </a:rPr>
              <a:t> that brings </a:t>
            </a:r>
            <a:r>
              <a:rPr lang="en" sz="1300" b="1">
                <a:solidFill>
                  <a:schemeClr val="dk1"/>
                </a:solidFill>
              </a:rPr>
              <a:t>computation and data storage closer to edge devices</a:t>
            </a:r>
            <a:r>
              <a:rPr lang="en" sz="1300">
                <a:solidFill>
                  <a:schemeClr val="dk1"/>
                </a:solidFill>
              </a:rPr>
              <a:t> instead of relying on centralized cloud servers.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1416025" y="2632475"/>
            <a:ext cx="5178300" cy="21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Key Features of MEC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✅ </a:t>
            </a:r>
            <a:r>
              <a:rPr lang="en" sz="1300" b="1">
                <a:solidFill>
                  <a:schemeClr val="dk1"/>
                </a:solidFill>
              </a:rPr>
              <a:t>Low Latency</a:t>
            </a:r>
            <a:r>
              <a:rPr lang="en" sz="1300">
                <a:solidFill>
                  <a:schemeClr val="dk1"/>
                </a:solidFill>
              </a:rPr>
              <a:t> → Reduces delay by processing data near the source.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✅ </a:t>
            </a:r>
            <a:r>
              <a:rPr lang="en" sz="1300" b="1">
                <a:solidFill>
                  <a:schemeClr val="dk1"/>
                </a:solidFill>
              </a:rPr>
              <a:t>Bandwidth Optimization</a:t>
            </a:r>
            <a:r>
              <a:rPr lang="en" sz="1300">
                <a:solidFill>
                  <a:schemeClr val="dk1"/>
                </a:solidFill>
              </a:rPr>
              <a:t> → Reduces reliance on cloud-based networks.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✅ </a:t>
            </a:r>
            <a:r>
              <a:rPr lang="en" sz="1300" b="1">
                <a:solidFill>
                  <a:schemeClr val="dk1"/>
                </a:solidFill>
              </a:rPr>
              <a:t>Security &amp; Privacy</a:t>
            </a:r>
            <a:r>
              <a:rPr lang="en" sz="1300">
                <a:solidFill>
                  <a:schemeClr val="dk1"/>
                </a:solidFill>
              </a:rPr>
              <a:t> → Keeps data localized, reducing exposure.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✅ </a:t>
            </a:r>
            <a:r>
              <a:rPr lang="en" sz="1300" b="1">
                <a:solidFill>
                  <a:schemeClr val="dk1"/>
                </a:solidFill>
              </a:rPr>
              <a:t>Scalability</a:t>
            </a:r>
            <a:r>
              <a:rPr lang="en" sz="1300">
                <a:solidFill>
                  <a:schemeClr val="dk1"/>
                </a:solidFill>
              </a:rPr>
              <a:t> → Supports massive IoT and FL applications.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0" y="-14760"/>
            <a:ext cx="9143700" cy="7527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00" tIns="17275" rIns="34200" bIns="17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1133100" y="1154850"/>
            <a:ext cx="6585600" cy="318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In an </a:t>
            </a:r>
            <a:r>
              <a:rPr lang="en" sz="1500" b="1" dirty="0">
                <a:solidFill>
                  <a:schemeClr val="dk1"/>
                </a:solidFill>
              </a:rPr>
              <a:t>AFL-DAG system</a:t>
            </a:r>
            <a:r>
              <a:rPr lang="en" sz="1500" dirty="0">
                <a:solidFill>
                  <a:schemeClr val="dk1"/>
                </a:solidFill>
              </a:rPr>
              <a:t>, MEC servers play the role of </a:t>
            </a:r>
            <a:r>
              <a:rPr lang="en" sz="1500" b="1" dirty="0">
                <a:solidFill>
                  <a:schemeClr val="dk1"/>
                </a:solidFill>
              </a:rPr>
              <a:t>nodes</a:t>
            </a:r>
            <a:r>
              <a:rPr lang="en" sz="1500" dirty="0">
                <a:solidFill>
                  <a:schemeClr val="dk1"/>
                </a:solidFill>
              </a:rPr>
              <a:t> that help: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1️⃣ </a:t>
            </a:r>
            <a:r>
              <a:rPr lang="en" sz="1500" b="1" dirty="0">
                <a:solidFill>
                  <a:schemeClr val="dk1"/>
                </a:solidFill>
              </a:rPr>
              <a:t>Store &amp; Maintain the Global DAG Ledger</a:t>
            </a:r>
            <a:r>
              <a:rPr lang="en" sz="1500" dirty="0">
                <a:solidFill>
                  <a:schemeClr val="dk1"/>
                </a:solidFill>
              </a:rPr>
              <a:t> (full transaction history).</a:t>
            </a:r>
            <a:br>
              <a:rPr lang="en" sz="1500" dirty="0">
                <a:solidFill>
                  <a:schemeClr val="dk1"/>
                </a:solidFill>
              </a:rPr>
            </a:br>
            <a:r>
              <a:rPr lang="en" sz="1500" dirty="0">
                <a:solidFill>
                  <a:schemeClr val="dk1"/>
                </a:solidFill>
              </a:rPr>
              <a:t>2️⃣ </a:t>
            </a:r>
            <a:r>
              <a:rPr lang="en" sz="1500" b="1" dirty="0">
                <a:solidFill>
                  <a:schemeClr val="dk1"/>
                </a:solidFill>
              </a:rPr>
              <a:t>Validate Model Updates</a:t>
            </a:r>
            <a:r>
              <a:rPr lang="en" sz="1500" dirty="0">
                <a:solidFill>
                  <a:schemeClr val="dk1"/>
                </a:solidFill>
              </a:rPr>
              <a:t> from edge devices before adding them to DAG.</a:t>
            </a:r>
            <a:br>
              <a:rPr lang="en" sz="1500" dirty="0">
                <a:solidFill>
                  <a:schemeClr val="dk1"/>
                </a:solidFill>
              </a:rPr>
            </a:br>
            <a:r>
              <a:rPr lang="en" sz="1500" dirty="0">
                <a:solidFill>
                  <a:schemeClr val="dk1"/>
                </a:solidFill>
              </a:rPr>
              <a:t>3️⃣ </a:t>
            </a:r>
            <a:r>
              <a:rPr lang="en" sz="1500" b="1" dirty="0">
                <a:solidFill>
                  <a:schemeClr val="dk1"/>
                </a:solidFill>
              </a:rPr>
              <a:t>Assist in Global Model Aggregation</a:t>
            </a:r>
            <a:r>
              <a:rPr lang="en" sz="1500" dirty="0">
                <a:solidFill>
                  <a:schemeClr val="dk1"/>
                </a:solidFill>
              </a:rPr>
              <a:t> by running FedAvg, FedProx, etc.</a:t>
            </a:r>
            <a:br>
              <a:rPr lang="en" sz="1500" dirty="0">
                <a:solidFill>
                  <a:schemeClr val="dk1"/>
                </a:solidFill>
              </a:rPr>
            </a:br>
            <a:r>
              <a:rPr lang="en" sz="1500" dirty="0">
                <a:solidFill>
                  <a:schemeClr val="dk1"/>
                </a:solidFill>
              </a:rPr>
              <a:t>4️⃣ </a:t>
            </a:r>
            <a:r>
              <a:rPr lang="en" sz="1500" b="1" dirty="0">
                <a:solidFill>
                  <a:schemeClr val="dk1"/>
                </a:solidFill>
              </a:rPr>
              <a:t>Distribute the Latest Model</a:t>
            </a:r>
            <a:r>
              <a:rPr lang="en" sz="1500" dirty="0">
                <a:solidFill>
                  <a:schemeClr val="dk1"/>
                </a:solidFill>
              </a:rPr>
              <a:t> back to edge devices asynchronously.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b="1" dirty="0">
                <a:solidFill>
                  <a:schemeClr val="dk1"/>
                </a:solidFill>
              </a:rPr>
              <a:t>Example:</a:t>
            </a:r>
            <a:r>
              <a:rPr lang="en" sz="1500" dirty="0">
                <a:solidFill>
                  <a:schemeClr val="dk1"/>
                </a:solidFill>
              </a:rPr>
              <a:t> In an IoT-based federated learning system, MEC servers </a:t>
            </a:r>
            <a:r>
              <a:rPr lang="en" sz="1500" b="1" dirty="0">
                <a:solidFill>
                  <a:schemeClr val="dk1"/>
                </a:solidFill>
              </a:rPr>
              <a:t>store and validate local model updates</a:t>
            </a:r>
            <a:r>
              <a:rPr lang="en" sz="1500" dirty="0">
                <a:solidFill>
                  <a:schemeClr val="dk1"/>
                </a:solidFill>
              </a:rPr>
              <a:t> before adding them to the DAG ledger.</a:t>
            </a:r>
            <a:endParaRPr sz="1500" dirty="0">
              <a:solidFill>
                <a:schemeClr val="dk1"/>
              </a:solidFill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1133100" y="169150"/>
            <a:ext cx="489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How MEC Works in AFL-DAG?</a:t>
            </a:r>
            <a:endParaRPr sz="22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 b="1">
                <a:solidFill>
                  <a:schemeClr val="dk1"/>
                </a:solidFill>
              </a:rPr>
              <a:t>Why is MEC "Semi-Trusted" and Not Fully Trusted?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In AFL-DAG, </a:t>
            </a:r>
            <a:r>
              <a:rPr lang="en" sz="1100" b="1">
                <a:solidFill>
                  <a:schemeClr val="dk1"/>
                </a:solidFill>
              </a:rPr>
              <a:t>MEC servers are considered "semi-trusted" instead of fully trusted</a:t>
            </a:r>
            <a:r>
              <a:rPr lang="en" sz="1100">
                <a:solidFill>
                  <a:schemeClr val="dk1"/>
                </a:solidFill>
              </a:rPr>
              <a:t> because: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 b="1">
                <a:solidFill>
                  <a:schemeClr val="dk1"/>
                </a:solidFill>
              </a:rPr>
              <a:t>1️⃣ MEC Servers Can Be Compromised</a:t>
            </a:r>
            <a:endParaRPr sz="1300" b="1">
              <a:solidFill>
                <a:schemeClr val="dk1"/>
              </a:solidFill>
            </a:endParaRPr>
          </a:p>
          <a:p>
            <a:pPr marL="457200" lvl="0" indent="-26177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MEC servers are </a:t>
            </a:r>
            <a:r>
              <a:rPr lang="en" sz="1100" b="1">
                <a:solidFill>
                  <a:schemeClr val="dk1"/>
                </a:solidFill>
              </a:rPr>
              <a:t>not fully decentralized</a:t>
            </a:r>
            <a:r>
              <a:rPr lang="en" sz="1100">
                <a:solidFill>
                  <a:schemeClr val="dk1"/>
                </a:solidFill>
              </a:rPr>
              <a:t> like the edge devices in a DAG network.</a:t>
            </a:r>
            <a:endParaRPr sz="1100">
              <a:solidFill>
                <a:schemeClr val="dk1"/>
              </a:solidFill>
            </a:endParaRPr>
          </a:p>
          <a:p>
            <a:pPr marL="457200" lvl="0" indent="-26177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If an attacker gains control of an MEC server, they could manipulate </a:t>
            </a:r>
            <a:r>
              <a:rPr lang="en" sz="1100" b="1">
                <a:solidFill>
                  <a:schemeClr val="dk1"/>
                </a:solidFill>
              </a:rPr>
              <a:t>model updates</a:t>
            </a:r>
            <a:r>
              <a:rPr lang="en" sz="1100">
                <a:solidFill>
                  <a:schemeClr val="dk1"/>
                </a:solidFill>
              </a:rPr>
              <a:t>, introduce </a:t>
            </a:r>
            <a:r>
              <a:rPr lang="en" sz="1100" b="1">
                <a:solidFill>
                  <a:schemeClr val="dk1"/>
                </a:solidFill>
              </a:rPr>
              <a:t>bias</a:t>
            </a:r>
            <a:r>
              <a:rPr lang="en" sz="1100">
                <a:solidFill>
                  <a:schemeClr val="dk1"/>
                </a:solidFill>
              </a:rPr>
              <a:t>, or perform </a:t>
            </a:r>
            <a:r>
              <a:rPr lang="en" sz="1100" b="1">
                <a:solidFill>
                  <a:schemeClr val="dk1"/>
                </a:solidFill>
              </a:rPr>
              <a:t>data poisoning attacks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 b="1">
                <a:solidFill>
                  <a:schemeClr val="dk1"/>
                </a:solidFill>
              </a:rPr>
              <a:t>2️⃣ They Do Not Control the Entire DAG</a:t>
            </a:r>
            <a:endParaRPr sz="1300" b="1">
              <a:solidFill>
                <a:schemeClr val="dk1"/>
              </a:solidFill>
            </a:endParaRPr>
          </a:p>
          <a:p>
            <a:pPr marL="457200" lvl="0" indent="-26177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Unlike traditional FL, where a central server aggregates all updates, MEC servers in DAG </a:t>
            </a:r>
            <a:r>
              <a:rPr lang="en" sz="1100" b="1">
                <a:solidFill>
                  <a:schemeClr val="dk1"/>
                </a:solidFill>
              </a:rPr>
              <a:t>only validate and store transactions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marL="457200" lvl="0" indent="-26177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lang="en" sz="1100" b="1">
                <a:solidFill>
                  <a:schemeClr val="dk1"/>
                </a:solidFill>
              </a:rPr>
              <a:t>final model decision is decentralized</a:t>
            </a:r>
            <a:r>
              <a:rPr lang="en" sz="1100">
                <a:solidFill>
                  <a:schemeClr val="dk1"/>
                </a:solidFill>
              </a:rPr>
              <a:t>, meaning MEC servers </a:t>
            </a:r>
            <a:r>
              <a:rPr lang="en" sz="1100" b="1">
                <a:solidFill>
                  <a:schemeClr val="dk1"/>
                </a:solidFill>
              </a:rPr>
              <a:t>cannot dictate the global model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 b="1">
                <a:solidFill>
                  <a:schemeClr val="dk1"/>
                </a:solidFill>
              </a:rPr>
              <a:t>3️⃣ DAG Provides Additional Security Against Malicious MEC Nodes</a:t>
            </a:r>
            <a:endParaRPr sz="1300" b="1">
              <a:solidFill>
                <a:schemeClr val="dk1"/>
              </a:solidFill>
            </a:endParaRPr>
          </a:p>
          <a:p>
            <a:pPr marL="457200" lvl="0" indent="-26177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DAG-based validation ensures that </a:t>
            </a:r>
            <a:r>
              <a:rPr lang="en" sz="1100" b="1">
                <a:solidFill>
                  <a:schemeClr val="dk1"/>
                </a:solidFill>
              </a:rPr>
              <a:t>even if an MEC server is compromised, the network can ignore or reject bad transactions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marL="457200" lvl="0" indent="-26177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 b="1">
                <a:solidFill>
                  <a:schemeClr val="dk1"/>
                </a:solidFill>
              </a:rPr>
              <a:t>Consensus mechanisms (e.g., tip selection, smart contracts) prevent single points of failure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 b="1">
                <a:solidFill>
                  <a:schemeClr val="dk1"/>
                </a:solidFill>
              </a:rPr>
              <a:t>4️⃣ MEC Does Not Have Full Access to Data</a:t>
            </a:r>
            <a:endParaRPr sz="1300" b="1">
              <a:solidFill>
                <a:schemeClr val="dk1"/>
              </a:solidFill>
            </a:endParaRPr>
          </a:p>
          <a:p>
            <a:pPr marL="457200" lvl="0" indent="-26177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MEC servers handle </a:t>
            </a:r>
            <a:r>
              <a:rPr lang="en" sz="1100" b="1">
                <a:solidFill>
                  <a:schemeClr val="dk1"/>
                </a:solidFill>
              </a:rPr>
              <a:t>only model updates</a:t>
            </a:r>
            <a:r>
              <a:rPr lang="en" sz="1100">
                <a:solidFill>
                  <a:schemeClr val="dk1"/>
                </a:solidFill>
              </a:rPr>
              <a:t>, not raw data.</a:t>
            </a:r>
            <a:endParaRPr sz="1100">
              <a:solidFill>
                <a:schemeClr val="dk1"/>
              </a:solidFill>
            </a:endParaRPr>
          </a:p>
          <a:p>
            <a:pPr marL="457200" lvl="0" indent="-26177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Even if an MEC node is malicious, it </a:t>
            </a:r>
            <a:r>
              <a:rPr lang="en" sz="1100" b="1">
                <a:solidFill>
                  <a:schemeClr val="dk1"/>
                </a:solidFill>
              </a:rPr>
              <a:t>cannot see individual training data from edge devices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/>
          <p:nvPr/>
        </p:nvSpPr>
        <p:spPr>
          <a:xfrm>
            <a:off x="0" y="-14760"/>
            <a:ext cx="9143700" cy="7527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00" tIns="17275" rIns="34200" bIns="17275" anchor="ctr" anchorCtr="0">
            <a:noAutofit/>
          </a:bodyPr>
          <a:lstStyle/>
          <a:p>
            <a:pPr marL="1371600" lvl="0" indent="45720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>
                <a:solidFill>
                  <a:schemeClr val="dk1"/>
                </a:solidFill>
              </a:rPr>
              <a:t>How do MEC and Sub-DAG work?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1385700" y="1006975"/>
            <a:ext cx="6372300" cy="13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What is a Sub-DAG in AFL-DAG?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lang="en" b="1">
                <a:solidFill>
                  <a:schemeClr val="dk1"/>
                </a:solidFill>
              </a:rPr>
              <a:t>Sub-DAG</a:t>
            </a:r>
            <a:r>
              <a:rPr lang="en">
                <a:solidFill>
                  <a:schemeClr val="dk1"/>
                </a:solidFill>
              </a:rPr>
              <a:t> (Subset of the Global DAG) is a </a:t>
            </a:r>
            <a:r>
              <a:rPr lang="en" b="1">
                <a:solidFill>
                  <a:schemeClr val="dk1"/>
                </a:solidFill>
              </a:rPr>
              <a:t>locally maintained part of the DAG</a:t>
            </a:r>
            <a:r>
              <a:rPr lang="en">
                <a:solidFill>
                  <a:schemeClr val="dk1"/>
                </a:solidFill>
              </a:rPr>
              <a:t> that an edge device stores and uses for training in AFL-DAG (Asynchronous Federated Learning with Directed Acyclic Graph).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1385700" y="2483675"/>
            <a:ext cx="5938500" cy="2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How Does a Sub-DAG Work?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1️⃣ </a:t>
            </a:r>
            <a:r>
              <a:rPr lang="en" b="1">
                <a:solidFill>
                  <a:schemeClr val="dk1"/>
                </a:solidFill>
              </a:rPr>
              <a:t>Each edge device selects a "Reference Model"</a:t>
            </a:r>
            <a:r>
              <a:rPr lang="en">
                <a:solidFill>
                  <a:schemeClr val="dk1"/>
                </a:solidFill>
              </a:rPr>
              <a:t> from recent transactions in the DAG.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2️⃣ Instead of storing the </a:t>
            </a:r>
            <a:r>
              <a:rPr lang="en" b="1">
                <a:solidFill>
                  <a:schemeClr val="dk1"/>
                </a:solidFill>
              </a:rPr>
              <a:t>entire global DAG</a:t>
            </a:r>
            <a:r>
              <a:rPr lang="en">
                <a:solidFill>
                  <a:schemeClr val="dk1"/>
                </a:solidFill>
              </a:rPr>
              <a:t>, a device </a:t>
            </a:r>
            <a:r>
              <a:rPr lang="en" b="1">
                <a:solidFill>
                  <a:schemeClr val="dk1"/>
                </a:solidFill>
              </a:rPr>
              <a:t>only keeps the transactions it needs</a:t>
            </a:r>
            <a:r>
              <a:rPr lang="en">
                <a:solidFill>
                  <a:schemeClr val="dk1"/>
                </a:solidFill>
              </a:rPr>
              <a:t> (model updates, tip references, etc.).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3️⃣ After training, the device </a:t>
            </a:r>
            <a:r>
              <a:rPr lang="en" b="1">
                <a:solidFill>
                  <a:schemeClr val="dk1"/>
                </a:solidFill>
              </a:rPr>
              <a:t>creates a new model update</a:t>
            </a:r>
            <a:r>
              <a:rPr lang="en">
                <a:solidFill>
                  <a:schemeClr val="dk1"/>
                </a:solidFill>
              </a:rPr>
              <a:t> and adds it to its own </a:t>
            </a:r>
            <a:r>
              <a:rPr lang="en" b="1">
                <a:solidFill>
                  <a:schemeClr val="dk1"/>
                </a:solidFill>
              </a:rPr>
              <a:t>Sub-DAG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4️⃣ The </a:t>
            </a:r>
            <a:r>
              <a:rPr lang="en" b="1">
                <a:solidFill>
                  <a:schemeClr val="dk1"/>
                </a:solidFill>
              </a:rPr>
              <a:t>MEC server</a:t>
            </a:r>
            <a:r>
              <a:rPr lang="en">
                <a:solidFill>
                  <a:schemeClr val="dk1"/>
                </a:solidFill>
              </a:rPr>
              <a:t> and other nodes validate updates before adding them to the </a:t>
            </a:r>
            <a:r>
              <a:rPr lang="en" b="1">
                <a:solidFill>
                  <a:schemeClr val="dk1"/>
                </a:solidFill>
              </a:rPr>
              <a:t>global DAG ledger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>
            <a:off x="0" y="-14760"/>
            <a:ext cx="9143700" cy="7527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00" tIns="17275" rIns="34200" bIns="17275" anchor="ctr" anchorCtr="0">
            <a:noAutofit/>
          </a:bodyPr>
          <a:lstStyle/>
          <a:p>
            <a:pPr marL="228600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1100"/>
              <a:buNone/>
            </a:pPr>
            <a:r>
              <a:rPr lang="en" sz="2200" b="1">
                <a:solidFill>
                  <a:schemeClr val="dk1"/>
                </a:solidFill>
              </a:rPr>
              <a:t>How do MEC and Sub-DAG work?</a:t>
            </a:r>
            <a:endParaRPr sz="2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1491950" y="1472375"/>
            <a:ext cx="6046200" cy="17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Why Use a Sub-DAG Instead of the Full DAG?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✅ </a:t>
            </a:r>
            <a:r>
              <a:rPr lang="en" sz="1300" b="1">
                <a:solidFill>
                  <a:schemeClr val="dk1"/>
                </a:solidFill>
              </a:rPr>
              <a:t>Efficient Storage</a:t>
            </a:r>
            <a:r>
              <a:rPr lang="en" sz="1300">
                <a:solidFill>
                  <a:schemeClr val="dk1"/>
                </a:solidFill>
              </a:rPr>
              <a:t> → Edge devices only keep relevant updates.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✅ </a:t>
            </a:r>
            <a:r>
              <a:rPr lang="en" sz="1300" b="1">
                <a:solidFill>
                  <a:schemeClr val="dk1"/>
                </a:solidFill>
              </a:rPr>
              <a:t>Lower Bandwidth Usage</a:t>
            </a:r>
            <a:r>
              <a:rPr lang="en" sz="1300">
                <a:solidFill>
                  <a:schemeClr val="dk1"/>
                </a:solidFill>
              </a:rPr>
              <a:t> → No need to fetch the entire DAG.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✅ </a:t>
            </a:r>
            <a:r>
              <a:rPr lang="en" sz="1300" b="1">
                <a:solidFill>
                  <a:schemeClr val="dk1"/>
                </a:solidFill>
              </a:rPr>
              <a:t>Faster Model Selection</a:t>
            </a:r>
            <a:r>
              <a:rPr lang="en" sz="1300">
                <a:solidFill>
                  <a:schemeClr val="dk1"/>
                </a:solidFill>
              </a:rPr>
              <a:t> → Devices quickly find recent updates (tips).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✅ </a:t>
            </a:r>
            <a:r>
              <a:rPr lang="en" sz="1300" b="1">
                <a:solidFill>
                  <a:schemeClr val="dk1"/>
                </a:solidFill>
              </a:rPr>
              <a:t>Asynchronous Learning</a:t>
            </a:r>
            <a:r>
              <a:rPr lang="en" sz="1300">
                <a:solidFill>
                  <a:schemeClr val="dk1"/>
                </a:solidFill>
              </a:rPr>
              <a:t> → Devices train independently without waiting for global updates.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0" y="-14760"/>
            <a:ext cx="9143700" cy="7527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00" tIns="17275" rIns="34200" bIns="17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597900" y="1013425"/>
            <a:ext cx="7947900" cy="3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How Does DAG Solve These P2P Issues?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✅ </a:t>
            </a:r>
            <a:r>
              <a:rPr lang="en" b="1">
                <a:solidFill>
                  <a:schemeClr val="dk1"/>
                </a:solidFill>
              </a:rPr>
              <a:t>Issue: Lack of Synchronization</a:t>
            </a:r>
            <a:br>
              <a:rPr lang="en" b="1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✔ </a:t>
            </a:r>
            <a:r>
              <a:rPr lang="en" b="1">
                <a:solidFill>
                  <a:schemeClr val="dk1"/>
                </a:solidFill>
              </a:rPr>
              <a:t>DAG enables asynchronous updates</a:t>
            </a:r>
            <a:r>
              <a:rPr lang="en">
                <a:solidFill>
                  <a:schemeClr val="dk1"/>
                </a:solidFill>
              </a:rPr>
              <a:t>, so devices update models independently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✅ </a:t>
            </a:r>
            <a:r>
              <a:rPr lang="en" b="1">
                <a:solidFill>
                  <a:schemeClr val="dk1"/>
                </a:solidFill>
              </a:rPr>
              <a:t>Issue: Straggler Problem</a:t>
            </a:r>
            <a:br>
              <a:rPr lang="en" b="1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✔ </a:t>
            </a:r>
            <a:r>
              <a:rPr lang="en" b="1">
                <a:solidFill>
                  <a:schemeClr val="dk1"/>
                </a:solidFill>
              </a:rPr>
              <a:t>Tip selection algorithm</a:t>
            </a:r>
            <a:r>
              <a:rPr lang="en">
                <a:solidFill>
                  <a:schemeClr val="dk1"/>
                </a:solidFill>
              </a:rPr>
              <a:t> ensures that slow devices do not block learning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✅ </a:t>
            </a:r>
            <a:r>
              <a:rPr lang="en" b="1">
                <a:solidFill>
                  <a:schemeClr val="dk1"/>
                </a:solidFill>
              </a:rPr>
              <a:t>Issue: Data Tampering &amp; Security</a:t>
            </a:r>
            <a:br>
              <a:rPr lang="en" b="1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✔ </a:t>
            </a:r>
            <a:r>
              <a:rPr lang="en" b="1">
                <a:solidFill>
                  <a:schemeClr val="dk1"/>
                </a:solidFill>
              </a:rPr>
              <a:t>DAG-based validation</a:t>
            </a:r>
            <a:r>
              <a:rPr lang="en">
                <a:solidFill>
                  <a:schemeClr val="dk1"/>
                </a:solidFill>
              </a:rPr>
              <a:t> ensures that only high-quality model updates are stored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✅ </a:t>
            </a:r>
            <a:r>
              <a:rPr lang="en" b="1">
                <a:solidFill>
                  <a:schemeClr val="dk1"/>
                </a:solidFill>
              </a:rPr>
              <a:t>Issue: High Communication Overhead</a:t>
            </a:r>
            <a:br>
              <a:rPr lang="en" b="1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✔ </a:t>
            </a:r>
            <a:r>
              <a:rPr lang="en" b="1">
                <a:solidFill>
                  <a:schemeClr val="dk1"/>
                </a:solidFill>
              </a:rPr>
              <a:t>Sub-DAG reduces bandwidth usage</a:t>
            </a:r>
            <a:r>
              <a:rPr lang="en">
                <a:solidFill>
                  <a:schemeClr val="dk1"/>
                </a:solidFill>
              </a:rPr>
              <a:t> by storing only relevant updates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✅ </a:t>
            </a:r>
            <a:r>
              <a:rPr lang="en" b="1">
                <a:solidFill>
                  <a:schemeClr val="dk1"/>
                </a:solidFill>
              </a:rPr>
              <a:t>Issue: Single-Point Failure</a:t>
            </a:r>
            <a:br>
              <a:rPr lang="en" b="1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✔ </a:t>
            </a:r>
            <a:r>
              <a:rPr lang="en" b="1">
                <a:solidFill>
                  <a:schemeClr val="dk1"/>
                </a:solidFill>
              </a:rPr>
              <a:t>DAG is decentralized</a:t>
            </a:r>
            <a:r>
              <a:rPr lang="en">
                <a:solidFill>
                  <a:schemeClr val="dk1"/>
                </a:solidFill>
              </a:rPr>
              <a:t> → No central aggregator required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/>
          <p:nvPr/>
        </p:nvSpPr>
        <p:spPr>
          <a:xfrm>
            <a:off x="0" y="-14760"/>
            <a:ext cx="9143400" cy="7524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238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u="sng"/>
              <a:t> Multi-Criteria Dependency in DAG approach</a:t>
            </a:r>
            <a:endParaRPr sz="2300" b="1" i="0" u="sng" strike="noStrike" cap="none">
              <a:solidFill>
                <a:srgbClr val="000000"/>
              </a:solidFill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826600" y="1540150"/>
            <a:ext cx="7749300" cy="3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We have three nodes (peers): A, B , C and updates are generated by each peer at different times. Each update will calculate its parent nodes using multi-criteria dependency based on: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Recency</a:t>
            </a:r>
            <a:r>
              <a:rPr lang="en" sz="1800"/>
              <a:t>: How recently the update was received (R).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Similarity</a:t>
            </a:r>
            <a:r>
              <a:rPr lang="en" sz="1800"/>
              <a:t>: How similar the update's model parameters are to the local model (S).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0" y="-14760"/>
            <a:ext cx="9143640" cy="7524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00" tIns="17275" rIns="34200" bIns="17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6200" y="166320"/>
            <a:ext cx="862740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00" tIns="17275" rIns="34200" bIns="1727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3600" b="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of last evaluation/Where we left last time</a:t>
            </a:r>
            <a:endParaRPr sz="36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1020575" y="1082151"/>
            <a:ext cx="7102500" cy="3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00" tIns="17275" rIns="34200" bIns="17275" anchor="t" anchorCtr="0">
            <a:no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encountered two challenges with FL:</a:t>
            </a:r>
            <a:endParaRPr sz="2100"/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     </a:t>
            </a:r>
            <a:r>
              <a:rPr lang="en" sz="1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Handling Asynchronous Clients</a:t>
            </a:r>
            <a:endParaRPr sz="1800"/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</a:t>
            </a:r>
            <a:r>
              <a:rPr lang="en" sz="18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Data Heterogenity</a:t>
            </a:r>
            <a:endParaRPr sz="18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 b="1">
                <a:solidFill>
                  <a:schemeClr val="dk1"/>
                </a:solidFill>
              </a:rPr>
              <a:t>Solution to Asynchronous Challenge:</a:t>
            </a:r>
            <a:endParaRPr sz="1900" b="1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Implemented a </a:t>
            </a:r>
            <a:r>
              <a:rPr lang="en" sz="1600" b="1">
                <a:solidFill>
                  <a:schemeClr val="dk1"/>
                </a:solidFill>
              </a:rPr>
              <a:t>Directed Acyclic Graph (DAG)</a:t>
            </a:r>
            <a:r>
              <a:rPr lang="en" sz="1600">
                <a:solidFill>
                  <a:schemeClr val="dk1"/>
                </a:solidFill>
              </a:rPr>
              <a:t> approach to store and track updates.</a:t>
            </a: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/>
          <p:nvPr/>
        </p:nvSpPr>
        <p:spPr>
          <a:xfrm>
            <a:off x="0" y="-14760"/>
            <a:ext cx="9143400" cy="7524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238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713575" y="1281850"/>
            <a:ext cx="7733100" cy="3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The final score for selecting parent nodes is calculated as: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w1=0.6 (weight for recency)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w2=0.4 (weight for similarity)</a:t>
            </a:r>
            <a:endParaRPr sz="1800"/>
          </a:p>
        </p:txBody>
      </p:sp>
      <p:sp>
        <p:nvSpPr>
          <p:cNvPr id="175" name="Google Shape;175;p26"/>
          <p:cNvSpPr/>
          <p:nvPr/>
        </p:nvSpPr>
        <p:spPr>
          <a:xfrm>
            <a:off x="2634700" y="2169775"/>
            <a:ext cx="4213800" cy="75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Score=w1⋅Recency+w2⋅Similarity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/>
          <p:nvPr/>
        </p:nvSpPr>
        <p:spPr>
          <a:xfrm>
            <a:off x="0" y="-14760"/>
            <a:ext cx="9143400" cy="7524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238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1553075" y="1475575"/>
            <a:ext cx="7926900" cy="30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/>
              <a:t>Round 1</a:t>
            </a:r>
            <a:r>
              <a:rPr lang="en" sz="1800"/>
              <a:t>: Peer A Generates an Update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u="sng"/>
              <a:t>Event</a:t>
            </a:r>
            <a:r>
              <a:rPr lang="en" sz="1800"/>
              <a:t> : Peer A generates Ua1 at T=1.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A's local DAG:   </a:t>
            </a:r>
            <a:r>
              <a:rPr lang="en" sz="1800" b="1"/>
              <a:t>Ua1</a:t>
            </a:r>
            <a:endParaRPr sz="1800" b="1"/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u="sng"/>
              <a:t>Propagation</a:t>
            </a:r>
            <a:r>
              <a:rPr lang="en" sz="1800"/>
              <a:t> : A send updates to B and C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/>
          <p:nvPr/>
        </p:nvSpPr>
        <p:spPr>
          <a:xfrm>
            <a:off x="0" y="-14760"/>
            <a:ext cx="9143400" cy="7524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238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681275" y="1459425"/>
            <a:ext cx="7926900" cy="3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/>
              <a:t>Round 2</a:t>
            </a:r>
            <a:r>
              <a:rPr lang="en" sz="1800"/>
              <a:t>: Peer B Generates an Update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u="sng"/>
              <a:t>Event</a:t>
            </a:r>
            <a:r>
              <a:rPr lang="en" sz="1800"/>
              <a:t> : Peer B generates Ub1 at T=2, having received Ua1 earlier .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Parent selection for Ub1 :</a:t>
            </a:r>
            <a:endParaRPr sz="1800"/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/>
              <a:t>R(Ua1)=1-(Tb-Ta)/Tmax = 1-(2-1)/10=0.9</a:t>
            </a:r>
            <a:endParaRPr sz="1800"/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/>
              <a:t>S(Ua1,Ub1)=0.8</a:t>
            </a:r>
            <a:endParaRPr sz="1800"/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/>
              <a:t>Score= 0.6*0.9+0.4*0.8=0.86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As only one node Ua1 will be selected as parent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u="sng">
                <a:solidFill>
                  <a:schemeClr val="dk1"/>
                </a:solidFill>
              </a:rPr>
              <a:t>Propagation</a:t>
            </a:r>
            <a:r>
              <a:rPr lang="en" sz="1800">
                <a:solidFill>
                  <a:schemeClr val="dk1"/>
                </a:solidFill>
              </a:rPr>
              <a:t> : B send updates to C,A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/>
          <p:nvPr/>
        </p:nvSpPr>
        <p:spPr>
          <a:xfrm>
            <a:off x="0" y="-14760"/>
            <a:ext cx="9143400" cy="7524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238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608550" y="892800"/>
            <a:ext cx="7926900" cy="3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/>
              <a:t>Round 3</a:t>
            </a:r>
            <a:r>
              <a:rPr lang="en" sz="1800"/>
              <a:t>: Peer C Generates an Update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 u="sng"/>
              <a:t>Event</a:t>
            </a:r>
            <a:r>
              <a:rPr lang="en" sz="1800"/>
              <a:t> : Peer C generates Uc1 at T=3, having received Ua1,Ub1 earlier .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Parent selection for Uc1 :</a:t>
            </a:r>
            <a:endParaRPr sz="1800"/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/>
              <a:t>R(Ua1)=1-(Tc-Ta)/Tmax = 1-(3-1)/10=0.8</a:t>
            </a:r>
            <a:endParaRPr sz="1800"/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/>
              <a:t>S(Ua1,Uc1)=0.7</a:t>
            </a:r>
            <a:endParaRPr sz="1800"/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 b="1"/>
              <a:t>Score1= 0.6*0.8+0.4*0.7=0.76</a:t>
            </a:r>
            <a:endParaRPr sz="1800" b="1"/>
          </a:p>
          <a:p>
            <a:pPr marL="13716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1371600" lvl="2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</a:pPr>
            <a:r>
              <a:rPr lang="en" sz="1800">
                <a:solidFill>
                  <a:schemeClr val="dk1"/>
                </a:solidFill>
              </a:rPr>
              <a:t>R(Ub1)=1-(Tc-Tb)/Tmax = 1-(2-1)/10=0.9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</a:pPr>
            <a:r>
              <a:rPr lang="en" sz="1800">
                <a:solidFill>
                  <a:schemeClr val="dk1"/>
                </a:solidFill>
              </a:rPr>
              <a:t>S(Ub1,Uc1)=0.85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</a:pPr>
            <a:r>
              <a:rPr lang="en" sz="1800" b="1">
                <a:solidFill>
                  <a:schemeClr val="dk1"/>
                </a:solidFill>
              </a:rPr>
              <a:t>Score2= 0.6*0.9+0.4*0.85=0.89</a:t>
            </a:r>
            <a:endParaRPr sz="18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/>
          <p:nvPr/>
        </p:nvSpPr>
        <p:spPr>
          <a:xfrm>
            <a:off x="0" y="-14760"/>
            <a:ext cx="9143400" cy="7524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238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608550" y="1491725"/>
            <a:ext cx="7926900" cy="30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From the array of scores with each node we can pick the </a:t>
            </a:r>
            <a:r>
              <a:rPr lang="en" sz="2100" b="1"/>
              <a:t>top K (</a:t>
            </a:r>
            <a:r>
              <a:rPr lang="en" sz="2100"/>
              <a:t>let k=1),</a:t>
            </a:r>
            <a:endParaRPr sz="2100"/>
          </a:p>
          <a:p>
            <a:pPr marL="1828800" lvl="0" indent="-3619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A’s DAG : Ua1→Ub1</a:t>
            </a:r>
            <a:endParaRPr sz="2100"/>
          </a:p>
          <a:p>
            <a:pPr marL="18288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​B’s DAG : </a:t>
            </a:r>
            <a:r>
              <a:rPr lang="en" sz="2100">
                <a:solidFill>
                  <a:schemeClr val="dk1"/>
                </a:solidFill>
              </a:rPr>
              <a:t>Ua1→Ub1</a:t>
            </a:r>
            <a:endParaRPr sz="2100">
              <a:solidFill>
                <a:schemeClr val="dk1"/>
              </a:solidFill>
            </a:endParaRPr>
          </a:p>
          <a:p>
            <a:pPr marL="18288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C’s DAG : Ua1→Ub1,Ub1→Uc1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/>
          <p:nvPr/>
        </p:nvSpPr>
        <p:spPr>
          <a:xfrm>
            <a:off x="0" y="-14760"/>
            <a:ext cx="9143400" cy="7524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238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1553075" y="1475575"/>
            <a:ext cx="7926900" cy="30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  <p:sp>
        <p:nvSpPr>
          <p:cNvPr id="206" name="Google Shape;206;p31"/>
          <p:cNvSpPr/>
          <p:nvPr/>
        </p:nvSpPr>
        <p:spPr>
          <a:xfrm>
            <a:off x="2424850" y="975100"/>
            <a:ext cx="4020000" cy="58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MEC</a:t>
            </a:r>
            <a:endParaRPr sz="2600" b="1"/>
          </a:p>
        </p:txBody>
      </p:sp>
      <p:sp>
        <p:nvSpPr>
          <p:cNvPr id="207" name="Google Shape;207;p31"/>
          <p:cNvSpPr/>
          <p:nvPr/>
        </p:nvSpPr>
        <p:spPr>
          <a:xfrm>
            <a:off x="406600" y="2476500"/>
            <a:ext cx="2663700" cy="209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1"/>
          <p:cNvSpPr/>
          <p:nvPr/>
        </p:nvSpPr>
        <p:spPr>
          <a:xfrm>
            <a:off x="1480450" y="2710825"/>
            <a:ext cx="500400" cy="48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1"/>
          <p:cNvSpPr/>
          <p:nvPr/>
        </p:nvSpPr>
        <p:spPr>
          <a:xfrm>
            <a:off x="3425775" y="2476525"/>
            <a:ext cx="2663700" cy="209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1"/>
          <p:cNvSpPr/>
          <p:nvPr/>
        </p:nvSpPr>
        <p:spPr>
          <a:xfrm>
            <a:off x="6444850" y="2476525"/>
            <a:ext cx="2518200" cy="209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1"/>
          <p:cNvSpPr/>
          <p:nvPr/>
        </p:nvSpPr>
        <p:spPr>
          <a:xfrm>
            <a:off x="980025" y="3501750"/>
            <a:ext cx="500400" cy="48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1"/>
          <p:cNvSpPr/>
          <p:nvPr/>
        </p:nvSpPr>
        <p:spPr>
          <a:xfrm>
            <a:off x="1980825" y="3501750"/>
            <a:ext cx="500400" cy="48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3" name="Google Shape;213;p31"/>
          <p:cNvCxnSpPr>
            <a:stCxn id="208" idx="5"/>
            <a:endCxn id="212" idx="1"/>
          </p:cNvCxnSpPr>
          <p:nvPr/>
        </p:nvCxnSpPr>
        <p:spPr>
          <a:xfrm>
            <a:off x="1907568" y="3124116"/>
            <a:ext cx="146400" cy="44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" name="Google Shape;214;p31"/>
          <p:cNvCxnSpPr>
            <a:stCxn id="208" idx="3"/>
            <a:endCxn id="211" idx="7"/>
          </p:cNvCxnSpPr>
          <p:nvPr/>
        </p:nvCxnSpPr>
        <p:spPr>
          <a:xfrm flipH="1">
            <a:off x="1407032" y="3124116"/>
            <a:ext cx="146700" cy="44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5" name="Google Shape;215;p31"/>
          <p:cNvSpPr/>
          <p:nvPr/>
        </p:nvSpPr>
        <p:spPr>
          <a:xfrm>
            <a:off x="4507425" y="2557225"/>
            <a:ext cx="500400" cy="48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1"/>
          <p:cNvSpPr/>
          <p:nvPr/>
        </p:nvSpPr>
        <p:spPr>
          <a:xfrm>
            <a:off x="3999213" y="3195025"/>
            <a:ext cx="500400" cy="48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5087625" y="3195025"/>
            <a:ext cx="500400" cy="48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1"/>
          <p:cNvSpPr/>
          <p:nvPr/>
        </p:nvSpPr>
        <p:spPr>
          <a:xfrm>
            <a:off x="5337875" y="3855850"/>
            <a:ext cx="500400" cy="48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9" name="Google Shape;219;p31"/>
          <p:cNvCxnSpPr>
            <a:stCxn id="215" idx="5"/>
            <a:endCxn id="217" idx="1"/>
          </p:cNvCxnSpPr>
          <p:nvPr/>
        </p:nvCxnSpPr>
        <p:spPr>
          <a:xfrm>
            <a:off x="4934543" y="2970516"/>
            <a:ext cx="22650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" name="Google Shape;220;p31"/>
          <p:cNvCxnSpPr>
            <a:stCxn id="215" idx="3"/>
            <a:endCxn id="216" idx="7"/>
          </p:cNvCxnSpPr>
          <p:nvPr/>
        </p:nvCxnSpPr>
        <p:spPr>
          <a:xfrm flipH="1">
            <a:off x="4426207" y="2970516"/>
            <a:ext cx="15450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" name="Google Shape;221;p31"/>
          <p:cNvCxnSpPr>
            <a:stCxn id="217" idx="4"/>
            <a:endCxn id="218" idx="1"/>
          </p:cNvCxnSpPr>
          <p:nvPr/>
        </p:nvCxnSpPr>
        <p:spPr>
          <a:xfrm>
            <a:off x="5337825" y="3679225"/>
            <a:ext cx="73200" cy="24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2" name="Google Shape;222;p31"/>
          <p:cNvSpPr/>
          <p:nvPr/>
        </p:nvSpPr>
        <p:spPr>
          <a:xfrm>
            <a:off x="7534400" y="2557225"/>
            <a:ext cx="500400" cy="48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1"/>
          <p:cNvSpPr/>
          <p:nvPr/>
        </p:nvSpPr>
        <p:spPr>
          <a:xfrm>
            <a:off x="6832300" y="3855850"/>
            <a:ext cx="500400" cy="48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1"/>
          <p:cNvSpPr/>
          <p:nvPr/>
        </p:nvSpPr>
        <p:spPr>
          <a:xfrm>
            <a:off x="6952925" y="3106275"/>
            <a:ext cx="500400" cy="48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1"/>
          <p:cNvSpPr/>
          <p:nvPr/>
        </p:nvSpPr>
        <p:spPr>
          <a:xfrm>
            <a:off x="8114750" y="3195025"/>
            <a:ext cx="500400" cy="48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6" name="Google Shape;226;p31"/>
          <p:cNvCxnSpPr>
            <a:stCxn id="222" idx="3"/>
            <a:endCxn id="224" idx="7"/>
          </p:cNvCxnSpPr>
          <p:nvPr/>
        </p:nvCxnSpPr>
        <p:spPr>
          <a:xfrm flipH="1">
            <a:off x="7379982" y="2970516"/>
            <a:ext cx="227700" cy="20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p31"/>
          <p:cNvCxnSpPr>
            <a:stCxn id="222" idx="5"/>
            <a:endCxn id="225" idx="1"/>
          </p:cNvCxnSpPr>
          <p:nvPr/>
        </p:nvCxnSpPr>
        <p:spPr>
          <a:xfrm>
            <a:off x="7961518" y="2970516"/>
            <a:ext cx="226500" cy="29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31"/>
          <p:cNvCxnSpPr>
            <a:stCxn id="224" idx="4"/>
            <a:endCxn id="223" idx="0"/>
          </p:cNvCxnSpPr>
          <p:nvPr/>
        </p:nvCxnSpPr>
        <p:spPr>
          <a:xfrm flipH="1">
            <a:off x="7082525" y="3590475"/>
            <a:ext cx="120600" cy="26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31"/>
          <p:cNvCxnSpPr>
            <a:stCxn id="207" idx="0"/>
          </p:cNvCxnSpPr>
          <p:nvPr/>
        </p:nvCxnSpPr>
        <p:spPr>
          <a:xfrm rot="10800000" flipH="1">
            <a:off x="1738450" y="1540200"/>
            <a:ext cx="1881000" cy="93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31"/>
          <p:cNvCxnSpPr>
            <a:endCxn id="206" idx="2"/>
          </p:cNvCxnSpPr>
          <p:nvPr/>
        </p:nvCxnSpPr>
        <p:spPr>
          <a:xfrm rot="10800000" flipH="1">
            <a:off x="4249150" y="1556200"/>
            <a:ext cx="185700" cy="93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Google Shape;231;p31"/>
          <p:cNvCxnSpPr/>
          <p:nvPr/>
        </p:nvCxnSpPr>
        <p:spPr>
          <a:xfrm rot="10800000">
            <a:off x="5411650" y="1556450"/>
            <a:ext cx="1856400" cy="90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/>
          <p:nvPr/>
        </p:nvSpPr>
        <p:spPr>
          <a:xfrm>
            <a:off x="0" y="-14760"/>
            <a:ext cx="9143400" cy="7524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238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2"/>
          <p:cNvSpPr txBox="1"/>
          <p:nvPr/>
        </p:nvSpPr>
        <p:spPr>
          <a:xfrm>
            <a:off x="608550" y="1491725"/>
            <a:ext cx="7926900" cy="30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100">
              <a:solidFill>
                <a:schemeClr val="dk1"/>
              </a:solidFill>
            </a:endParaRPr>
          </a:p>
        </p:txBody>
      </p:sp>
      <p:sp>
        <p:nvSpPr>
          <p:cNvPr id="238" name="Google Shape;238;p32"/>
          <p:cNvSpPr/>
          <p:nvPr/>
        </p:nvSpPr>
        <p:spPr>
          <a:xfrm>
            <a:off x="4184600" y="1491713"/>
            <a:ext cx="500400" cy="48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2"/>
          <p:cNvSpPr/>
          <p:nvPr/>
        </p:nvSpPr>
        <p:spPr>
          <a:xfrm>
            <a:off x="5612375" y="3256763"/>
            <a:ext cx="500400" cy="48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2"/>
          <p:cNvSpPr/>
          <p:nvPr/>
        </p:nvSpPr>
        <p:spPr>
          <a:xfrm>
            <a:off x="2808550" y="3256763"/>
            <a:ext cx="500400" cy="48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2"/>
          <p:cNvSpPr/>
          <p:nvPr/>
        </p:nvSpPr>
        <p:spPr>
          <a:xfrm>
            <a:off x="4996975" y="2248588"/>
            <a:ext cx="500400" cy="48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2"/>
          <p:cNvSpPr/>
          <p:nvPr/>
        </p:nvSpPr>
        <p:spPr>
          <a:xfrm>
            <a:off x="3308950" y="2248588"/>
            <a:ext cx="500400" cy="484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3" name="Google Shape;243;p32"/>
          <p:cNvCxnSpPr>
            <a:stCxn id="238" idx="3"/>
            <a:endCxn id="242" idx="7"/>
          </p:cNvCxnSpPr>
          <p:nvPr/>
        </p:nvCxnSpPr>
        <p:spPr>
          <a:xfrm flipH="1">
            <a:off x="3736182" y="1905003"/>
            <a:ext cx="521700" cy="41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p32"/>
          <p:cNvCxnSpPr>
            <a:stCxn id="238" idx="5"/>
            <a:endCxn id="241" idx="1"/>
          </p:cNvCxnSpPr>
          <p:nvPr/>
        </p:nvCxnSpPr>
        <p:spPr>
          <a:xfrm>
            <a:off x="4611718" y="1905003"/>
            <a:ext cx="458400" cy="41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" name="Google Shape;245;p32"/>
          <p:cNvCxnSpPr>
            <a:stCxn id="242" idx="3"/>
            <a:endCxn id="240" idx="0"/>
          </p:cNvCxnSpPr>
          <p:nvPr/>
        </p:nvCxnSpPr>
        <p:spPr>
          <a:xfrm flipH="1">
            <a:off x="3058832" y="2661878"/>
            <a:ext cx="323400" cy="5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32"/>
          <p:cNvCxnSpPr>
            <a:stCxn id="241" idx="5"/>
            <a:endCxn id="239" idx="0"/>
          </p:cNvCxnSpPr>
          <p:nvPr/>
        </p:nvCxnSpPr>
        <p:spPr>
          <a:xfrm>
            <a:off x="5424093" y="2661878"/>
            <a:ext cx="438600" cy="5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" name="Google Shape;247;p32"/>
          <p:cNvSpPr txBox="1"/>
          <p:nvPr/>
        </p:nvSpPr>
        <p:spPr>
          <a:xfrm>
            <a:off x="455250" y="1007400"/>
            <a:ext cx="28536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/>
              <a:t>DAG at MEC</a:t>
            </a:r>
            <a:endParaRPr sz="2000" b="1" u="sng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514600" y="2127600"/>
            <a:ext cx="4114080" cy="57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0" strike="noStrike" spc="-1">
                <a:solidFill>
                  <a:srgbClr val="000000"/>
                </a:solidFill>
                <a:latin typeface="Calibri"/>
                <a:ea typeface="Calibri"/>
              </a:rPr>
              <a:t>THANK YOU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Google Shape;432;p60"/>
          <p:cNvSpPr/>
          <p:nvPr/>
        </p:nvSpPr>
        <p:spPr>
          <a:xfrm>
            <a:off x="0" y="-14760"/>
            <a:ext cx="9143280" cy="752400"/>
          </a:xfrm>
          <a:prstGeom prst="rect">
            <a:avLst/>
          </a:prstGeom>
          <a:solidFill>
            <a:srgbClr val="BFBFBF"/>
          </a:solidFill>
          <a:ln w="25400">
            <a:solidFill>
              <a:srgbClr val="22385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IN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0" y="-14760"/>
            <a:ext cx="9143640" cy="7524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00" tIns="17275" rIns="34200" bIns="17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286200" y="166320"/>
            <a:ext cx="862740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00" tIns="17275" rIns="34200" bIns="172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97"/>
              <a:buFont typeface="Calibri"/>
              <a:buNone/>
            </a:pPr>
            <a:r>
              <a:rPr lang="en" sz="2800" b="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of last evaluation/Where we left last time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9"/>
          <p:cNvSpPr/>
          <p:nvPr/>
        </p:nvSpPr>
        <p:spPr>
          <a:xfrm>
            <a:off x="559800" y="1007275"/>
            <a:ext cx="8146800" cy="3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/>
              <a:t>Client-Client Relation Establishment</a:t>
            </a:r>
            <a:endParaRPr sz="1500" b="1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       </a:t>
            </a:r>
            <a:r>
              <a:rPr lang="en" sz="1500"/>
              <a:t>We proposed using two criteria to build direct relationships between clients:</a:t>
            </a:r>
            <a:endParaRPr sz="15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     </a:t>
            </a:r>
            <a:r>
              <a:rPr lang="en" sz="1300" b="1"/>
              <a:t>1) </a:t>
            </a:r>
            <a:r>
              <a:rPr lang="en" sz="1300" b="1">
                <a:solidFill>
                  <a:schemeClr val="dk1"/>
                </a:solidFill>
              </a:rPr>
              <a:t>Proximity Approximation: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Using latitude and longitude to calculate distances and establishing  </a:t>
            </a:r>
            <a:endParaRPr sz="12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                                                                a connection if below a threshold.</a:t>
            </a:r>
            <a:r>
              <a:rPr lang="en" sz="1100">
                <a:solidFill>
                  <a:schemeClr val="dk1"/>
                </a:solidFill>
              </a:rPr>
              <a:t>                                 </a:t>
            </a:r>
            <a:endParaRPr sz="150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     </a:t>
            </a:r>
            <a:r>
              <a:rPr lang="en" sz="1300" b="1"/>
              <a:t>2) </a:t>
            </a:r>
            <a:r>
              <a:rPr lang="en" sz="1300" b="1">
                <a:solidFill>
                  <a:schemeClr val="dk1"/>
                </a:solidFill>
              </a:rPr>
              <a:t>Model Similarity: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1"/>
                </a:solidFill>
              </a:rPr>
              <a:t>Establishing connections when models have a high similarity score</a:t>
            </a:r>
            <a:endParaRPr sz="12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</a:rPr>
              <a:t>Implementation Using DAG Approach</a:t>
            </a:r>
            <a:endParaRPr sz="1500" b="1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            Transitioned from a </a:t>
            </a:r>
            <a:r>
              <a:rPr lang="en" sz="1500" b="1">
                <a:solidFill>
                  <a:schemeClr val="dk1"/>
                </a:solidFill>
              </a:rPr>
              <a:t>sequential method</a:t>
            </a:r>
            <a:r>
              <a:rPr lang="en" sz="1500">
                <a:solidFill>
                  <a:schemeClr val="dk1"/>
                </a:solidFill>
              </a:rPr>
              <a:t> to a </a:t>
            </a:r>
            <a:r>
              <a:rPr lang="en" sz="1500" b="1">
                <a:solidFill>
                  <a:schemeClr val="dk1"/>
                </a:solidFill>
              </a:rPr>
              <a:t>concurrent approach</a:t>
            </a:r>
            <a:r>
              <a:rPr lang="en" sz="1500">
                <a:solidFill>
                  <a:schemeClr val="dk1"/>
                </a:solidFill>
              </a:rPr>
              <a:t> by simulating </a:t>
            </a:r>
            <a:endParaRPr sz="15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             multiple clients using threading     </a:t>
            </a:r>
            <a:endParaRPr sz="15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0" y="-14760"/>
            <a:ext cx="9143640" cy="7524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00" tIns="17275" rIns="34200" bIns="17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286200" y="166320"/>
            <a:ext cx="862740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00" tIns="17275" rIns="34200" bIns="1727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084"/>
              <a:buFont typeface="Calibri"/>
              <a:buNone/>
            </a:pPr>
            <a:r>
              <a:rPr lang="en" sz="315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of last evaluation/Where we left last time</a:t>
            </a:r>
            <a:r>
              <a:rPr lang="en" sz="3600" b="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/>
          <p:nvPr/>
        </p:nvSpPr>
        <p:spPr>
          <a:xfrm>
            <a:off x="798475" y="1047950"/>
            <a:ext cx="7733400" cy="3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00" tIns="17275" rIns="34200" bIns="17275" anchor="t" anchorCtr="0">
            <a:noAutofit/>
          </a:bodyPr>
          <a:lstStyle/>
          <a:p>
            <a:pPr marL="22860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</a:rPr>
              <a:t>Drawbacks of Threading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      Threading could not handle communication between independent clients on separate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         machines, limiting scalability.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</a:rPr>
              <a:t>Better Solution</a:t>
            </a:r>
            <a:endParaRPr sz="15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Developed a </a:t>
            </a:r>
            <a:r>
              <a:rPr lang="en" sz="1500" b="1">
                <a:solidFill>
                  <a:schemeClr val="dk1"/>
                </a:solidFill>
              </a:rPr>
              <a:t>realistic multi-file client-server approach</a:t>
            </a:r>
            <a:r>
              <a:rPr lang="en" sz="1500">
                <a:solidFill>
                  <a:schemeClr val="dk1"/>
                </a:solidFill>
              </a:rPr>
              <a:t> where clients communicate  with the server using API calls</a:t>
            </a:r>
            <a:endParaRPr sz="15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>
            <a:off x="0" y="-14760"/>
            <a:ext cx="9143700" cy="7524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00" tIns="17275" rIns="34200" bIns="17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286200" y="166320"/>
            <a:ext cx="86274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00" tIns="17275" rIns="34200" bIns="172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85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Disadvantages of the client-server network</a:t>
            </a:r>
            <a:endParaRPr sz="33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798475" y="1047950"/>
            <a:ext cx="7733400" cy="3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00" tIns="17275" rIns="34200" bIns="17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</a:rPr>
              <a:t>Single Point of Failure: </a:t>
            </a:r>
            <a:r>
              <a:rPr lang="en" sz="1500">
                <a:solidFill>
                  <a:schemeClr val="dk1"/>
                </a:solidFill>
              </a:rPr>
              <a:t>If the central server fails, the entire system can be disrupted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</a:rPr>
              <a:t>Scalability Limitations: </a:t>
            </a:r>
            <a:r>
              <a:rPr lang="en" sz="1500">
                <a:solidFill>
                  <a:schemeClr val="dk1"/>
                </a:solidFill>
              </a:rPr>
              <a:t>The server may become a bottleneck as the number of clients increases, leading to performance degradation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</a:rPr>
              <a:t>Higher Infrastructure Cost: </a:t>
            </a:r>
            <a:r>
              <a:rPr lang="en" sz="1500">
                <a:solidFill>
                  <a:schemeClr val="dk1"/>
                </a:solidFill>
              </a:rPr>
              <a:t>A client-server network requires dedicated server hardware, maintenance, and secure hosting environments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</a:rPr>
              <a:t>Communication Overhead: </a:t>
            </a:r>
            <a:r>
              <a:rPr lang="en" sz="1500">
                <a:solidFill>
                  <a:schemeClr val="dk1"/>
                </a:solidFill>
              </a:rPr>
              <a:t>Frequent interactions between clients and the central server can increase communication latency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</a:rPr>
              <a:t>Centralized Data Ownership: </a:t>
            </a:r>
            <a:r>
              <a:rPr lang="en" sz="1500">
                <a:solidFill>
                  <a:schemeClr val="dk1"/>
                </a:solidFill>
              </a:rPr>
              <a:t>The server holds all the data and updates, leading to potential privacy concerns</a:t>
            </a:r>
            <a:endParaRPr sz="15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/>
          <p:nvPr/>
        </p:nvSpPr>
        <p:spPr>
          <a:xfrm>
            <a:off x="0" y="-14760"/>
            <a:ext cx="9143700" cy="7524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00" tIns="17275" rIns="34200" bIns="17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286200" y="302300"/>
            <a:ext cx="86274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00" tIns="17275" rIns="34200" bIns="17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P2P is better than Centralized approach</a:t>
            </a:r>
            <a:endParaRPr sz="30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Calibri"/>
              <a:buNone/>
            </a:pPr>
            <a:endParaRPr sz="32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2"/>
          <p:cNvSpPr txBox="1"/>
          <p:nvPr/>
        </p:nvSpPr>
        <p:spPr>
          <a:xfrm>
            <a:off x="34800" y="817750"/>
            <a:ext cx="9108900" cy="4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</a:rPr>
              <a:t>Problem with Centralized Approach</a:t>
            </a:r>
            <a:r>
              <a:rPr lang="en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Servers become bottlenecks.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High risk of failure.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Data privacy concerns.</a:t>
            </a: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</a:rPr>
              <a:t>P2P Advantages</a:t>
            </a:r>
            <a:r>
              <a:rPr lang="en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No dependency on a single node.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Decentralized and fault-tolerant.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Efficient resource utilization.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/>
        </p:nvSpPr>
        <p:spPr>
          <a:xfrm>
            <a:off x="0" y="-14760"/>
            <a:ext cx="9143700" cy="7524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00" tIns="17275" rIns="34200" bIns="17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286200" y="302300"/>
            <a:ext cx="86274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00" tIns="17275" rIns="34200" bIns="17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P2P is better than Centralized approach</a:t>
            </a:r>
            <a:endParaRPr sz="30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Calibri"/>
              <a:buNone/>
            </a:pPr>
            <a:endParaRPr sz="32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34800" y="817750"/>
            <a:ext cx="9108900" cy="4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Why P2P is Better for Federated Learning?</a:t>
            </a:r>
            <a:br>
              <a:rPr lang="en" sz="1600" b="1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🔹 </a:t>
            </a:r>
            <a:r>
              <a:rPr lang="en" sz="1600" b="1">
                <a:solidFill>
                  <a:schemeClr val="dk1"/>
                </a:solidFill>
              </a:rPr>
              <a:t>No Central Server Needed</a:t>
            </a:r>
            <a:r>
              <a:rPr lang="en" sz="1600">
                <a:solidFill>
                  <a:schemeClr val="dk1"/>
                </a:solidFill>
              </a:rPr>
              <a:t> – Clients communicate directly.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🔹 </a:t>
            </a:r>
            <a:r>
              <a:rPr lang="en" sz="1600" b="1">
                <a:solidFill>
                  <a:schemeClr val="dk1"/>
                </a:solidFill>
              </a:rPr>
              <a:t>Better Privacy</a:t>
            </a:r>
            <a:r>
              <a:rPr lang="en" sz="1600">
                <a:solidFill>
                  <a:schemeClr val="dk1"/>
                </a:solidFill>
              </a:rPr>
              <a:t> – No raw data leaves local devices.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🔹 </a:t>
            </a:r>
            <a:r>
              <a:rPr lang="en" sz="1600" b="1">
                <a:solidFill>
                  <a:schemeClr val="dk1"/>
                </a:solidFill>
              </a:rPr>
              <a:t>Resilient &amp; Fault-Tolerant</a:t>
            </a:r>
            <a:r>
              <a:rPr lang="en" sz="1600">
                <a:solidFill>
                  <a:schemeClr val="dk1"/>
                </a:solidFill>
              </a:rPr>
              <a:t> – If a node fails, others continue.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🔹 </a:t>
            </a:r>
            <a:r>
              <a:rPr lang="en" sz="1600" b="1">
                <a:solidFill>
                  <a:schemeClr val="dk1"/>
                </a:solidFill>
              </a:rPr>
              <a:t>Adaptive &amp; Scalable</a:t>
            </a:r>
            <a:r>
              <a:rPr lang="en" sz="1600">
                <a:solidFill>
                  <a:schemeClr val="dk1"/>
                </a:solidFill>
              </a:rPr>
              <a:t> – More nodes = more power!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Example: Decentralized Federated Learning with DAG</a:t>
            </a:r>
            <a:br>
              <a:rPr lang="en" sz="1600" b="1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Instead of sending updates to a central server, nodes share updates with </a:t>
            </a:r>
            <a:r>
              <a:rPr lang="en" sz="1600" b="1">
                <a:solidFill>
                  <a:schemeClr val="dk1"/>
                </a:solidFill>
              </a:rPr>
              <a:t>direct neighbors</a:t>
            </a:r>
            <a:r>
              <a:rPr lang="en" sz="1600">
                <a:solidFill>
                  <a:schemeClr val="dk1"/>
                </a:solidFill>
              </a:rPr>
              <a:t> in the DAG structure.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This </a:t>
            </a:r>
            <a:r>
              <a:rPr lang="en" sz="1600" b="1">
                <a:solidFill>
                  <a:schemeClr val="dk1"/>
                </a:solidFill>
              </a:rPr>
              <a:t>reduces bottlenecks</a:t>
            </a:r>
            <a:r>
              <a:rPr lang="en" sz="1600">
                <a:solidFill>
                  <a:schemeClr val="dk1"/>
                </a:solidFill>
              </a:rPr>
              <a:t> and </a:t>
            </a:r>
            <a:r>
              <a:rPr lang="en" sz="1600" b="1">
                <a:solidFill>
                  <a:schemeClr val="dk1"/>
                </a:solidFill>
              </a:rPr>
              <a:t>increases efficiency</a:t>
            </a:r>
            <a:r>
              <a:rPr lang="en" sz="1600">
                <a:solidFill>
                  <a:schemeClr val="dk1"/>
                </a:solidFill>
              </a:rPr>
              <a:t> while preserving privacy!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-14760"/>
            <a:ext cx="9143700" cy="7524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00" tIns="17275" rIns="34200" bIns="17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286200" y="302300"/>
            <a:ext cx="86274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00" tIns="17275" rIns="34200" bIns="17275" anchor="ctr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P2P(shift from centralized to decentralized approach)</a:t>
            </a:r>
            <a:endParaRPr sz="30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Calibri"/>
              <a:buNone/>
            </a:pPr>
            <a:endParaRPr sz="32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34800" y="817750"/>
            <a:ext cx="9108900" cy="4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Steps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Initialization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Each client (node) initializes locally.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Decentralized Coordination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Nodes exchange updates without central server.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DAG Structure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 Directed Acyclic Graph (DAG) for structured communication.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Aggregation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Nodes aggregate data locally, then share with neighbors.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Communication</a:t>
            </a: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Achieved via iterative peer exchanges (e.g., gossip protocol). 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0" y="-14760"/>
            <a:ext cx="9143700" cy="752400"/>
          </a:xfrm>
          <a:prstGeom prst="rect">
            <a:avLst/>
          </a:prstGeom>
          <a:solidFill>
            <a:srgbClr val="BFBFBF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4200" tIns="17275" rIns="34200" bIns="17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286200" y="302300"/>
            <a:ext cx="86274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00" tIns="17275" rIns="34200" bIns="17275" anchor="ctr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P2P(shift from centralized to decentralized approach)</a:t>
            </a:r>
            <a:endParaRPr sz="30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Calibri"/>
              <a:buNone/>
            </a:pPr>
            <a:endParaRPr sz="32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34800" y="817750"/>
            <a:ext cx="9108900" cy="42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52898"/>
            <a:ext cx="4282425" cy="3564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82425" y="979050"/>
            <a:ext cx="4631176" cy="31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1769</Words>
  <Application>Microsoft Office PowerPoint</Application>
  <PresentationFormat>On-screen Show (16:9)</PresentationFormat>
  <Paragraphs>180</Paragraphs>
  <Slides>27</Slides>
  <Notes>26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Georgia</vt:lpstr>
      <vt:lpstr>Times New Roman</vt:lpstr>
      <vt:lpstr>Office Theme</vt:lpstr>
      <vt:lpstr>Office Theme</vt:lpstr>
      <vt:lpstr>Office Theme</vt:lpstr>
      <vt:lpstr>Towards sustainable energy management  :  Federated Learning </vt:lpstr>
      <vt:lpstr>Review of last evaluation/Where we left last time</vt:lpstr>
      <vt:lpstr>Review of last evaluation/Where we left last time</vt:lpstr>
      <vt:lpstr>Review of last evaluation/Where we left last time </vt:lpstr>
      <vt:lpstr>Disadvantages of the client-server network</vt:lpstr>
      <vt:lpstr>How P2P is better than Centralized approach </vt:lpstr>
      <vt:lpstr>How P2P is better than Centralized approach </vt:lpstr>
      <vt:lpstr>Implementation of P2P(shift from centralized to decentralized approach) </vt:lpstr>
      <vt:lpstr>Implementation of P2P(shift from centralized to decentralized approach) </vt:lpstr>
      <vt:lpstr>Implementation of P2P(shift from centralized to decentralized approach)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 Prajwal Sam</cp:lastModifiedBy>
  <cp:revision>3</cp:revision>
  <dcterms:modified xsi:type="dcterms:W3CDTF">2025-02-03T10:01:13Z</dcterms:modified>
</cp:coreProperties>
</file>