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0.xml.rels" ContentType="application/vnd.openxmlformats-package.relationships+xml"/>
  <Override PartName="/ppt/notesSlides/_rels/notesSlide8.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2.png" ContentType="image/png"/>
  <Override PartName="/ppt/media/image9.jpeg" ContentType="image/jpeg"/>
  <Override PartName="/ppt/media/image8.jpeg" ContentType="image/jpeg"/>
  <Override PartName="/ppt/media/image11.png" ContentType="image/png"/>
  <Override PartName="/ppt/media/image7.jpeg" ContentType="image/jpeg"/>
  <Override PartName="/ppt/media/image18.png" ContentType="image/png"/>
  <Override PartName="/ppt/media/image20.png" ContentType="image/png"/>
  <Override PartName="/ppt/media/image19.png" ContentType="image/png"/>
  <Override PartName="/ppt/media/image17.png" ContentType="image/png"/>
  <Override PartName="/ppt/media/image4.jpeg" ContentType="image/jpeg"/>
  <Override PartName="/ppt/media/image16.png" ContentType="image/png"/>
  <Override PartName="/ppt/media/image14.png" ContentType="image/png"/>
  <Override PartName="/ppt/media/image1.jpeg" ContentType="image/jpeg"/>
  <Override PartName="/ppt/media/image2.jpeg" ContentType="image/jpeg"/>
  <Override PartName="/ppt/media/image3.jpeg" ContentType="image/jpeg"/>
  <Override PartName="/ppt/media/image15.png" ContentType="image/png"/>
  <Override PartName="/ppt/media/image5.jpeg" ContentType="image/jpeg"/>
  <Override PartName="/ppt/media/image10.png" ContentType="image/png"/>
  <Override PartName="/ppt/media/image6.jpeg" ContentType="image/jpeg"/>
  <Override PartName="/ppt/media/image13.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12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a:t>
            </a:r>
            <a:r>
              <a:rPr b="0" lang="en-IN" sz="2000" spc="-1" strike="noStrike">
                <a:latin typeface="Arial"/>
              </a:rPr>
              <a:t>notes format</a:t>
            </a:r>
            <a:endParaRPr b="0" lang="en-IN" sz="2000" spc="-1" strike="noStrike">
              <a:latin typeface="Arial"/>
            </a:endParaRPr>
          </a:p>
        </p:txBody>
      </p:sp>
      <p:sp>
        <p:nvSpPr>
          <p:cNvPr id="123"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124" name="PlaceHolder 4"/>
          <p:cNvSpPr>
            <a:spLocks noGrp="1"/>
          </p:cNvSpPr>
          <p:nvPr>
            <p:ph type="dt" idx="6"/>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125" name="PlaceHolder 5"/>
          <p:cNvSpPr>
            <a:spLocks noGrp="1"/>
          </p:cNvSpPr>
          <p:nvPr>
            <p:ph type="ftr" idx="7"/>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26" name="PlaceHolder 6"/>
          <p:cNvSpPr>
            <a:spLocks noGrp="1"/>
          </p:cNvSpPr>
          <p:nvPr>
            <p:ph type="sldNum" idx="8"/>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07FAD41D-0AFC-4BAA-93DC-CFCF8B2B85EE}"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380880" y="685800"/>
            <a:ext cx="6095520" cy="3428640"/>
          </a:xfrm>
          <a:prstGeom prst="rect">
            <a:avLst/>
          </a:prstGeom>
          <a:ln w="0">
            <a:noFill/>
          </a:ln>
        </p:spPr>
      </p:sp>
      <p:sp>
        <p:nvSpPr>
          <p:cNvPr id="245"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00000"/>
              </a:lnSpc>
              <a:buClr>
                <a:srgbClr val="000000"/>
              </a:buClr>
              <a:buFont typeface="Wingdings" charset="2"/>
              <a:buChar char=""/>
            </a:pPr>
            <a:r>
              <a:rPr b="0" lang="en-US" sz="1100" spc="-1" strike="noStrike">
                <a:latin typeface="Arial"/>
              </a:rPr>
              <a:t>In order to Simulate FL , we have divided the entire 35040 rows into 8 parts or "NODES" , Each node acts as an FL client</a:t>
            </a:r>
            <a:endParaRPr b="0" lang="en-IN" sz="1100" spc="-1" strike="noStrike">
              <a:latin typeface="Arial"/>
            </a:endParaRPr>
          </a:p>
          <a:p>
            <a:pPr marL="457200" indent="-298440">
              <a:lnSpc>
                <a:spcPct val="100000"/>
              </a:lnSpc>
              <a:buClr>
                <a:srgbClr val="000000"/>
              </a:buClr>
              <a:buFont typeface="Wingdings" charset="2"/>
              <a:buChar char=""/>
            </a:pPr>
            <a:r>
              <a:rPr b="0" lang="en-US" sz="1100" spc="-1" strike="noStrike">
                <a:latin typeface="Arial"/>
              </a:rPr>
              <a:t>To mimic real life scenario , we have further divided each node's data into 3 parts so that we can train the model on different data with each iteration which is how the client's data is going to be in real life (since the data keeps on getting updated in real time)</a:t>
            </a:r>
            <a:endParaRPr b="0" lang="en-IN"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914400" y="4343400"/>
            <a:ext cx="5028840" cy="4114440"/>
          </a:xfrm>
          <a:prstGeom prst="rect">
            <a:avLst/>
          </a:prstGeom>
          <a:noFill/>
          <a:ln w="0">
            <a:noFill/>
          </a:ln>
        </p:spPr>
        <p:txBody>
          <a:bodyPr tIns="91440" bIns="91440" anchor="t">
            <a:noAutofit/>
          </a:bodyPr>
          <a:p>
            <a:pPr>
              <a:lnSpc>
                <a:spcPct val="100000"/>
              </a:lnSpc>
              <a:buNone/>
              <a:tabLst>
                <a:tab algn="l" pos="0"/>
              </a:tabLst>
            </a:pPr>
            <a:r>
              <a:rPr b="0" lang="en-US" sz="1100" spc="-1" strike="noStrike">
                <a:latin typeface="Arial"/>
              </a:rPr>
              <a:t>Good afternoon everyoneBefore going through the Fedeated learning process , let us have a look at how the target variable i.e Usage KWH varies across the week with Time</a:t>
            </a:r>
            <a:endParaRPr b="0" lang="en-IN" sz="1100" spc="-1" strike="noStrike">
              <a:latin typeface="Arial"/>
            </a:endParaRPr>
          </a:p>
        </p:txBody>
      </p:sp>
      <p:sp>
        <p:nvSpPr>
          <p:cNvPr id="241" name="PlaceHolder 2"/>
          <p:cNvSpPr>
            <a:spLocks noGrp="1"/>
          </p:cNvSpPr>
          <p:nvPr>
            <p:ph type="sldImg"/>
          </p:nvPr>
        </p:nvSpPr>
        <p:spPr>
          <a:xfrm>
            <a:off x="380880" y="685800"/>
            <a:ext cx="6095520" cy="3428640"/>
          </a:xfrm>
          <a:prstGeom prst="rect">
            <a:avLst/>
          </a:prstGeom>
          <a:ln w="0">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sldImg"/>
          </p:nvPr>
        </p:nvSpPr>
        <p:spPr>
          <a:xfrm>
            <a:off x="380880" y="685800"/>
            <a:ext cx="6095520" cy="3428640"/>
          </a:xfrm>
          <a:prstGeom prst="rect">
            <a:avLst/>
          </a:prstGeom>
          <a:ln w="0">
            <a:noFill/>
          </a:ln>
        </p:spPr>
      </p:sp>
      <p:sp>
        <p:nvSpPr>
          <p:cNvPr id="243" name="PlaceHolder 2"/>
          <p:cNvSpPr>
            <a:spLocks noGrp="1"/>
          </p:cNvSpPr>
          <p:nvPr>
            <p:ph type="body"/>
          </p:nvPr>
        </p:nvSpPr>
        <p:spPr>
          <a:xfrm>
            <a:off x="685800" y="4343400"/>
            <a:ext cx="5486040" cy="4114440"/>
          </a:xfrm>
          <a:prstGeom prst="rect">
            <a:avLst/>
          </a:prstGeom>
          <a:noFill/>
          <a:ln w="0">
            <a:noFill/>
          </a:ln>
        </p:spPr>
        <p:txBody>
          <a:bodyPr tIns="91440" bIns="91440" anchor="t">
            <a:noAutofit/>
          </a:bodyPr>
          <a:p>
            <a:pPr marL="457200" indent="-298440">
              <a:lnSpc>
                <a:spcPct val="100000"/>
              </a:lnSpc>
              <a:buClr>
                <a:srgbClr val="000000"/>
              </a:buClr>
              <a:buFont typeface="Wingdings" charset="2"/>
              <a:buChar char=""/>
            </a:pPr>
            <a:r>
              <a:rPr b="0" lang="en-US" sz="1100" spc="-1" strike="noStrike">
                <a:latin typeface="Arial"/>
              </a:rPr>
              <a:t>This graph shows us Max or peak Usage for each day( entire dataset)</a:t>
            </a:r>
            <a:endParaRPr b="0" lang="en-IN"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9C83EE7B-2854-40F3-8F89-30A0CA924B2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C5269CFB-E52C-4509-8F5D-D97949B8F9F5}"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1"/>
          </p:nvPr>
        </p:nvSpPr>
        <p:spPr/>
        <p:txBody>
          <a:bodyPr/>
          <a:p>
            <a:fld id="{78892EBA-0A44-4D60-BD3D-18B0AE60226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1"/>
          </p:nvPr>
        </p:nvSpPr>
        <p:spPr/>
        <p:txBody>
          <a:bodyPr/>
          <a:p>
            <a:fld id="{B1D7983F-647A-4E7B-B1DA-7B8321791D1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8ED8A84-CCBD-4695-95F9-8EC58F02A7F8}"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1D0BB180-B9F3-4FE1-BEA0-5622431CCA00}"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2"/>
          </p:nvPr>
        </p:nvSpPr>
        <p:spPr/>
        <p:txBody>
          <a:bodyPr/>
          <a:p>
            <a:fld id="{FBA9F0E5-5B91-4D3C-81FC-5602C06798AA}"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F91A2BD1-3429-43F3-986D-2B47D0CC1B57}"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2"/>
          </p:nvPr>
        </p:nvSpPr>
        <p:spPr/>
        <p:txBody>
          <a:bodyPr/>
          <a:p>
            <a:fld id="{787A1A5D-A9C9-43DF-BC96-6B411C84785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B97A0D62-B583-4A60-BBE4-66516FAF97D6}"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360C2456-0C2B-46EB-B482-DF191C265E8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1"/>
          </p:nvPr>
        </p:nvSpPr>
        <p:spPr/>
        <p:txBody>
          <a:bodyPr/>
          <a:p>
            <a:fld id="{1DEBCF33-C80C-4215-9AE1-3D1950F31726}"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364AF9C3-37B0-4B50-BF51-BCF3F278762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2"/>
          </p:nvPr>
        </p:nvSpPr>
        <p:spPr/>
        <p:txBody>
          <a:bodyPr/>
          <a:p>
            <a:fld id="{48B26071-C1FC-47D5-A729-2AE79E6D6E01}"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6"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7"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2"/>
          </p:nvPr>
        </p:nvSpPr>
        <p:spPr/>
        <p:txBody>
          <a:bodyPr/>
          <a:p>
            <a:fld id="{20E0EA1B-F435-46FC-BD96-EA005BDAAB88}"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2"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sldNum" idx="2"/>
          </p:nvPr>
        </p:nvSpPr>
        <p:spPr/>
        <p:txBody>
          <a:bodyPr/>
          <a:p>
            <a:fld id="{412EA13F-E260-41DB-9E1A-35CB8FD51B94}"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4"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5"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6"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7"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8"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9"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sldNum" idx="2"/>
          </p:nvPr>
        </p:nvSpPr>
        <p:spPr/>
        <p:txBody>
          <a:bodyPr/>
          <a:p>
            <a:fld id="{5061C8C9-DA1C-4CF8-AE16-B6163D9DF76F}"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2AF116D-BCDF-449B-89BD-27117253B77D}"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FBBB269-610F-4B2D-B99D-7305D485D78F}"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8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F04352C-4C36-4B51-8E50-08BB6E967DAD}"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7CCB5BD-F001-4CB2-AC8B-1EF7E80C777E}"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219605E-72E4-42AC-874D-014D038F225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4" name="PlaceHolder 3"/>
          <p:cNvSpPr>
            <a:spLocks noGrp="1"/>
          </p:cNvSpPr>
          <p:nvPr>
            <p:ph type="sldNum" idx="1"/>
          </p:nvPr>
        </p:nvSpPr>
        <p:spPr/>
        <p:txBody>
          <a:bodyPr/>
          <a:p>
            <a:fld id="{890F9490-6096-4565-AEBE-4B2AAFCDF468}"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3F3363E-629D-4C6C-A2E2-BC4394A568F1}"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1A6B5B-5C17-4409-9963-95DB4B03B0F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1"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53A37F0-11E2-43E4-B8B6-DE4943D9007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5"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93E20DA-5624-41E4-A6B5-B52D13BC66F2}"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07"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8"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C274BC5-7D10-4302-AEF9-643FAEFBE421}"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3"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579FD63B-CF03-49F9-A5A6-C37646AFFA75}"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15"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6"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7"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8"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19"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20"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DEB257E-1463-44A5-9EB6-9549F1576598}"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5" name="PlaceHolder 4"/>
          <p:cNvSpPr>
            <a:spLocks noGrp="1"/>
          </p:cNvSpPr>
          <p:nvPr>
            <p:ph type="sldNum" idx="1"/>
          </p:nvPr>
        </p:nvSpPr>
        <p:spPr/>
        <p:txBody>
          <a:bodyPr/>
          <a:p>
            <a:fld id="{35C7C302-3F09-415C-AFDD-7BA90B881D4D}"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3" name="PlaceHolder 2"/>
          <p:cNvSpPr>
            <a:spLocks noGrp="1"/>
          </p:cNvSpPr>
          <p:nvPr>
            <p:ph type="sldNum" idx="1"/>
          </p:nvPr>
        </p:nvSpPr>
        <p:spPr/>
        <p:txBody>
          <a:bodyPr/>
          <a:p>
            <a:fld id="{FFBD72AF-3F5B-4A70-ACB5-F38612D66BEA}"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1"/>
          </p:nvPr>
        </p:nvSpPr>
        <p:spPr/>
        <p:txBody>
          <a:bodyPr/>
          <a:p>
            <a:fld id="{A57423F4-EA38-45F5-A9BC-518095C9015B}"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B645E649-658D-412A-9CA1-97E3BF763B8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04EA8126-7D74-463C-AF55-A4B2A1ECA045}"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endParaRPr b="0" lang="en-IN" sz="1400" spc="-1" strike="noStrike">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1400" spc="-1" strike="noStrike">
              <a:solidFill>
                <a:srgbClr val="000000"/>
              </a:solidFill>
              <a:latin typeface="Arial"/>
            </a:endParaRPr>
          </a:p>
        </p:txBody>
      </p:sp>
      <p:sp>
        <p:nvSpPr>
          <p:cNvPr id="6" name="PlaceHolder 5"/>
          <p:cNvSpPr>
            <a:spLocks noGrp="1"/>
          </p:cNvSpPr>
          <p:nvPr>
            <p:ph type="sldNum" idx="1"/>
          </p:nvPr>
        </p:nvSpPr>
        <p:spPr/>
        <p:txBody>
          <a:bodyPr/>
          <a:p>
            <a:fld id="{B4A4F13D-C7B4-4964-B8F8-4BC166A0D566}"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452520" y="4600800"/>
            <a:ext cx="8238600" cy="247320"/>
          </a:xfrm>
          <a:prstGeom prst="rect">
            <a:avLst/>
          </a:prstGeom>
          <a:noFill/>
          <a:ln w="0">
            <a:noFill/>
          </a:ln>
        </p:spPr>
        <p:txBody>
          <a:bodyPr lIns="17280" rIns="17280" tIns="17280" bIns="17280" anchor="b">
            <a:normAutofit fontScale="12000"/>
          </a:bodyPr>
          <a:p>
            <a:pPr marL="432000" indent="-324000">
              <a:spcBef>
                <a:spcPts val="1417"/>
              </a:spcBef>
              <a:buClr>
                <a:srgbClr val="000000"/>
              </a:buClr>
              <a:buSzPct val="45000"/>
              <a:buFont typeface="Wingdings" charset="2"/>
              <a:buChar char=""/>
            </a:pPr>
            <a:r>
              <a:rPr b="0" lang="en-IN" sz="1200" spc="-1" strike="noStrike">
                <a:solidFill>
                  <a:srgbClr val="000000"/>
                </a:solidFill>
                <a:latin typeface="Arial"/>
              </a:rPr>
              <a:t>Click to edit the outline text format</a:t>
            </a:r>
            <a:endParaRPr b="0" lang="en-IN"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200" spc="-1" strike="noStrike">
                <a:solidFill>
                  <a:srgbClr val="000000"/>
                </a:solidFill>
                <a:latin typeface="Arial"/>
              </a:rPr>
              <a:t>Second Outline Level</a:t>
            </a:r>
            <a:endParaRPr b="0" lang="en-IN"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200" spc="-1" strike="noStrike">
                <a:solidFill>
                  <a:srgbClr val="000000"/>
                </a:solidFill>
                <a:latin typeface="Arial"/>
              </a:rPr>
              <a:t>Third Outline Level</a:t>
            </a:r>
            <a:endParaRPr b="0" lang="en-IN"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200" spc="-1" strike="noStrike">
                <a:solidFill>
                  <a:srgbClr val="000000"/>
                </a:solidFill>
                <a:latin typeface="Arial"/>
              </a:rPr>
              <a:t>Fourth Outline Level</a:t>
            </a:r>
            <a:endParaRPr b="0" lang="en-IN"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200" spc="-1" strike="noStrike">
                <a:solidFill>
                  <a:srgbClr val="000000"/>
                </a:solidFill>
                <a:latin typeface="Arial"/>
              </a:rPr>
              <a:t>Fifth Outline Level</a:t>
            </a:r>
            <a:endParaRPr b="0" lang="en-IN"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200" spc="-1" strike="noStrike">
                <a:solidFill>
                  <a:srgbClr val="000000"/>
                </a:solidFill>
                <a:latin typeface="Arial"/>
              </a:rPr>
              <a:t>Sixth Outline Level</a:t>
            </a:r>
            <a:endParaRPr b="0" lang="en-IN"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200" spc="-1" strike="noStrike">
                <a:solidFill>
                  <a:srgbClr val="000000"/>
                </a:solidFill>
                <a:latin typeface="Arial"/>
              </a:rPr>
              <a:t>Seventh Outline Level</a:t>
            </a:r>
            <a:endParaRPr b="0" lang="en-IN" sz="1200" spc="-1" strike="noStrike">
              <a:solidFill>
                <a:srgbClr val="000000"/>
              </a:solidFill>
              <a:latin typeface="Arial"/>
            </a:endParaRPr>
          </a:p>
        </p:txBody>
      </p:sp>
      <p:sp>
        <p:nvSpPr>
          <p:cNvPr id="1" name="PlaceHolder 2"/>
          <p:cNvSpPr>
            <a:spLocks noGrp="1"/>
          </p:cNvSpPr>
          <p:nvPr>
            <p:ph type="body"/>
          </p:nvPr>
        </p:nvSpPr>
        <p:spPr>
          <a:xfrm>
            <a:off x="452520" y="2759040"/>
            <a:ext cx="8238600" cy="752040"/>
          </a:xfrm>
          <a:prstGeom prst="rect">
            <a:avLst/>
          </a:prstGeom>
          <a:noFill/>
          <a:ln w="0">
            <a:noFill/>
          </a:ln>
        </p:spPr>
        <p:txBody>
          <a:bodyPr lIns="34200" rIns="34200" tIns="17280" bIns="17280" anchor="t">
            <a:normAutofit fontScale="26000"/>
          </a:bodyPr>
          <a:p>
            <a:pPr marL="432000" indent="-324000">
              <a:spcBef>
                <a:spcPts val="1417"/>
              </a:spcBef>
              <a:buClr>
                <a:srgbClr val="000000"/>
              </a:buClr>
              <a:buSzPct val="45000"/>
              <a:buFont typeface="Wingdings" charset="2"/>
              <a:buChar char=""/>
            </a:pPr>
            <a:r>
              <a:rPr b="0" lang="en-IN" sz="2100" spc="-1" strike="noStrike">
                <a:solidFill>
                  <a:srgbClr val="000000"/>
                </a:solidFill>
                <a:latin typeface="Arial"/>
              </a:rPr>
              <a:t>Click to edit the outline text format</a:t>
            </a:r>
            <a:endParaRPr b="0" lang="en-IN"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100" spc="-1" strike="noStrike">
                <a:solidFill>
                  <a:srgbClr val="000000"/>
                </a:solidFill>
                <a:latin typeface="Arial"/>
              </a:rPr>
              <a:t>Second Outline Level</a:t>
            </a:r>
            <a:endParaRPr b="0" lang="en-IN"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100" spc="-1" strike="noStrike">
                <a:solidFill>
                  <a:srgbClr val="000000"/>
                </a:solidFill>
                <a:latin typeface="Arial"/>
              </a:rPr>
              <a:t>Third Outline Level</a:t>
            </a:r>
            <a:endParaRPr b="0" lang="en-IN"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100" spc="-1" strike="noStrike">
                <a:solidFill>
                  <a:srgbClr val="000000"/>
                </a:solidFill>
                <a:latin typeface="Arial"/>
              </a:rPr>
              <a:t>Fourth Outline Level</a:t>
            </a:r>
            <a:endParaRPr b="0" lang="en-IN"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100" spc="-1" strike="noStrike">
                <a:solidFill>
                  <a:srgbClr val="000000"/>
                </a:solidFill>
                <a:latin typeface="Arial"/>
              </a:rPr>
              <a:t>Fifth Outline Level</a:t>
            </a:r>
            <a:endParaRPr b="0" lang="en-IN"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100" spc="-1" strike="noStrike">
                <a:solidFill>
                  <a:srgbClr val="000000"/>
                </a:solidFill>
                <a:latin typeface="Arial"/>
              </a:rPr>
              <a:t>Sixth Outline Level</a:t>
            </a:r>
            <a:endParaRPr b="0" lang="en-IN"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100" spc="-1" strike="noStrike">
                <a:solidFill>
                  <a:srgbClr val="000000"/>
                </a:solidFill>
                <a:latin typeface="Arial"/>
              </a:rPr>
              <a:t>Seventh Outline Level</a:t>
            </a:r>
            <a:endParaRPr b="0" lang="en-IN" sz="2100" spc="-1" strike="noStrike">
              <a:solidFill>
                <a:srgbClr val="000000"/>
              </a:solidFill>
              <a:latin typeface="Arial"/>
            </a:endParaRPr>
          </a:p>
        </p:txBody>
      </p:sp>
      <p:sp>
        <p:nvSpPr>
          <p:cNvPr id="2" name="PlaceHolder 3"/>
          <p:cNvSpPr>
            <a:spLocks noGrp="1"/>
          </p:cNvSpPr>
          <p:nvPr>
            <p:ph type="title"/>
          </p:nvPr>
        </p:nvSpPr>
        <p:spPr>
          <a:xfrm>
            <a:off x="452520" y="983160"/>
            <a:ext cx="8238600" cy="1742760"/>
          </a:xfrm>
          <a:prstGeom prst="rect">
            <a:avLst/>
          </a:prstGeom>
          <a:noFill/>
          <a:ln w="0">
            <a:noFill/>
          </a:ln>
        </p:spPr>
        <p:txBody>
          <a:bodyPr lIns="34200" rIns="34200" tIns="17280" bIns="17280" anchor="b">
            <a:normAutofit/>
          </a:bodyPr>
          <a:p>
            <a:r>
              <a:rPr b="0" lang="en-IN" sz="4500" spc="-1" strike="noStrike">
                <a:solidFill>
                  <a:srgbClr val="000000"/>
                </a:solidFill>
                <a:latin typeface="Arial"/>
              </a:rPr>
              <a:t>Click to edit the title text format</a:t>
            </a:r>
            <a:endParaRPr b="0" lang="en-IN" sz="4500" spc="-1" strike="noStrike">
              <a:solidFill>
                <a:srgbClr val="000000"/>
              </a:solidFill>
              <a:latin typeface="Arial"/>
            </a:endParaRPr>
          </a:p>
        </p:txBody>
      </p:sp>
      <p:sp>
        <p:nvSpPr>
          <p:cNvPr id="3" name="PlaceHolder 4"/>
          <p:cNvSpPr>
            <a:spLocks noGrp="1"/>
          </p:cNvSpPr>
          <p:nvPr>
            <p:ph type="sldNum" idx="1"/>
          </p:nvPr>
        </p:nvSpPr>
        <p:spPr>
          <a:xfrm>
            <a:off x="3276720" y="3178080"/>
            <a:ext cx="1066320" cy="182160"/>
          </a:xfrm>
          <a:prstGeom prst="rect">
            <a:avLst/>
          </a:prstGeom>
          <a:noFill/>
          <a:ln w="0">
            <a:noFill/>
          </a:ln>
        </p:spPr>
        <p:txBody>
          <a:bodyPr lIns="34200" rIns="34200" tIns="17280" bIns="17280" anchor="ctr">
            <a:noAutofit/>
          </a:bodyPr>
          <a:lstStyle>
            <a:lvl1pPr algn="r">
              <a:lnSpc>
                <a:spcPct val="100000"/>
              </a:lnSpc>
              <a:buNone/>
              <a:tabLst>
                <a:tab algn="l" pos="0"/>
              </a:tabLst>
              <a:defRPr b="0" lang="en-GB" sz="600" spc="-1" strike="noStrike">
                <a:solidFill>
                  <a:srgbClr val="888888"/>
                </a:solidFill>
                <a:latin typeface="Calibri"/>
                <a:ea typeface="Calibri"/>
              </a:defRPr>
            </a:lvl1pPr>
          </a:lstStyle>
          <a:p>
            <a:pPr algn="r">
              <a:lnSpc>
                <a:spcPct val="100000"/>
              </a:lnSpc>
              <a:buNone/>
              <a:tabLst>
                <a:tab algn="l" pos="0"/>
              </a:tabLst>
            </a:pPr>
            <a:fld id="{46AF1867-E103-489E-84E4-BA584B01C057}" type="slidenum">
              <a:rPr b="0" lang="en-GB" sz="600" spc="-1" strike="noStrike">
                <a:solidFill>
                  <a:srgbClr val="888888"/>
                </a:solidFill>
                <a:latin typeface="Calibri"/>
                <a:ea typeface="Calibri"/>
              </a:rPr>
              <a:t>&lt;number&gt;</a:t>
            </a:fld>
            <a:endParaRPr b="0" lang="en-IN" sz="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228600" y="137160"/>
            <a:ext cx="4114440" cy="571320"/>
          </a:xfrm>
          <a:prstGeom prst="rect">
            <a:avLst/>
          </a:prstGeom>
          <a:noFill/>
          <a:ln w="0">
            <a:noFill/>
          </a:ln>
        </p:spPr>
        <p:txBody>
          <a:bodyPr lIns="34200" rIns="34200" tIns="17280" bIns="17280" anchor="ctr">
            <a:normAutofit/>
          </a:bodyPr>
          <a:p>
            <a:r>
              <a:rPr b="0" lang="en-IN" sz="2200" spc="-1" strike="noStrike">
                <a:solidFill>
                  <a:srgbClr val="000000"/>
                </a:solidFill>
                <a:latin typeface="Arial"/>
              </a:rPr>
              <a:t>Click to edit the title text format</a:t>
            </a:r>
            <a:endParaRPr b="0" lang="en-IN" sz="2200" spc="-1" strike="noStrike">
              <a:solidFill>
                <a:srgbClr val="000000"/>
              </a:solidFill>
              <a:latin typeface="Arial"/>
            </a:endParaRPr>
          </a:p>
        </p:txBody>
      </p:sp>
      <p:sp>
        <p:nvSpPr>
          <p:cNvPr id="41" name="PlaceHolder 2"/>
          <p:cNvSpPr>
            <a:spLocks noGrp="1"/>
          </p:cNvSpPr>
          <p:nvPr>
            <p:ph type="body"/>
          </p:nvPr>
        </p:nvSpPr>
        <p:spPr>
          <a:xfrm>
            <a:off x="452520" y="871560"/>
            <a:ext cx="8238600" cy="375840"/>
          </a:xfrm>
          <a:prstGeom prst="rect">
            <a:avLst/>
          </a:prstGeom>
          <a:noFill/>
          <a:ln w="0">
            <a:noFill/>
          </a:ln>
        </p:spPr>
        <p:txBody>
          <a:bodyPr lIns="17280" rIns="17280" tIns="17280" bIns="17280" anchor="t">
            <a:normAutofit fontScale="12000"/>
          </a:bodyPr>
          <a:p>
            <a:pPr marL="432000" indent="-324000">
              <a:spcBef>
                <a:spcPts val="1417"/>
              </a:spcBef>
              <a:buClr>
                <a:srgbClr val="000000"/>
              </a:buClr>
              <a:buSzPct val="45000"/>
              <a:buFont typeface="Wingdings" charset="2"/>
              <a:buChar char=""/>
            </a:pPr>
            <a:r>
              <a:rPr b="0" lang="en-IN" sz="2100" spc="-1" strike="noStrike">
                <a:solidFill>
                  <a:srgbClr val="000000"/>
                </a:solidFill>
                <a:latin typeface="Arial"/>
              </a:rPr>
              <a:t>Click to edit the outline text format</a:t>
            </a:r>
            <a:endParaRPr b="0" lang="en-IN" sz="21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100" spc="-1" strike="noStrike">
                <a:solidFill>
                  <a:srgbClr val="000000"/>
                </a:solidFill>
                <a:latin typeface="Arial"/>
              </a:rPr>
              <a:t>Second Outline Level</a:t>
            </a:r>
            <a:endParaRPr b="0" lang="en-IN" sz="21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100" spc="-1" strike="noStrike">
                <a:solidFill>
                  <a:srgbClr val="000000"/>
                </a:solidFill>
                <a:latin typeface="Arial"/>
              </a:rPr>
              <a:t>Third Outline Level</a:t>
            </a:r>
            <a:endParaRPr b="0" lang="en-IN" sz="21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100" spc="-1" strike="noStrike">
                <a:solidFill>
                  <a:srgbClr val="000000"/>
                </a:solidFill>
                <a:latin typeface="Arial"/>
              </a:rPr>
              <a:t>Fourth Outline Level</a:t>
            </a:r>
            <a:endParaRPr b="0" lang="en-IN" sz="21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100" spc="-1" strike="noStrike">
                <a:solidFill>
                  <a:srgbClr val="000000"/>
                </a:solidFill>
                <a:latin typeface="Arial"/>
              </a:rPr>
              <a:t>Fifth Outline Level</a:t>
            </a:r>
            <a:endParaRPr b="0" lang="en-IN" sz="21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100" spc="-1" strike="noStrike">
                <a:solidFill>
                  <a:srgbClr val="000000"/>
                </a:solidFill>
                <a:latin typeface="Arial"/>
              </a:rPr>
              <a:t>Sixth Outline Level</a:t>
            </a:r>
            <a:endParaRPr b="0" lang="en-IN" sz="21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100" spc="-1" strike="noStrike">
                <a:solidFill>
                  <a:srgbClr val="000000"/>
                </a:solidFill>
                <a:latin typeface="Arial"/>
              </a:rPr>
              <a:t>Seventh Outline Level</a:t>
            </a:r>
            <a:endParaRPr b="0" lang="en-IN" sz="2100" spc="-1" strike="noStrike">
              <a:solidFill>
                <a:srgbClr val="000000"/>
              </a:solidFill>
              <a:latin typeface="Arial"/>
            </a:endParaRPr>
          </a:p>
        </p:txBody>
      </p:sp>
      <p:sp>
        <p:nvSpPr>
          <p:cNvPr id="42" name="PlaceHolder 3"/>
          <p:cNvSpPr>
            <a:spLocks noGrp="1"/>
          </p:cNvSpPr>
          <p:nvPr>
            <p:ph type="body"/>
          </p:nvPr>
        </p:nvSpPr>
        <p:spPr>
          <a:xfrm>
            <a:off x="228600" y="800280"/>
            <a:ext cx="4114440" cy="2262600"/>
          </a:xfrm>
          <a:prstGeom prst="rect">
            <a:avLst/>
          </a:prstGeom>
          <a:noFill/>
          <a:ln w="0">
            <a:noFill/>
          </a:ln>
        </p:spPr>
        <p:txBody>
          <a:bodyPr lIns="34200" rIns="34200" tIns="17280" bIns="17280" anchor="t">
            <a:normAutofit fontScale="92000"/>
          </a:bodyPr>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43" name="PlaceHolder 4"/>
          <p:cNvSpPr>
            <a:spLocks noGrp="1"/>
          </p:cNvSpPr>
          <p:nvPr>
            <p:ph type="sldNum" idx="2"/>
          </p:nvPr>
        </p:nvSpPr>
        <p:spPr>
          <a:xfrm>
            <a:off x="3276720" y="3178080"/>
            <a:ext cx="1066320" cy="182160"/>
          </a:xfrm>
          <a:prstGeom prst="rect">
            <a:avLst/>
          </a:prstGeom>
          <a:noFill/>
          <a:ln w="0">
            <a:noFill/>
          </a:ln>
        </p:spPr>
        <p:txBody>
          <a:bodyPr lIns="34200" rIns="34200" tIns="17280" bIns="17280" anchor="ctr">
            <a:noAutofit/>
          </a:bodyPr>
          <a:lstStyle>
            <a:lvl1pPr algn="r">
              <a:lnSpc>
                <a:spcPct val="100000"/>
              </a:lnSpc>
              <a:buNone/>
              <a:tabLst>
                <a:tab algn="l" pos="0"/>
              </a:tabLst>
              <a:defRPr b="0" lang="en-GB" sz="600" spc="-1" strike="noStrike">
                <a:solidFill>
                  <a:srgbClr val="888888"/>
                </a:solidFill>
                <a:latin typeface="Calibri"/>
                <a:ea typeface="Calibri"/>
              </a:defRPr>
            </a:lvl1pPr>
          </a:lstStyle>
          <a:p>
            <a:pPr algn="r">
              <a:lnSpc>
                <a:spcPct val="100000"/>
              </a:lnSpc>
              <a:buNone/>
              <a:tabLst>
                <a:tab algn="l" pos="0"/>
              </a:tabLst>
            </a:pPr>
            <a:fld id="{89F96FC3-3ADB-4307-A8F5-A382D503E63E}" type="slidenum">
              <a:rPr b="0" lang="en-GB" sz="600" spc="-1" strike="noStrike">
                <a:solidFill>
                  <a:srgbClr val="888888"/>
                </a:solidFill>
                <a:latin typeface="Calibri"/>
                <a:ea typeface="Calibri"/>
              </a:rPr>
              <a:t>&lt;number&gt;</a:t>
            </a:fld>
            <a:endParaRPr b="0" lang="en-IN" sz="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dt" idx="3"/>
          </p:nvPr>
        </p:nvSpPr>
        <p:spPr>
          <a:xfrm>
            <a:off x="228600" y="3178080"/>
            <a:ext cx="1066320" cy="182160"/>
          </a:xfrm>
          <a:prstGeom prst="rect">
            <a:avLst/>
          </a:prstGeom>
          <a:noFill/>
          <a:ln w="0">
            <a:noFill/>
          </a:ln>
        </p:spPr>
        <p:txBody>
          <a:bodyPr lIns="34200" rIns="34200" tIns="17280" bIns="1728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1" name="PlaceHolder 2"/>
          <p:cNvSpPr>
            <a:spLocks noGrp="1"/>
          </p:cNvSpPr>
          <p:nvPr>
            <p:ph type="ftr" idx="4"/>
          </p:nvPr>
        </p:nvSpPr>
        <p:spPr>
          <a:xfrm>
            <a:off x="1562040" y="3178080"/>
            <a:ext cx="1447560" cy="182160"/>
          </a:xfrm>
          <a:prstGeom prst="rect">
            <a:avLst/>
          </a:prstGeom>
          <a:noFill/>
          <a:ln w="0">
            <a:noFill/>
          </a:ln>
        </p:spPr>
        <p:txBody>
          <a:bodyPr lIns="34200" rIns="34200" tIns="17280" bIns="17280"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2" name="PlaceHolder 3"/>
          <p:cNvSpPr>
            <a:spLocks noGrp="1"/>
          </p:cNvSpPr>
          <p:nvPr>
            <p:ph type="sldNum" idx="5"/>
          </p:nvPr>
        </p:nvSpPr>
        <p:spPr>
          <a:xfrm>
            <a:off x="3276720" y="3178080"/>
            <a:ext cx="1066320" cy="182160"/>
          </a:xfrm>
          <a:prstGeom prst="rect">
            <a:avLst/>
          </a:prstGeom>
          <a:noFill/>
          <a:ln w="0">
            <a:noFill/>
          </a:ln>
        </p:spPr>
        <p:txBody>
          <a:bodyPr lIns="34200" rIns="34200" tIns="17280" bIns="17280" anchor="ctr">
            <a:noAutofit/>
          </a:bodyPr>
          <a:lstStyle>
            <a:lvl1pPr algn="r">
              <a:lnSpc>
                <a:spcPct val="100000"/>
              </a:lnSpc>
              <a:buNone/>
              <a:tabLst>
                <a:tab algn="l" pos="0"/>
              </a:tabLst>
              <a:defRPr b="0" lang="en-GB" sz="600" spc="-1" strike="noStrike">
                <a:solidFill>
                  <a:srgbClr val="888888"/>
                </a:solidFill>
                <a:latin typeface="Calibri"/>
                <a:ea typeface="Calibri"/>
              </a:defRPr>
            </a:lvl1pPr>
          </a:lstStyle>
          <a:p>
            <a:pPr algn="r">
              <a:lnSpc>
                <a:spcPct val="100000"/>
              </a:lnSpc>
              <a:buNone/>
              <a:tabLst>
                <a:tab algn="l" pos="0"/>
              </a:tabLst>
            </a:pPr>
            <a:fld id="{5A2E8357-11E2-4ACC-BB09-163F57B9DF93}" type="slidenum">
              <a:rPr b="0" lang="en-GB" sz="600" spc="-1" strike="noStrike">
                <a:solidFill>
                  <a:srgbClr val="888888"/>
                </a:solidFill>
                <a:latin typeface="Calibri"/>
                <a:ea typeface="Calibri"/>
              </a:rPr>
              <a:t>&lt;number&gt;</a:t>
            </a:fld>
            <a:endParaRPr b="0" lang="en-IN" sz="600" spc="-1" strike="noStrike">
              <a:latin typeface="Times New Roman"/>
            </a:endParaRPr>
          </a:p>
        </p:txBody>
      </p:sp>
      <p:sp>
        <p:nvSpPr>
          <p:cNvPr id="83"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r>
              <a:rPr b="0" lang="en-IN" sz="1400" spc="-1" strike="noStrike">
                <a:solidFill>
                  <a:srgbClr val="000000"/>
                </a:solidFill>
                <a:latin typeface="Arial"/>
              </a:rPr>
              <a:t>Click to edit the title text </a:t>
            </a:r>
            <a:r>
              <a:rPr b="0" lang="en-IN" sz="1400" spc="-1" strike="noStrike">
                <a:solidFill>
                  <a:srgbClr val="000000"/>
                </a:solidFill>
                <a:latin typeface="Arial"/>
              </a:rPr>
              <a:t>format</a:t>
            </a:r>
            <a:endParaRPr b="0" lang="en-IN" sz="1400" spc="-1" strike="noStrike">
              <a:solidFill>
                <a:srgbClr val="000000"/>
              </a:solidFill>
              <a:latin typeface="Arial"/>
            </a:endParaRPr>
          </a:p>
        </p:txBody>
      </p:sp>
      <p:sp>
        <p:nvSpPr>
          <p:cNvPr id="84"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5.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Google Shape;139;p27" descr=""/>
          <p:cNvPicPr/>
          <p:nvPr/>
        </p:nvPicPr>
        <p:blipFill>
          <a:blip r:embed="rId1"/>
          <a:stretch/>
        </p:blipFill>
        <p:spPr>
          <a:xfrm>
            <a:off x="0" y="0"/>
            <a:ext cx="1438200" cy="1438200"/>
          </a:xfrm>
          <a:prstGeom prst="rect">
            <a:avLst/>
          </a:prstGeom>
          <a:ln w="0">
            <a:noFill/>
          </a:ln>
        </p:spPr>
      </p:pic>
      <p:sp>
        <p:nvSpPr>
          <p:cNvPr id="128" name="PlaceHolder 1"/>
          <p:cNvSpPr>
            <a:spLocks noGrp="1"/>
          </p:cNvSpPr>
          <p:nvPr>
            <p:ph/>
          </p:nvPr>
        </p:nvSpPr>
        <p:spPr>
          <a:xfrm>
            <a:off x="452520" y="4600800"/>
            <a:ext cx="8238600" cy="247320"/>
          </a:xfrm>
          <a:prstGeom prst="rect">
            <a:avLst/>
          </a:prstGeom>
          <a:noFill/>
          <a:ln w="0">
            <a:noFill/>
          </a:ln>
        </p:spPr>
        <p:txBody>
          <a:bodyPr lIns="17280" rIns="17280" tIns="17280" bIns="17280" anchor="b">
            <a:normAutofit/>
          </a:bodyPr>
          <a:p>
            <a:endParaRPr b="0" lang="en-IN" sz="1400" spc="-1" strike="noStrike">
              <a:solidFill>
                <a:srgbClr val="000000"/>
              </a:solidFill>
              <a:latin typeface="Arial"/>
            </a:endParaRPr>
          </a:p>
        </p:txBody>
      </p:sp>
      <p:sp>
        <p:nvSpPr>
          <p:cNvPr id="129" name="PlaceHolder 2"/>
          <p:cNvSpPr>
            <a:spLocks noGrp="1"/>
          </p:cNvSpPr>
          <p:nvPr>
            <p:ph type="title"/>
          </p:nvPr>
        </p:nvSpPr>
        <p:spPr>
          <a:xfrm>
            <a:off x="1673640" y="-454680"/>
            <a:ext cx="8365680" cy="1705320"/>
          </a:xfrm>
          <a:prstGeom prst="rect">
            <a:avLst/>
          </a:prstGeom>
          <a:noFill/>
          <a:ln w="0">
            <a:noFill/>
          </a:ln>
        </p:spPr>
        <p:txBody>
          <a:bodyPr lIns="34200" rIns="34200" tIns="17280" bIns="17280" anchor="b">
            <a:normAutofit/>
          </a:bodyPr>
          <a:p>
            <a:pPr>
              <a:lnSpc>
                <a:spcPct val="100000"/>
              </a:lnSpc>
              <a:buNone/>
              <a:tabLst>
                <a:tab algn="l" pos="0"/>
              </a:tabLst>
            </a:pPr>
            <a:r>
              <a:rPr b="1" lang="en-GB" sz="2700" spc="-1" strike="noStrike">
                <a:solidFill>
                  <a:srgbClr val="000000"/>
                </a:solidFill>
                <a:latin typeface="Georgia"/>
                <a:ea typeface="Georgia"/>
              </a:rPr>
              <a:t>Towards </a:t>
            </a:r>
            <a:r>
              <a:rPr b="1" lang="en-GB" sz="2700" spc="-1" strike="noStrike">
                <a:solidFill>
                  <a:srgbClr val="000000"/>
                </a:solidFill>
                <a:latin typeface="Georgia"/>
                <a:ea typeface="Georgia"/>
              </a:rPr>
              <a:t>sustainabl</a:t>
            </a:r>
            <a:r>
              <a:rPr b="1" lang="en-GB" sz="2700" spc="-1" strike="noStrike">
                <a:solidFill>
                  <a:srgbClr val="000000"/>
                </a:solidFill>
                <a:latin typeface="Georgia"/>
                <a:ea typeface="Georgia"/>
              </a:rPr>
              <a:t>e energy </a:t>
            </a:r>
            <a:r>
              <a:rPr b="1" lang="en-GB" sz="2700" spc="-1" strike="noStrike">
                <a:solidFill>
                  <a:srgbClr val="000000"/>
                </a:solidFill>
                <a:latin typeface="Georgia"/>
                <a:ea typeface="Georgia"/>
              </a:rPr>
              <a:t>managem</a:t>
            </a:r>
            <a:r>
              <a:rPr b="1" lang="en-GB" sz="2700" spc="-1" strike="noStrike">
                <a:solidFill>
                  <a:srgbClr val="000000"/>
                </a:solidFill>
                <a:latin typeface="Georgia"/>
                <a:ea typeface="Georgia"/>
              </a:rPr>
              <a:t>ent  : </a:t>
            </a:r>
            <a:br>
              <a:rPr sz="2700"/>
            </a:br>
            <a:r>
              <a:rPr b="1" lang="en-GB" sz="2700" spc="-1" strike="noStrike">
                <a:solidFill>
                  <a:srgbClr val="000000"/>
                </a:solidFill>
                <a:latin typeface="Georgia"/>
                <a:ea typeface="Georgia"/>
              </a:rPr>
              <a:t>Federated </a:t>
            </a:r>
            <a:r>
              <a:rPr b="1" lang="en-GB" sz="2700" spc="-1" strike="noStrike">
                <a:solidFill>
                  <a:srgbClr val="000000"/>
                </a:solidFill>
                <a:latin typeface="Georgia"/>
                <a:ea typeface="Georgia"/>
              </a:rPr>
              <a:t>Learning </a:t>
            </a:r>
            <a:endParaRPr b="0" lang="en-IN" sz="2700" spc="-1" strike="noStrike">
              <a:solidFill>
                <a:srgbClr val="000000"/>
              </a:solidFill>
              <a:latin typeface="Arial"/>
            </a:endParaRPr>
          </a:p>
        </p:txBody>
      </p:sp>
      <p:sp>
        <p:nvSpPr>
          <p:cNvPr id="130" name="Google Shape;142;p27"/>
          <p:cNvSpPr/>
          <p:nvPr/>
        </p:nvSpPr>
        <p:spPr>
          <a:xfrm>
            <a:off x="2102040" y="1877400"/>
            <a:ext cx="4688280" cy="2121840"/>
          </a:xfrm>
          <a:prstGeom prst="rect">
            <a:avLst/>
          </a:prstGeom>
          <a:noFill/>
          <a:ln w="0">
            <a:noFill/>
          </a:ln>
        </p:spPr>
        <p:style>
          <a:lnRef idx="0"/>
          <a:fillRef idx="0"/>
          <a:effectRef idx="0"/>
          <a:fontRef idx="minor"/>
        </p:style>
        <p:txBody>
          <a:bodyPr lIns="34200" rIns="34200" tIns="17280" bIns="17280" anchor="t">
            <a:spAutoFit/>
          </a:bodyPr>
          <a:p>
            <a:pPr algn="ctr">
              <a:lnSpc>
                <a:spcPct val="100000"/>
              </a:lnSpc>
              <a:buNone/>
              <a:tabLst>
                <a:tab algn="l" pos="0"/>
              </a:tabLst>
            </a:pPr>
            <a:r>
              <a:rPr b="1" i="1" lang="en-GB" sz="1100" spc="-1" strike="noStrike">
                <a:solidFill>
                  <a:srgbClr val="000000"/>
                </a:solidFill>
                <a:latin typeface="Times New Roman"/>
                <a:ea typeface="Times New Roman"/>
              </a:rPr>
              <a:t>By</a:t>
            </a:r>
            <a:endParaRPr b="0" lang="en-IN" sz="1100" spc="-1" strike="noStrike">
              <a:latin typeface="Arial"/>
            </a:endParaRPr>
          </a:p>
          <a:p>
            <a:pPr algn="ctr">
              <a:lnSpc>
                <a:spcPct val="100000"/>
              </a:lnSpc>
              <a:buNone/>
              <a:tabLst>
                <a:tab algn="l" pos="0"/>
              </a:tabLst>
            </a:pPr>
            <a:r>
              <a:rPr b="1" i="1" lang="en-GB" sz="1800" spc="-1" strike="noStrike">
                <a:solidFill>
                  <a:srgbClr val="000000"/>
                </a:solidFill>
                <a:latin typeface="Times New Roman"/>
                <a:ea typeface="Times New Roman"/>
              </a:rPr>
              <a:t>Vatsa Khatri (BT21CSE006)</a:t>
            </a:r>
            <a:endParaRPr b="0" lang="en-IN" sz="1800" spc="-1" strike="noStrike">
              <a:latin typeface="Arial"/>
            </a:endParaRPr>
          </a:p>
          <a:p>
            <a:pPr algn="ctr">
              <a:lnSpc>
                <a:spcPct val="100000"/>
              </a:lnSpc>
              <a:buNone/>
              <a:tabLst>
                <a:tab algn="l" pos="0"/>
              </a:tabLst>
            </a:pPr>
            <a:r>
              <a:rPr b="1" i="1" lang="en-GB" sz="1800" spc="-1" strike="noStrike">
                <a:solidFill>
                  <a:srgbClr val="000000"/>
                </a:solidFill>
                <a:latin typeface="Times New Roman"/>
                <a:ea typeface="Times New Roman"/>
              </a:rPr>
              <a:t>Prajwal Sam Rachapudy (BT21CSE015)</a:t>
            </a:r>
            <a:endParaRPr b="0" lang="en-IN" sz="1800" spc="-1" strike="noStrike">
              <a:latin typeface="Arial"/>
            </a:endParaRPr>
          </a:p>
          <a:p>
            <a:pPr algn="ctr">
              <a:lnSpc>
                <a:spcPct val="100000"/>
              </a:lnSpc>
              <a:buNone/>
              <a:tabLst>
                <a:tab algn="l" pos="0"/>
              </a:tabLst>
            </a:pPr>
            <a:r>
              <a:rPr b="1" i="1" lang="en-GB" sz="1800" spc="-1" strike="noStrike">
                <a:solidFill>
                  <a:srgbClr val="000000"/>
                </a:solidFill>
                <a:latin typeface="Times New Roman"/>
                <a:ea typeface="Times New Roman"/>
              </a:rPr>
              <a:t>Harsh Deshmukh (BT21CSE020)</a:t>
            </a:r>
            <a:endParaRPr b="0" lang="en-IN" sz="1800" spc="-1" strike="noStrike">
              <a:latin typeface="Arial"/>
            </a:endParaRPr>
          </a:p>
          <a:p>
            <a:pPr algn="ctr">
              <a:lnSpc>
                <a:spcPct val="100000"/>
              </a:lnSpc>
              <a:buNone/>
              <a:tabLst>
                <a:tab algn="l" pos="0"/>
              </a:tabLst>
            </a:pPr>
            <a:r>
              <a:rPr b="1" i="1" lang="en-GB" sz="1800" spc="-1" strike="noStrike">
                <a:solidFill>
                  <a:srgbClr val="000000"/>
                </a:solidFill>
                <a:latin typeface="Times New Roman"/>
                <a:ea typeface="Times New Roman"/>
              </a:rPr>
              <a:t>Rashmi Sharma (BT21CSE022)</a:t>
            </a:r>
            <a:endParaRPr b="0" lang="en-IN" sz="1800" spc="-1" strike="noStrike">
              <a:latin typeface="Arial"/>
            </a:endParaRPr>
          </a:p>
          <a:p>
            <a:pPr algn="ctr">
              <a:lnSpc>
                <a:spcPct val="150000"/>
              </a:lnSpc>
              <a:buNone/>
              <a:tabLst>
                <a:tab algn="l" pos="0"/>
              </a:tabLst>
            </a:pPr>
            <a:r>
              <a:rPr b="1" i="1" lang="en-GB" sz="1800" spc="-1" strike="noStrike">
                <a:solidFill>
                  <a:srgbClr val="000000"/>
                </a:solidFill>
                <a:latin typeface="Times New Roman"/>
                <a:ea typeface="Times New Roman"/>
              </a:rPr>
              <a:t>Under guidance of</a:t>
            </a:r>
            <a:endParaRPr b="0" lang="en-IN" sz="1800" spc="-1" strike="noStrike">
              <a:latin typeface="Arial"/>
            </a:endParaRPr>
          </a:p>
          <a:p>
            <a:pPr algn="ctr">
              <a:lnSpc>
                <a:spcPct val="150000"/>
              </a:lnSpc>
              <a:buNone/>
              <a:tabLst>
                <a:tab algn="l" pos="0"/>
              </a:tabLst>
            </a:pPr>
            <a:r>
              <a:rPr b="1" lang="en-GB" sz="1800" spc="-1" strike="noStrike" u="sng">
                <a:solidFill>
                  <a:srgbClr val="000000"/>
                </a:solidFill>
                <a:uFillTx/>
                <a:latin typeface="Times New Roman"/>
                <a:ea typeface="Times New Roman"/>
              </a:rPr>
              <a:t>Dr. PVN Prashanth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9" descr=""/>
          <p:cNvPicPr/>
          <p:nvPr/>
        </p:nvPicPr>
        <p:blipFill>
          <a:blip r:embed="rId1"/>
          <a:stretch/>
        </p:blipFill>
        <p:spPr>
          <a:xfrm>
            <a:off x="3968280" y="455400"/>
            <a:ext cx="5050080" cy="3347280"/>
          </a:xfrm>
          <a:prstGeom prst="rect">
            <a:avLst/>
          </a:prstGeom>
          <a:ln w="0">
            <a:noFill/>
          </a:ln>
        </p:spPr>
      </p:pic>
      <p:sp>
        <p:nvSpPr>
          <p:cNvPr id="157" name="Rectangle 4"/>
          <p:cNvSpPr/>
          <p:nvPr/>
        </p:nvSpPr>
        <p:spPr>
          <a:xfrm>
            <a:off x="0" y="-14760"/>
            <a:ext cx="9143280" cy="7524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58" name="PlaceHolder 1"/>
          <p:cNvSpPr>
            <a:spLocks noGrp="1"/>
          </p:cNvSpPr>
          <p:nvPr>
            <p:ph type="title"/>
          </p:nvPr>
        </p:nvSpPr>
        <p:spPr>
          <a:xfrm>
            <a:off x="1980360" y="75600"/>
            <a:ext cx="4114080" cy="570960"/>
          </a:xfrm>
          <a:prstGeom prst="rect">
            <a:avLst/>
          </a:prstGeom>
          <a:noFill/>
          <a:ln w="0">
            <a:noFill/>
          </a:ln>
        </p:spPr>
        <p:txBody>
          <a:bodyPr lIns="0" rIns="0" tIns="0" bIns="0" anchor="ctr">
            <a:noAutofit/>
          </a:bodyPr>
          <a:p>
            <a:pPr algn="ctr">
              <a:lnSpc>
                <a:spcPct val="100000"/>
              </a:lnSpc>
              <a:buNone/>
            </a:pPr>
            <a:r>
              <a:rPr b="0" lang="en-IN" sz="2200" spc="-1" strike="noStrike">
                <a:solidFill>
                  <a:srgbClr val="000000"/>
                </a:solidFill>
                <a:latin typeface="Calibri"/>
                <a:ea typeface="Calibri"/>
              </a:rPr>
              <a:t>Splitting Data into </a:t>
            </a:r>
            <a:r>
              <a:rPr b="0" lang="en-IN" sz="2200" spc="-1" strike="noStrike">
                <a:solidFill>
                  <a:srgbClr val="000000"/>
                </a:solidFill>
                <a:latin typeface="Calibri"/>
                <a:ea typeface="Calibri"/>
              </a:rPr>
              <a:t>Nodes</a:t>
            </a:r>
            <a:endParaRPr b="0" lang="en-IN" sz="2200" spc="-1" strike="noStrike">
              <a:solidFill>
                <a:srgbClr val="000000"/>
              </a:solidFill>
              <a:latin typeface="Arial"/>
            </a:endParaRPr>
          </a:p>
        </p:txBody>
      </p:sp>
      <p:pic>
        <p:nvPicPr>
          <p:cNvPr id="159" name="Picture 7" descr=""/>
          <p:cNvPicPr/>
          <p:nvPr/>
        </p:nvPicPr>
        <p:blipFill>
          <a:blip r:embed="rId2"/>
          <a:srcRect l="0" t="0" r="54248" b="0"/>
          <a:stretch/>
        </p:blipFill>
        <p:spPr>
          <a:xfrm>
            <a:off x="291600" y="1688760"/>
            <a:ext cx="3551400" cy="1765440"/>
          </a:xfrm>
          <a:prstGeom prst="rect">
            <a:avLst/>
          </a:prstGeom>
          <a:ln w="0">
            <a:noFill/>
          </a:ln>
        </p:spPr>
      </p:pic>
      <p:pic>
        <p:nvPicPr>
          <p:cNvPr id="160" name="Picture 12" descr=""/>
          <p:cNvPicPr/>
          <p:nvPr/>
        </p:nvPicPr>
        <p:blipFill>
          <a:blip r:embed="rId3"/>
          <a:stretch/>
        </p:blipFill>
        <p:spPr>
          <a:xfrm>
            <a:off x="6325200" y="3865320"/>
            <a:ext cx="1742400" cy="8157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Rectangle 4"/>
          <p:cNvSpPr/>
          <p:nvPr/>
        </p:nvSpPr>
        <p:spPr>
          <a:xfrm>
            <a:off x="0" y="-14760"/>
            <a:ext cx="9143280" cy="7524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2" name="PlaceHolder 1"/>
          <p:cNvSpPr>
            <a:spLocks noGrp="1"/>
          </p:cNvSpPr>
          <p:nvPr>
            <p:ph type="title"/>
          </p:nvPr>
        </p:nvSpPr>
        <p:spPr>
          <a:xfrm>
            <a:off x="2068200" y="115560"/>
            <a:ext cx="4114080" cy="570960"/>
          </a:xfrm>
          <a:prstGeom prst="rect">
            <a:avLst/>
          </a:prstGeom>
          <a:noFill/>
          <a:ln w="0">
            <a:noFill/>
          </a:ln>
        </p:spPr>
        <p:txBody>
          <a:bodyPr lIns="0" rIns="0" tIns="0" bIns="0" anchor="ctr">
            <a:noAutofit/>
          </a:bodyPr>
          <a:p>
            <a:pPr algn="ctr">
              <a:lnSpc>
                <a:spcPct val="100000"/>
              </a:lnSpc>
              <a:buNone/>
            </a:pPr>
            <a:r>
              <a:rPr b="0" lang="en-IN" sz="2200" spc="-1" strike="noStrike">
                <a:solidFill>
                  <a:srgbClr val="000000"/>
                </a:solidFill>
                <a:latin typeface="Calibri"/>
                <a:ea typeface="Calibri"/>
              </a:rPr>
              <a:t>Training and </a:t>
            </a:r>
            <a:r>
              <a:rPr b="0" lang="en-IN" sz="2200" spc="-1" strike="noStrike">
                <a:solidFill>
                  <a:srgbClr val="000000"/>
                </a:solidFill>
                <a:latin typeface="Calibri"/>
                <a:ea typeface="Calibri"/>
              </a:rPr>
              <a:t>Aggregating </a:t>
            </a:r>
            <a:r>
              <a:rPr b="0" lang="en-IN" sz="2200" spc="-1" strike="noStrike">
                <a:solidFill>
                  <a:srgbClr val="000000"/>
                </a:solidFill>
                <a:latin typeface="Calibri"/>
                <a:ea typeface="Calibri"/>
              </a:rPr>
              <a:t>Functions</a:t>
            </a:r>
            <a:endParaRPr b="0" lang="en-IN" sz="2200" spc="-1" strike="noStrike">
              <a:solidFill>
                <a:srgbClr val="000000"/>
              </a:solidFill>
              <a:latin typeface="Arial"/>
            </a:endParaRPr>
          </a:p>
        </p:txBody>
      </p:sp>
      <p:pic>
        <p:nvPicPr>
          <p:cNvPr id="163" name="" descr=""/>
          <p:cNvPicPr/>
          <p:nvPr/>
        </p:nvPicPr>
        <p:blipFill>
          <a:blip r:embed="rId1"/>
          <a:stretch/>
        </p:blipFill>
        <p:spPr>
          <a:xfrm>
            <a:off x="1260000" y="1080000"/>
            <a:ext cx="6382800" cy="3534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Rectangle 4"/>
          <p:cNvSpPr/>
          <p:nvPr/>
        </p:nvSpPr>
        <p:spPr>
          <a:xfrm>
            <a:off x="0" y="-14760"/>
            <a:ext cx="9143280" cy="7524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5" name="PlaceHolder 1"/>
          <p:cNvSpPr>
            <a:spLocks noGrp="1"/>
          </p:cNvSpPr>
          <p:nvPr>
            <p:ph type="title"/>
          </p:nvPr>
        </p:nvSpPr>
        <p:spPr>
          <a:xfrm>
            <a:off x="2323080" y="93960"/>
            <a:ext cx="4114080" cy="570960"/>
          </a:xfrm>
          <a:prstGeom prst="rect">
            <a:avLst/>
          </a:prstGeom>
          <a:noFill/>
          <a:ln w="0">
            <a:noFill/>
          </a:ln>
        </p:spPr>
        <p:txBody>
          <a:bodyPr lIns="0" rIns="0" tIns="0" bIns="0" anchor="ctr">
            <a:noAutofit/>
          </a:bodyPr>
          <a:p>
            <a:pPr algn="ctr">
              <a:lnSpc>
                <a:spcPct val="100000"/>
              </a:lnSpc>
              <a:buNone/>
            </a:pPr>
            <a:r>
              <a:rPr b="0" lang="en-IN" sz="2200" spc="-1" strike="noStrike">
                <a:solidFill>
                  <a:srgbClr val="000000"/>
                </a:solidFill>
                <a:latin typeface="Calibri"/>
                <a:ea typeface="Calibri"/>
              </a:rPr>
              <a:t>Federated </a:t>
            </a:r>
            <a:r>
              <a:rPr b="0" lang="en-IN" sz="2200" spc="-1" strike="noStrike">
                <a:solidFill>
                  <a:srgbClr val="000000"/>
                </a:solidFill>
                <a:latin typeface="Calibri"/>
                <a:ea typeface="Calibri"/>
              </a:rPr>
              <a:t>Learning Process</a:t>
            </a:r>
            <a:endParaRPr b="0" lang="en-IN" sz="2200" spc="-1" strike="noStrike">
              <a:solidFill>
                <a:srgbClr val="000000"/>
              </a:solidFill>
              <a:latin typeface="Arial"/>
            </a:endParaRPr>
          </a:p>
        </p:txBody>
      </p:sp>
      <p:pic>
        <p:nvPicPr>
          <p:cNvPr id="166" name="Picture 11" descr=""/>
          <p:cNvPicPr/>
          <p:nvPr/>
        </p:nvPicPr>
        <p:blipFill>
          <a:blip r:embed="rId1"/>
          <a:stretch/>
        </p:blipFill>
        <p:spPr>
          <a:xfrm>
            <a:off x="5478120" y="1426320"/>
            <a:ext cx="3311640" cy="1860480"/>
          </a:xfrm>
          <a:prstGeom prst="rect">
            <a:avLst/>
          </a:prstGeom>
          <a:ln w="0">
            <a:noFill/>
          </a:ln>
        </p:spPr>
      </p:pic>
      <p:pic>
        <p:nvPicPr>
          <p:cNvPr id="167" name="" descr=""/>
          <p:cNvPicPr/>
          <p:nvPr/>
        </p:nvPicPr>
        <p:blipFill>
          <a:blip r:embed="rId2"/>
          <a:stretch/>
        </p:blipFill>
        <p:spPr>
          <a:xfrm>
            <a:off x="510120" y="1080000"/>
            <a:ext cx="4889880" cy="36554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4"/>
          <p:cNvSpPr/>
          <p:nvPr/>
        </p:nvSpPr>
        <p:spPr>
          <a:xfrm>
            <a:off x="0" y="-14760"/>
            <a:ext cx="9143280" cy="7524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69" name="Title 3"/>
          <p:cNvSpPr/>
          <p:nvPr/>
        </p:nvSpPr>
        <p:spPr>
          <a:xfrm>
            <a:off x="2175480" y="75600"/>
            <a:ext cx="4114080" cy="570960"/>
          </a:xfrm>
          <a:prstGeom prst="rect">
            <a:avLst/>
          </a:prstGeom>
          <a:noFill/>
          <a:ln w="0">
            <a:noFill/>
          </a:ln>
        </p:spPr>
        <p:style>
          <a:lnRef idx="0"/>
          <a:fillRef idx="0"/>
          <a:effectRef idx="0"/>
          <a:fontRef idx="minor"/>
        </p:style>
        <p:txBody>
          <a:bodyPr lIns="33840" rIns="33840" tIns="16920" bIns="16920" anchor="ctr">
            <a:normAutofit/>
          </a:bodyPr>
          <a:p>
            <a:pPr algn="ctr">
              <a:lnSpc>
                <a:spcPct val="100000"/>
              </a:lnSpc>
              <a:buNone/>
            </a:pPr>
            <a:r>
              <a:rPr b="0" lang="en-IN" sz="2200" spc="-1" strike="noStrike">
                <a:solidFill>
                  <a:srgbClr val="000000"/>
                </a:solidFill>
                <a:latin typeface="Calibri"/>
                <a:ea typeface="DejaVu Sans"/>
              </a:rPr>
              <a:t>Comparison of Results(FL)</a:t>
            </a:r>
            <a:endParaRPr b="0" lang="en-IN" sz="2200" spc="-1" strike="noStrike">
              <a:latin typeface="Arial"/>
            </a:endParaRPr>
          </a:p>
        </p:txBody>
      </p:sp>
      <p:pic>
        <p:nvPicPr>
          <p:cNvPr id="170" name="Picture 178" descr=""/>
          <p:cNvPicPr/>
          <p:nvPr/>
        </p:nvPicPr>
        <p:blipFill>
          <a:blip r:embed="rId1"/>
          <a:stretch/>
        </p:blipFill>
        <p:spPr>
          <a:xfrm>
            <a:off x="4725000" y="979560"/>
            <a:ext cx="4049640" cy="3407760"/>
          </a:xfrm>
          <a:prstGeom prst="rect">
            <a:avLst/>
          </a:prstGeom>
          <a:ln w="0">
            <a:noFill/>
          </a:ln>
        </p:spPr>
      </p:pic>
      <p:pic>
        <p:nvPicPr>
          <p:cNvPr id="171" name="Picture 179" descr=""/>
          <p:cNvPicPr/>
          <p:nvPr/>
        </p:nvPicPr>
        <p:blipFill>
          <a:blip r:embed="rId2"/>
          <a:stretch/>
        </p:blipFill>
        <p:spPr>
          <a:xfrm>
            <a:off x="335160" y="2565000"/>
            <a:ext cx="3444480" cy="1281960"/>
          </a:xfrm>
          <a:prstGeom prst="rect">
            <a:avLst/>
          </a:prstGeom>
          <a:ln w="0">
            <a:noFill/>
          </a:ln>
        </p:spPr>
      </p:pic>
      <p:pic>
        <p:nvPicPr>
          <p:cNvPr id="172" name="Picture 180" descr=""/>
          <p:cNvPicPr/>
          <p:nvPr/>
        </p:nvPicPr>
        <p:blipFill>
          <a:blip r:embed="rId3"/>
          <a:stretch/>
        </p:blipFill>
        <p:spPr>
          <a:xfrm>
            <a:off x="149400" y="1139040"/>
            <a:ext cx="4237560" cy="8182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Rectangle 4"/>
          <p:cNvSpPr/>
          <p:nvPr/>
        </p:nvSpPr>
        <p:spPr>
          <a:xfrm>
            <a:off x="0" y="-14760"/>
            <a:ext cx="9143280" cy="7524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74" name="PlaceHolder 1"/>
          <p:cNvSpPr>
            <a:spLocks noGrp="1"/>
          </p:cNvSpPr>
          <p:nvPr>
            <p:ph type="title"/>
          </p:nvPr>
        </p:nvSpPr>
        <p:spPr>
          <a:xfrm>
            <a:off x="2175480" y="75600"/>
            <a:ext cx="4114080" cy="570960"/>
          </a:xfrm>
          <a:prstGeom prst="rect">
            <a:avLst/>
          </a:prstGeom>
          <a:noFill/>
          <a:ln w="0">
            <a:noFill/>
          </a:ln>
        </p:spPr>
        <p:txBody>
          <a:bodyPr lIns="0" rIns="0" tIns="0" bIns="0" anchor="ctr">
            <a:noAutofit/>
          </a:bodyPr>
          <a:p>
            <a:pPr algn="ctr">
              <a:lnSpc>
                <a:spcPct val="100000"/>
              </a:lnSpc>
              <a:buNone/>
            </a:pPr>
            <a:r>
              <a:rPr b="0" lang="en-IN" sz="2200" spc="-1" strike="noStrike">
                <a:solidFill>
                  <a:srgbClr val="000000"/>
                </a:solidFill>
                <a:latin typeface="Calibri"/>
                <a:ea typeface="Calibri"/>
              </a:rPr>
              <a:t>Comparison of Results(ML)</a:t>
            </a:r>
            <a:endParaRPr b="0" lang="en-IN" sz="2200" spc="-1" strike="noStrike">
              <a:solidFill>
                <a:srgbClr val="000000"/>
              </a:solidFill>
              <a:latin typeface="Arial"/>
            </a:endParaRPr>
          </a:p>
        </p:txBody>
      </p:sp>
      <p:pic>
        <p:nvPicPr>
          <p:cNvPr id="175" name="Picture 183" descr=""/>
          <p:cNvPicPr/>
          <p:nvPr/>
        </p:nvPicPr>
        <p:blipFill>
          <a:blip r:embed="rId1"/>
          <a:stretch/>
        </p:blipFill>
        <p:spPr>
          <a:xfrm>
            <a:off x="4680000" y="1080720"/>
            <a:ext cx="4063680" cy="3419280"/>
          </a:xfrm>
          <a:prstGeom prst="rect">
            <a:avLst/>
          </a:prstGeom>
          <a:ln w="0">
            <a:noFill/>
          </a:ln>
        </p:spPr>
      </p:pic>
      <p:pic>
        <p:nvPicPr>
          <p:cNvPr id="176" name="Picture 184" descr=""/>
          <p:cNvPicPr/>
          <p:nvPr/>
        </p:nvPicPr>
        <p:blipFill>
          <a:blip r:embed="rId2"/>
          <a:stretch/>
        </p:blipFill>
        <p:spPr>
          <a:xfrm>
            <a:off x="366840" y="1755000"/>
            <a:ext cx="3817800" cy="14169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Google Shape;170;p31"/>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178"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Challenges with FL</a:t>
            </a:r>
            <a:endParaRPr b="0" lang="en-IN" sz="3600" spc="-1" strike="noStrike">
              <a:solidFill>
                <a:srgbClr val="000000"/>
              </a:solidFill>
              <a:latin typeface="Arial"/>
            </a:endParaRPr>
          </a:p>
        </p:txBody>
      </p:sp>
      <p:sp>
        <p:nvSpPr>
          <p:cNvPr id="179" name="Google Shape;172;p31"/>
          <p:cNvSpPr/>
          <p:nvPr/>
        </p:nvSpPr>
        <p:spPr>
          <a:xfrm>
            <a:off x="731880" y="1143360"/>
            <a:ext cx="7102440" cy="360036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r>
              <a:rPr b="1" lang="en-GB" sz="1800" spc="-1" strike="noStrike">
                <a:solidFill>
                  <a:srgbClr val="000000"/>
                </a:solidFill>
                <a:latin typeface="Calibri"/>
                <a:ea typeface="Calibri"/>
              </a:rPr>
              <a:t>1)</a:t>
            </a:r>
            <a:r>
              <a:rPr b="1" lang="en-GB" sz="1800" spc="-1" strike="noStrike" u="sng">
                <a:solidFill>
                  <a:srgbClr val="000000"/>
                </a:solidFill>
                <a:uFillTx/>
                <a:latin typeface="Calibri"/>
                <a:ea typeface="Calibri"/>
              </a:rPr>
              <a:t>Communication Heterogeneity</a:t>
            </a:r>
            <a:r>
              <a:rPr b="1" lang="en-GB" sz="1800" spc="-1" strike="noStrike">
                <a:solidFill>
                  <a:srgbClr val="000000"/>
                </a:solidFill>
                <a:latin typeface="Calibri"/>
                <a:ea typeface="Calibri"/>
              </a:rPr>
              <a:t> :</a:t>
            </a:r>
            <a:endParaRPr b="0" lang="en-IN" sz="1800" spc="-1" strike="noStrike">
              <a:latin typeface="Arial"/>
            </a:endParaRPr>
          </a:p>
          <a:p>
            <a:pPr>
              <a:lnSpc>
                <a:spcPct val="100000"/>
              </a:lnSpc>
              <a:buNone/>
              <a:tabLst>
                <a:tab algn="l" pos="0"/>
              </a:tabLst>
            </a:pPr>
            <a:r>
              <a:rPr b="1" lang="en-GB" sz="1800" spc="-1" strike="noStrike">
                <a:solidFill>
                  <a:srgbClr val="000000"/>
                </a:solidFill>
                <a:latin typeface="Calibri"/>
                <a:ea typeface="Calibri"/>
              </a:rPr>
              <a:t> </a:t>
            </a:r>
            <a:r>
              <a:rPr b="1"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a)Some devices may not always be available for communication causing variation in the reaching of the model updates to the central server.</a:t>
            </a: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b)This can lead to missing updates or partial participation and as a result the aggregation process are delayed.</a:t>
            </a: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c) Devices with less efficient communication channels may require more time to share their updates, increasing the overall training time</a:t>
            </a: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1" lang="en-GB" sz="1800" spc="-1" strike="noStrike">
                <a:solidFill>
                  <a:srgbClr val="000000"/>
                </a:solidFill>
                <a:latin typeface="Calibri"/>
                <a:ea typeface="Calibri"/>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Google Shape;177;p32"/>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181"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Challenges with FL</a:t>
            </a:r>
            <a:endParaRPr b="0" lang="en-IN" sz="3600" spc="-1" strike="noStrike">
              <a:solidFill>
                <a:srgbClr val="000000"/>
              </a:solidFill>
              <a:latin typeface="Arial"/>
            </a:endParaRPr>
          </a:p>
        </p:txBody>
      </p:sp>
      <p:sp>
        <p:nvSpPr>
          <p:cNvPr id="182" name="Google Shape;179;p32"/>
          <p:cNvSpPr/>
          <p:nvPr/>
        </p:nvSpPr>
        <p:spPr>
          <a:xfrm>
            <a:off x="731880" y="1143360"/>
            <a:ext cx="7733520" cy="387468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r>
              <a:rPr b="1" lang="en-GB" sz="1800" spc="-1" strike="noStrike">
                <a:solidFill>
                  <a:srgbClr val="000000"/>
                </a:solidFill>
                <a:latin typeface="Calibri"/>
                <a:ea typeface="Calibri"/>
              </a:rPr>
              <a:t>1)</a:t>
            </a:r>
            <a:r>
              <a:rPr b="1" lang="en-GB" sz="1800" spc="-1" strike="noStrike" u="sng">
                <a:solidFill>
                  <a:srgbClr val="000000"/>
                </a:solidFill>
                <a:uFillTx/>
                <a:latin typeface="Calibri"/>
                <a:ea typeface="Calibri"/>
              </a:rPr>
              <a:t>Data Heterogeneity</a:t>
            </a:r>
            <a:r>
              <a:rPr b="1" lang="en-GB" sz="1800" spc="-1" strike="noStrike">
                <a:solidFill>
                  <a:srgbClr val="000000"/>
                </a:solidFill>
                <a:latin typeface="Calibri"/>
                <a:ea typeface="Calibri"/>
              </a:rPr>
              <a:t> :</a:t>
            </a:r>
            <a:endParaRPr b="0" lang="en-IN" sz="1800" spc="-1" strike="noStrike">
              <a:latin typeface="Arial"/>
            </a:endParaRPr>
          </a:p>
          <a:p>
            <a:pPr>
              <a:lnSpc>
                <a:spcPct val="100000"/>
              </a:lnSpc>
              <a:buNone/>
              <a:tabLst>
                <a:tab algn="l" pos="0"/>
              </a:tabLst>
            </a:pPr>
            <a:r>
              <a:rPr b="1" lang="en-GB" sz="1800" spc="-1" strike="noStrike">
                <a:solidFill>
                  <a:srgbClr val="000000"/>
                </a:solidFill>
                <a:latin typeface="Calibri"/>
                <a:ea typeface="Calibri"/>
              </a:rPr>
              <a:t> </a:t>
            </a:r>
            <a:r>
              <a:rPr b="1"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a)Each device (client) may have its own local dataset, and these datasets may not be independent and identically distributed .This means that data across devices could have different feature distributions, labels, or noise levels.</a:t>
            </a: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b) A global model trained on heterogeneous data may fail to generalize well across all clients.Some clients may get better performance than others.</a:t>
            </a: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c)The updates from different devices can conflict thus leads to slower convergence during training.</a:t>
            </a: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1" lang="en-GB" sz="1800" spc="-1" strike="noStrike">
                <a:solidFill>
                  <a:srgbClr val="000000"/>
                </a:solidFill>
                <a:latin typeface="Calibri"/>
                <a:ea typeface="Calibri"/>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Google Shape;202;p34"/>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184"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DAG Approach</a:t>
            </a:r>
            <a:endParaRPr b="0" lang="en-IN" sz="3600" spc="-1" strike="noStrike">
              <a:solidFill>
                <a:srgbClr val="000000"/>
              </a:solidFill>
              <a:latin typeface="Arial"/>
            </a:endParaRPr>
          </a:p>
        </p:txBody>
      </p:sp>
      <p:sp>
        <p:nvSpPr>
          <p:cNvPr id="185" name="Google Shape;204;p34"/>
          <p:cNvSpPr/>
          <p:nvPr/>
        </p:nvSpPr>
        <p:spPr>
          <a:xfrm>
            <a:off x="731880" y="1143360"/>
            <a:ext cx="7733520" cy="4739760"/>
          </a:xfrm>
          <a:prstGeom prst="rect">
            <a:avLst/>
          </a:prstGeom>
          <a:noFill/>
          <a:ln w="0">
            <a:noFill/>
          </a:ln>
        </p:spPr>
        <p:style>
          <a:lnRef idx="0"/>
          <a:fillRef idx="0"/>
          <a:effectRef idx="0"/>
          <a:fontRef idx="minor"/>
        </p:style>
        <p:txBody>
          <a:bodyPr lIns="34200" rIns="34200" tIns="17280" bIns="17280" anchor="t">
            <a:spAutoFit/>
          </a:bodyPr>
          <a:p>
            <a:pPr marL="457200" indent="-343080">
              <a:lnSpc>
                <a:spcPct val="100000"/>
              </a:lnSpc>
              <a:buClr>
                <a:srgbClr val="000000"/>
              </a:buClr>
              <a:buFont typeface="Calibri"/>
              <a:buChar char="●"/>
            </a:pPr>
            <a:r>
              <a:rPr b="1" lang="en-GB" sz="1800" spc="-1" strike="noStrike" u="sng">
                <a:solidFill>
                  <a:srgbClr val="000000"/>
                </a:solidFill>
                <a:uFillTx/>
                <a:latin typeface="Calibri"/>
                <a:ea typeface="Calibri"/>
              </a:rPr>
              <a:t>Nodes:</a:t>
            </a:r>
            <a:endParaRPr b="0" lang="en-IN" sz="1800" spc="-1" strike="noStrike">
              <a:latin typeface="Arial"/>
            </a:endParaRPr>
          </a:p>
          <a:p>
            <a:pPr lvl="1" marL="914400" indent="-343080">
              <a:lnSpc>
                <a:spcPct val="100000"/>
              </a:lnSpc>
              <a:buClr>
                <a:srgbClr val="000000"/>
              </a:buClr>
              <a:buFont typeface="Calibri"/>
              <a:buChar char="○"/>
            </a:pPr>
            <a:r>
              <a:rPr b="0" lang="en-GB" sz="1800" spc="-1" strike="noStrike">
                <a:solidFill>
                  <a:srgbClr val="000000"/>
                </a:solidFill>
                <a:latin typeface="Calibri"/>
                <a:ea typeface="Calibri"/>
              </a:rPr>
              <a:t>Each client’s update forms a node in the DAG.</a:t>
            </a:r>
            <a:endParaRPr b="0" lang="en-IN" sz="1800" spc="-1" strike="noStrike">
              <a:latin typeface="Arial"/>
            </a:endParaRPr>
          </a:p>
          <a:p>
            <a:pPr lvl="1" marL="914400" indent="-343080">
              <a:lnSpc>
                <a:spcPct val="100000"/>
              </a:lnSpc>
              <a:buClr>
                <a:srgbClr val="000000"/>
              </a:buClr>
              <a:buFont typeface="Calibri"/>
              <a:buChar char="○"/>
            </a:pPr>
            <a:r>
              <a:rPr b="0" lang="en-GB" sz="1800" spc="-1" strike="noStrike">
                <a:solidFill>
                  <a:srgbClr val="000000"/>
                </a:solidFill>
                <a:latin typeface="Calibri"/>
                <a:ea typeface="Calibri"/>
              </a:rPr>
              <a:t>Let’s label the nodes as C1, C2, C3, C4, and C5, representing each client.There is also a Server node (S), which aggregates the updates from the client</a:t>
            </a:r>
            <a:endParaRPr b="0" lang="en-IN" sz="1800" spc="-1" strike="noStrike">
              <a:latin typeface="Arial"/>
            </a:endParaRPr>
          </a:p>
          <a:p>
            <a:pPr marL="914400">
              <a:lnSpc>
                <a:spcPct val="100000"/>
              </a:lnSpc>
              <a:buNone/>
              <a:tabLst>
                <a:tab algn="l" pos="0"/>
              </a:tabLst>
            </a:pPr>
            <a:endParaRPr b="0" lang="en-IN" sz="1800" spc="-1" strike="noStrike">
              <a:latin typeface="Arial"/>
            </a:endParaRPr>
          </a:p>
          <a:p>
            <a:pPr marL="457200" indent="-343080">
              <a:lnSpc>
                <a:spcPct val="100000"/>
              </a:lnSpc>
              <a:buClr>
                <a:srgbClr val="000000"/>
              </a:buClr>
              <a:buFont typeface="Calibri"/>
              <a:buChar char="●"/>
              <a:tabLst>
                <a:tab algn="l" pos="0"/>
              </a:tabLst>
            </a:pPr>
            <a:r>
              <a:rPr b="1" lang="en-GB" sz="1800" spc="-1" strike="noStrike" u="sng">
                <a:solidFill>
                  <a:srgbClr val="000000"/>
                </a:solidFill>
                <a:uFillTx/>
                <a:latin typeface="Calibri"/>
                <a:ea typeface="Calibri"/>
              </a:rPr>
              <a:t>Edges</a:t>
            </a:r>
            <a:r>
              <a:rPr b="0" lang="en-GB" sz="1800" spc="-1" strike="noStrike">
                <a:solidFill>
                  <a:srgbClr val="000000"/>
                </a:solidFill>
                <a:latin typeface="Calibri"/>
                <a:ea typeface="Calibri"/>
              </a:rPr>
              <a:t>:</a:t>
            </a:r>
            <a:endParaRPr b="0" lang="en-IN" sz="1800" spc="-1" strike="noStrike">
              <a:latin typeface="Arial"/>
            </a:endParaRPr>
          </a:p>
          <a:p>
            <a:pPr lvl="1" marL="914400" indent="-343080">
              <a:lnSpc>
                <a:spcPct val="115000"/>
              </a:lnSpc>
              <a:buClr>
                <a:srgbClr val="000000"/>
              </a:buClr>
              <a:buFont typeface="Calibri"/>
              <a:buChar char="○"/>
              <a:tabLst>
                <a:tab algn="l" pos="0"/>
              </a:tabLst>
            </a:pPr>
            <a:r>
              <a:rPr b="0" lang="en-GB" sz="1800" spc="-1" strike="noStrike">
                <a:solidFill>
                  <a:srgbClr val="000000"/>
                </a:solidFill>
                <a:latin typeface="Calibri"/>
                <a:ea typeface="Calibri"/>
              </a:rPr>
              <a:t>Each edge from a client node to the server node represents the transmission of an update from the client to the server.</a:t>
            </a:r>
            <a:endParaRPr b="0" lang="en-IN" sz="1800" spc="-1" strike="noStrike">
              <a:latin typeface="Arial"/>
            </a:endParaRPr>
          </a:p>
          <a:p>
            <a:pPr lvl="1" marL="914400" indent="-343080">
              <a:lnSpc>
                <a:spcPct val="115000"/>
              </a:lnSpc>
              <a:buClr>
                <a:srgbClr val="000000"/>
              </a:buClr>
              <a:buFont typeface="Calibri"/>
              <a:buChar char="○"/>
              <a:tabLst>
                <a:tab algn="l" pos="0"/>
              </a:tabLst>
            </a:pPr>
            <a:r>
              <a:rPr b="0" lang="en-GB" sz="1800" spc="-1" strike="noStrike">
                <a:solidFill>
                  <a:srgbClr val="000000"/>
                </a:solidFill>
                <a:latin typeface="Calibri"/>
                <a:ea typeface="Calibri"/>
              </a:rPr>
              <a:t>Eg:- an edge C1 → S indicates that the update from client C1 has reached the server and can be used for aggregation.</a:t>
            </a:r>
            <a:endParaRPr b="0" lang="en-IN" sz="1800" spc="-1" strike="noStrike">
              <a:latin typeface="Arial"/>
            </a:endParaRPr>
          </a:p>
          <a:p>
            <a:pPr>
              <a:lnSpc>
                <a:spcPct val="100000"/>
              </a:lnSpc>
              <a:spcBef>
                <a:spcPts val="1199"/>
              </a:spcBef>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1" lang="en-GB" sz="1800" spc="-1" strike="noStrike">
                <a:solidFill>
                  <a:srgbClr val="000000"/>
                </a:solidFill>
                <a:latin typeface="Calibri"/>
                <a:ea typeface="Calibri"/>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Google Shape;209;p35"/>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187"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DAG Approach</a:t>
            </a:r>
            <a:endParaRPr b="0" lang="en-IN" sz="3600" spc="-1" strike="noStrike">
              <a:solidFill>
                <a:srgbClr val="000000"/>
              </a:solidFill>
              <a:latin typeface="Arial"/>
            </a:endParaRPr>
          </a:p>
        </p:txBody>
      </p:sp>
      <p:sp>
        <p:nvSpPr>
          <p:cNvPr id="188" name="Google Shape;211;p35"/>
          <p:cNvSpPr/>
          <p:nvPr/>
        </p:nvSpPr>
        <p:spPr>
          <a:xfrm>
            <a:off x="704880" y="4318560"/>
            <a:ext cx="7733520" cy="1954440"/>
          </a:xfrm>
          <a:prstGeom prst="rect">
            <a:avLst/>
          </a:prstGeom>
          <a:noFill/>
          <a:ln w="0">
            <a:noFill/>
          </a:ln>
        </p:spPr>
        <p:style>
          <a:lnRef idx="0"/>
          <a:fillRef idx="0"/>
          <a:effectRef idx="0"/>
          <a:fontRef idx="minor"/>
        </p:style>
        <p:txBody>
          <a:bodyPr lIns="34200" rIns="34200" tIns="17280" bIns="17280" anchor="t">
            <a:spAutoFit/>
          </a:bodyPr>
          <a:p>
            <a:pPr marL="2286000" indent="457200">
              <a:lnSpc>
                <a:spcPct val="100000"/>
              </a:lnSpc>
              <a:buNone/>
              <a:tabLst>
                <a:tab algn="l" pos="0"/>
              </a:tabLst>
            </a:pPr>
            <a:r>
              <a:rPr b="1" lang="en-GB" sz="1800" spc="-1" strike="noStrike" u="sng">
                <a:solidFill>
                  <a:srgbClr val="000000"/>
                </a:solidFill>
                <a:uFillTx/>
                <a:latin typeface="Calibri"/>
                <a:ea typeface="Calibri"/>
              </a:rPr>
              <a:t>Structure of a Node</a:t>
            </a:r>
            <a:endParaRPr b="0" lang="en-IN" sz="1800" spc="-1" strike="noStrike">
              <a:latin typeface="Arial"/>
            </a:endParaRPr>
          </a:p>
          <a:p>
            <a:pPr>
              <a:lnSpc>
                <a:spcPct val="100000"/>
              </a:lnSpc>
              <a:buNone/>
              <a:tabLst>
                <a:tab algn="l" pos="0"/>
              </a:tabLst>
            </a:pPr>
            <a:r>
              <a:rPr b="0" lang="en-GB" sz="1800" spc="-1" strike="noStrike" u="sng">
                <a:solidFill>
                  <a:srgbClr val="000000"/>
                </a:solidFill>
                <a:uFillTx/>
                <a:latin typeface="Calibri"/>
                <a:ea typeface="Calibri"/>
              </a:rPr>
              <a:t>	</a:t>
            </a:r>
            <a:endParaRPr b="0" lang="en-IN" sz="1800" spc="-1" strike="noStrike">
              <a:latin typeface="Arial"/>
            </a:endParaRPr>
          </a:p>
          <a:p>
            <a:pPr>
              <a:lnSpc>
                <a:spcPct val="100000"/>
              </a:lnSpc>
              <a:buNone/>
              <a:tabLst>
                <a:tab algn="l" pos="0"/>
              </a:tabLst>
            </a:pPr>
            <a:r>
              <a:rPr b="0" lang="en-GB" sz="1800" spc="-1" strike="noStrike" u="sng">
                <a:solidFill>
                  <a:srgbClr val="000000"/>
                </a:solidFill>
                <a:uFillTx/>
                <a:latin typeface="Calibri"/>
                <a:ea typeface="Calibri"/>
              </a:rPr>
              <a:t>	</a:t>
            </a: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1" lang="en-GB" sz="1800" spc="-1" strike="noStrike">
                <a:solidFill>
                  <a:srgbClr val="000000"/>
                </a:solidFill>
                <a:latin typeface="Calibri"/>
                <a:ea typeface="Calibri"/>
              </a:rPr>
              <a:t>	</a:t>
            </a:r>
            <a:endParaRPr b="0" lang="en-IN" sz="1800" spc="-1" strike="noStrike">
              <a:latin typeface="Arial"/>
            </a:endParaRPr>
          </a:p>
        </p:txBody>
      </p:sp>
      <p:sp>
        <p:nvSpPr>
          <p:cNvPr id="189" name="Google Shape;212;p35"/>
          <p:cNvSpPr/>
          <p:nvPr/>
        </p:nvSpPr>
        <p:spPr>
          <a:xfrm>
            <a:off x="2735640" y="1117800"/>
            <a:ext cx="3542400" cy="3096360"/>
          </a:xfrm>
          <a:prstGeom prst="ellipse">
            <a:avLst/>
          </a:prstGeom>
          <a:solidFill>
            <a:schemeClr val="lt2"/>
          </a:solidFill>
          <a:ln w="9525">
            <a:solidFill>
              <a:srgbClr val="1f497d"/>
            </a:solidFill>
            <a:round/>
          </a:ln>
        </p:spPr>
        <p:style>
          <a:lnRef idx="0"/>
          <a:fillRef idx="0"/>
          <a:effectRef idx="0"/>
          <a:fontRef idx="minor"/>
        </p:style>
        <p:txBody>
          <a:bodyPr tIns="91440" bIns="91440" anchor="t">
            <a:noAutofit/>
          </a:bodyPr>
          <a:p>
            <a:pPr marL="457200" indent="-317520">
              <a:lnSpc>
                <a:spcPct val="115000"/>
              </a:lnSpc>
              <a:spcBef>
                <a:spcPts val="1199"/>
              </a:spcBef>
              <a:buClr>
                <a:srgbClr val="000000"/>
              </a:buClr>
              <a:buFont typeface="Calibri"/>
              <a:buAutoNum type="arabicParenR"/>
            </a:pPr>
            <a:r>
              <a:rPr b="0" lang="en-GB" sz="1400" spc="-1" strike="noStrike">
                <a:solidFill>
                  <a:srgbClr val="000000"/>
                </a:solidFill>
                <a:latin typeface="Calibri"/>
                <a:ea typeface="Calibri"/>
              </a:rPr>
              <a:t>The updated model parameters (weights and biases of the model after training)</a:t>
            </a:r>
            <a:endParaRPr b="0" lang="en-IN" sz="1400" spc="-1" strike="noStrike">
              <a:latin typeface="Arial"/>
            </a:endParaRPr>
          </a:p>
          <a:p>
            <a:pPr marL="457200" indent="-317520">
              <a:lnSpc>
                <a:spcPct val="115000"/>
              </a:lnSpc>
              <a:buClr>
                <a:srgbClr val="000000"/>
              </a:buClr>
              <a:buFont typeface="Calibri"/>
              <a:buAutoNum type="arabicParenR"/>
            </a:pPr>
            <a:r>
              <a:rPr b="0" lang="en-GB" sz="1400" spc="-1" strike="noStrike">
                <a:solidFill>
                  <a:srgbClr val="000000"/>
                </a:solidFill>
                <a:latin typeface="Calibri"/>
                <a:ea typeface="Calibri"/>
              </a:rPr>
              <a:t>Client ID </a:t>
            </a:r>
            <a:endParaRPr b="0" lang="en-IN" sz="1400" spc="-1" strike="noStrike">
              <a:latin typeface="Arial"/>
            </a:endParaRPr>
          </a:p>
          <a:p>
            <a:pPr marL="457200" indent="-317520">
              <a:lnSpc>
                <a:spcPct val="115000"/>
              </a:lnSpc>
              <a:buClr>
                <a:srgbClr val="000000"/>
              </a:buClr>
              <a:buFont typeface="Calibri"/>
              <a:buAutoNum type="arabicParenR"/>
            </a:pPr>
            <a:r>
              <a:rPr b="0" lang="en-GB" sz="1400" spc="-1" strike="noStrike">
                <a:solidFill>
                  <a:srgbClr val="000000"/>
                </a:solidFill>
                <a:latin typeface="Calibri"/>
                <a:ea typeface="Calibri"/>
              </a:rPr>
              <a:t>Number of Data Samples</a:t>
            </a:r>
            <a:endParaRPr b="0" lang="en-IN" sz="1400" spc="-1" strike="noStrike">
              <a:latin typeface="Arial"/>
            </a:endParaRPr>
          </a:p>
          <a:p>
            <a:pPr marL="457200" indent="-317520">
              <a:lnSpc>
                <a:spcPct val="115000"/>
              </a:lnSpc>
              <a:buClr>
                <a:srgbClr val="000000"/>
              </a:buClr>
              <a:buFont typeface="Calibri"/>
              <a:buAutoNum type="arabicParenR"/>
            </a:pPr>
            <a:r>
              <a:rPr b="0" lang="en-GB" sz="1400" spc="-1" strike="noStrike">
                <a:solidFill>
                  <a:srgbClr val="000000"/>
                </a:solidFill>
                <a:latin typeface="Calibri"/>
                <a:ea typeface="Calibri"/>
              </a:rPr>
              <a:t>TimeStamp</a:t>
            </a:r>
            <a:endParaRPr b="0" lang="en-IN" sz="1400" spc="-1" strike="noStrike">
              <a:latin typeface="Arial"/>
            </a:endParaRPr>
          </a:p>
          <a:p>
            <a:pPr>
              <a:lnSpc>
                <a:spcPct val="100000"/>
              </a:lnSpc>
              <a:spcBef>
                <a:spcPts val="1199"/>
              </a:spcBef>
              <a:buNone/>
              <a:tabLst>
                <a:tab algn="l" pos="0"/>
              </a:tabLs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Google Shape;184;p33"/>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191" name="PlaceHolder 1"/>
          <p:cNvSpPr>
            <a:spLocks noGrp="1"/>
          </p:cNvSpPr>
          <p:nvPr>
            <p:ph type="title"/>
          </p:nvPr>
        </p:nvSpPr>
        <p:spPr>
          <a:xfrm>
            <a:off x="579960" y="75600"/>
            <a:ext cx="7885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Solution to Communication heterogeneity </a:t>
            </a:r>
            <a:endParaRPr b="0" lang="en-IN" sz="3600" spc="-1" strike="noStrike">
              <a:solidFill>
                <a:srgbClr val="000000"/>
              </a:solidFill>
              <a:latin typeface="Arial"/>
            </a:endParaRPr>
          </a:p>
        </p:txBody>
      </p:sp>
      <p:sp>
        <p:nvSpPr>
          <p:cNvPr id="192" name="Google Shape;186;p33"/>
          <p:cNvSpPr/>
          <p:nvPr/>
        </p:nvSpPr>
        <p:spPr>
          <a:xfrm>
            <a:off x="731880" y="1143360"/>
            <a:ext cx="7733520" cy="387468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r>
              <a:rPr b="1" lang="en-GB" sz="1800" spc="-1" strike="noStrike">
                <a:solidFill>
                  <a:srgbClr val="000000"/>
                </a:solidFill>
                <a:latin typeface="Calibri"/>
                <a:ea typeface="Calibri"/>
              </a:rPr>
              <a:t>Approach : </a:t>
            </a: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 </a:t>
            </a:r>
            <a:endParaRPr b="0" lang="en-IN" sz="1800" spc="-1" strike="noStrike">
              <a:latin typeface="Arial"/>
            </a:endParaRPr>
          </a:p>
          <a:p>
            <a:pPr>
              <a:lnSpc>
                <a:spcPct val="100000"/>
              </a:lnSpc>
              <a:buNone/>
              <a:tabLst>
                <a:tab algn="l" pos="0"/>
              </a:tabLst>
            </a:pPr>
            <a:r>
              <a:rPr b="1" lang="en-GB" sz="1800" spc="-1" strike="noStrike">
                <a:solidFill>
                  <a:srgbClr val="000000"/>
                </a:solidFill>
                <a:latin typeface="Calibri"/>
                <a:ea typeface="Calibri"/>
              </a:rPr>
              <a:t>	</a:t>
            </a:r>
            <a:r>
              <a:rPr b="0" lang="en-GB" sz="1800" spc="-1" strike="noStrike">
                <a:solidFill>
                  <a:srgbClr val="000000"/>
                </a:solidFill>
                <a:latin typeface="Calibri"/>
                <a:ea typeface="Calibri"/>
              </a:rPr>
              <a:t>1)Assume you have 5 nodes</a:t>
            </a:r>
            <a:endParaRPr b="0" lang="en-IN" sz="1800" spc="-1" strike="noStrike">
              <a:latin typeface="Arial"/>
            </a:endParaRPr>
          </a:p>
          <a:p>
            <a:pPr>
              <a:lnSpc>
                <a:spcPct val="100000"/>
              </a:lnSpc>
              <a:buNone/>
              <a:tabLst>
                <a:tab algn="l" pos="0"/>
              </a:tabLst>
            </a:pP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2)Node </a:t>
            </a:r>
            <a:r>
              <a:rPr b="1" lang="en-GB" sz="1800" spc="-1" strike="noStrike">
                <a:solidFill>
                  <a:srgbClr val="000000"/>
                </a:solidFill>
                <a:latin typeface="Calibri"/>
                <a:ea typeface="Calibri"/>
              </a:rPr>
              <a:t>c1</a:t>
            </a:r>
            <a:r>
              <a:rPr b="0" lang="en-GB" sz="1800" spc="-1" strike="noStrike">
                <a:solidFill>
                  <a:srgbClr val="000000"/>
                </a:solidFill>
                <a:latin typeface="Calibri"/>
                <a:ea typeface="Calibri"/>
              </a:rPr>
              <a:t> and </a:t>
            </a:r>
            <a:r>
              <a:rPr b="1" lang="en-GB" sz="1800" spc="-1" strike="noStrike">
                <a:solidFill>
                  <a:srgbClr val="000000"/>
                </a:solidFill>
                <a:latin typeface="Calibri"/>
                <a:ea typeface="Calibri"/>
              </a:rPr>
              <a:t>c2</a:t>
            </a:r>
            <a:r>
              <a:rPr b="0" lang="en-GB" sz="1800" spc="-1" strike="noStrike">
                <a:solidFill>
                  <a:srgbClr val="000000"/>
                </a:solidFill>
                <a:latin typeface="Calibri"/>
                <a:ea typeface="Calibri"/>
              </a:rPr>
              <a:t> complete training and send updates to the server and server receives them.</a:t>
            </a:r>
            <a:endParaRPr b="0" lang="en-IN" sz="1800" spc="-1" strike="noStrike">
              <a:latin typeface="Arial"/>
            </a:endParaRPr>
          </a:p>
          <a:p>
            <a:pPr>
              <a:lnSpc>
                <a:spcPct val="100000"/>
              </a:lnSpc>
              <a:buNone/>
              <a:tabLst>
                <a:tab algn="l" pos="0"/>
              </a:tabLst>
            </a:pP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	</a:t>
            </a:r>
            <a:endParaRPr b="0" lang="en-IN" sz="1800" spc="-1" strike="noStrike">
              <a:latin typeface="Arial"/>
            </a:endParaRPr>
          </a:p>
        </p:txBody>
      </p:sp>
      <p:sp>
        <p:nvSpPr>
          <p:cNvPr id="193" name="Google Shape;187;p33"/>
          <p:cNvSpPr/>
          <p:nvPr/>
        </p:nvSpPr>
        <p:spPr>
          <a:xfrm>
            <a:off x="2007000" y="223308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C1</a:t>
            </a:r>
            <a:endParaRPr b="0" lang="en-IN" sz="1400" spc="-1" strike="noStrike">
              <a:latin typeface="Arial"/>
            </a:endParaRPr>
          </a:p>
        </p:txBody>
      </p:sp>
      <p:sp>
        <p:nvSpPr>
          <p:cNvPr id="194" name="Google Shape;188;p33"/>
          <p:cNvSpPr/>
          <p:nvPr/>
        </p:nvSpPr>
        <p:spPr>
          <a:xfrm>
            <a:off x="2981160" y="223308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C2</a:t>
            </a:r>
            <a:endParaRPr b="0" lang="en-IN" sz="1400" spc="-1" strike="noStrike">
              <a:latin typeface="Arial"/>
            </a:endParaRPr>
          </a:p>
        </p:txBody>
      </p:sp>
      <p:sp>
        <p:nvSpPr>
          <p:cNvPr id="195" name="Google Shape;189;p33"/>
          <p:cNvSpPr/>
          <p:nvPr/>
        </p:nvSpPr>
        <p:spPr>
          <a:xfrm>
            <a:off x="6098760" y="223308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C5</a:t>
            </a:r>
            <a:endParaRPr b="0" lang="en-IN" sz="1400" spc="-1" strike="noStrike">
              <a:latin typeface="Arial"/>
            </a:endParaRPr>
          </a:p>
        </p:txBody>
      </p:sp>
      <p:sp>
        <p:nvSpPr>
          <p:cNvPr id="196" name="Google Shape;190;p33"/>
          <p:cNvSpPr/>
          <p:nvPr/>
        </p:nvSpPr>
        <p:spPr>
          <a:xfrm>
            <a:off x="3954960" y="223308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C3</a:t>
            </a:r>
            <a:endParaRPr b="0" lang="en-IN" sz="1400" spc="-1" strike="noStrike">
              <a:latin typeface="Arial"/>
            </a:endParaRPr>
          </a:p>
        </p:txBody>
      </p:sp>
      <p:sp>
        <p:nvSpPr>
          <p:cNvPr id="197" name="Google Shape;191;p33"/>
          <p:cNvSpPr/>
          <p:nvPr/>
        </p:nvSpPr>
        <p:spPr>
          <a:xfrm>
            <a:off x="5027040" y="223308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C4</a:t>
            </a:r>
            <a:endParaRPr b="0" lang="en-IN" sz="1400" spc="-1" strike="noStrike">
              <a:latin typeface="Arial"/>
            </a:endParaRPr>
          </a:p>
        </p:txBody>
      </p:sp>
      <p:sp>
        <p:nvSpPr>
          <p:cNvPr id="198" name="Google Shape;192;p33"/>
          <p:cNvSpPr/>
          <p:nvPr/>
        </p:nvSpPr>
        <p:spPr>
          <a:xfrm>
            <a:off x="3227400" y="382860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C1</a:t>
            </a:r>
            <a:endParaRPr b="0" lang="en-IN" sz="1400" spc="-1" strike="noStrike">
              <a:latin typeface="Arial"/>
            </a:endParaRPr>
          </a:p>
        </p:txBody>
      </p:sp>
      <p:sp>
        <p:nvSpPr>
          <p:cNvPr id="199" name="Google Shape;193;p33"/>
          <p:cNvSpPr/>
          <p:nvPr/>
        </p:nvSpPr>
        <p:spPr>
          <a:xfrm>
            <a:off x="3791880" y="451656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C2</a:t>
            </a:r>
            <a:endParaRPr b="0" lang="en-IN" sz="1400" spc="-1" strike="noStrike">
              <a:latin typeface="Arial"/>
            </a:endParaRPr>
          </a:p>
        </p:txBody>
      </p:sp>
      <p:sp>
        <p:nvSpPr>
          <p:cNvPr id="200" name="Google Shape;194;p33"/>
          <p:cNvSpPr/>
          <p:nvPr/>
        </p:nvSpPr>
        <p:spPr>
          <a:xfrm>
            <a:off x="4882680" y="3828600"/>
            <a:ext cx="564120" cy="484920"/>
          </a:xfrm>
          <a:prstGeom prst="ellipse">
            <a:avLst/>
          </a:prstGeom>
          <a:solidFill>
            <a:schemeClr val="lt2"/>
          </a:solidFill>
          <a:ln w="9525">
            <a:solidFill>
              <a:srgbClr val="1f497d"/>
            </a:solidFill>
            <a:round/>
          </a:ln>
        </p:spPr>
        <p:style>
          <a:lnRef idx="0"/>
          <a:fillRef idx="0"/>
          <a:effectRef idx="0"/>
          <a:fontRef idx="minor"/>
        </p:style>
        <p:txBody>
          <a:bodyPr tIns="182880" bIns="182880" anchor="ctr">
            <a:noAutofit/>
          </a:bodyPr>
          <a:p>
            <a:pPr algn="ctr">
              <a:lnSpc>
                <a:spcPct val="100000"/>
              </a:lnSpc>
              <a:buNone/>
              <a:tabLst>
                <a:tab algn="l" pos="0"/>
              </a:tabLst>
            </a:pPr>
            <a:r>
              <a:rPr b="0" lang="en-GB" sz="1400" spc="-1" strike="noStrike">
                <a:solidFill>
                  <a:srgbClr val="000000"/>
                </a:solidFill>
                <a:latin typeface="Calibri"/>
                <a:ea typeface="Calibri"/>
              </a:rPr>
              <a:t>S</a:t>
            </a:r>
            <a:endParaRPr b="0" lang="en-IN" sz="1400" spc="-1" strike="noStrike">
              <a:latin typeface="Arial"/>
            </a:endParaRPr>
          </a:p>
        </p:txBody>
      </p:sp>
      <p:sp>
        <p:nvSpPr>
          <p:cNvPr id="201" name="Google Shape;195;p33"/>
          <p:cNvSpPr/>
          <p:nvPr/>
        </p:nvSpPr>
        <p:spPr>
          <a:xfrm>
            <a:off x="3791880" y="4071240"/>
            <a:ext cx="1090440" cy="360"/>
          </a:xfrm>
          <a:custGeom>
            <a:avLst/>
            <a:gdLst/>
            <a:ahLst/>
            <a:rect l="l" t="t" r="r" b="b"/>
            <a:pathLst>
              <a:path w="21600" h="21600">
                <a:moveTo>
                  <a:pt x="0" y="0"/>
                </a:moveTo>
                <a:lnTo>
                  <a:pt x="21600" y="21600"/>
                </a:lnTo>
              </a:path>
            </a:pathLst>
          </a:custGeom>
          <a:noFill/>
          <a:ln w="9525">
            <a:solidFill>
              <a:srgbClr val="1f497d"/>
            </a:solidFill>
            <a:round/>
            <a:tailEnd len="med" type="triangle" w="med"/>
          </a:ln>
        </p:spPr>
        <p:style>
          <a:lnRef idx="0"/>
          <a:fillRef idx="0"/>
          <a:effectRef idx="0"/>
          <a:fontRef idx="minor"/>
        </p:style>
      </p:sp>
      <p:sp>
        <p:nvSpPr>
          <p:cNvPr id="202" name="Google Shape;196;p33"/>
          <p:cNvSpPr/>
          <p:nvPr/>
        </p:nvSpPr>
        <p:spPr>
          <a:xfrm flipH="1" rot="10800000">
            <a:off x="4272840" y="4243320"/>
            <a:ext cx="691560" cy="344520"/>
          </a:xfrm>
          <a:custGeom>
            <a:avLst/>
            <a:gdLst/>
            <a:ahLst/>
            <a:rect l="l" t="t" r="r" b="b"/>
            <a:pathLst>
              <a:path w="21600" h="21600">
                <a:moveTo>
                  <a:pt x="0" y="0"/>
                </a:moveTo>
                <a:lnTo>
                  <a:pt x="21600" y="21600"/>
                </a:lnTo>
              </a:path>
            </a:pathLst>
          </a:custGeom>
          <a:noFill/>
          <a:ln w="9525">
            <a:solidFill>
              <a:srgbClr val="1f497d"/>
            </a:solidFill>
            <a:round/>
            <a:tailEnd len="med" type="triangle" w="med"/>
          </a:ln>
        </p:spPr>
        <p:style>
          <a:lnRef idx="0"/>
          <a:fillRef idx="0"/>
          <a:effectRef idx="0"/>
          <a:fontRef idx="minor"/>
        </p:style>
      </p:sp>
      <p:sp>
        <p:nvSpPr>
          <p:cNvPr id="203" name="Google Shape;197;p33"/>
          <p:cNvSpPr/>
          <p:nvPr/>
        </p:nvSpPr>
        <p:spPr>
          <a:xfrm>
            <a:off x="5893920" y="4516560"/>
            <a:ext cx="3096360" cy="344520"/>
          </a:xfrm>
          <a:prstGeom prst="rect">
            <a:avLst/>
          </a:prstGeom>
          <a:noFill/>
          <a:ln w="0">
            <a:noFill/>
          </a:ln>
        </p:spPr>
        <p:style>
          <a:lnRef idx="0"/>
          <a:fillRef idx="0"/>
          <a:effectRef idx="0"/>
          <a:fontRef idx="minor"/>
        </p:style>
        <p:txBody>
          <a:bodyPr tIns="182880" bIns="182880" anchor="t">
            <a:noAutofit/>
          </a:bodyPr>
          <a:p>
            <a:pPr>
              <a:lnSpc>
                <a:spcPct val="100000"/>
              </a:lnSpc>
              <a:buNone/>
              <a:tabLst>
                <a:tab algn="l" pos="0"/>
              </a:tabLst>
            </a:pPr>
            <a:r>
              <a:rPr b="0" lang="en-GB" sz="1600" spc="-1" strike="noStrike">
                <a:solidFill>
                  <a:srgbClr val="000000"/>
                </a:solidFill>
                <a:latin typeface="Calibri"/>
                <a:ea typeface="Calibri"/>
              </a:rPr>
              <a:t>(2 possible solution, either send DAG or updates)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Google Shape;147;p28"/>
          <p:cNvSpPr/>
          <p:nvPr/>
        </p:nvSpPr>
        <p:spPr>
          <a:xfrm>
            <a:off x="0" y="-14760"/>
            <a:ext cx="9143640" cy="752400"/>
          </a:xfrm>
          <a:prstGeom prst="rect">
            <a:avLst/>
          </a:prstGeom>
          <a:solidFill>
            <a:srgbClr val="bfbfbf"/>
          </a:solidFill>
          <a:ln w="25400">
            <a:solidFill>
              <a:srgbClr val="21364f"/>
            </a:solidFill>
            <a:round/>
          </a:ln>
        </p:spPr>
        <p:style>
          <a:lnRef idx="0"/>
          <a:fillRef idx="0"/>
          <a:effectRef idx="0"/>
          <a:fontRef idx="minor"/>
        </p:style>
      </p:sp>
      <p:sp>
        <p:nvSpPr>
          <p:cNvPr id="132"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Problem </a:t>
            </a:r>
            <a:r>
              <a:rPr b="0" lang="en-GB" sz="3600" spc="-1" strike="noStrike">
                <a:solidFill>
                  <a:srgbClr val="000000"/>
                </a:solidFill>
                <a:latin typeface="Calibri"/>
                <a:ea typeface="Calibri"/>
              </a:rPr>
              <a:t>Statement</a:t>
            </a:r>
            <a:endParaRPr b="0" lang="en-IN" sz="3600" spc="-1" strike="noStrike">
              <a:solidFill>
                <a:srgbClr val="000000"/>
              </a:solidFill>
              <a:latin typeface="Arial"/>
            </a:endParaRPr>
          </a:p>
        </p:txBody>
      </p:sp>
      <p:sp>
        <p:nvSpPr>
          <p:cNvPr id="133" name="Google Shape;149;p28"/>
          <p:cNvSpPr/>
          <p:nvPr/>
        </p:nvSpPr>
        <p:spPr>
          <a:xfrm>
            <a:off x="1020600" y="1864800"/>
            <a:ext cx="7102440" cy="85716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r>
              <a:rPr b="1" lang="en-GB" sz="1800" spc="-1" strike="noStrike">
                <a:solidFill>
                  <a:srgbClr val="000000"/>
                </a:solidFill>
                <a:latin typeface="Calibri"/>
                <a:ea typeface="Calibri"/>
              </a:rPr>
              <a:t>Achieve accurate energy load predictions using FL while maintaining data privacy and enabling efficient, scalable energy management.</a:t>
            </a:r>
            <a:endParaRPr b="0" lang="en-IN" sz="1800" spc="-1" strike="noStrike">
              <a:latin typeface="Arial"/>
            </a:endParaRPr>
          </a:p>
          <a:p>
            <a:pPr>
              <a:lnSpc>
                <a:spcPct val="100000"/>
              </a:lnSpc>
              <a:buNone/>
              <a:tabLst>
                <a:tab algn="l" pos="0"/>
              </a:tabLst>
            </a:pPr>
            <a:endParaRPr b="0" lang="en-IN" sz="1800" spc="-1" strike="noStrike">
              <a:latin typeface="Arial"/>
            </a:endParaRPr>
          </a:p>
        </p:txBody>
      </p:sp>
      <p:sp>
        <p:nvSpPr>
          <p:cNvPr id="134" name="Google Shape;150;p28"/>
          <p:cNvSpPr/>
          <p:nvPr/>
        </p:nvSpPr>
        <p:spPr>
          <a:xfrm>
            <a:off x="1482480" y="2807280"/>
            <a:ext cx="6178680" cy="1071000"/>
          </a:xfrm>
          <a:prstGeom prst="rect">
            <a:avLst/>
          </a:prstGeom>
          <a:noFill/>
          <a:ln w="0">
            <a:noFill/>
          </a:ln>
        </p:spPr>
        <p:style>
          <a:lnRef idx="0"/>
          <a:fillRef idx="0"/>
          <a:effectRef idx="0"/>
          <a:fontRef idx="minor"/>
        </p:style>
        <p:txBody>
          <a:bodyPr lIns="34200" rIns="34200" tIns="17280" bIns="17280" anchor="t">
            <a:spAutoFit/>
          </a:bodyPr>
          <a:p>
            <a:pPr marL="216000" indent="-222120">
              <a:lnSpc>
                <a:spcPct val="100000"/>
              </a:lnSpc>
              <a:buClr>
                <a:srgbClr val="000000"/>
              </a:buClr>
              <a:buFont typeface="Noto Sans Symbols"/>
              <a:buChar char="⮚"/>
            </a:pPr>
            <a:r>
              <a:rPr b="0" lang="en-GB" sz="1700" spc="-1" strike="noStrike">
                <a:solidFill>
                  <a:srgbClr val="000000"/>
                </a:solidFill>
                <a:latin typeface="Calibri"/>
                <a:ea typeface="Calibri"/>
              </a:rPr>
              <a:t>We propose leveraging Federated Learning to enable decentralized data processing across multiple energy devices (like smart meters or sensors) for accurate, privacy-preserving load prediction and management</a:t>
            </a: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Google Shape;217;p36"/>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205"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DAG Approach</a:t>
            </a:r>
            <a:endParaRPr b="0" lang="en-IN" sz="3600" spc="-1" strike="noStrike">
              <a:solidFill>
                <a:srgbClr val="000000"/>
              </a:solidFill>
              <a:latin typeface="Arial"/>
            </a:endParaRPr>
          </a:p>
        </p:txBody>
      </p:sp>
      <p:sp>
        <p:nvSpPr>
          <p:cNvPr id="206" name="Google Shape;219;p36"/>
          <p:cNvSpPr/>
          <p:nvPr/>
        </p:nvSpPr>
        <p:spPr>
          <a:xfrm>
            <a:off x="731880" y="1143360"/>
            <a:ext cx="7733520" cy="360036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r>
              <a:rPr b="1" lang="en-GB" sz="1800" spc="-1" strike="noStrike" u="sng">
                <a:solidFill>
                  <a:srgbClr val="000000"/>
                </a:solidFill>
                <a:uFillTx/>
                <a:latin typeface="Calibri"/>
                <a:ea typeface="Calibri"/>
              </a:rPr>
              <a:t>Incremental Aggregation:</a:t>
            </a:r>
            <a:endParaRPr b="0" lang="en-IN" sz="1800" spc="-1" strike="noStrike">
              <a:latin typeface="Arial"/>
            </a:endParaRPr>
          </a:p>
          <a:p>
            <a:pPr>
              <a:lnSpc>
                <a:spcPct val="100000"/>
              </a:lnSpc>
              <a:buNone/>
              <a:tabLst>
                <a:tab algn="l" pos="0"/>
              </a:tabLst>
            </a:pP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1) C1 and C2 complete their local training and send their model updates to the server.</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2)The server aggregates(weighted avg) these two updates to form an intermediate global model </a:t>
            </a:r>
            <a:r>
              <a:rPr b="1" lang="en-GB" sz="1800" spc="-1" strike="noStrike">
                <a:solidFill>
                  <a:srgbClr val="000000"/>
                </a:solidFill>
                <a:latin typeface="Calibri"/>
                <a:ea typeface="Calibri"/>
              </a:rPr>
              <a:t>G1.</a:t>
            </a: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G1= sample_C1 × model_C1 + sample_C2 × model_C2 </a:t>
            </a: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sample_C1 + sample_C2</a:t>
            </a: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a:lnSpc>
                <a:spcPct val="100000"/>
              </a:lnSpc>
              <a:buNone/>
              <a:tabLst>
                <a:tab algn="l" pos="0"/>
              </a:tabLst>
            </a:pPr>
            <a:endParaRPr b="0" lang="en-IN" sz="1800" spc="-1" strike="noStrike">
              <a:latin typeface="Arial"/>
            </a:endParaRPr>
          </a:p>
        </p:txBody>
      </p:sp>
      <p:sp>
        <p:nvSpPr>
          <p:cNvPr id="207" name="Google Shape;220;p36"/>
          <p:cNvSpPr/>
          <p:nvPr/>
        </p:nvSpPr>
        <p:spPr>
          <a:xfrm>
            <a:off x="2141280" y="3650400"/>
            <a:ext cx="4788720" cy="360"/>
          </a:xfrm>
          <a:custGeom>
            <a:avLst/>
            <a:gdLst/>
            <a:ahLst/>
            <a:rect l="l" t="t" r="r" b="b"/>
            <a:pathLst>
              <a:path w="21600" h="21600">
                <a:moveTo>
                  <a:pt x="0" y="0"/>
                </a:moveTo>
                <a:lnTo>
                  <a:pt x="21600" y="21600"/>
                </a:lnTo>
              </a:path>
            </a:pathLst>
          </a:custGeom>
          <a:noFill/>
          <a:ln w="9525">
            <a:solidFill>
              <a:srgbClr val="1f497d"/>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Google Shape;225;p37"/>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209"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DAG Approach</a:t>
            </a:r>
            <a:endParaRPr b="0" lang="en-IN" sz="3600" spc="-1" strike="noStrike">
              <a:solidFill>
                <a:srgbClr val="000000"/>
              </a:solidFill>
              <a:latin typeface="Arial"/>
            </a:endParaRPr>
          </a:p>
        </p:txBody>
      </p:sp>
      <p:sp>
        <p:nvSpPr>
          <p:cNvPr id="210" name="Google Shape;227;p37"/>
          <p:cNvSpPr/>
          <p:nvPr/>
        </p:nvSpPr>
        <p:spPr>
          <a:xfrm>
            <a:off x="731880" y="1143360"/>
            <a:ext cx="7733520" cy="414900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r>
              <a:rPr b="1" lang="en-GB" sz="1800" spc="-1" strike="noStrike" u="sng">
                <a:solidFill>
                  <a:srgbClr val="000000"/>
                </a:solidFill>
                <a:uFillTx/>
                <a:latin typeface="Calibri"/>
                <a:ea typeface="Calibri"/>
              </a:rPr>
              <a:t>Weighted Reaggregation:</a:t>
            </a:r>
            <a:endParaRPr b="0" lang="en-IN" sz="1800" spc="-1" strike="noStrike">
              <a:latin typeface="Arial"/>
            </a:endParaRPr>
          </a:p>
          <a:p>
            <a:pPr>
              <a:lnSpc>
                <a:spcPct val="100000"/>
              </a:lnSpc>
              <a:buNone/>
              <a:tabLst>
                <a:tab algn="l" pos="0"/>
              </a:tabLst>
            </a:pP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1) If C1 trained on 100 samples and C2 on 200 samples, C2’s update will have more influence in G1.</a:t>
            </a:r>
            <a:endParaRPr b="0" lang="en-IN" sz="1800" spc="-1" strike="noStrike">
              <a:latin typeface="Arial"/>
            </a:endParaRPr>
          </a:p>
          <a:p>
            <a:pPr marL="1828800" indent="457200">
              <a:lnSpc>
                <a:spcPct val="100000"/>
              </a:lnSpc>
              <a:buNone/>
              <a:tabLst>
                <a:tab algn="l" pos="0"/>
              </a:tabLst>
            </a:pPr>
            <a:endParaRPr b="0" lang="en-IN" sz="1800" spc="-1" strike="noStrike">
              <a:latin typeface="Arial"/>
            </a:endParaRPr>
          </a:p>
          <a:p>
            <a:pPr marL="1828800" indent="457200">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sample_G1 = 300 </a:t>
            </a: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2) After some time C3 finishes its training and sends its update to the server.</a:t>
            </a: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3) The server treats G1 as an intermediate result based on C1 and C2, and re-weights it with C3’s update to form G2.</a:t>
            </a: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Google Shape;232;p38"/>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212"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DAG Approach</a:t>
            </a:r>
            <a:endParaRPr b="0" lang="en-IN" sz="3600" spc="-1" strike="noStrike">
              <a:solidFill>
                <a:srgbClr val="000000"/>
              </a:solidFill>
              <a:latin typeface="Arial"/>
            </a:endParaRPr>
          </a:p>
        </p:txBody>
      </p:sp>
      <p:sp>
        <p:nvSpPr>
          <p:cNvPr id="213" name="Google Shape;234;p38"/>
          <p:cNvSpPr/>
          <p:nvPr/>
        </p:nvSpPr>
        <p:spPr>
          <a:xfrm>
            <a:off x="758160" y="738000"/>
            <a:ext cx="7733520" cy="222876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endParaRPr b="0" lang="en-IN" sz="1800" spc="-1" strike="noStrike">
              <a:latin typeface="Arial"/>
            </a:endParaRPr>
          </a:p>
          <a:p>
            <a:pPr marL="457200">
              <a:lnSpc>
                <a:spcPct val="100000"/>
              </a:lnSpc>
              <a:buNone/>
              <a:tabLst>
                <a:tab algn="l" pos="0"/>
              </a:tabLst>
            </a:pP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marL="457200">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G2= totalSample_G1 × G1 + sample_C3 × model_C3 </a:t>
            </a: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	</a:t>
            </a:r>
            <a:r>
              <a:rPr b="0" lang="en-GB" sz="1800" spc="-1" strike="noStrike">
                <a:solidFill>
                  <a:srgbClr val="000000"/>
                </a:solidFill>
                <a:latin typeface="Calibri"/>
                <a:ea typeface="Calibri"/>
              </a:rPr>
              <a:t>totalSample_G1 + sample_C3</a:t>
            </a:r>
            <a:endParaRPr b="0" lang="en-IN" sz="1800" spc="-1" strike="noStrike">
              <a:latin typeface="Arial"/>
            </a:endParaRPr>
          </a:p>
          <a:p>
            <a:pPr>
              <a:lnSpc>
                <a:spcPct val="100000"/>
              </a:lnSpc>
              <a:buNone/>
              <a:tabLst>
                <a:tab algn="l" pos="0"/>
              </a:tabLst>
            </a:pPr>
            <a:endParaRPr b="0" lang="en-IN" sz="1800" spc="-1" strike="noStrike">
              <a:latin typeface="Arial"/>
            </a:endParaRPr>
          </a:p>
          <a:p>
            <a:pPr>
              <a:lnSpc>
                <a:spcPct val="100000"/>
              </a:lnSpc>
              <a:buNone/>
              <a:tabLst>
                <a:tab algn="l" pos="0"/>
              </a:tabLst>
            </a:pPr>
            <a:r>
              <a:rPr b="0" lang="en-GB" sz="1800" spc="-1" strike="noStrike">
                <a:solidFill>
                  <a:srgbClr val="000000"/>
                </a:solidFill>
                <a:latin typeface="Calibri"/>
                <a:ea typeface="Calibri"/>
              </a:rPr>
              <a:t>	</a:t>
            </a:r>
            <a:endParaRPr b="0" lang="en-IN" sz="1800" spc="-1" strike="noStrike">
              <a:latin typeface="Arial"/>
            </a:endParaRPr>
          </a:p>
          <a:p>
            <a:pPr>
              <a:lnSpc>
                <a:spcPct val="100000"/>
              </a:lnSpc>
              <a:buNone/>
              <a:tabLst>
                <a:tab algn="l" pos="0"/>
              </a:tabLst>
            </a:pPr>
            <a:endParaRPr b="0" lang="en-IN" sz="1800" spc="-1" strike="noStrike">
              <a:latin typeface="Arial"/>
            </a:endParaRPr>
          </a:p>
        </p:txBody>
      </p:sp>
      <p:sp>
        <p:nvSpPr>
          <p:cNvPr id="214" name="Google Shape;235;p38"/>
          <p:cNvSpPr/>
          <p:nvPr/>
        </p:nvSpPr>
        <p:spPr>
          <a:xfrm>
            <a:off x="1997640" y="1875240"/>
            <a:ext cx="4788720" cy="360"/>
          </a:xfrm>
          <a:custGeom>
            <a:avLst/>
            <a:gdLst/>
            <a:ahLst/>
            <a:rect l="l" t="t" r="r" b="b"/>
            <a:pathLst>
              <a:path w="21600" h="21600">
                <a:moveTo>
                  <a:pt x="0" y="0"/>
                </a:moveTo>
                <a:lnTo>
                  <a:pt x="21600" y="21600"/>
                </a:lnTo>
              </a:path>
            </a:pathLst>
          </a:custGeom>
          <a:noFill/>
          <a:ln w="9525">
            <a:solidFill>
              <a:srgbClr val="1f497d"/>
            </a:solidFill>
            <a:round/>
          </a:ln>
        </p:spPr>
        <p:style>
          <a:lnRef idx="0"/>
          <a:fillRef idx="0"/>
          <a:effectRef idx="0"/>
          <a:fontRef idx="minor"/>
        </p:style>
      </p:sp>
      <p:sp>
        <p:nvSpPr>
          <p:cNvPr id="215" name="Google Shape;236;p38"/>
          <p:cNvSpPr/>
          <p:nvPr/>
        </p:nvSpPr>
        <p:spPr>
          <a:xfrm>
            <a:off x="2954880" y="2807280"/>
            <a:ext cx="616320" cy="571320"/>
          </a:xfrm>
          <a:prstGeom prst="ellipse">
            <a:avLst/>
          </a:prstGeom>
          <a:solidFill>
            <a:schemeClr val="lt2"/>
          </a:solidFill>
          <a:ln w="9525">
            <a:solidFill>
              <a:srgbClr val="1f497d"/>
            </a:solidFill>
            <a:round/>
          </a:ln>
        </p:spPr>
        <p:style>
          <a:lnRef idx="0"/>
          <a:fillRef idx="0"/>
          <a:effectRef idx="0"/>
          <a:fontRef idx="minor"/>
        </p:style>
        <p:txBody>
          <a:bodyPr tIns="91440" bIns="91440" anchor="ctr">
            <a:noAutofit/>
          </a:bodyPr>
          <a:p>
            <a:pPr algn="ctr">
              <a:lnSpc>
                <a:spcPct val="100000"/>
              </a:lnSpc>
              <a:buNone/>
              <a:tabLst>
                <a:tab algn="l" pos="0"/>
              </a:tabLst>
            </a:pPr>
            <a:r>
              <a:rPr b="0" lang="en-GB" sz="1400" spc="-1" strike="noStrike">
                <a:solidFill>
                  <a:srgbClr val="000000"/>
                </a:solidFill>
                <a:latin typeface="Calibri"/>
                <a:ea typeface="Calibri"/>
              </a:rPr>
              <a:t>C1</a:t>
            </a:r>
            <a:endParaRPr b="0" lang="en-IN" sz="1400" spc="-1" strike="noStrike">
              <a:latin typeface="Arial"/>
            </a:endParaRPr>
          </a:p>
        </p:txBody>
      </p:sp>
      <p:sp>
        <p:nvSpPr>
          <p:cNvPr id="216" name="Google Shape;237;p38"/>
          <p:cNvSpPr/>
          <p:nvPr/>
        </p:nvSpPr>
        <p:spPr>
          <a:xfrm>
            <a:off x="2954880" y="3494880"/>
            <a:ext cx="616320" cy="571320"/>
          </a:xfrm>
          <a:prstGeom prst="ellipse">
            <a:avLst/>
          </a:prstGeom>
          <a:solidFill>
            <a:schemeClr val="lt2"/>
          </a:solidFill>
          <a:ln w="9525">
            <a:solidFill>
              <a:srgbClr val="1f497d"/>
            </a:solidFill>
            <a:round/>
          </a:ln>
        </p:spPr>
        <p:style>
          <a:lnRef idx="0"/>
          <a:fillRef idx="0"/>
          <a:effectRef idx="0"/>
          <a:fontRef idx="minor"/>
        </p:style>
        <p:txBody>
          <a:bodyPr tIns="91440" bIns="91440" anchor="ctr">
            <a:noAutofit/>
          </a:bodyPr>
          <a:p>
            <a:pPr algn="ctr">
              <a:lnSpc>
                <a:spcPct val="100000"/>
              </a:lnSpc>
              <a:buNone/>
              <a:tabLst>
                <a:tab algn="l" pos="0"/>
              </a:tabLst>
            </a:pPr>
            <a:r>
              <a:rPr b="0" lang="en-GB" sz="1400" spc="-1" strike="noStrike">
                <a:solidFill>
                  <a:srgbClr val="000000"/>
                </a:solidFill>
                <a:latin typeface="Calibri"/>
                <a:ea typeface="Calibri"/>
              </a:rPr>
              <a:t>C2</a:t>
            </a:r>
            <a:endParaRPr b="0" lang="en-IN" sz="1400" spc="-1" strike="noStrike">
              <a:latin typeface="Arial"/>
            </a:endParaRPr>
          </a:p>
        </p:txBody>
      </p:sp>
      <p:sp>
        <p:nvSpPr>
          <p:cNvPr id="217" name="Google Shape;238;p38"/>
          <p:cNvSpPr/>
          <p:nvPr/>
        </p:nvSpPr>
        <p:spPr>
          <a:xfrm>
            <a:off x="5632200" y="3394800"/>
            <a:ext cx="616320" cy="571320"/>
          </a:xfrm>
          <a:prstGeom prst="ellipse">
            <a:avLst/>
          </a:prstGeom>
          <a:solidFill>
            <a:schemeClr val="lt2"/>
          </a:solidFill>
          <a:ln w="9525">
            <a:solidFill>
              <a:srgbClr val="1f497d"/>
            </a:solidFill>
            <a:round/>
          </a:ln>
        </p:spPr>
        <p:style>
          <a:lnRef idx="0"/>
          <a:fillRef idx="0"/>
          <a:effectRef idx="0"/>
          <a:fontRef idx="minor"/>
        </p:style>
        <p:txBody>
          <a:bodyPr tIns="91440" bIns="91440" anchor="ctr">
            <a:noAutofit/>
          </a:bodyPr>
          <a:p>
            <a:pPr algn="ctr">
              <a:lnSpc>
                <a:spcPct val="100000"/>
              </a:lnSpc>
              <a:buNone/>
              <a:tabLst>
                <a:tab algn="l" pos="0"/>
              </a:tabLst>
            </a:pPr>
            <a:r>
              <a:rPr b="0" lang="en-GB" sz="1400" spc="-1" strike="noStrike">
                <a:solidFill>
                  <a:srgbClr val="000000"/>
                </a:solidFill>
                <a:latin typeface="Calibri"/>
                <a:ea typeface="Calibri"/>
              </a:rPr>
              <a:t>S</a:t>
            </a:r>
            <a:endParaRPr b="0" lang="en-IN" sz="1400" spc="-1" strike="noStrike">
              <a:latin typeface="Arial"/>
            </a:endParaRPr>
          </a:p>
        </p:txBody>
      </p:sp>
      <p:sp>
        <p:nvSpPr>
          <p:cNvPr id="218" name="Google Shape;239;p38"/>
          <p:cNvSpPr/>
          <p:nvPr/>
        </p:nvSpPr>
        <p:spPr>
          <a:xfrm>
            <a:off x="2954880" y="4182480"/>
            <a:ext cx="616320" cy="571320"/>
          </a:xfrm>
          <a:prstGeom prst="ellipse">
            <a:avLst/>
          </a:prstGeom>
          <a:solidFill>
            <a:schemeClr val="lt2"/>
          </a:solidFill>
          <a:ln w="9525">
            <a:solidFill>
              <a:srgbClr val="1f497d"/>
            </a:solidFill>
            <a:round/>
          </a:ln>
        </p:spPr>
        <p:style>
          <a:lnRef idx="0"/>
          <a:fillRef idx="0"/>
          <a:effectRef idx="0"/>
          <a:fontRef idx="minor"/>
        </p:style>
        <p:txBody>
          <a:bodyPr tIns="91440" bIns="91440" anchor="ctr">
            <a:noAutofit/>
          </a:bodyPr>
          <a:p>
            <a:pPr algn="ctr">
              <a:lnSpc>
                <a:spcPct val="100000"/>
              </a:lnSpc>
              <a:buNone/>
              <a:tabLst>
                <a:tab algn="l" pos="0"/>
              </a:tabLst>
            </a:pPr>
            <a:r>
              <a:rPr b="0" lang="en-GB" sz="1400" spc="-1" strike="noStrike">
                <a:solidFill>
                  <a:srgbClr val="000000"/>
                </a:solidFill>
                <a:latin typeface="Calibri"/>
                <a:ea typeface="Calibri"/>
              </a:rPr>
              <a:t>C2</a:t>
            </a:r>
            <a:endParaRPr b="0" lang="en-IN" sz="1400" spc="-1" strike="noStrike">
              <a:latin typeface="Arial"/>
            </a:endParaRPr>
          </a:p>
        </p:txBody>
      </p:sp>
      <p:sp>
        <p:nvSpPr>
          <p:cNvPr id="219" name="Google Shape;240;p38"/>
          <p:cNvSpPr/>
          <p:nvPr/>
        </p:nvSpPr>
        <p:spPr>
          <a:xfrm>
            <a:off x="3571920" y="3092760"/>
            <a:ext cx="2150280" cy="385560"/>
          </a:xfrm>
          <a:custGeom>
            <a:avLst/>
            <a:gdLst/>
            <a:ahLst/>
            <a:rect l="l" t="t" r="r" b="b"/>
            <a:pathLst>
              <a:path w="21600" h="21600">
                <a:moveTo>
                  <a:pt x="0" y="0"/>
                </a:moveTo>
                <a:lnTo>
                  <a:pt x="21600" y="21600"/>
                </a:lnTo>
              </a:path>
            </a:pathLst>
          </a:custGeom>
          <a:noFill/>
          <a:ln w="9525">
            <a:solidFill>
              <a:srgbClr val="1f497d"/>
            </a:solidFill>
            <a:round/>
            <a:tailEnd len="med" type="triangle" w="med"/>
          </a:ln>
        </p:spPr>
        <p:style>
          <a:lnRef idx="0"/>
          <a:fillRef idx="0"/>
          <a:effectRef idx="0"/>
          <a:fontRef idx="minor"/>
        </p:style>
      </p:sp>
      <p:sp>
        <p:nvSpPr>
          <p:cNvPr id="220" name="Google Shape;241;p38"/>
          <p:cNvSpPr/>
          <p:nvPr/>
        </p:nvSpPr>
        <p:spPr>
          <a:xfrm flipH="1" rot="10800000">
            <a:off x="3572280" y="3681000"/>
            <a:ext cx="2059920" cy="99720"/>
          </a:xfrm>
          <a:custGeom>
            <a:avLst/>
            <a:gdLst/>
            <a:ahLst/>
            <a:rect l="l" t="t" r="r" b="b"/>
            <a:pathLst>
              <a:path w="21600" h="21600">
                <a:moveTo>
                  <a:pt x="0" y="0"/>
                </a:moveTo>
                <a:lnTo>
                  <a:pt x="21600" y="21600"/>
                </a:lnTo>
              </a:path>
            </a:pathLst>
          </a:custGeom>
          <a:noFill/>
          <a:ln w="9525">
            <a:solidFill>
              <a:srgbClr val="1f497d"/>
            </a:solidFill>
            <a:round/>
            <a:tailEnd len="med" type="triangle" w="med"/>
          </a:ln>
        </p:spPr>
        <p:style>
          <a:lnRef idx="0"/>
          <a:fillRef idx="0"/>
          <a:effectRef idx="0"/>
          <a:fontRef idx="minor"/>
        </p:style>
      </p:sp>
      <p:sp>
        <p:nvSpPr>
          <p:cNvPr id="221" name="Google Shape;242;p38"/>
          <p:cNvSpPr/>
          <p:nvPr/>
        </p:nvSpPr>
        <p:spPr>
          <a:xfrm flipH="1" rot="10800000">
            <a:off x="3571560" y="3882960"/>
            <a:ext cx="2150280" cy="585360"/>
          </a:xfrm>
          <a:custGeom>
            <a:avLst/>
            <a:gdLst/>
            <a:ahLst/>
            <a:rect l="l" t="t" r="r" b="b"/>
            <a:pathLst>
              <a:path w="21600" h="21600">
                <a:moveTo>
                  <a:pt x="0" y="0"/>
                </a:moveTo>
                <a:lnTo>
                  <a:pt x="21600" y="21600"/>
                </a:lnTo>
              </a:path>
            </a:pathLst>
          </a:custGeom>
          <a:noFill/>
          <a:ln w="9525">
            <a:solidFill>
              <a:srgbClr val="1f497d"/>
            </a:solidFill>
            <a:round/>
            <a:tailEnd len="med" type="triangle" w="med"/>
          </a:ln>
        </p:spPr>
        <p:style>
          <a:lnRef idx="0"/>
          <a:fillRef idx="0"/>
          <a:effectRef idx="0"/>
          <a:fontRef idx="minor"/>
        </p:style>
      </p:sp>
      <p:sp>
        <p:nvSpPr>
          <p:cNvPr id="222" name="Google Shape;243;p38"/>
          <p:cNvSpPr/>
          <p:nvPr/>
        </p:nvSpPr>
        <p:spPr>
          <a:xfrm>
            <a:off x="6405840" y="3799800"/>
            <a:ext cx="1813320" cy="497520"/>
          </a:xfrm>
          <a:prstGeom prst="rect">
            <a:avLst/>
          </a:prstGeom>
          <a:noFill/>
          <a:ln w="0">
            <a:noFill/>
          </a:ln>
        </p:spPr>
        <p:style>
          <a:lnRef idx="0"/>
          <a:fillRef idx="0"/>
          <a:effectRef idx="0"/>
          <a:fontRef idx="minor"/>
        </p:style>
        <p:txBody>
          <a:bodyPr tIns="91440" bIns="91440" anchor="t">
            <a:noAutofit/>
          </a:bodyPr>
          <a:p>
            <a:pPr>
              <a:lnSpc>
                <a:spcPct val="100000"/>
              </a:lnSpc>
              <a:buNone/>
              <a:tabLst>
                <a:tab algn="l" pos="0"/>
              </a:tabLst>
            </a:pPr>
            <a:r>
              <a:rPr b="0" lang="en-GB" sz="1600" spc="-1" strike="noStrike">
                <a:solidFill>
                  <a:srgbClr val="000000"/>
                </a:solidFill>
                <a:latin typeface="Calibri"/>
                <a:ea typeface="Calibri"/>
              </a:rPr>
              <a:t>(Updated DAG)</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Google Shape;232;p38"/>
          <p:cNvSpPr/>
          <p:nvPr/>
        </p:nvSpPr>
        <p:spPr>
          <a:xfrm>
            <a:off x="0" y="-14760"/>
            <a:ext cx="9143640" cy="752760"/>
          </a:xfrm>
          <a:prstGeom prst="rect">
            <a:avLst/>
          </a:prstGeom>
          <a:solidFill>
            <a:srgbClr val="bfbfbf"/>
          </a:solidFill>
          <a:ln w="25400">
            <a:solidFill>
              <a:srgbClr val="21364f"/>
            </a:solidFill>
            <a:round/>
          </a:ln>
        </p:spPr>
        <p:style>
          <a:lnRef idx="0"/>
          <a:fillRef idx="0"/>
          <a:effectRef idx="0"/>
          <a:fontRef idx="minor"/>
        </p:style>
      </p:sp>
      <p:sp>
        <p:nvSpPr>
          <p:cNvPr id="224"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6000"/>
          </a:bodyPr>
          <a:p>
            <a:pPr algn="ctr">
              <a:lnSpc>
                <a:spcPct val="100000"/>
              </a:lnSpc>
              <a:buNone/>
              <a:tabLst>
                <a:tab algn="l" pos="0"/>
              </a:tabLst>
            </a:pPr>
            <a:r>
              <a:rPr b="0" lang="en-GB" sz="3600" spc="-1" strike="noStrike">
                <a:solidFill>
                  <a:srgbClr val="000000"/>
                </a:solidFill>
                <a:latin typeface="Calibri"/>
                <a:ea typeface="Calibri"/>
              </a:rPr>
              <a:t>DAG with edge servers</a:t>
            </a:r>
            <a:endParaRPr b="0" lang="en-IN" sz="3600" spc="-1" strike="noStrike">
              <a:solidFill>
                <a:srgbClr val="000000"/>
              </a:solidFill>
              <a:latin typeface="Arial"/>
            </a:endParaRPr>
          </a:p>
        </p:txBody>
      </p:sp>
      <p:sp>
        <p:nvSpPr>
          <p:cNvPr id="225" name="Rectangle 1"/>
          <p:cNvSpPr/>
          <p:nvPr/>
        </p:nvSpPr>
        <p:spPr>
          <a:xfrm>
            <a:off x="1703520" y="2672280"/>
            <a:ext cx="1621800" cy="5508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Edge Server - 1</a:t>
            </a:r>
            <a:endParaRPr b="0" lang="en-IN" sz="1400" spc="-1" strike="noStrike">
              <a:latin typeface="Arial"/>
            </a:endParaRPr>
          </a:p>
        </p:txBody>
      </p:sp>
      <p:sp>
        <p:nvSpPr>
          <p:cNvPr id="226" name="Rectangle 2"/>
          <p:cNvSpPr/>
          <p:nvPr/>
        </p:nvSpPr>
        <p:spPr>
          <a:xfrm>
            <a:off x="5906880" y="2672280"/>
            <a:ext cx="1621800" cy="550800"/>
          </a:xfrm>
          <a:prstGeom prst="rect">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Edge Server - 2</a:t>
            </a:r>
            <a:endParaRPr b="0" lang="en-IN" sz="1400" spc="-1" strike="noStrike">
              <a:latin typeface="Arial"/>
            </a:endParaRPr>
          </a:p>
        </p:txBody>
      </p:sp>
      <p:sp>
        <p:nvSpPr>
          <p:cNvPr id="227" name="Flowchart: Connector 3"/>
          <p:cNvSpPr/>
          <p:nvPr/>
        </p:nvSpPr>
        <p:spPr>
          <a:xfrm>
            <a:off x="1383840" y="3733920"/>
            <a:ext cx="655920" cy="611640"/>
          </a:xfrm>
          <a:prstGeom prst="flowChartConnector">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C1</a:t>
            </a:r>
            <a:endParaRPr b="0" lang="en-IN" sz="1400" spc="-1" strike="noStrike">
              <a:latin typeface="Arial"/>
            </a:endParaRPr>
          </a:p>
        </p:txBody>
      </p:sp>
      <p:sp>
        <p:nvSpPr>
          <p:cNvPr id="228" name="Flowchart: Connector 4"/>
          <p:cNvSpPr/>
          <p:nvPr/>
        </p:nvSpPr>
        <p:spPr>
          <a:xfrm>
            <a:off x="2429640" y="4039920"/>
            <a:ext cx="655920" cy="611640"/>
          </a:xfrm>
          <a:prstGeom prst="flowChartConnector">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C2</a:t>
            </a:r>
            <a:endParaRPr b="0" lang="en-IN" sz="1400" spc="-1" strike="noStrike">
              <a:latin typeface="Arial"/>
            </a:endParaRPr>
          </a:p>
        </p:txBody>
      </p:sp>
      <p:sp>
        <p:nvSpPr>
          <p:cNvPr id="229" name="Flowchart: Connector 5"/>
          <p:cNvSpPr/>
          <p:nvPr/>
        </p:nvSpPr>
        <p:spPr>
          <a:xfrm>
            <a:off x="7312680" y="3918240"/>
            <a:ext cx="655920" cy="611640"/>
          </a:xfrm>
          <a:prstGeom prst="flowChartConnector">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C5</a:t>
            </a:r>
            <a:endParaRPr b="0" lang="en-IN" sz="1400" spc="-1" strike="noStrike">
              <a:latin typeface="Arial"/>
            </a:endParaRPr>
          </a:p>
        </p:txBody>
      </p:sp>
      <p:sp>
        <p:nvSpPr>
          <p:cNvPr id="230" name="Flowchart: Connector 6"/>
          <p:cNvSpPr/>
          <p:nvPr/>
        </p:nvSpPr>
        <p:spPr>
          <a:xfrm>
            <a:off x="6447600" y="4099320"/>
            <a:ext cx="655920" cy="611640"/>
          </a:xfrm>
          <a:prstGeom prst="flowChartConnector">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C4</a:t>
            </a:r>
            <a:endParaRPr b="0" lang="en-IN" sz="1400" spc="-1" strike="noStrike">
              <a:latin typeface="Arial"/>
            </a:endParaRPr>
          </a:p>
        </p:txBody>
      </p:sp>
      <p:sp>
        <p:nvSpPr>
          <p:cNvPr id="231" name="Flowchart: Connector 7"/>
          <p:cNvSpPr/>
          <p:nvPr/>
        </p:nvSpPr>
        <p:spPr>
          <a:xfrm>
            <a:off x="5394240" y="3793320"/>
            <a:ext cx="655920" cy="611640"/>
          </a:xfrm>
          <a:prstGeom prst="flowChartConnector">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C3</a:t>
            </a:r>
            <a:endParaRPr b="0" lang="en-IN" sz="1400" spc="-1" strike="noStrike">
              <a:latin typeface="Arial"/>
            </a:endParaRPr>
          </a:p>
        </p:txBody>
      </p:sp>
      <p:sp>
        <p:nvSpPr>
          <p:cNvPr id="232" name="Straight Arrow Connector 9"/>
          <p:cNvSpPr/>
          <p:nvPr/>
        </p:nvSpPr>
        <p:spPr>
          <a:xfrm flipV="1">
            <a:off x="1712160" y="3222720"/>
            <a:ext cx="302760" cy="5101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3" name="Straight Arrow Connector 11"/>
          <p:cNvSpPr/>
          <p:nvPr/>
        </p:nvSpPr>
        <p:spPr>
          <a:xfrm flipH="1" flipV="1">
            <a:off x="2631960" y="3222720"/>
            <a:ext cx="124920" cy="8161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4" name="Straight Arrow Connector 13"/>
          <p:cNvSpPr/>
          <p:nvPr/>
        </p:nvSpPr>
        <p:spPr>
          <a:xfrm flipV="1">
            <a:off x="5954400" y="3281400"/>
            <a:ext cx="416520" cy="60120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5" name="Straight Arrow Connector 15"/>
          <p:cNvSpPr/>
          <p:nvPr/>
        </p:nvSpPr>
        <p:spPr>
          <a:xfrm flipH="1" flipV="1">
            <a:off x="6717240" y="3223440"/>
            <a:ext cx="57240" cy="87552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6" name="Straight Arrow Connector 17"/>
          <p:cNvSpPr/>
          <p:nvPr/>
        </p:nvSpPr>
        <p:spPr>
          <a:xfrm flipH="1" flipV="1">
            <a:off x="7049160" y="3222720"/>
            <a:ext cx="590760" cy="694440"/>
          </a:xfrm>
          <a:custGeom>
            <a:avLst/>
            <a:gdLst/>
            <a:ahLst/>
            <a:rect l="l" t="t" r="r" b="b"/>
            <a:pathLst>
              <a:path w="21600" h="21600">
                <a:moveTo>
                  <a:pt x="0" y="0"/>
                </a:moveTo>
                <a:lnTo>
                  <a:pt x="21600" y="21600"/>
                </a:lnTo>
              </a:path>
            </a:pathLst>
          </a:custGeom>
          <a:noFill/>
          <a:ln>
            <a:solidFill>
              <a:srgbClr val="4a7ebb"/>
            </a:solidFill>
            <a:round/>
            <a:tailEnd len="med" type="triangle" w="med"/>
          </a:ln>
        </p:spPr>
        <p:style>
          <a:lnRef idx="1">
            <a:schemeClr val="accent1"/>
          </a:lnRef>
          <a:fillRef idx="0">
            <a:schemeClr val="accent1"/>
          </a:fillRef>
          <a:effectRef idx="0">
            <a:schemeClr val="accent1"/>
          </a:effectRef>
          <a:fontRef idx="minor"/>
        </p:style>
      </p:sp>
      <p:sp>
        <p:nvSpPr>
          <p:cNvPr id="237" name="Rectangle: Single Corner Rounded 20"/>
          <p:cNvSpPr/>
          <p:nvPr/>
        </p:nvSpPr>
        <p:spPr>
          <a:xfrm>
            <a:off x="3325680" y="1091520"/>
            <a:ext cx="2396160" cy="1186920"/>
          </a:xfrm>
          <a:prstGeom prst="round1Rect">
            <a:avLst>
              <a:gd name="adj" fmla="val 16667"/>
            </a:avLst>
          </a:prstGeom>
          <a:gradFill rotWithShape="0">
            <a:gsLst>
              <a:gs pos="0">
                <a:srgbClr val="d0d0d0"/>
              </a:gs>
              <a:gs pos="100000">
                <a:srgbClr val="ededed"/>
              </a:gs>
            </a:gsLst>
            <a:lin ang="16200000"/>
          </a:gradFill>
          <a:ln>
            <a:solidFill>
              <a:srgbClr val="000000"/>
            </a:solidFill>
            <a:round/>
          </a:ln>
          <a:effectLst>
            <a:outerShdw blurRad="39960" dir="5400000" dist="20160" rotWithShape="0">
              <a:srgbClr val="000000">
                <a:alpha val="38000"/>
              </a:srgbClr>
            </a:outerShdw>
          </a:effectLst>
        </p:spPr>
        <p:style>
          <a:lnRef idx="1">
            <a:schemeClr val="dk1"/>
          </a:lnRef>
          <a:fillRef idx="2">
            <a:schemeClr val="dk1"/>
          </a:fillRef>
          <a:effectRef idx="1">
            <a:schemeClr val="dk1"/>
          </a:effectRef>
          <a:fontRef idx="minor"/>
        </p:style>
        <p:txBody>
          <a:bodyPr lIns="90000" rIns="90000" tIns="45000" bIns="45000" anchor="ctr">
            <a:noAutofit/>
          </a:bodyPr>
          <a:p>
            <a:pPr algn="ctr">
              <a:lnSpc>
                <a:spcPct val="100000"/>
              </a:lnSpc>
              <a:buNone/>
            </a:pPr>
            <a:r>
              <a:rPr b="0" lang="en-IN" sz="1400" spc="-1" strike="noStrike">
                <a:solidFill>
                  <a:srgbClr val="000000"/>
                </a:solidFill>
                <a:latin typeface="Arial"/>
                <a:ea typeface="Arial"/>
              </a:rPr>
              <a:t>Central Server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2514600" y="2127600"/>
            <a:ext cx="4114080" cy="570960"/>
          </a:xfrm>
          <a:prstGeom prst="rect">
            <a:avLst/>
          </a:prstGeom>
          <a:noFill/>
          <a:ln w="0">
            <a:noFill/>
          </a:ln>
        </p:spPr>
        <p:txBody>
          <a:bodyPr lIns="0" rIns="0" tIns="0" bIns="0" anchor="ctr">
            <a:noAutofit/>
          </a:bodyPr>
          <a:p>
            <a:pPr algn="ctr">
              <a:lnSpc>
                <a:spcPct val="100000"/>
              </a:lnSpc>
              <a:buNone/>
            </a:pPr>
            <a:r>
              <a:rPr b="0" lang="en-IN" sz="3600" spc="-1" strike="noStrike">
                <a:solidFill>
                  <a:srgbClr val="000000"/>
                </a:solidFill>
                <a:latin typeface="Calibri"/>
                <a:ea typeface="Calibri"/>
              </a:rPr>
              <a:t>THANK YOU</a:t>
            </a:r>
            <a:endParaRPr b="0" lang="en-IN" sz="3600" spc="-1" strike="noStrike">
              <a:solidFill>
                <a:srgbClr val="000000"/>
              </a:solidFill>
              <a:latin typeface="Arial"/>
            </a:endParaRPr>
          </a:p>
        </p:txBody>
      </p:sp>
      <p:sp>
        <p:nvSpPr>
          <p:cNvPr id="239" name="Rectangle 4"/>
          <p:cNvSpPr/>
          <p:nvPr/>
        </p:nvSpPr>
        <p:spPr>
          <a:xfrm>
            <a:off x="0" y="-14760"/>
            <a:ext cx="9143280" cy="7524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Google Shape;155;p29"/>
          <p:cNvSpPr/>
          <p:nvPr/>
        </p:nvSpPr>
        <p:spPr>
          <a:xfrm>
            <a:off x="0" y="-14760"/>
            <a:ext cx="9143640" cy="752400"/>
          </a:xfrm>
          <a:prstGeom prst="rect">
            <a:avLst/>
          </a:prstGeom>
          <a:solidFill>
            <a:srgbClr val="bfbfbf"/>
          </a:solidFill>
          <a:ln w="25400">
            <a:solidFill>
              <a:srgbClr val="21364f"/>
            </a:solidFill>
            <a:round/>
          </a:ln>
        </p:spPr>
        <p:style>
          <a:lnRef idx="0"/>
          <a:fillRef idx="0"/>
          <a:effectRef idx="0"/>
          <a:fontRef idx="minor"/>
        </p:style>
      </p:sp>
      <p:sp>
        <p:nvSpPr>
          <p:cNvPr id="136"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Predictions </a:t>
            </a:r>
            <a:r>
              <a:rPr b="0" lang="en-GB" sz="3600" spc="-1" strike="noStrike">
                <a:solidFill>
                  <a:srgbClr val="000000"/>
                </a:solidFill>
                <a:latin typeface="Calibri"/>
                <a:ea typeface="Calibri"/>
              </a:rPr>
              <a:t>using FL</a:t>
            </a:r>
            <a:endParaRPr b="0" lang="en-IN" sz="3600" spc="-1" strike="noStrike">
              <a:solidFill>
                <a:srgbClr val="000000"/>
              </a:solidFill>
              <a:latin typeface="Arial"/>
            </a:endParaRPr>
          </a:p>
        </p:txBody>
      </p:sp>
      <p:sp>
        <p:nvSpPr>
          <p:cNvPr id="137" name="Google Shape;157;p29"/>
          <p:cNvSpPr/>
          <p:nvPr/>
        </p:nvSpPr>
        <p:spPr>
          <a:xfrm>
            <a:off x="824760" y="1193040"/>
            <a:ext cx="7102440" cy="4470840"/>
          </a:xfrm>
          <a:prstGeom prst="rect">
            <a:avLst/>
          </a:prstGeom>
          <a:noFill/>
          <a:ln w="0">
            <a:noFill/>
          </a:ln>
        </p:spPr>
        <p:style>
          <a:lnRef idx="0"/>
          <a:fillRef idx="0"/>
          <a:effectRef idx="0"/>
          <a:fontRef idx="minor"/>
        </p:style>
        <p:txBody>
          <a:bodyPr lIns="34200" rIns="34200" tIns="17280" bIns="17280" anchor="t">
            <a:spAutoFit/>
          </a:bodyPr>
          <a:p>
            <a:pPr>
              <a:lnSpc>
                <a:spcPct val="100000"/>
              </a:lnSpc>
              <a:buNone/>
              <a:tabLst>
                <a:tab algn="l" pos="0"/>
              </a:tabLst>
            </a:pPr>
            <a:r>
              <a:rPr b="1" lang="en-GB" sz="1800" spc="-1" strike="noStrike">
                <a:solidFill>
                  <a:srgbClr val="000000"/>
                </a:solidFill>
                <a:latin typeface="Calibri"/>
                <a:ea typeface="Calibri"/>
              </a:rPr>
              <a:t>The primary objective is to predict energy loads accurately across various regions and devices</a:t>
            </a:r>
            <a:endParaRPr b="0" lang="en-IN" sz="1800" spc="-1" strike="noStrike">
              <a:latin typeface="Arial"/>
            </a:endParaRPr>
          </a:p>
          <a:p>
            <a:pPr marL="177840" indent="-76320">
              <a:lnSpc>
                <a:spcPct val="100000"/>
              </a:lnSpc>
              <a:buNone/>
              <a:tabLst>
                <a:tab algn="l" pos="0"/>
              </a:tabLst>
            </a:pPr>
            <a:endParaRPr b="0" lang="en-IN" sz="1700" spc="-1" strike="noStrike">
              <a:latin typeface="Arial"/>
            </a:endParaRPr>
          </a:p>
          <a:p>
            <a:pPr marL="177840" indent="-184320">
              <a:lnSpc>
                <a:spcPct val="100000"/>
              </a:lnSpc>
              <a:buClr>
                <a:srgbClr val="000000"/>
              </a:buClr>
              <a:buFont typeface="Arial"/>
              <a:buChar char="•"/>
              <a:tabLst>
                <a:tab algn="l" pos="0"/>
              </a:tabLst>
            </a:pPr>
            <a:r>
              <a:rPr b="0" lang="en-GB" sz="1700" spc="-1" strike="noStrike">
                <a:solidFill>
                  <a:srgbClr val="000000"/>
                </a:solidFill>
                <a:latin typeface="Calibri"/>
                <a:ea typeface="Calibri"/>
              </a:rPr>
              <a:t>Specifics:</a:t>
            </a:r>
            <a:endParaRPr b="0" lang="en-IN" sz="1700" spc="-1" strike="noStrike">
              <a:latin typeface="Arial"/>
            </a:endParaRPr>
          </a:p>
          <a:p>
            <a:pPr lvl="1" marL="495360" indent="-324000">
              <a:lnSpc>
                <a:spcPct val="100000"/>
              </a:lnSpc>
              <a:buClr>
                <a:srgbClr val="000000"/>
              </a:buClr>
              <a:buFont typeface="Calibri"/>
              <a:buAutoNum type="romanLcPeriod"/>
              <a:tabLst>
                <a:tab algn="l" pos="0"/>
              </a:tabLst>
            </a:pPr>
            <a:r>
              <a:rPr b="0" lang="en-GB" sz="1700" spc="-1" strike="noStrike" u="sng">
                <a:solidFill>
                  <a:srgbClr val="000000"/>
                </a:solidFill>
                <a:uFillTx/>
                <a:latin typeface="Calibri"/>
                <a:ea typeface="Calibri"/>
              </a:rPr>
              <a:t>Load Forecasting</a:t>
            </a:r>
            <a:r>
              <a:rPr b="0" lang="en-GB" sz="1700" spc="-1" strike="noStrike">
                <a:solidFill>
                  <a:srgbClr val="000000"/>
                </a:solidFill>
                <a:latin typeface="Calibri"/>
                <a:ea typeface="Calibri"/>
              </a:rPr>
              <a:t>: Predict high-demand periods to optimize energy allocation.</a:t>
            </a:r>
            <a:endParaRPr b="0" lang="en-IN" sz="1700" spc="-1" strike="noStrike">
              <a:latin typeface="Arial"/>
            </a:endParaRPr>
          </a:p>
          <a:p>
            <a:pPr lvl="1" marL="495360" indent="-324000">
              <a:lnSpc>
                <a:spcPct val="100000"/>
              </a:lnSpc>
              <a:buClr>
                <a:srgbClr val="000000"/>
              </a:buClr>
              <a:buFont typeface="Calibri"/>
              <a:buAutoNum type="romanLcPeriod"/>
              <a:tabLst>
                <a:tab algn="l" pos="0"/>
              </a:tabLst>
            </a:pPr>
            <a:r>
              <a:rPr b="0" lang="en-GB" sz="1700" spc="-1" strike="noStrike" u="sng">
                <a:solidFill>
                  <a:srgbClr val="000000"/>
                </a:solidFill>
                <a:uFillTx/>
                <a:latin typeface="Calibri"/>
                <a:ea typeface="Calibri"/>
              </a:rPr>
              <a:t>Demand Management</a:t>
            </a:r>
            <a:r>
              <a:rPr b="0" lang="en-GB" sz="1700" spc="-1" strike="noStrike">
                <a:solidFill>
                  <a:srgbClr val="000000"/>
                </a:solidFill>
                <a:latin typeface="Calibri"/>
                <a:ea typeface="Calibri"/>
              </a:rPr>
              <a:t>: Adjust supply strategies to prevent overload and reduce wastage.</a:t>
            </a:r>
            <a:endParaRPr b="0" lang="en-IN" sz="1700" spc="-1" strike="noStrike">
              <a:latin typeface="Arial"/>
            </a:endParaRPr>
          </a:p>
          <a:p>
            <a:pPr lvl="1" marL="495360" indent="-324000">
              <a:lnSpc>
                <a:spcPct val="100000"/>
              </a:lnSpc>
              <a:buClr>
                <a:srgbClr val="000000"/>
              </a:buClr>
              <a:buFont typeface="Calibri"/>
              <a:buAutoNum type="romanLcPeriod"/>
              <a:tabLst>
                <a:tab algn="l" pos="0"/>
              </a:tabLst>
            </a:pPr>
            <a:r>
              <a:rPr b="0" lang="en-GB" sz="1700" spc="-1" strike="noStrike" u="sng">
                <a:solidFill>
                  <a:srgbClr val="000000"/>
                </a:solidFill>
                <a:uFillTx/>
                <a:latin typeface="Calibri"/>
                <a:ea typeface="Calibri"/>
              </a:rPr>
              <a:t>Resource Optimization</a:t>
            </a:r>
            <a:r>
              <a:rPr b="0" lang="en-GB" sz="1700" spc="-1" strike="noStrike">
                <a:solidFill>
                  <a:srgbClr val="000000"/>
                </a:solidFill>
                <a:latin typeface="Calibri"/>
                <a:ea typeface="Calibri"/>
              </a:rPr>
              <a:t>: Enable renewable energy integration by matching supply with demand more accurately.</a:t>
            </a:r>
            <a:endParaRPr b="0" lang="en-IN" sz="1700" spc="-1" strike="noStrike">
              <a:latin typeface="Arial"/>
            </a:endParaRPr>
          </a:p>
          <a:p>
            <a:pPr marL="343080" indent="-63360">
              <a:lnSpc>
                <a:spcPct val="100000"/>
              </a:lnSpc>
              <a:buNone/>
              <a:tabLst>
                <a:tab algn="l" pos="0"/>
              </a:tabLst>
            </a:pPr>
            <a:endParaRPr b="0" lang="en-IN" sz="1700" spc="-1" strike="noStrike">
              <a:latin typeface="Arial"/>
            </a:endParaRPr>
          </a:p>
          <a:p>
            <a:pPr marL="177840" indent="-184320">
              <a:lnSpc>
                <a:spcPct val="100000"/>
              </a:lnSpc>
              <a:buClr>
                <a:srgbClr val="000000"/>
              </a:buClr>
              <a:buFont typeface="Arial"/>
              <a:buChar char="•"/>
              <a:tabLst>
                <a:tab algn="l" pos="0"/>
              </a:tabLst>
            </a:pPr>
            <a:r>
              <a:rPr b="0" lang="en-GB" sz="1700" spc="-1" strike="noStrike">
                <a:solidFill>
                  <a:srgbClr val="000000"/>
                </a:solidFill>
                <a:latin typeface="Calibri"/>
                <a:ea typeface="Calibri"/>
              </a:rPr>
              <a:t>Benefits:</a:t>
            </a:r>
            <a:endParaRPr b="0" lang="en-IN" sz="1700" spc="-1" strike="noStrike">
              <a:latin typeface="Arial"/>
            </a:endParaRPr>
          </a:p>
          <a:p>
            <a:pPr>
              <a:lnSpc>
                <a:spcPct val="100000"/>
              </a:lnSpc>
              <a:buNone/>
              <a:tabLst>
                <a:tab algn="l" pos="0"/>
              </a:tabLst>
            </a:pPr>
            <a:r>
              <a:rPr b="0" lang="en-GB" sz="1700" spc="-1" strike="noStrike">
                <a:solidFill>
                  <a:srgbClr val="000000"/>
                </a:solidFill>
                <a:latin typeface="Calibri"/>
                <a:ea typeface="Calibri"/>
              </a:rPr>
              <a:t>	</a:t>
            </a:r>
            <a:r>
              <a:rPr b="0" lang="en-GB" sz="1700" spc="-1" strike="noStrike">
                <a:solidFill>
                  <a:srgbClr val="000000"/>
                </a:solidFill>
                <a:latin typeface="Calibri"/>
                <a:ea typeface="Calibri"/>
              </a:rPr>
              <a:t>Better predictability can lead to reduced energy wastage, cost savings, and a </a:t>
            </a:r>
            <a:r>
              <a:rPr b="0" lang="en-GB" sz="1700" spc="-1" strike="noStrike">
                <a:solidFill>
                  <a:srgbClr val="000000"/>
                </a:solidFill>
                <a:latin typeface="Calibri"/>
                <a:ea typeface="Calibri"/>
              </a:rPr>
              <a:t>	</a:t>
            </a:r>
            <a:r>
              <a:rPr b="0" lang="en-GB" sz="1700" spc="-1" strike="noStrike">
                <a:solidFill>
                  <a:srgbClr val="000000"/>
                </a:solidFill>
                <a:latin typeface="Calibri"/>
                <a:ea typeface="Calibri"/>
              </a:rPr>
              <a:t>more resilient grid.</a:t>
            </a:r>
            <a:endParaRPr b="0" lang="en-IN" sz="1700" spc="-1" strike="noStrike">
              <a:latin typeface="Arial"/>
            </a:endParaRPr>
          </a:p>
          <a:p>
            <a:pPr marL="177840">
              <a:lnSpc>
                <a:spcPct val="100000"/>
              </a:lnSpc>
              <a:buNone/>
              <a:tabLst>
                <a:tab algn="l" pos="0"/>
              </a:tabLst>
            </a:pPr>
            <a:endParaRPr b="0" lang="en-IN" sz="1700" spc="-1" strike="noStrike">
              <a:latin typeface="Arial"/>
            </a:endParaRPr>
          </a:p>
          <a:p>
            <a:pPr marL="177840" indent="-76320">
              <a:lnSpc>
                <a:spcPct val="100000"/>
              </a:lnSpc>
              <a:buNone/>
              <a:tabLst>
                <a:tab algn="l" pos="0"/>
              </a:tabLst>
            </a:pPr>
            <a:endParaRPr b="0" lang="en-IN" sz="1700" spc="-1" strike="noStrike">
              <a:latin typeface="Arial"/>
            </a:endParaRPr>
          </a:p>
          <a:p>
            <a:pPr marL="177840" indent="-76320">
              <a:lnSpc>
                <a:spcPct val="100000"/>
              </a:lnSpc>
              <a:buNone/>
              <a:tabLst>
                <a:tab algn="l" pos="0"/>
              </a:tabLs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Google Shape;162;p30"/>
          <p:cNvSpPr/>
          <p:nvPr/>
        </p:nvSpPr>
        <p:spPr>
          <a:xfrm>
            <a:off x="0" y="-14760"/>
            <a:ext cx="9143640" cy="752400"/>
          </a:xfrm>
          <a:prstGeom prst="rect">
            <a:avLst/>
          </a:prstGeom>
          <a:solidFill>
            <a:srgbClr val="bfbfbf"/>
          </a:solidFill>
          <a:ln w="25400">
            <a:solidFill>
              <a:srgbClr val="21364f"/>
            </a:solidFill>
            <a:round/>
          </a:ln>
        </p:spPr>
        <p:style>
          <a:lnRef idx="0"/>
          <a:fillRef idx="0"/>
          <a:effectRef idx="0"/>
          <a:fontRef idx="minor"/>
        </p:style>
      </p:sp>
      <p:sp>
        <p:nvSpPr>
          <p:cNvPr id="139"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fontScale="98000"/>
          </a:bodyPr>
          <a:p>
            <a:pPr algn="ctr">
              <a:lnSpc>
                <a:spcPct val="100000"/>
              </a:lnSpc>
              <a:buNone/>
              <a:tabLst>
                <a:tab algn="l" pos="0"/>
              </a:tabLst>
            </a:pPr>
            <a:r>
              <a:rPr b="0" lang="en-GB" sz="3600" spc="-1" strike="noStrike">
                <a:solidFill>
                  <a:srgbClr val="000000"/>
                </a:solidFill>
                <a:latin typeface="Calibri"/>
                <a:ea typeface="Calibri"/>
              </a:rPr>
              <a:t>Dataset </a:t>
            </a:r>
            <a:r>
              <a:rPr b="0" lang="en-GB" sz="3600" spc="-1" strike="noStrike">
                <a:solidFill>
                  <a:srgbClr val="000000"/>
                </a:solidFill>
                <a:latin typeface="Calibri"/>
                <a:ea typeface="Calibri"/>
              </a:rPr>
              <a:t>Descriptio</a:t>
            </a:r>
            <a:r>
              <a:rPr b="0" lang="en-GB" sz="3600" spc="-1" strike="noStrike">
                <a:solidFill>
                  <a:srgbClr val="000000"/>
                </a:solidFill>
                <a:latin typeface="Calibri"/>
                <a:ea typeface="Calibri"/>
              </a:rPr>
              <a:t>n </a:t>
            </a:r>
            <a:endParaRPr b="0" lang="en-IN" sz="3600" spc="-1" strike="noStrike">
              <a:solidFill>
                <a:srgbClr val="000000"/>
              </a:solidFill>
              <a:latin typeface="Arial"/>
            </a:endParaRPr>
          </a:p>
        </p:txBody>
      </p:sp>
      <p:graphicFrame>
        <p:nvGraphicFramePr>
          <p:cNvPr id="140" name="Google Shape;164;p30"/>
          <p:cNvGraphicFramePr/>
          <p:nvPr/>
        </p:nvGraphicFramePr>
        <p:xfrm>
          <a:off x="1329480" y="1245240"/>
          <a:ext cx="6613920" cy="3536640"/>
        </p:xfrm>
        <a:graphic>
          <a:graphicData uri="http://schemas.openxmlformats.org/drawingml/2006/table">
            <a:tbl>
              <a:tblPr/>
              <a:tblGrid>
                <a:gridCol w="2136240"/>
                <a:gridCol w="942480"/>
                <a:gridCol w="3535200"/>
              </a:tblGrid>
              <a:tr h="304920">
                <a:tc>
                  <a:txBody>
                    <a:bodyPr lIns="34200" rIns="34200" tIns="16920" bIns="16920" anchor="t">
                      <a:noAutofit/>
                    </a:bodyPr>
                    <a:p>
                      <a:pPr algn="ctr">
                        <a:lnSpc>
                          <a:spcPct val="100000"/>
                        </a:lnSpc>
                        <a:buNone/>
                        <a:tabLst>
                          <a:tab algn="l" pos="0"/>
                        </a:tabLst>
                      </a:pPr>
                      <a:r>
                        <a:rPr b="1" lang="en-GB" sz="1200" spc="-1" strike="noStrike">
                          <a:solidFill>
                            <a:srgbClr val="000000"/>
                          </a:solidFill>
                          <a:latin typeface="Arial"/>
                          <a:ea typeface="Arial"/>
                        </a:rPr>
                        <a:t>Column</a:t>
                      </a:r>
                      <a:endParaRPr b="0" lang="en-IN" sz="12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1" lang="en-GB" sz="1200" spc="-1" strike="noStrike">
                          <a:solidFill>
                            <a:srgbClr val="000000"/>
                          </a:solidFill>
                          <a:latin typeface="Arial"/>
                          <a:ea typeface="Arial"/>
                        </a:rPr>
                        <a:t>Data Type</a:t>
                      </a:r>
                      <a:endParaRPr b="0" lang="en-IN" sz="12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1" lang="en-GB" sz="1200" spc="-1" strike="noStrike">
                          <a:solidFill>
                            <a:srgbClr val="000000"/>
                          </a:solidFill>
                          <a:latin typeface="Arial"/>
                          <a:ea typeface="Arial"/>
                        </a:rPr>
                        <a:t>Description</a:t>
                      </a:r>
                      <a:endParaRPr b="0" lang="en-IN" sz="12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29052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date</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String</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Timestamp recorded every 15 minutes, format: 'DD/MM/YYYY HH:MM'</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29016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Usage_kWh</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Float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Energy consumption in kilowatt-hours, target variable</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46908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Lagging_Current_Reactive.Power_kVarh</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Float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Reactive power due to lagging current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32508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Leading_Current_Reactive_Power_kVarh</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Float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Reactive power due to leading current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29016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CO2(tCO2)</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Float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CO2 emissions in metric tons, indicating environmental impact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Lagging_Current_Power_Factor</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Float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Efficiency of power usage with lagging current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Leading_Current_Power_Factor</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Float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Efficiency of power usage with leading current</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29016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NSM</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Integer</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Time in seconds from midnight, tracking daily intervals</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20088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WeekStatus</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String</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Indicates weekday or weekend</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20088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Day_of_week</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String</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Day of the week</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r h="162360">
                <a:tc>
                  <a:txBody>
                    <a:bodyPr lIns="34200" rIns="34200" tIns="16920" bIns="16920" anchor="t">
                      <a:noAutofit/>
                    </a:bodyPr>
                    <a:p>
                      <a:pPr algn="ctr">
                        <a:lnSpc>
                          <a:spcPct val="100000"/>
                        </a:lnSpc>
                        <a:buNone/>
                        <a:tabLst>
                          <a:tab algn="l" pos="0"/>
                        </a:tabLst>
                      </a:pPr>
                      <a:r>
                        <a:rPr b="1" lang="en-GB" sz="900" spc="-1" strike="noStrike">
                          <a:solidFill>
                            <a:srgbClr val="000000"/>
                          </a:solidFill>
                          <a:latin typeface="Arial"/>
                          <a:ea typeface="Arial"/>
                        </a:rPr>
                        <a:t>Load_Type</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gn="ctr">
                        <a:lnSpc>
                          <a:spcPct val="100000"/>
                        </a:lnSpc>
                        <a:buNone/>
                        <a:tabLst>
                          <a:tab algn="l" pos="0"/>
                        </a:tabLst>
                      </a:pPr>
                      <a:r>
                        <a:rPr b="0" lang="en-GB" sz="900" spc="-1" strike="noStrike">
                          <a:solidFill>
                            <a:srgbClr val="000000"/>
                          </a:solidFill>
                          <a:latin typeface="Arial"/>
                          <a:ea typeface="Arial"/>
                        </a:rPr>
                        <a:t>String</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c>
                  <a:txBody>
                    <a:bodyPr lIns="34200" rIns="34200" tIns="16920" bIns="16920" anchor="t">
                      <a:noAutofit/>
                    </a:bodyPr>
                    <a:p>
                      <a:pPr>
                        <a:lnSpc>
                          <a:spcPct val="100000"/>
                        </a:lnSpc>
                        <a:buNone/>
                        <a:tabLst>
                          <a:tab algn="l" pos="0"/>
                        </a:tabLst>
                      </a:pPr>
                      <a:r>
                        <a:rPr b="0" lang="en-GB" sz="900" spc="-1" strike="noStrike">
                          <a:solidFill>
                            <a:srgbClr val="000000"/>
                          </a:solidFill>
                          <a:latin typeface="Arial"/>
                          <a:ea typeface="Arial"/>
                        </a:rPr>
                        <a:t>Classification of load type (e.g., Light_Load)</a:t>
                      </a:r>
                      <a:endParaRPr b="0" lang="en-IN" sz="900" spc="-1" strike="noStrike">
                        <a:latin typeface="Arial"/>
                      </a:endParaRPr>
                    </a:p>
                  </a:txBody>
                  <a:tcPr anchor="t" marL="34200" marR="342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41" name="Google Shape;165;p30"/>
          <p:cNvSpPr/>
          <p:nvPr/>
        </p:nvSpPr>
        <p:spPr>
          <a:xfrm>
            <a:off x="979560" y="858960"/>
            <a:ext cx="6500880" cy="262440"/>
          </a:xfrm>
          <a:prstGeom prst="rect">
            <a:avLst/>
          </a:prstGeom>
          <a:noFill/>
          <a:ln w="0">
            <a:noFill/>
          </a:ln>
        </p:spPr>
        <p:style>
          <a:lnRef idx="0"/>
          <a:fillRef idx="0"/>
          <a:effectRef idx="0"/>
          <a:fontRef idx="minor"/>
        </p:style>
        <p:txBody>
          <a:bodyPr lIns="34200" rIns="34200" tIns="17280" bIns="17280" anchor="t">
            <a:spAutoFit/>
          </a:bodyPr>
          <a:p>
            <a:pPr algn="ctr">
              <a:lnSpc>
                <a:spcPct val="100000"/>
              </a:lnSpc>
              <a:buNone/>
              <a:tabLst>
                <a:tab algn="l" pos="0"/>
              </a:tabLst>
            </a:pPr>
            <a:r>
              <a:rPr b="0" lang="en-GB" sz="1500" spc="-1" strike="noStrike">
                <a:solidFill>
                  <a:srgbClr val="000000"/>
                </a:solidFill>
                <a:latin typeface="Calibri"/>
                <a:ea typeface="Calibri"/>
              </a:rPr>
              <a:t> </a:t>
            </a:r>
            <a:r>
              <a:rPr b="1" lang="en-GB" sz="1500" spc="-1" strike="noStrike">
                <a:solidFill>
                  <a:srgbClr val="000000"/>
                </a:solidFill>
                <a:latin typeface="Calibri"/>
                <a:ea typeface="Calibri"/>
              </a:rPr>
              <a:t>STEEL INDIUSTRY DATASET</a:t>
            </a: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Google Shape;162;p30"/>
          <p:cNvSpPr/>
          <p:nvPr/>
        </p:nvSpPr>
        <p:spPr>
          <a:xfrm>
            <a:off x="0" y="-14760"/>
            <a:ext cx="9143640" cy="752400"/>
          </a:xfrm>
          <a:prstGeom prst="rect">
            <a:avLst/>
          </a:prstGeom>
          <a:solidFill>
            <a:srgbClr val="bfbfbf"/>
          </a:solidFill>
          <a:ln w="25400">
            <a:solidFill>
              <a:srgbClr val="21364f"/>
            </a:solidFill>
            <a:round/>
          </a:ln>
        </p:spPr>
        <p:style>
          <a:lnRef idx="0"/>
          <a:fillRef idx="0"/>
          <a:effectRef idx="0"/>
          <a:fontRef idx="minor"/>
        </p:style>
      </p:sp>
      <p:sp>
        <p:nvSpPr>
          <p:cNvPr id="143" name="PlaceHolder 1"/>
          <p:cNvSpPr>
            <a:spLocks noGrp="1"/>
          </p:cNvSpPr>
          <p:nvPr>
            <p:ph type="title"/>
          </p:nvPr>
        </p:nvSpPr>
        <p:spPr>
          <a:xfrm>
            <a:off x="2514600" y="75960"/>
            <a:ext cx="4114440" cy="571320"/>
          </a:xfrm>
          <a:prstGeom prst="rect">
            <a:avLst/>
          </a:prstGeom>
          <a:noFill/>
          <a:ln w="0">
            <a:noFill/>
          </a:ln>
        </p:spPr>
        <p:txBody>
          <a:bodyPr lIns="34200" rIns="34200" tIns="17280" bIns="17280" anchor="ctr">
            <a:normAutofit/>
          </a:bodyPr>
          <a:p>
            <a:endParaRPr b="0" lang="en-IN" sz="1400" spc="-1" strike="noStrike">
              <a:solidFill>
                <a:srgbClr val="000000"/>
              </a:solidFill>
              <a:latin typeface="Arial"/>
            </a:endParaRPr>
          </a:p>
        </p:txBody>
      </p:sp>
      <p:sp>
        <p:nvSpPr>
          <p:cNvPr id="144" name="Google Shape;165;p30"/>
          <p:cNvSpPr/>
          <p:nvPr/>
        </p:nvSpPr>
        <p:spPr>
          <a:xfrm>
            <a:off x="852480" y="2406600"/>
            <a:ext cx="7438680" cy="857160"/>
          </a:xfrm>
          <a:prstGeom prst="rect">
            <a:avLst/>
          </a:prstGeom>
          <a:noFill/>
          <a:ln w="0">
            <a:noFill/>
          </a:ln>
        </p:spPr>
        <p:style>
          <a:lnRef idx="0"/>
          <a:fillRef idx="0"/>
          <a:effectRef idx="0"/>
          <a:fontRef idx="minor"/>
        </p:style>
        <p:txBody>
          <a:bodyPr lIns="34200" rIns="34200" tIns="17280" bIns="17280" anchor="t">
            <a:spAutoFit/>
          </a:bodyPr>
          <a:p>
            <a:pPr algn="ctr">
              <a:lnSpc>
                <a:spcPct val="100000"/>
              </a:lnSpc>
              <a:buNone/>
              <a:tabLst>
                <a:tab algn="l" pos="0"/>
              </a:tabLst>
            </a:pPr>
            <a:r>
              <a:rPr b="1" lang="en-GB" sz="3600" spc="-1" strike="noStrike">
                <a:solidFill>
                  <a:srgbClr val="000000"/>
                </a:solidFill>
                <a:latin typeface="Calibri"/>
                <a:ea typeface="Calibri"/>
              </a:rPr>
              <a:t>A FEW INSIGHTS</a:t>
            </a:r>
            <a:endParaRPr b="0" lang="en-IN" sz="3600" spc="-1" strike="noStrike">
              <a:latin typeface="Arial"/>
            </a:endParaRPr>
          </a:p>
          <a:p>
            <a:pPr algn="ctr">
              <a:lnSpc>
                <a:spcPct val="100000"/>
              </a:lnSpc>
              <a:buNone/>
              <a:tabLst>
                <a:tab algn="l" pos="0"/>
              </a:tabLst>
            </a:pPr>
            <a:r>
              <a:rPr b="0" lang="en-GB" sz="1800" spc="-1" strike="noStrike">
                <a:solidFill>
                  <a:srgbClr val="000000"/>
                </a:solidFill>
                <a:latin typeface="Calibri"/>
                <a:ea typeface="Calibri"/>
              </a:rPr>
              <a:t>Energy usage pattern across the week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Picture 4" descr=""/>
          <p:cNvPicPr/>
          <p:nvPr/>
        </p:nvPicPr>
        <p:blipFill>
          <a:blip r:embed="rId1"/>
          <a:stretch/>
        </p:blipFill>
        <p:spPr>
          <a:xfrm>
            <a:off x="132120" y="225000"/>
            <a:ext cx="4063680" cy="2436480"/>
          </a:xfrm>
          <a:prstGeom prst="rect">
            <a:avLst/>
          </a:prstGeom>
          <a:ln w="0">
            <a:noFill/>
          </a:ln>
        </p:spPr>
      </p:pic>
      <p:pic>
        <p:nvPicPr>
          <p:cNvPr id="146" name="Picture 6" descr=""/>
          <p:cNvPicPr/>
          <p:nvPr/>
        </p:nvPicPr>
        <p:blipFill>
          <a:blip r:embed="rId2"/>
          <a:stretch/>
        </p:blipFill>
        <p:spPr>
          <a:xfrm>
            <a:off x="4572000" y="270360"/>
            <a:ext cx="4063680" cy="2436480"/>
          </a:xfrm>
          <a:prstGeom prst="rect">
            <a:avLst/>
          </a:prstGeom>
          <a:ln w="0">
            <a:noFill/>
          </a:ln>
        </p:spPr>
      </p:pic>
      <p:pic>
        <p:nvPicPr>
          <p:cNvPr id="147" name="Picture 8" descr=""/>
          <p:cNvPicPr/>
          <p:nvPr/>
        </p:nvPicPr>
        <p:blipFill>
          <a:blip r:embed="rId3"/>
          <a:stretch/>
        </p:blipFill>
        <p:spPr>
          <a:xfrm>
            <a:off x="132120" y="2706840"/>
            <a:ext cx="4063680" cy="2436480"/>
          </a:xfrm>
          <a:prstGeom prst="rect">
            <a:avLst/>
          </a:prstGeom>
          <a:ln w="0">
            <a:noFill/>
          </a:ln>
        </p:spPr>
      </p:pic>
      <p:pic>
        <p:nvPicPr>
          <p:cNvPr id="148" name="Picture 10" descr=""/>
          <p:cNvPicPr/>
          <p:nvPr/>
        </p:nvPicPr>
        <p:blipFill>
          <a:blip r:embed="rId4"/>
          <a:stretch/>
        </p:blipFill>
        <p:spPr>
          <a:xfrm>
            <a:off x="4572000" y="2661840"/>
            <a:ext cx="4063680" cy="24364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9" name="Picture 5" descr=""/>
          <p:cNvPicPr/>
          <p:nvPr/>
        </p:nvPicPr>
        <p:blipFill>
          <a:blip r:embed="rId1"/>
          <a:stretch/>
        </p:blipFill>
        <p:spPr>
          <a:xfrm>
            <a:off x="104400" y="89280"/>
            <a:ext cx="4244040" cy="2544480"/>
          </a:xfrm>
          <a:prstGeom prst="rect">
            <a:avLst/>
          </a:prstGeom>
          <a:ln w="0">
            <a:noFill/>
          </a:ln>
        </p:spPr>
      </p:pic>
      <p:pic>
        <p:nvPicPr>
          <p:cNvPr id="150" name="Picture 7" descr=""/>
          <p:cNvPicPr/>
          <p:nvPr/>
        </p:nvPicPr>
        <p:blipFill>
          <a:blip r:embed="rId2"/>
          <a:stretch/>
        </p:blipFill>
        <p:spPr>
          <a:xfrm>
            <a:off x="4869360" y="89280"/>
            <a:ext cx="4110840" cy="2464560"/>
          </a:xfrm>
          <a:prstGeom prst="rect">
            <a:avLst/>
          </a:prstGeom>
          <a:ln w="0">
            <a:noFill/>
          </a:ln>
        </p:spPr>
      </p:pic>
      <p:pic>
        <p:nvPicPr>
          <p:cNvPr id="151" name="Picture 9" descr=""/>
          <p:cNvPicPr/>
          <p:nvPr/>
        </p:nvPicPr>
        <p:blipFill>
          <a:blip r:embed="rId3"/>
          <a:stretch/>
        </p:blipFill>
        <p:spPr>
          <a:xfrm>
            <a:off x="2550600" y="2630160"/>
            <a:ext cx="4042800" cy="24238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2" name="Picture 5" descr=""/>
          <p:cNvPicPr/>
          <p:nvPr/>
        </p:nvPicPr>
        <p:blipFill>
          <a:blip r:embed="rId1"/>
          <a:stretch/>
        </p:blipFill>
        <p:spPr>
          <a:xfrm>
            <a:off x="842040" y="346680"/>
            <a:ext cx="7459920" cy="44499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4"/>
          <p:cNvSpPr/>
          <p:nvPr/>
        </p:nvSpPr>
        <p:spPr>
          <a:xfrm>
            <a:off x="0" y="-14760"/>
            <a:ext cx="9143280" cy="752400"/>
          </a:xfrm>
          <a:prstGeom prst="rect">
            <a:avLst/>
          </a:prstGeom>
          <a:solidFill>
            <a:schemeClr val="bg1">
              <a:lumMod val="75000"/>
            </a:schemeClr>
          </a:solidFill>
          <a:ln>
            <a:solidFill>
              <a:srgbClr val="223852"/>
            </a:solidFill>
            <a:round/>
          </a:ln>
        </p:spPr>
        <p:style>
          <a:lnRef idx="2">
            <a:schemeClr val="accent1">
              <a:shade val="15000"/>
            </a:schemeClr>
          </a:lnRef>
          <a:fillRef idx="1">
            <a:schemeClr val="accent1"/>
          </a:fillRef>
          <a:effectRef idx="0">
            <a:schemeClr val="accent1"/>
          </a:effectRef>
          <a:fontRef idx="minor"/>
        </p:style>
      </p:sp>
      <p:sp>
        <p:nvSpPr>
          <p:cNvPr id="154" name="PlaceHolder 1"/>
          <p:cNvSpPr>
            <a:spLocks noGrp="1"/>
          </p:cNvSpPr>
          <p:nvPr>
            <p:ph type="title"/>
          </p:nvPr>
        </p:nvSpPr>
        <p:spPr>
          <a:xfrm>
            <a:off x="1104120" y="737640"/>
            <a:ext cx="6934680" cy="956160"/>
          </a:xfrm>
          <a:prstGeom prst="rect">
            <a:avLst/>
          </a:prstGeom>
          <a:noFill/>
          <a:ln w="0">
            <a:noFill/>
          </a:ln>
        </p:spPr>
        <p:txBody>
          <a:bodyPr lIns="0" rIns="0" tIns="0" bIns="0" anchor="ctr">
            <a:noAutofit/>
          </a:bodyPr>
          <a:p>
            <a:pPr algn="ctr">
              <a:lnSpc>
                <a:spcPct val="100000"/>
              </a:lnSpc>
              <a:buNone/>
            </a:pPr>
            <a:r>
              <a:rPr b="0" lang="en-IN" sz="3600" spc="-1" strike="noStrike">
                <a:solidFill>
                  <a:srgbClr val="000000"/>
                </a:solidFill>
                <a:latin typeface="Calibri"/>
                <a:ea typeface="Calibri"/>
              </a:rPr>
              <a:t>Federated </a:t>
            </a:r>
            <a:r>
              <a:rPr b="0" lang="en-IN" sz="3600" spc="-1" strike="noStrike">
                <a:solidFill>
                  <a:srgbClr val="000000"/>
                </a:solidFill>
                <a:latin typeface="Calibri"/>
                <a:ea typeface="Calibri"/>
              </a:rPr>
              <a:t>Learning </a:t>
            </a:r>
            <a:r>
              <a:rPr b="0" lang="en-IN" sz="3600" spc="-1" strike="noStrike">
                <a:solidFill>
                  <a:srgbClr val="000000"/>
                </a:solidFill>
                <a:latin typeface="Calibri"/>
                <a:ea typeface="Calibri"/>
              </a:rPr>
              <a:t>approach</a:t>
            </a:r>
            <a:endParaRPr b="0" lang="en-IN" sz="3600" spc="-1" strike="noStrike">
              <a:solidFill>
                <a:srgbClr val="000000"/>
              </a:solidFill>
              <a:latin typeface="Arial"/>
            </a:endParaRPr>
          </a:p>
        </p:txBody>
      </p:sp>
      <p:sp>
        <p:nvSpPr>
          <p:cNvPr id="155" name="TextBox 2"/>
          <p:cNvSpPr/>
          <p:nvPr/>
        </p:nvSpPr>
        <p:spPr>
          <a:xfrm>
            <a:off x="537120" y="2217600"/>
            <a:ext cx="8068680" cy="115524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000000"/>
              </a:buClr>
              <a:buFont typeface="Arial"/>
              <a:buChar char="•"/>
            </a:pPr>
            <a:r>
              <a:rPr b="0" lang="en-US" sz="1400" spc="-1" strike="noStrike">
                <a:solidFill>
                  <a:srgbClr val="000000"/>
                </a:solidFill>
                <a:latin typeface="Arial"/>
                <a:ea typeface="Arial"/>
              </a:rPr>
              <a:t>As we can see the usage pattern </a:t>
            </a:r>
            <a:r>
              <a:rPr b="1" lang="en-US" sz="1400" spc="-1" strike="noStrike">
                <a:solidFill>
                  <a:srgbClr val="000000"/>
                </a:solidFill>
                <a:latin typeface="Arial"/>
                <a:ea typeface="Arial"/>
              </a:rPr>
              <a:t>is not regular and hard to predict </a:t>
            </a:r>
            <a:r>
              <a:rPr b="0" lang="en-US" sz="1400" spc="-1" strike="noStrike">
                <a:solidFill>
                  <a:srgbClr val="000000"/>
                </a:solidFill>
                <a:latin typeface="Arial"/>
                <a:ea typeface="Arial"/>
              </a:rPr>
              <a:t>as it  depends on multiple parameters .</a:t>
            </a:r>
            <a:endParaRPr b="0" lang="en-IN" sz="1400" spc="-1" strike="noStrike">
              <a:latin typeface="Arial"/>
            </a:endParaRPr>
          </a:p>
          <a:p>
            <a:pPr marL="285840" indent="-285840">
              <a:lnSpc>
                <a:spcPct val="100000"/>
              </a:lnSpc>
              <a:buClr>
                <a:srgbClr val="000000"/>
              </a:buClr>
              <a:buFont typeface="Arial"/>
              <a:buChar char="•"/>
            </a:pPr>
            <a:r>
              <a:rPr b="0" lang="en-US" sz="1400" spc="-1" strike="noStrike">
                <a:solidFill>
                  <a:srgbClr val="000000"/>
                </a:solidFill>
                <a:latin typeface="Arial"/>
                <a:ea typeface="Arial"/>
              </a:rPr>
              <a:t>So we have chosen this dataset to train our FL model using </a:t>
            </a:r>
            <a:r>
              <a:rPr b="1" lang="en-US" sz="1400" spc="-1" strike="noStrike">
                <a:solidFill>
                  <a:srgbClr val="000000"/>
                </a:solidFill>
                <a:latin typeface="Arial"/>
                <a:ea typeface="Arial"/>
              </a:rPr>
              <a:t>Linear Regression </a:t>
            </a:r>
            <a:r>
              <a:rPr b="0" lang="en-US" sz="1400" spc="-1" strike="noStrike">
                <a:solidFill>
                  <a:srgbClr val="000000"/>
                </a:solidFill>
                <a:latin typeface="Arial"/>
                <a:ea typeface="Arial"/>
              </a:rPr>
              <a:t>since </a:t>
            </a:r>
            <a:r>
              <a:rPr b="1" lang="en-US" sz="1400" spc="-1" strike="noStrike">
                <a:solidFill>
                  <a:srgbClr val="000000"/>
                </a:solidFill>
                <a:latin typeface="Arial"/>
                <a:ea typeface="Arial"/>
              </a:rPr>
              <a:t>sending and aggregating parameters (coefficients and intercepts) </a:t>
            </a:r>
            <a:r>
              <a:rPr b="0" lang="en-US" sz="1400" spc="-1" strike="noStrike">
                <a:solidFill>
                  <a:srgbClr val="000000"/>
                </a:solidFill>
                <a:latin typeface="Arial"/>
                <a:ea typeface="Arial"/>
              </a:rPr>
              <a:t>is efficient in LR while maintaining a good accuracy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69</TotalTime>
  <Application>LibreOffice/7.3.7.2$Linux_X86_64 LibreOffice_project/30$Build-2</Application>
  <AppVersion>15.0000</AppVersion>
  <Words>1124</Words>
  <Paragraphs>190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2024-11-08T11:42:56Z</dcterms:modified>
  <cp:revision>6</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On-screen Show (16:9)</vt:lpwstr>
  </property>
  <property fmtid="{D5CDD505-2E9C-101B-9397-08002B2CF9AE}" pid="4" name="Slides">
    <vt:i4>24</vt:i4>
  </property>
</Properties>
</file>