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C4A"/>
    <a:srgbClr val="CDD2DE"/>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p:scale>
          <a:sx n="20" d="100"/>
          <a:sy n="20" d="100"/>
        </p:scale>
        <p:origin x="1435" y="-696"/>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9/22/2024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25990" y="13133758"/>
            <a:ext cx="10124178" cy="842227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3200" b="0" i="0" dirty="0">
                <a:solidFill>
                  <a:srgbClr val="3D3934"/>
                </a:solidFill>
                <a:effectLst/>
              </a:rPr>
              <a:t>Mental health is vital for overall well-being but is often overlooked, especially among women. Women are the backbone of families and communities, yet many face mental health challenges, with depression being particularly prevalent.</a:t>
            </a:r>
            <a:endParaRPr lang="en-US" sz="3200" dirty="0">
              <a:solidFill>
                <a:srgbClr val="3D3934"/>
              </a:solidFill>
              <a:effectLst/>
            </a:endParaRPr>
          </a:p>
          <a:p>
            <a:r>
              <a:rPr lang="en-US" sz="3200" b="0" i="0" dirty="0">
                <a:solidFill>
                  <a:srgbClr val="3D3934"/>
                </a:solidFill>
                <a:effectLst/>
              </a:rPr>
              <a:t>In India, around 31% of women suffer from depression. This highlights the urgent need for effective mental health interventions. Unfortunately, depression is often considered taboo, preventing many women from seeking help.</a:t>
            </a:r>
            <a:endParaRPr lang="en-US" sz="3200" dirty="0">
              <a:solidFill>
                <a:srgbClr val="3D3934"/>
              </a:solidFill>
              <a:effectLst/>
            </a:endParaRPr>
          </a:p>
          <a:p>
            <a:r>
              <a:rPr lang="en-US" sz="3200" b="0" i="0" dirty="0">
                <a:solidFill>
                  <a:srgbClr val="3D3934"/>
                </a:solidFill>
                <a:effectLst/>
              </a:rPr>
              <a:t>Our project leverages multimodal AI to detect and analyze depression in women. By combining various data sources and advanced AI techniques, we aim to provide a comprehensive understanding of depression and promote better mental health support for women.</a:t>
            </a:r>
            <a:endParaRPr lang="en-US" sz="3200" dirty="0">
              <a:solidFill>
                <a:srgbClr val="3D3934"/>
              </a:solidFill>
              <a:effectLst/>
            </a:endParaRP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501293" y="11806549"/>
            <a:ext cx="10048875" cy="754045"/>
          </a:xfrm>
        </p:spPr>
        <p:txBody>
          <a:bodyPr/>
          <a:lstStyle/>
          <a:p>
            <a:r>
              <a:rPr lang="en-IN" b="1" i="0" dirty="0">
                <a:solidFill>
                  <a:srgbClr val="3D3934"/>
                </a:solidFill>
                <a:effectLst/>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66024" y="21967280"/>
            <a:ext cx="10050462"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Objective:</a:t>
            </a:r>
            <a:endParaRPr lang="en-US" dirty="0"/>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1460161" y="6378481"/>
            <a:ext cx="10048874" cy="1651526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sz="3200" b="0" i="0" dirty="0">
                <a:solidFill>
                  <a:srgbClr val="3D3934"/>
                </a:solidFill>
                <a:effectLst/>
              </a:rPr>
              <a:t>Datasets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Text Data: Transcripts from interviews, social media posts, or written diaries.</a:t>
            </a:r>
            <a:endParaRPr lang="en-IN" sz="3200" dirty="0"/>
          </a:p>
          <a:p>
            <a:pPr>
              <a:buFont typeface="Arial" panose="020B0604020202020204" pitchFamily="34" charset="0"/>
              <a:buChar char="•"/>
            </a:pPr>
            <a:r>
              <a:rPr lang="en-IN" sz="3200" b="0" i="0" dirty="0">
                <a:solidFill>
                  <a:srgbClr val="3D3934"/>
                </a:solidFill>
                <a:effectLst/>
              </a:rPr>
              <a:t>Audio Data: Recorded speech samples, interviews, or voice notes.</a:t>
            </a:r>
            <a:endParaRPr lang="en-IN" sz="3200" dirty="0"/>
          </a:p>
          <a:p>
            <a:pPr>
              <a:buFont typeface="Arial" panose="020B0604020202020204" pitchFamily="34" charset="0"/>
              <a:buChar char="•"/>
            </a:pPr>
            <a:r>
              <a:rPr lang="en-IN" sz="3200" b="0" i="0" dirty="0">
                <a:solidFill>
                  <a:srgbClr val="3D3934"/>
                </a:solidFill>
                <a:effectLst/>
              </a:rPr>
              <a:t>Video Data: Recorded video interviews, facial expression datasets, or video diaries.</a:t>
            </a:r>
            <a:endParaRPr lang="en-IN" sz="3200" dirty="0"/>
          </a:p>
          <a:p>
            <a:pPr>
              <a:buFont typeface="Arial" panose="020B0604020202020204" pitchFamily="34" charset="0"/>
              <a:buChar char="•"/>
            </a:pPr>
            <a:r>
              <a:rPr lang="en-IN" sz="3200" b="0" i="0" dirty="0">
                <a:solidFill>
                  <a:srgbClr val="3D3934"/>
                </a:solidFill>
                <a:effectLst/>
              </a:rPr>
              <a:t>Physiological Data:</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Breathing Monitoring: Data from respiratory sensors.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Heart Rate Variability: Data from heart rate monitors.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Sleep Tracking: Data from sleep tracking devices.</a:t>
            </a:r>
            <a:endParaRPr lang="en-IN" sz="3200" dirty="0">
              <a:latin typeface="Times New Roman" panose="02020603050405020304" pitchFamily="18" charset="0"/>
              <a:cs typeface="Times New Roman" panose="02020603050405020304" pitchFamily="18" charset="0"/>
            </a:endParaRPr>
          </a:p>
          <a:p>
            <a:r>
              <a:rPr lang="en-IN" sz="3200" b="0" i="0" dirty="0">
                <a:solidFill>
                  <a:srgbClr val="3D3934"/>
                </a:solidFill>
                <a:effectLst/>
              </a:rPr>
              <a:t>Software and Tools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Programming Languages: Python, R, etc.</a:t>
            </a:r>
            <a:endParaRPr lang="en-IN" sz="3200" dirty="0"/>
          </a:p>
          <a:p>
            <a:pPr>
              <a:buFont typeface="Arial" panose="020B0604020202020204" pitchFamily="34" charset="0"/>
              <a:buChar char="•"/>
            </a:pPr>
            <a:r>
              <a:rPr lang="en-IN" sz="3200" b="0" i="0" dirty="0">
                <a:solidFill>
                  <a:srgbClr val="3D3934"/>
                </a:solidFill>
                <a:effectLst/>
              </a:rPr>
              <a:t>Libraries and Frameworks: TensorFlow, </a:t>
            </a:r>
            <a:r>
              <a:rPr lang="en-IN" sz="3200" b="0" i="0" dirty="0" err="1">
                <a:solidFill>
                  <a:srgbClr val="3D3934"/>
                </a:solidFill>
                <a:effectLst/>
              </a:rPr>
              <a:t>PyTorch</a:t>
            </a:r>
            <a:r>
              <a:rPr lang="en-IN" sz="3200" b="0" i="0" dirty="0">
                <a:solidFill>
                  <a:srgbClr val="3D3934"/>
                </a:solidFill>
                <a:effectLst/>
              </a:rPr>
              <a:t>, scikit-learn, OpenCV, etc.</a:t>
            </a:r>
            <a:endParaRPr lang="en-IN" sz="3200" dirty="0"/>
          </a:p>
          <a:p>
            <a:pPr>
              <a:buFont typeface="Arial" panose="020B0604020202020204" pitchFamily="34" charset="0"/>
              <a:buChar char="•"/>
            </a:pPr>
            <a:r>
              <a:rPr lang="en-IN" sz="3200" b="0" i="0" dirty="0">
                <a:solidFill>
                  <a:srgbClr val="3D3934"/>
                </a:solidFill>
                <a:effectLst/>
              </a:rPr>
              <a:t>Pre-trained Models: BERT for text analysis, </a:t>
            </a:r>
            <a:r>
              <a:rPr lang="en-IN" sz="3200" b="0" i="0" dirty="0" err="1">
                <a:solidFill>
                  <a:srgbClr val="3D3934"/>
                </a:solidFill>
                <a:effectLst/>
              </a:rPr>
              <a:t>VGGFace</a:t>
            </a:r>
            <a:r>
              <a:rPr lang="en-IN" sz="3200" b="0" i="0" dirty="0">
                <a:solidFill>
                  <a:srgbClr val="3D3934"/>
                </a:solidFill>
                <a:effectLst/>
              </a:rPr>
              <a:t> for facial recognition, etc.</a:t>
            </a:r>
            <a:endParaRPr lang="en-IN" sz="3200" dirty="0"/>
          </a:p>
          <a:p>
            <a:r>
              <a:rPr lang="en-IN" sz="3200" b="0" i="0" dirty="0">
                <a:solidFill>
                  <a:srgbClr val="3D3934"/>
                </a:solidFill>
                <a:effectLst/>
              </a:rPr>
              <a:t>Hardware</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Computing Resources: High-performance computing systems or cloud services like AWS, Google Cloud, or Azure for training models.</a:t>
            </a:r>
            <a:endParaRPr lang="en-IN" sz="3200" dirty="0"/>
          </a:p>
          <a:p>
            <a:r>
              <a:rPr lang="en-IN" sz="3200" b="0" i="0" dirty="0">
                <a:solidFill>
                  <a:srgbClr val="3D3934"/>
                </a:solidFill>
                <a:effectLst/>
              </a:rPr>
              <a:t>Annotation Tools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Tools for </a:t>
            </a:r>
            <a:r>
              <a:rPr lang="en-IN" sz="3200" b="0" i="0" dirty="0" err="1">
                <a:solidFill>
                  <a:srgbClr val="3D3934"/>
                </a:solidFill>
                <a:effectLst/>
              </a:rPr>
              <a:t>labeling</a:t>
            </a:r>
            <a:r>
              <a:rPr lang="en-IN" sz="3200" b="0" i="0" dirty="0">
                <a:solidFill>
                  <a:srgbClr val="3D3934"/>
                </a:solidFill>
                <a:effectLst/>
              </a:rPr>
              <a:t> and annotating data, such as </a:t>
            </a:r>
            <a:r>
              <a:rPr lang="en-IN" sz="3200" b="0" i="0" dirty="0" err="1">
                <a:solidFill>
                  <a:srgbClr val="3D3934"/>
                </a:solidFill>
                <a:effectLst/>
              </a:rPr>
              <a:t>Labelbox</a:t>
            </a:r>
            <a:r>
              <a:rPr lang="en-IN" sz="3200" b="0" i="0" dirty="0">
                <a:solidFill>
                  <a:srgbClr val="3D3934"/>
                </a:solidFill>
                <a:effectLst/>
              </a:rPr>
              <a:t> or VGG Image Annotator.</a:t>
            </a:r>
            <a:endParaRPr lang="en-IN" sz="3200" dirty="0"/>
          </a:p>
          <a:p>
            <a:r>
              <a:rPr lang="en-IN" sz="3200" b="0" i="0" dirty="0">
                <a:solidFill>
                  <a:srgbClr val="3D3934"/>
                </a:solidFill>
                <a:effectLst/>
              </a:rPr>
              <a:t>Evaluation Metrics</a:t>
            </a:r>
            <a:endParaRPr lang="en-IN" sz="3200" dirty="0">
              <a:solidFill>
                <a:srgbClr val="3D3934"/>
              </a:solidFill>
              <a:effectLst/>
            </a:endParaRPr>
          </a:p>
          <a:p>
            <a:pPr>
              <a:buFont typeface="Arial" panose="020B0604020202020204" pitchFamily="34" charset="0"/>
              <a:buChar char="•"/>
            </a:pPr>
            <a:r>
              <a:rPr lang="en-IN" sz="3200" b="0" i="0" dirty="0">
                <a:solidFill>
                  <a:srgbClr val="3D3934"/>
                </a:solidFill>
                <a:effectLst/>
              </a:rPr>
              <a:t>Metrics like accuracy, Confusion Matrix, precision, recall, RMSE (Root Mean Square Error) for assessing model performance.</a:t>
            </a:r>
            <a:endParaRPr lang="en-IN" sz="3200" dirty="0"/>
          </a:p>
          <a:p>
            <a:endParaRPr lang="en-US" sz="3200" dirty="0"/>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p:txBody>
          <a:bodyPr/>
          <a:lstStyle/>
          <a:p>
            <a:r>
              <a:rPr lang="en-IN" dirty="0">
                <a:solidFill>
                  <a:srgbClr val="3D3934"/>
                </a:solidFill>
                <a:latin typeface="Times New Roman" panose="02020603050405020304" pitchFamily="18" charset="0"/>
                <a:cs typeface="Times New Roman" panose="02020603050405020304" pitchFamily="18" charset="0"/>
              </a:rPr>
              <a:t>Materials:</a:t>
            </a:r>
            <a:endParaRPr lang="en-US" dirty="0"/>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397743" y="11587983"/>
            <a:ext cx="10048874" cy="208646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buFont typeface="Arial" panose="020B0604020202020204" pitchFamily="34" charset="0"/>
              <a:buChar char="•"/>
            </a:pPr>
            <a:r>
              <a:rPr lang="en-IN" sz="3200" b="0" i="0" dirty="0">
                <a:solidFill>
                  <a:srgbClr val="3D3934"/>
                </a:solidFill>
                <a:effectLst/>
              </a:rPr>
              <a:t>Data Collection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Data: Transcripts from interviews, social media posts, written diaries.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Data: Recorded speech samples, interviews, voice notes.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Data: Recorded video interviews, facial expression datasets, video diaries.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Data: Breathing monitoring, heart rate variability, sleep tracking.</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Data Preprocessing</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Tokenization, stop-word removal, stemming/lemmatization.</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Feature extraction (e.g., MFCCs, pitch).</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Facial landmarks, expressions, movements.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Normalization of sensor data.</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Feature Extraction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BERT, TF-IDF, word embeddings.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a:t>
            </a:r>
            <a:r>
              <a:rPr lang="en-IN" sz="3200" b="0" i="0" dirty="0" err="1">
                <a:solidFill>
                  <a:srgbClr val="3D3934"/>
                </a:solidFill>
                <a:effectLst/>
                <a:latin typeface="Times New Roman" panose="02020603050405020304" pitchFamily="18" charset="0"/>
                <a:cs typeface="Times New Roman" panose="02020603050405020304" pitchFamily="18" charset="0"/>
              </a:rPr>
              <a:t>OpenSMILE</a:t>
            </a:r>
            <a:r>
              <a:rPr lang="en-IN" sz="3200" b="0" i="0" dirty="0">
                <a:solidFill>
                  <a:srgbClr val="3D3934"/>
                </a:solidFill>
                <a:effectLst/>
                <a:latin typeface="Times New Roman" panose="02020603050405020304" pitchFamily="18" charset="0"/>
                <a:cs typeface="Times New Roman" panose="02020603050405020304" pitchFamily="18" charset="0"/>
              </a:rPr>
              <a:t>, </a:t>
            </a:r>
            <a:r>
              <a:rPr lang="en-IN" sz="3200" b="0" i="0" dirty="0" err="1">
                <a:solidFill>
                  <a:srgbClr val="3D3934"/>
                </a:solidFill>
                <a:effectLst/>
                <a:latin typeface="Times New Roman" panose="02020603050405020304" pitchFamily="18" charset="0"/>
                <a:cs typeface="Times New Roman" panose="02020603050405020304" pitchFamily="18" charset="0"/>
              </a:rPr>
              <a:t>librosa</a:t>
            </a:r>
            <a:r>
              <a:rPr lang="en-IN" sz="3200" b="0" i="0" dirty="0">
                <a:solidFill>
                  <a:srgbClr val="3D3934"/>
                </a:solidFill>
                <a:effectLst/>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a:t>
            </a:r>
            <a:r>
              <a:rPr lang="en-IN" sz="3200" b="0" i="0" dirty="0" err="1">
                <a:solidFill>
                  <a:srgbClr val="3D3934"/>
                </a:solidFill>
                <a:effectLst/>
                <a:latin typeface="Times New Roman" panose="02020603050405020304" pitchFamily="18" charset="0"/>
                <a:cs typeface="Times New Roman" panose="02020603050405020304" pitchFamily="18" charset="0"/>
              </a:rPr>
              <a:t>VGGFace</a:t>
            </a:r>
            <a:r>
              <a:rPr lang="en-IN" sz="3200" b="0" i="0" dirty="0">
                <a:solidFill>
                  <a:srgbClr val="3D3934"/>
                </a:solidFill>
                <a:effectLst/>
                <a:latin typeface="Times New Roman" panose="02020603050405020304" pitchFamily="18" charset="0"/>
                <a:cs typeface="Times New Roman" panose="02020603050405020304" pitchFamily="18" charset="0"/>
              </a:rPr>
              <a:t>, optical flow.</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Heart rate variability metrics, sleep patterns, respiratory rates.</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err="1">
                <a:solidFill>
                  <a:srgbClr val="3D3934"/>
                </a:solidFill>
                <a:effectLst/>
              </a:rPr>
              <a:t>Modeling</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Text: </a:t>
            </a:r>
            <a:r>
              <a:rPr lang="en-IN" sz="3200" b="0" i="0" dirty="0" err="1">
                <a:solidFill>
                  <a:srgbClr val="3D3934"/>
                </a:solidFill>
                <a:effectLst/>
                <a:latin typeface="Times New Roman" panose="02020603050405020304" pitchFamily="18" charset="0"/>
                <a:cs typeface="Times New Roman" panose="02020603050405020304" pitchFamily="18" charset="0"/>
              </a:rPr>
              <a:t>BiLSTM</a:t>
            </a:r>
            <a:r>
              <a:rPr lang="en-IN" sz="3200" b="0" i="0" dirty="0">
                <a:solidFill>
                  <a:srgbClr val="3D3934"/>
                </a:solidFill>
                <a:effectLst/>
                <a:latin typeface="Times New Roman" panose="02020603050405020304" pitchFamily="18" charset="0"/>
                <a:cs typeface="Times New Roman" panose="02020603050405020304" pitchFamily="18" charset="0"/>
              </a:rPr>
              <a:t>, Transformer-based models.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Audio: SVM, CNN.</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Video: </a:t>
            </a:r>
            <a:r>
              <a:rPr lang="en-IN" sz="3200" b="0" i="0" dirty="0" err="1">
                <a:solidFill>
                  <a:srgbClr val="3D3934"/>
                </a:solidFill>
                <a:effectLst/>
                <a:latin typeface="Times New Roman" panose="02020603050405020304" pitchFamily="18" charset="0"/>
                <a:cs typeface="Times New Roman" panose="02020603050405020304" pitchFamily="18" charset="0"/>
              </a:rPr>
              <a:t>XGBoost</a:t>
            </a:r>
            <a:r>
              <a:rPr lang="en-IN" sz="3200" b="0" i="0" dirty="0">
                <a:solidFill>
                  <a:srgbClr val="3D3934"/>
                </a:solidFill>
                <a:effectLst/>
                <a:latin typeface="Times New Roman" panose="02020603050405020304" pitchFamily="18" charset="0"/>
                <a:cs typeface="Times New Roman" panose="02020603050405020304" pitchFamily="18" charset="0"/>
              </a:rPr>
              <a:t>, CNN.</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Physiological: Random Forest, RNN.</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Multimodal Fusion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Feature Fusion: Concatenation, attention mechanisms.</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Model Fusion: Voting, stacking, blending.</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Evaluation</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Metrics: Accuracy, precision, recall, Confusion Matrix. </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Validation: Cross-validation techniques.</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3200" b="0" i="0" dirty="0">
                <a:solidFill>
                  <a:srgbClr val="3D3934"/>
                </a:solidFill>
                <a:effectLst/>
              </a:rPr>
              <a:t>Deployment</a:t>
            </a:r>
            <a:endParaRPr lang="en-IN" sz="3200" dirty="0"/>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Integration: User-friendly application or platform.</a:t>
            </a:r>
            <a:endParaRPr lang="en-IN"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3200" b="0" i="0" dirty="0">
                <a:solidFill>
                  <a:srgbClr val="3D3934"/>
                </a:solidFill>
                <a:effectLst/>
                <a:latin typeface="Times New Roman" panose="02020603050405020304" pitchFamily="18" charset="0"/>
                <a:cs typeface="Times New Roman" panose="02020603050405020304" pitchFamily="18" charset="0"/>
              </a:rPr>
              <a:t>Monitoring: Continuous monitoring and updates.</a:t>
            </a:r>
            <a:endParaRPr lang="en-IN" sz="3200" dirty="0">
              <a:latin typeface="Times New Roman" panose="02020603050405020304" pitchFamily="18" charset="0"/>
              <a:cs typeface="Times New Roman" panose="02020603050405020304" pitchFamily="18" charset="0"/>
            </a:endParaRPr>
          </a:p>
          <a:p>
            <a:endParaRPr lang="en-US" sz="3200" dirty="0"/>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xfrm>
            <a:off x="22419028" y="10381174"/>
            <a:ext cx="10058400"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Methods:</a:t>
            </a:r>
            <a:endParaRPr lang="en-US" dirty="0"/>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5548750"/>
            <a:ext cx="10047018"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Results:</a:t>
            </a:r>
            <a:endParaRPr lang="en-US" dirty="0"/>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6378481"/>
            <a:ext cx="10047018" cy="758114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endParaRPr lang="en-US" dirty="0"/>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p:txBody>
          <a:bodyPr/>
          <a:lstStyle/>
          <a:p>
            <a:endParaRPr lang="en-US"/>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33390292" y="15011402"/>
            <a:ext cx="10052050" cy="949180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sz="3200" b="0" i="0" dirty="0">
                <a:solidFill>
                  <a:schemeClr val="tx1"/>
                </a:solidFill>
                <a:effectLst/>
              </a:rPr>
              <a:t>Montgomery–</a:t>
            </a:r>
            <a:r>
              <a:rPr lang="en-IN" sz="3200" b="0" i="0" dirty="0" err="1">
                <a:solidFill>
                  <a:schemeClr val="tx1"/>
                </a:solidFill>
                <a:effectLst/>
              </a:rPr>
              <a:t>Åsberg</a:t>
            </a:r>
            <a:r>
              <a:rPr lang="en-IN" sz="3200" b="0" i="0" dirty="0">
                <a:solidFill>
                  <a:schemeClr val="tx1"/>
                </a:solidFill>
                <a:effectLst/>
              </a:rPr>
              <a:t> Depression Rating Scale :</a:t>
            </a:r>
          </a:p>
          <a:p>
            <a:pPr algn="l"/>
            <a:r>
              <a:rPr lang="en-US" sz="3200" b="0" i="0" dirty="0">
                <a:solidFill>
                  <a:srgbClr val="202122"/>
                </a:solidFill>
                <a:effectLst/>
              </a:rPr>
              <a:t>The questionnaire includes questions on ten symptoms:</a:t>
            </a:r>
          </a:p>
          <a:p>
            <a:pPr algn="l">
              <a:buFont typeface="Arial" panose="020B0604020202020204" pitchFamily="34" charset="0"/>
              <a:buChar char="•"/>
            </a:pPr>
            <a:r>
              <a:rPr lang="en-US" sz="3200" b="0" i="0" dirty="0">
                <a:solidFill>
                  <a:srgbClr val="202122"/>
                </a:solidFill>
                <a:effectLst/>
              </a:rPr>
              <a:t>Apparent sadness</a:t>
            </a:r>
          </a:p>
          <a:p>
            <a:pPr algn="l">
              <a:buFont typeface="Arial" panose="020B0604020202020204" pitchFamily="34" charset="0"/>
              <a:buChar char="•"/>
            </a:pPr>
            <a:r>
              <a:rPr lang="en-US" sz="3200" b="0" i="0" dirty="0">
                <a:solidFill>
                  <a:srgbClr val="202122"/>
                </a:solidFill>
                <a:effectLst/>
              </a:rPr>
              <a:t>Reported sadness</a:t>
            </a:r>
          </a:p>
          <a:p>
            <a:pPr algn="l">
              <a:buFont typeface="Arial" panose="020B0604020202020204" pitchFamily="34" charset="0"/>
              <a:buChar char="•"/>
            </a:pPr>
            <a:r>
              <a:rPr lang="en-US" sz="3200" b="0" i="0" dirty="0">
                <a:solidFill>
                  <a:srgbClr val="202122"/>
                </a:solidFill>
                <a:effectLst/>
              </a:rPr>
              <a:t>Inner tension</a:t>
            </a:r>
          </a:p>
          <a:p>
            <a:pPr algn="l">
              <a:buFont typeface="Arial" panose="020B0604020202020204" pitchFamily="34" charset="0"/>
              <a:buChar char="•"/>
            </a:pPr>
            <a:r>
              <a:rPr lang="en-US" sz="3200" b="0" i="0" dirty="0">
                <a:solidFill>
                  <a:srgbClr val="202122"/>
                </a:solidFill>
                <a:effectLst/>
              </a:rPr>
              <a:t>Reduced sleep</a:t>
            </a:r>
          </a:p>
          <a:p>
            <a:pPr algn="l">
              <a:buFont typeface="Arial" panose="020B0604020202020204" pitchFamily="34" charset="0"/>
              <a:buChar char="•"/>
            </a:pPr>
            <a:r>
              <a:rPr lang="en-US" sz="3200" b="0" i="0" dirty="0">
                <a:solidFill>
                  <a:srgbClr val="202122"/>
                </a:solidFill>
                <a:effectLst/>
              </a:rPr>
              <a:t>Reduced appetite</a:t>
            </a:r>
          </a:p>
          <a:p>
            <a:pPr algn="l">
              <a:buFont typeface="Arial" panose="020B0604020202020204" pitchFamily="34" charset="0"/>
              <a:buChar char="•"/>
            </a:pPr>
            <a:r>
              <a:rPr lang="en-US" sz="3200" b="0" i="0" dirty="0">
                <a:solidFill>
                  <a:srgbClr val="202122"/>
                </a:solidFill>
                <a:effectLst/>
              </a:rPr>
              <a:t>Concentration difficulties</a:t>
            </a:r>
          </a:p>
          <a:p>
            <a:pPr algn="l">
              <a:buFont typeface="Arial" panose="020B0604020202020204" pitchFamily="34" charset="0"/>
              <a:buChar char="•"/>
            </a:pPr>
            <a:r>
              <a:rPr lang="en-US" sz="3200" b="0" i="0" dirty="0">
                <a:solidFill>
                  <a:srgbClr val="202122"/>
                </a:solidFill>
                <a:effectLst/>
              </a:rPr>
              <a:t>Lassitude</a:t>
            </a:r>
          </a:p>
          <a:p>
            <a:pPr algn="l">
              <a:buFont typeface="Arial" panose="020B0604020202020204" pitchFamily="34" charset="0"/>
              <a:buChar char="•"/>
            </a:pPr>
            <a:r>
              <a:rPr lang="en-US" sz="3200" b="0" i="0" dirty="0">
                <a:solidFill>
                  <a:srgbClr val="202122"/>
                </a:solidFill>
                <a:effectLst/>
              </a:rPr>
              <a:t>Inability to feel</a:t>
            </a:r>
          </a:p>
          <a:p>
            <a:pPr algn="l">
              <a:buFont typeface="Arial" panose="020B0604020202020204" pitchFamily="34" charset="0"/>
              <a:buChar char="•"/>
            </a:pPr>
            <a:r>
              <a:rPr lang="en-US" sz="3200" b="0" i="0" dirty="0">
                <a:solidFill>
                  <a:srgbClr val="202122"/>
                </a:solidFill>
                <a:effectLst/>
              </a:rPr>
              <a:t>Pessimistic thoughts</a:t>
            </a:r>
          </a:p>
          <a:p>
            <a:pPr algn="l">
              <a:buFont typeface="Arial" panose="020B0604020202020204" pitchFamily="34" charset="0"/>
              <a:buChar char="•"/>
            </a:pPr>
            <a:r>
              <a:rPr lang="en-US" sz="3200" b="0" i="0" dirty="0">
                <a:solidFill>
                  <a:srgbClr val="202122"/>
                </a:solidFill>
                <a:effectLst/>
              </a:rPr>
              <a:t>Suicidal thoughts</a:t>
            </a:r>
          </a:p>
          <a:p>
            <a:pPr algn="l"/>
            <a:r>
              <a:rPr lang="en-US" sz="3200" b="0" i="0" dirty="0">
                <a:solidFill>
                  <a:srgbClr val="202122"/>
                </a:solidFill>
                <a:effectLst/>
              </a:rPr>
              <a:t>Each item yields a score of 0 to 6; the overall score thus ranges from 0 to 60.Higher MADRS score indicates more severe depression.</a:t>
            </a:r>
          </a:p>
          <a:p>
            <a:endParaRPr lang="en-US" dirty="0"/>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3395324" y="24697591"/>
            <a:ext cx="10047018" cy="754045"/>
          </a:xfrm>
        </p:spPr>
        <p:txBody>
          <a:bodyPr/>
          <a:lstStyle/>
          <a:p>
            <a:r>
              <a:rPr lang="en-IN" dirty="0">
                <a:solidFill>
                  <a:srgbClr val="3D3934"/>
                </a:solidFill>
                <a:latin typeface="Times New Roman" panose="02020603050405020304" pitchFamily="18" charset="0"/>
                <a:cs typeface="Times New Roman" panose="02020603050405020304" pitchFamily="18" charset="0"/>
              </a:rPr>
              <a:t>Conclusion:</a:t>
            </a:r>
            <a:endParaRPr lang="en-US" dirty="0"/>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395324" y="25451636"/>
            <a:ext cx="10052050" cy="706037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3200" b="0" i="0" dirty="0">
                <a:solidFill>
                  <a:srgbClr val="3D3934"/>
                </a:solidFill>
                <a:effectLst/>
              </a:rPr>
              <a:t>The integration of text, audio, video, and physiological data in a multimodal AI approach has proven to be highly effective in detecting and analyzing depression in women. </a:t>
            </a:r>
            <a:endParaRPr lang="en-US" sz="3200" dirty="0">
              <a:solidFill>
                <a:srgbClr val="3D3934"/>
              </a:solidFill>
              <a:effectLst/>
            </a:endParaRPr>
          </a:p>
          <a:p>
            <a:r>
              <a:rPr lang="en-US" sz="3200" b="0" i="0" dirty="0">
                <a:solidFill>
                  <a:srgbClr val="3D3934"/>
                </a:solidFill>
                <a:effectLst/>
              </a:rPr>
              <a:t>This comprehensive method significantly improves accuracy and robustness compared to single-modality methods, offering a deeper understanding of depression and its symptoms for early intervention. While challenges like data quality, privacy concerns, and computational resources must be addressed, embracing advanced AI techniques is crucial for advancing in mental health care, emphasizing the importance of women’s health in shaping society.</a:t>
            </a:r>
            <a:endParaRPr lang="en-US" sz="3200" dirty="0">
              <a:solidFill>
                <a:srgbClr val="3D3934"/>
              </a:solidFill>
              <a:effectLst/>
            </a:endParaRPr>
          </a:p>
          <a:p>
            <a:endParaRPr lang="en-US" sz="3200" dirty="0">
              <a:solidFill>
                <a:schemeClr val="tx1"/>
              </a:solidFill>
            </a:endParaRPr>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3" y="23132568"/>
            <a:ext cx="10056813" cy="292385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sz="3200" b="0" i="0" dirty="0">
                <a:solidFill>
                  <a:srgbClr val="1C1C1C"/>
                </a:solidFill>
                <a:effectLst/>
              </a:rPr>
              <a:t>Our research aims to create a powerful multimodal AI framework for identifying and understanding depression in women. By integrating data from various sources such as text, audio, and video, we strive to improve the precision and dependability of depression diagnosis.</a:t>
            </a:r>
            <a:endParaRPr lang="en-US" sz="3200" dirty="0"/>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endParaRPr lang="en-US" dirty="0"/>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92500" lnSpcReduction="10000"/>
          </a:bodyPr>
          <a:lstStyle/>
          <a:p>
            <a:r>
              <a:rPr lang="en-US" b="1" i="0" dirty="0">
                <a:solidFill>
                  <a:srgbClr val="000000"/>
                </a:solidFill>
                <a:effectLst/>
                <a:latin typeface="YAFcfkb7jcU 0"/>
              </a:rPr>
              <a:t>Detecting and Analyzing Depression in Women Using Multimodal AI</a:t>
            </a:r>
            <a:endParaRPr lang="en-US" dirty="0">
              <a:solidFill>
                <a:srgbClr val="000000"/>
              </a:solidFill>
              <a:effectLst/>
              <a:latin typeface="YAFcfkb7jcU 0"/>
            </a:endParaRPr>
          </a:p>
          <a:p>
            <a:endParaRPr lang="en-US" dirty="0"/>
          </a:p>
          <a:p>
            <a:endParaRPr lang="en-US" sz="9300" dirty="0">
              <a:latin typeface="Times New Roman" panose="02020603050405020304" pitchFamily="18" charset="0"/>
              <a:cs typeface="Times New Roman" panose="02020603050405020304" pitchFamily="18" charset="0"/>
            </a:endParaRP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92500" lnSpcReduction="10000"/>
          </a:bodyPr>
          <a:lstStyle/>
          <a:p>
            <a:endParaRPr lang="en-US" dirty="0"/>
          </a:p>
        </p:txBody>
      </p:sp>
      <p:sp>
        <p:nvSpPr>
          <p:cNvPr id="3" name="Rectangle 1">
            <a:extLst>
              <a:ext uri="{FF2B5EF4-FFF2-40B4-BE49-F238E27FC236}">
                <a16:creationId xmlns:a16="http://schemas.microsoft.com/office/drawing/2014/main" id="{2055D17B-AE52-0081-10DB-D150A8D417D1}"/>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92F0B045-25C0-83FC-D70F-F3761789ACBF}"/>
              </a:ext>
            </a:extLst>
          </p:cNvPr>
          <p:cNvPicPr>
            <a:picLocks noChangeAspect="1"/>
          </p:cNvPicPr>
          <p:nvPr/>
        </p:nvPicPr>
        <p:blipFill>
          <a:blip r:embed="rId2"/>
          <a:srcRect b="16615"/>
          <a:stretch/>
        </p:blipFill>
        <p:spPr>
          <a:xfrm>
            <a:off x="527396" y="6568287"/>
            <a:ext cx="10129210" cy="4316383"/>
          </a:xfrm>
          <a:prstGeom prst="rect">
            <a:avLst/>
          </a:prstGeom>
        </p:spPr>
      </p:pic>
      <p:pic>
        <p:nvPicPr>
          <p:cNvPr id="6" name="Picture 5">
            <a:extLst>
              <a:ext uri="{FF2B5EF4-FFF2-40B4-BE49-F238E27FC236}">
                <a16:creationId xmlns:a16="http://schemas.microsoft.com/office/drawing/2014/main" id="{01C08552-AF99-CB0D-540C-B1136E47E8CB}"/>
              </a:ext>
            </a:extLst>
          </p:cNvPr>
          <p:cNvPicPr>
            <a:picLocks noChangeAspect="1"/>
          </p:cNvPicPr>
          <p:nvPr/>
        </p:nvPicPr>
        <p:blipFill>
          <a:blip r:embed="rId3"/>
          <a:stretch>
            <a:fillRect/>
          </a:stretch>
        </p:blipFill>
        <p:spPr>
          <a:xfrm>
            <a:off x="527397" y="26509466"/>
            <a:ext cx="9989090" cy="5398259"/>
          </a:xfrm>
          <a:prstGeom prst="rect">
            <a:avLst/>
          </a:prstGeom>
        </p:spPr>
      </p:pic>
      <p:pic>
        <p:nvPicPr>
          <p:cNvPr id="1029" name="Picture 5" descr="Open Source Software Definition| Open Source Software Explained">
            <a:extLst>
              <a:ext uri="{FF2B5EF4-FFF2-40B4-BE49-F238E27FC236}">
                <a16:creationId xmlns:a16="http://schemas.microsoft.com/office/drawing/2014/main" id="{9C9348FB-06A7-52DD-FD83-876BA1C400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0014" y="23132568"/>
            <a:ext cx="6553200" cy="90139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7317BE9-EBB7-55F4-53FC-295449C299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1751" y="4828095"/>
            <a:ext cx="10795823" cy="5058009"/>
          </a:xfrm>
          <a:prstGeom prst="rect">
            <a:avLst/>
          </a:prstGeom>
        </p:spPr>
      </p:pic>
      <p:pic>
        <p:nvPicPr>
          <p:cNvPr id="5" name="Picture 4">
            <a:extLst>
              <a:ext uri="{FF2B5EF4-FFF2-40B4-BE49-F238E27FC236}">
                <a16:creationId xmlns:a16="http://schemas.microsoft.com/office/drawing/2014/main" id="{5D344E7A-75DA-6857-E653-C4281700D046}"/>
              </a:ext>
            </a:extLst>
          </p:cNvPr>
          <p:cNvPicPr>
            <a:picLocks noChangeAspect="1"/>
          </p:cNvPicPr>
          <p:nvPr/>
        </p:nvPicPr>
        <p:blipFill>
          <a:blip r:embed="rId6"/>
          <a:stretch>
            <a:fillRect/>
          </a:stretch>
        </p:blipFill>
        <p:spPr>
          <a:xfrm>
            <a:off x="33305404" y="6302795"/>
            <a:ext cx="10058400" cy="7760180"/>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942</TotalTime>
  <Words>733</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YAFcfkb7jcU 0</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PrajwalBagewadi</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prajwal Bagewadi</cp:lastModifiedBy>
  <cp:revision>70</cp:revision>
  <dcterms:created xsi:type="dcterms:W3CDTF">2012-02-03T19:11:35Z</dcterms:created>
  <dcterms:modified xsi:type="dcterms:W3CDTF">2024-09-22T11:51:08Z</dcterms:modified>
  <cp:category>Research poster templates</cp:category>
</cp:coreProperties>
</file>