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swald" panose="020B0604020202020204" charset="0"/>
      <p:regular r:id="rId24"/>
      <p:bold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FDC7FE-B34D-4128-B214-81C0ADC2585B}">
  <a:tblStyle styleId="{05FDC7FE-B34D-4128-B214-81C0ADC258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39756-B33D-4538-859A-13E70F7C473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1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39fae4aba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39fae4aba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39fae4aba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39fae4ab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392f45aae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392f45aae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39fae4aba_3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39fae4aba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39fae4aba_3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39fae4aba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392f45aae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392f45aa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392f45aae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392f45aae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392f45a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392f45a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392f45aa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392f45aa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392f45a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392f45a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3992e453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3992e45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392f45aa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392f45aa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392f45aae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392f45aae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39fae4aba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39fae4ab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392f45aae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392f45aae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392f45aae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392f45aae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95900" y="1833250"/>
            <a:ext cx="3630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900" b="1" u="sng" dirty="0">
                <a:latin typeface="Oswald"/>
                <a:ea typeface="Oswald"/>
                <a:cs typeface="Oswald"/>
                <a:sym typeface="Oswald"/>
              </a:rPr>
              <a:t>Diabetes Prediction</a:t>
            </a:r>
            <a:r>
              <a:rPr lang="en" sz="4900" b="1" dirty="0">
                <a:solidFill>
                  <a:srgbClr val="FF0000"/>
                </a:solidFill>
                <a:latin typeface="Oswald"/>
                <a:ea typeface="Oswald"/>
                <a:cs typeface="Oswald"/>
                <a:sym typeface="Oswald"/>
              </a:rPr>
              <a:t> 	</a:t>
            </a:r>
            <a:endParaRPr sz="4900" b="1" dirty="0">
              <a:solidFill>
                <a:srgbClr val="FF0000"/>
              </a:solidFill>
              <a:latin typeface="Oswald"/>
              <a:ea typeface="Oswald"/>
              <a:cs typeface="Oswald"/>
              <a:sym typeface="Oswald"/>
            </a:endParaRPr>
          </a:p>
        </p:txBody>
      </p:sp>
      <p:pic>
        <p:nvPicPr>
          <p:cNvPr id="87" name="Google Shape;87;p13"/>
          <p:cNvPicPr preferRelativeResize="0"/>
          <p:nvPr/>
        </p:nvPicPr>
        <p:blipFill rotWithShape="1">
          <a:blip r:embed="rId3">
            <a:alphaModFix/>
          </a:blip>
          <a:srcRect b="5793"/>
          <a:stretch/>
        </p:blipFill>
        <p:spPr>
          <a:xfrm>
            <a:off x="4325900" y="0"/>
            <a:ext cx="4817974" cy="366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153775" y="0"/>
            <a:ext cx="91440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t>Logistic Regression Model</a:t>
            </a:r>
            <a:endParaRPr/>
          </a:p>
        </p:txBody>
      </p:sp>
      <p:graphicFrame>
        <p:nvGraphicFramePr>
          <p:cNvPr id="147" name="Google Shape;147;p22"/>
          <p:cNvGraphicFramePr/>
          <p:nvPr/>
        </p:nvGraphicFramePr>
        <p:xfrm>
          <a:off x="5585282" y="1309400"/>
          <a:ext cx="3000000" cy="3000000"/>
        </p:xfrm>
        <a:graphic>
          <a:graphicData uri="http://schemas.openxmlformats.org/drawingml/2006/table">
            <a:tbl>
              <a:tblPr firstRow="1" bandRow="1">
                <a:noFill/>
                <a:tableStyleId>{D7239756-B33D-4538-859A-13E70F7C4736}</a:tableStyleId>
              </a:tblPr>
              <a:tblGrid>
                <a:gridCol w="1042825">
                  <a:extLst>
                    <a:ext uri="{9D8B030D-6E8A-4147-A177-3AD203B41FA5}">
                      <a16:colId xmlns:a16="http://schemas.microsoft.com/office/drawing/2014/main" val="20000"/>
                    </a:ext>
                  </a:extLst>
                </a:gridCol>
                <a:gridCol w="1042825">
                  <a:extLst>
                    <a:ext uri="{9D8B030D-6E8A-4147-A177-3AD203B41FA5}">
                      <a16:colId xmlns:a16="http://schemas.microsoft.com/office/drawing/2014/main" val="20001"/>
                    </a:ext>
                  </a:extLst>
                </a:gridCol>
                <a:gridCol w="1042825">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0</a:t>
                      </a:r>
                      <a:endParaRPr sz="1800">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68600" marR="68600" marT="34300" marB="34300">
                    <a:solidFill>
                      <a:srgbClr val="EA9999"/>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0</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54</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1</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15</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2"/>
                  </a:ext>
                </a:extLst>
              </a:tr>
            </a:tbl>
          </a:graphicData>
        </a:graphic>
      </p:graphicFrame>
      <p:sp>
        <p:nvSpPr>
          <p:cNvPr id="148" name="Google Shape;148;p22"/>
          <p:cNvSpPr txBox="1"/>
          <p:nvPr/>
        </p:nvSpPr>
        <p:spPr>
          <a:xfrm>
            <a:off x="4572000" y="1620049"/>
            <a:ext cx="946500" cy="723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800" b="1">
                <a:solidFill>
                  <a:schemeClr val="lt1"/>
                </a:solidFill>
                <a:latin typeface="Roboto"/>
                <a:ea typeface="Roboto"/>
                <a:cs typeface="Roboto"/>
                <a:sym typeface="Roboto"/>
              </a:rPr>
              <a:t>Actual</a:t>
            </a:r>
            <a:endParaRPr sz="1500">
              <a:latin typeface="Roboto"/>
              <a:ea typeface="Roboto"/>
              <a:cs typeface="Roboto"/>
              <a:sym typeface="Roboto"/>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49;p22"/>
          <p:cNvSpPr txBox="1"/>
          <p:nvPr/>
        </p:nvSpPr>
        <p:spPr>
          <a:xfrm>
            <a:off x="6628111" y="820138"/>
            <a:ext cx="2115300" cy="276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600" b="1">
                <a:solidFill>
                  <a:schemeClr val="lt1"/>
                </a:solidFill>
                <a:latin typeface="Roboto"/>
                <a:ea typeface="Roboto"/>
                <a:cs typeface="Roboto"/>
                <a:sym typeface="Roboto"/>
              </a:rPr>
              <a:t>Predicted</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150" name="Google Shape;150;p22"/>
          <p:cNvSpPr txBox="1"/>
          <p:nvPr/>
        </p:nvSpPr>
        <p:spPr>
          <a:xfrm>
            <a:off x="0" y="2922750"/>
            <a:ext cx="4536300" cy="1971000"/>
          </a:xfrm>
          <a:prstGeom prst="rect">
            <a:avLst/>
          </a:prstGeom>
          <a:solidFill>
            <a:srgbClr val="FCE5CD"/>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Accuracy= (54+5) /(54+6+15+5)* 100 = 73.75 %</a:t>
            </a: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True Positive Rate = 5/ (15+5) *100 = 25%</a:t>
            </a: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Specificity =  54/ (54+6) *100 = 90%</a:t>
            </a:r>
            <a:endParaRPr sz="1600">
              <a:solidFill>
                <a:schemeClr val="dk1"/>
              </a:solidFill>
              <a:latin typeface="Roboto"/>
              <a:ea typeface="Roboto"/>
              <a:cs typeface="Roboto"/>
              <a:sym typeface="Roboto"/>
            </a:endParaRPr>
          </a:p>
        </p:txBody>
      </p:sp>
      <p:sp>
        <p:nvSpPr>
          <p:cNvPr id="151" name="Google Shape;151;p22"/>
          <p:cNvSpPr txBox="1"/>
          <p:nvPr/>
        </p:nvSpPr>
        <p:spPr>
          <a:xfrm>
            <a:off x="95100" y="900675"/>
            <a:ext cx="4193700" cy="12051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Note that Logistic regression model has low TPR, which means it is not performing well to predict positive cases.</a:t>
            </a:r>
            <a:endParaRPr sz="2000">
              <a:latin typeface="Roboto"/>
              <a:ea typeface="Roboto"/>
              <a:cs typeface="Roboto"/>
              <a:sym typeface="Roboto"/>
            </a:endParaRPr>
          </a:p>
        </p:txBody>
      </p:sp>
      <p:sp>
        <p:nvSpPr>
          <p:cNvPr id="152" name="Google Shape;152;p22"/>
          <p:cNvSpPr txBox="1"/>
          <p:nvPr/>
        </p:nvSpPr>
        <p:spPr>
          <a:xfrm>
            <a:off x="4572000" y="2556225"/>
            <a:ext cx="45363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a:latin typeface="Roboto"/>
              <a:ea typeface="Roboto"/>
              <a:cs typeface="Roboto"/>
              <a:sym typeface="Roboto"/>
            </a:endParaRPr>
          </a:p>
          <a:p>
            <a:pPr marL="457200" lvl="0" indent="-317500" algn="l" rtl="0">
              <a:spcBef>
                <a:spcPts val="0"/>
              </a:spcBef>
              <a:spcAft>
                <a:spcPts val="0"/>
              </a:spcAft>
              <a:buSzPts val="1400"/>
              <a:buChar char="❏"/>
            </a:pPr>
            <a:r>
              <a:rPr lang="en" sz="2000">
                <a:latin typeface="Roboto"/>
                <a:ea typeface="Roboto"/>
                <a:cs typeface="Roboto"/>
                <a:sym typeface="Roboto"/>
              </a:rPr>
              <a:t>Specificity is good. Which means model is doing good in predicting negative cases</a:t>
            </a:r>
            <a:r>
              <a:rPr lang="en">
                <a:latin typeface="Calibri"/>
                <a:ea typeface="Calibri"/>
                <a:cs typeface="Calibri"/>
                <a:sym typeface="Calibri"/>
              </a:rPr>
              <a:t>.</a:t>
            </a:r>
            <a:endParaRPr sz="1100"/>
          </a:p>
          <a:p>
            <a:pPr marL="457200" lvl="0" indent="0" algn="l" rtl="0">
              <a:spcBef>
                <a:spcPts val="0"/>
              </a:spcBef>
              <a:spcAft>
                <a:spcPts val="0"/>
              </a:spcAft>
              <a:buNone/>
            </a:pPr>
            <a:endParaRPr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53775" y="0"/>
            <a:ext cx="91440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t>Decision Tree Model</a:t>
            </a:r>
            <a:endParaRPr/>
          </a:p>
        </p:txBody>
      </p:sp>
      <p:graphicFrame>
        <p:nvGraphicFramePr>
          <p:cNvPr id="158" name="Google Shape;158;p23"/>
          <p:cNvGraphicFramePr/>
          <p:nvPr/>
        </p:nvGraphicFramePr>
        <p:xfrm>
          <a:off x="5585282" y="1309400"/>
          <a:ext cx="3000000" cy="3000000"/>
        </p:xfrm>
        <a:graphic>
          <a:graphicData uri="http://schemas.openxmlformats.org/drawingml/2006/table">
            <a:tbl>
              <a:tblPr firstRow="1" bandRow="1">
                <a:noFill/>
                <a:tableStyleId>{D7239756-B33D-4538-859A-13E70F7C4736}</a:tableStyleId>
              </a:tblPr>
              <a:tblGrid>
                <a:gridCol w="1042825">
                  <a:extLst>
                    <a:ext uri="{9D8B030D-6E8A-4147-A177-3AD203B41FA5}">
                      <a16:colId xmlns:a16="http://schemas.microsoft.com/office/drawing/2014/main" val="20000"/>
                    </a:ext>
                  </a:extLst>
                </a:gridCol>
                <a:gridCol w="1042825">
                  <a:extLst>
                    <a:ext uri="{9D8B030D-6E8A-4147-A177-3AD203B41FA5}">
                      <a16:colId xmlns:a16="http://schemas.microsoft.com/office/drawing/2014/main" val="20001"/>
                    </a:ext>
                  </a:extLst>
                </a:gridCol>
                <a:gridCol w="1042825">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0</a:t>
                      </a:r>
                      <a:endParaRPr sz="1800">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68600" marR="68600" marT="34300" marB="34300">
                    <a:solidFill>
                      <a:srgbClr val="EA9999"/>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0</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57</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1</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18</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7</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2"/>
                  </a:ext>
                </a:extLst>
              </a:tr>
            </a:tbl>
          </a:graphicData>
        </a:graphic>
      </p:graphicFrame>
      <p:sp>
        <p:nvSpPr>
          <p:cNvPr id="159" name="Google Shape;159;p23"/>
          <p:cNvSpPr txBox="1"/>
          <p:nvPr/>
        </p:nvSpPr>
        <p:spPr>
          <a:xfrm>
            <a:off x="4572000" y="1620049"/>
            <a:ext cx="946500" cy="723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800" b="1">
                <a:solidFill>
                  <a:schemeClr val="lt1"/>
                </a:solidFill>
                <a:latin typeface="Roboto"/>
                <a:ea typeface="Roboto"/>
                <a:cs typeface="Roboto"/>
                <a:sym typeface="Roboto"/>
              </a:rPr>
              <a:t>Actual</a:t>
            </a:r>
            <a:endParaRPr sz="1500">
              <a:latin typeface="Roboto"/>
              <a:ea typeface="Roboto"/>
              <a:cs typeface="Roboto"/>
              <a:sym typeface="Roboto"/>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23"/>
          <p:cNvSpPr txBox="1"/>
          <p:nvPr/>
        </p:nvSpPr>
        <p:spPr>
          <a:xfrm>
            <a:off x="6628111" y="820138"/>
            <a:ext cx="2115300" cy="276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600" b="1">
                <a:solidFill>
                  <a:schemeClr val="lt1"/>
                </a:solidFill>
                <a:latin typeface="Roboto"/>
                <a:ea typeface="Roboto"/>
                <a:cs typeface="Roboto"/>
                <a:sym typeface="Roboto"/>
              </a:rPr>
              <a:t>Predicted</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161" name="Google Shape;161;p23"/>
          <p:cNvSpPr txBox="1"/>
          <p:nvPr/>
        </p:nvSpPr>
        <p:spPr>
          <a:xfrm>
            <a:off x="0" y="2922750"/>
            <a:ext cx="4536300" cy="19710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1600">
                <a:solidFill>
                  <a:schemeClr val="dk1"/>
                </a:solidFill>
                <a:latin typeface="Roboto"/>
                <a:ea typeface="Roboto"/>
                <a:cs typeface="Roboto"/>
                <a:sym typeface="Roboto"/>
              </a:rPr>
              <a:t>Accuracy= (57+7) /(57+6+18+7)* 100  = 72.72%</a:t>
            </a:r>
            <a:endParaRPr sz="1600">
              <a:solidFill>
                <a:schemeClr val="dk1"/>
              </a:solidFill>
              <a:latin typeface="Roboto"/>
              <a:ea typeface="Roboto"/>
              <a:cs typeface="Roboto"/>
              <a:sym typeface="Roboto"/>
            </a:endParaRPr>
          </a:p>
          <a:p>
            <a:pPr marL="0" lvl="0" indent="0" algn="l" rtl="0">
              <a:spcBef>
                <a:spcPts val="0"/>
              </a:spcBef>
              <a:spcAft>
                <a:spcPts val="0"/>
              </a:spcAft>
              <a:buClr>
                <a:srgbClr val="000000"/>
              </a:buClr>
              <a:buFont typeface="Arial"/>
              <a:buNone/>
            </a:pPr>
            <a:endParaRPr sz="1600">
              <a:solidFill>
                <a:schemeClr val="dk1"/>
              </a:solidFill>
              <a:latin typeface="Roboto"/>
              <a:ea typeface="Roboto"/>
              <a:cs typeface="Roboto"/>
              <a:sym typeface="Roboto"/>
            </a:endParaRPr>
          </a:p>
          <a:p>
            <a:pPr marL="0" lvl="0" indent="0" algn="l" rtl="0">
              <a:spcBef>
                <a:spcPts val="0"/>
              </a:spcBef>
              <a:spcAft>
                <a:spcPts val="0"/>
              </a:spcAft>
              <a:buClr>
                <a:srgbClr val="000000"/>
              </a:buClr>
              <a:buFont typeface="Arial"/>
              <a:buNone/>
            </a:pPr>
            <a:r>
              <a:rPr lang="en" sz="1600">
                <a:solidFill>
                  <a:schemeClr val="dk1"/>
                </a:solidFill>
                <a:latin typeface="Roboto"/>
                <a:ea typeface="Roboto"/>
                <a:cs typeface="Roboto"/>
                <a:sym typeface="Roboto"/>
              </a:rPr>
              <a:t>True Positive Rate = 7/ (18+7) *100 = 28%</a:t>
            </a:r>
            <a:endParaRPr sz="1600">
              <a:solidFill>
                <a:schemeClr val="dk1"/>
              </a:solidFill>
              <a:latin typeface="Roboto"/>
              <a:ea typeface="Roboto"/>
              <a:cs typeface="Roboto"/>
              <a:sym typeface="Roboto"/>
            </a:endParaRPr>
          </a:p>
          <a:p>
            <a:pPr marL="0" lvl="0" indent="0" algn="l" rtl="0">
              <a:spcBef>
                <a:spcPts val="0"/>
              </a:spcBef>
              <a:spcAft>
                <a:spcPts val="0"/>
              </a:spcAft>
              <a:buClr>
                <a:srgbClr val="000000"/>
              </a:buClr>
              <a:buFont typeface="Arial"/>
              <a:buNone/>
            </a:pPr>
            <a:endParaRPr sz="1600">
              <a:solidFill>
                <a:schemeClr val="dk1"/>
              </a:solidFill>
              <a:latin typeface="Roboto"/>
              <a:ea typeface="Roboto"/>
              <a:cs typeface="Roboto"/>
              <a:sym typeface="Roboto"/>
            </a:endParaRPr>
          </a:p>
          <a:p>
            <a:pPr marL="0" lvl="0" indent="0" algn="l" rtl="0">
              <a:spcBef>
                <a:spcPts val="0"/>
              </a:spcBef>
              <a:spcAft>
                <a:spcPts val="0"/>
              </a:spcAft>
              <a:buClr>
                <a:srgbClr val="000000"/>
              </a:buClr>
              <a:buFont typeface="Arial"/>
              <a:buNone/>
            </a:pPr>
            <a:r>
              <a:rPr lang="en" sz="1600">
                <a:solidFill>
                  <a:schemeClr val="dk1"/>
                </a:solidFill>
                <a:latin typeface="Roboto"/>
                <a:ea typeface="Roboto"/>
                <a:cs typeface="Roboto"/>
                <a:sym typeface="Roboto"/>
              </a:rPr>
              <a:t>Specificity =  57/ (57+6) *100 = 90.4%</a:t>
            </a:r>
            <a:endParaRPr sz="1600">
              <a:solidFill>
                <a:schemeClr val="dk1"/>
              </a:solidFill>
              <a:latin typeface="Roboto"/>
              <a:ea typeface="Roboto"/>
              <a:cs typeface="Roboto"/>
              <a:sym typeface="Roboto"/>
            </a:endParaRPr>
          </a:p>
        </p:txBody>
      </p:sp>
      <p:sp>
        <p:nvSpPr>
          <p:cNvPr id="162" name="Google Shape;162;p23"/>
          <p:cNvSpPr txBox="1"/>
          <p:nvPr/>
        </p:nvSpPr>
        <p:spPr>
          <a:xfrm>
            <a:off x="171300" y="900675"/>
            <a:ext cx="4193700" cy="1205100"/>
          </a:xfrm>
          <a:prstGeom prst="rect">
            <a:avLst/>
          </a:prstGeom>
          <a:noFill/>
          <a:ln>
            <a:noFill/>
          </a:ln>
        </p:spPr>
        <p:txBody>
          <a:bodyPr spcFirstLastPara="1" wrap="square" lIns="91425" tIns="91425" rIns="91425" bIns="91425" anchor="t" anchorCtr="0">
            <a:noAutofit/>
          </a:bodyPr>
          <a:lstStyle/>
          <a:p>
            <a:pPr marL="215900" lvl="0" indent="-254000" algn="l" rtl="0">
              <a:spcBef>
                <a:spcPts val="0"/>
              </a:spcBef>
              <a:spcAft>
                <a:spcPts val="0"/>
              </a:spcAft>
              <a:buSzPts val="2000"/>
              <a:buFont typeface="Roboto"/>
              <a:buChar char="❏"/>
            </a:pPr>
            <a:r>
              <a:rPr lang="en" sz="2000">
                <a:latin typeface="Roboto"/>
                <a:ea typeface="Roboto"/>
                <a:cs typeface="Roboto"/>
                <a:sym typeface="Roboto"/>
              </a:rPr>
              <a:t>Note that Decision tree model has low TPR, which means it is not performing well to predict positive cases.</a:t>
            </a:r>
            <a:endParaRPr sz="2000">
              <a:latin typeface="Roboto"/>
              <a:ea typeface="Roboto"/>
              <a:cs typeface="Roboto"/>
              <a:sym typeface="Roboto"/>
            </a:endParaRPr>
          </a:p>
        </p:txBody>
      </p:sp>
      <p:sp>
        <p:nvSpPr>
          <p:cNvPr id="163" name="Google Shape;163;p23"/>
          <p:cNvSpPr txBox="1"/>
          <p:nvPr/>
        </p:nvSpPr>
        <p:spPr>
          <a:xfrm>
            <a:off x="4572000" y="2556225"/>
            <a:ext cx="45363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a:latin typeface="Roboto"/>
              <a:ea typeface="Roboto"/>
              <a:cs typeface="Roboto"/>
              <a:sym typeface="Roboto"/>
            </a:endParaRPr>
          </a:p>
          <a:p>
            <a:pPr marL="215900" lvl="0" indent="-254000" algn="l" rtl="0">
              <a:spcBef>
                <a:spcPts val="0"/>
              </a:spcBef>
              <a:spcAft>
                <a:spcPts val="0"/>
              </a:spcAft>
              <a:buSzPts val="2000"/>
              <a:buFont typeface="Roboto"/>
              <a:buChar char="❏"/>
            </a:pPr>
            <a:r>
              <a:rPr lang="en" sz="2000">
                <a:latin typeface="Roboto"/>
                <a:ea typeface="Roboto"/>
                <a:cs typeface="Roboto"/>
                <a:sym typeface="Roboto"/>
              </a:rPr>
              <a:t>Specificity is good that means model is doing good in predicting negative cases.</a:t>
            </a:r>
            <a:endParaRPr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4"/>
          <p:cNvPicPr preferRelativeResize="0"/>
          <p:nvPr/>
        </p:nvPicPr>
        <p:blipFill>
          <a:blip r:embed="rId3">
            <a:alphaModFix/>
          </a:blip>
          <a:stretch>
            <a:fillRect/>
          </a:stretch>
        </p:blipFill>
        <p:spPr>
          <a:xfrm>
            <a:off x="239975" y="75800"/>
            <a:ext cx="5839977" cy="3124475"/>
          </a:xfrm>
          <a:prstGeom prst="rect">
            <a:avLst/>
          </a:prstGeom>
          <a:noFill/>
          <a:ln>
            <a:noFill/>
          </a:ln>
        </p:spPr>
      </p:pic>
      <p:sp>
        <p:nvSpPr>
          <p:cNvPr id="169" name="Google Shape;169;p24"/>
          <p:cNvSpPr txBox="1"/>
          <p:nvPr/>
        </p:nvSpPr>
        <p:spPr>
          <a:xfrm>
            <a:off x="97825" y="3200275"/>
            <a:ext cx="7659300" cy="13059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Roboto"/>
              <a:buChar char="❏"/>
            </a:pPr>
            <a:r>
              <a:rPr lang="en" sz="2000">
                <a:latin typeface="Roboto"/>
                <a:ea typeface="Roboto"/>
                <a:cs typeface="Roboto"/>
                <a:sym typeface="Roboto"/>
              </a:rPr>
              <a:t>Pruning of the DT also gives us 71.2 % accuracy because as we see in the splits, after 2 splits, the error increased and</a:t>
            </a:r>
            <a:endParaRPr sz="2000">
              <a:latin typeface="Roboto"/>
              <a:ea typeface="Roboto"/>
              <a:cs typeface="Roboto"/>
              <a:sym typeface="Roboto"/>
            </a:endParaRPr>
          </a:p>
          <a:p>
            <a:pPr marL="457200" lvl="0" indent="0" algn="l" rtl="0">
              <a:lnSpc>
                <a:spcPct val="100000"/>
              </a:lnSpc>
              <a:spcBef>
                <a:spcPts val="0"/>
              </a:spcBef>
              <a:spcAft>
                <a:spcPts val="0"/>
              </a:spcAft>
              <a:buNone/>
            </a:pPr>
            <a:r>
              <a:rPr lang="en" sz="2000">
                <a:latin typeface="Roboto"/>
                <a:ea typeface="Roboto"/>
                <a:cs typeface="Roboto"/>
                <a:sym typeface="Roboto"/>
              </a:rPr>
              <a:t>after 3 splits its decreasing, in this case its passing pre pruning so we get the same accuracy.</a:t>
            </a:r>
            <a:endParaRPr sz="1600"/>
          </a:p>
        </p:txBody>
      </p:sp>
      <p:graphicFrame>
        <p:nvGraphicFramePr>
          <p:cNvPr id="170" name="Google Shape;170;p24"/>
          <p:cNvGraphicFramePr/>
          <p:nvPr/>
        </p:nvGraphicFramePr>
        <p:xfrm>
          <a:off x="6730750" y="260813"/>
          <a:ext cx="3000000" cy="3000000"/>
        </p:xfrm>
        <a:graphic>
          <a:graphicData uri="http://schemas.openxmlformats.org/drawingml/2006/table">
            <a:tbl>
              <a:tblPr>
                <a:noFill/>
                <a:tableStyleId>{05FDC7FE-B34D-4128-B214-81C0ADC2585B}</a:tableStyleId>
              </a:tblPr>
              <a:tblGrid>
                <a:gridCol w="1146650">
                  <a:extLst>
                    <a:ext uri="{9D8B030D-6E8A-4147-A177-3AD203B41FA5}">
                      <a16:colId xmlns:a16="http://schemas.microsoft.com/office/drawing/2014/main" val="20000"/>
                    </a:ext>
                  </a:extLst>
                </a:gridCol>
                <a:gridCol w="1146650">
                  <a:extLst>
                    <a:ext uri="{9D8B030D-6E8A-4147-A177-3AD203B41FA5}">
                      <a16:colId xmlns:a16="http://schemas.microsoft.com/office/drawing/2014/main" val="20001"/>
                    </a:ext>
                  </a:extLst>
                </a:gridCol>
              </a:tblGrid>
              <a:tr h="426650">
                <a:tc>
                  <a:txBody>
                    <a:bodyPr/>
                    <a:lstStyle/>
                    <a:p>
                      <a:pPr marL="0" lvl="0" indent="0" algn="l" rtl="0">
                        <a:spcBef>
                          <a:spcPts val="0"/>
                        </a:spcBef>
                        <a:spcAft>
                          <a:spcPts val="0"/>
                        </a:spcAft>
                        <a:buNone/>
                      </a:pPr>
                      <a:r>
                        <a:rPr lang="en" sz="1800">
                          <a:latin typeface="Roboto"/>
                          <a:ea typeface="Roboto"/>
                          <a:cs typeface="Roboto"/>
                          <a:sym typeface="Roboto"/>
                        </a:rPr>
                        <a:t>n-splits</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Error</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426650">
                <a:tc>
                  <a:txBody>
                    <a:bodyPr/>
                    <a:lstStyle/>
                    <a:p>
                      <a:pPr marL="0" lvl="0" indent="0" algn="l" rtl="0">
                        <a:spcBef>
                          <a:spcPts val="0"/>
                        </a:spcBef>
                        <a:spcAft>
                          <a:spcPts val="0"/>
                        </a:spcAft>
                        <a:buNone/>
                      </a:pPr>
                      <a:r>
                        <a:rPr lang="en" sz="1800">
                          <a:latin typeface="Roboto"/>
                          <a:ea typeface="Roboto"/>
                          <a:cs typeface="Roboto"/>
                          <a:sym typeface="Roboto"/>
                        </a:rPr>
                        <a:t>0</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426650">
                <a:tc>
                  <a:txBody>
                    <a:bodyPr/>
                    <a:lstStyle/>
                    <a:p>
                      <a:pPr marL="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0.82</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26650">
                <a:tc>
                  <a:txBody>
                    <a:bodyPr/>
                    <a:lstStyle/>
                    <a:p>
                      <a:pPr marL="0" lvl="0" indent="0" algn="l" rtl="0">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0.75</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26650">
                <a:tc>
                  <a:txBody>
                    <a:bodyPr/>
                    <a:lstStyle/>
                    <a:p>
                      <a:pPr marL="0" lvl="0" indent="0" algn="l" rtl="0">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0.77</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426650">
                <a:tc>
                  <a:txBody>
                    <a:bodyPr/>
                    <a:lstStyle/>
                    <a:p>
                      <a:pPr marL="0" lvl="0" indent="0" algn="l" rtl="0">
                        <a:spcBef>
                          <a:spcPts val="0"/>
                        </a:spcBef>
                        <a:spcAft>
                          <a:spcPts val="0"/>
                        </a:spcAft>
                        <a:buNone/>
                      </a:pPr>
                      <a:r>
                        <a:rPr lang="en" sz="1800">
                          <a:latin typeface="Roboto"/>
                          <a:ea typeface="Roboto"/>
                          <a:cs typeface="Roboto"/>
                          <a:sym typeface="Roboto"/>
                        </a:rPr>
                        <a:t>7</a:t>
                      </a:r>
                      <a:endParaRPr sz="18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latin typeface="Roboto"/>
                          <a:ea typeface="Roboto"/>
                          <a:cs typeface="Roboto"/>
                          <a:sym typeface="Roboto"/>
                        </a:rPr>
                        <a:t>0.72</a:t>
                      </a:r>
                      <a:endParaRPr sz="1800">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53775" y="0"/>
            <a:ext cx="91440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t>Decision Tree Pruned Model</a:t>
            </a:r>
            <a:endParaRPr/>
          </a:p>
        </p:txBody>
      </p:sp>
      <p:graphicFrame>
        <p:nvGraphicFramePr>
          <p:cNvPr id="176" name="Google Shape;176;p25"/>
          <p:cNvGraphicFramePr/>
          <p:nvPr/>
        </p:nvGraphicFramePr>
        <p:xfrm>
          <a:off x="5585282" y="1309400"/>
          <a:ext cx="3000000" cy="3000000"/>
        </p:xfrm>
        <a:graphic>
          <a:graphicData uri="http://schemas.openxmlformats.org/drawingml/2006/table">
            <a:tbl>
              <a:tblPr firstRow="1" bandRow="1">
                <a:noFill/>
                <a:tableStyleId>{D7239756-B33D-4538-859A-13E70F7C4736}</a:tableStyleId>
              </a:tblPr>
              <a:tblGrid>
                <a:gridCol w="1042825">
                  <a:extLst>
                    <a:ext uri="{9D8B030D-6E8A-4147-A177-3AD203B41FA5}">
                      <a16:colId xmlns:a16="http://schemas.microsoft.com/office/drawing/2014/main" val="20000"/>
                    </a:ext>
                  </a:extLst>
                </a:gridCol>
                <a:gridCol w="1042825">
                  <a:extLst>
                    <a:ext uri="{9D8B030D-6E8A-4147-A177-3AD203B41FA5}">
                      <a16:colId xmlns:a16="http://schemas.microsoft.com/office/drawing/2014/main" val="20001"/>
                    </a:ext>
                  </a:extLst>
                </a:gridCol>
                <a:gridCol w="1042825">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0</a:t>
                      </a:r>
                      <a:endParaRPr sz="1800">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68600" marR="68600" marT="34300" marB="34300">
                    <a:solidFill>
                      <a:srgbClr val="EA9999"/>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0</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51</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1</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21</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11</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2"/>
                  </a:ext>
                </a:extLst>
              </a:tr>
            </a:tbl>
          </a:graphicData>
        </a:graphic>
      </p:graphicFrame>
      <p:sp>
        <p:nvSpPr>
          <p:cNvPr id="177" name="Google Shape;177;p25"/>
          <p:cNvSpPr txBox="1"/>
          <p:nvPr/>
        </p:nvSpPr>
        <p:spPr>
          <a:xfrm>
            <a:off x="4572000" y="1620049"/>
            <a:ext cx="946500" cy="723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800" b="1">
                <a:solidFill>
                  <a:schemeClr val="lt1"/>
                </a:solidFill>
                <a:latin typeface="Roboto"/>
                <a:ea typeface="Roboto"/>
                <a:cs typeface="Roboto"/>
                <a:sym typeface="Roboto"/>
              </a:rPr>
              <a:t>Actual</a:t>
            </a:r>
            <a:endParaRPr sz="1500">
              <a:latin typeface="Roboto"/>
              <a:ea typeface="Roboto"/>
              <a:cs typeface="Roboto"/>
              <a:sym typeface="Roboto"/>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25"/>
          <p:cNvSpPr txBox="1"/>
          <p:nvPr/>
        </p:nvSpPr>
        <p:spPr>
          <a:xfrm>
            <a:off x="6628111" y="820138"/>
            <a:ext cx="2115300" cy="276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600" b="1">
                <a:solidFill>
                  <a:schemeClr val="lt1"/>
                </a:solidFill>
                <a:latin typeface="Roboto"/>
                <a:ea typeface="Roboto"/>
                <a:cs typeface="Roboto"/>
                <a:sym typeface="Roboto"/>
              </a:rPr>
              <a:t>Predicted</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179" name="Google Shape;179;p25"/>
          <p:cNvSpPr txBox="1"/>
          <p:nvPr/>
        </p:nvSpPr>
        <p:spPr>
          <a:xfrm>
            <a:off x="0" y="2922750"/>
            <a:ext cx="4536300" cy="1971000"/>
          </a:xfrm>
          <a:prstGeom prst="rect">
            <a:avLst/>
          </a:prstGeom>
          <a:solidFill>
            <a:srgbClr val="FCE5CD"/>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Accuracy= (51+11) /(51+4+21+11)* 100 	=71.2%</a:t>
            </a: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True Positive Rate = 11/ (11+21) *100  = 34.3%</a:t>
            </a: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Specificity =  51/ (51+4) *100	 = 92.72%</a:t>
            </a:r>
            <a:endParaRPr sz="1600">
              <a:solidFill>
                <a:schemeClr val="dk1"/>
              </a:solidFill>
              <a:latin typeface="Roboto"/>
              <a:ea typeface="Roboto"/>
              <a:cs typeface="Roboto"/>
              <a:sym typeface="Roboto"/>
            </a:endParaRPr>
          </a:p>
        </p:txBody>
      </p:sp>
      <p:sp>
        <p:nvSpPr>
          <p:cNvPr id="180" name="Google Shape;180;p25"/>
          <p:cNvSpPr txBox="1"/>
          <p:nvPr/>
        </p:nvSpPr>
        <p:spPr>
          <a:xfrm>
            <a:off x="95100" y="900675"/>
            <a:ext cx="4193700" cy="12051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Note that Decision tree pruned model has low TPR, which means it is not performing well to predict positive cases</a:t>
            </a:r>
            <a:r>
              <a:rPr lang="en">
                <a:latin typeface="Calibri"/>
                <a:ea typeface="Calibri"/>
                <a:cs typeface="Calibri"/>
                <a:sym typeface="Calibri"/>
              </a:rPr>
              <a:t>.</a:t>
            </a:r>
            <a:endParaRPr sz="2000">
              <a:latin typeface="Roboto"/>
              <a:ea typeface="Roboto"/>
              <a:cs typeface="Roboto"/>
              <a:sym typeface="Roboto"/>
            </a:endParaRPr>
          </a:p>
        </p:txBody>
      </p:sp>
      <p:sp>
        <p:nvSpPr>
          <p:cNvPr id="181" name="Google Shape;181;p25"/>
          <p:cNvSpPr txBox="1"/>
          <p:nvPr/>
        </p:nvSpPr>
        <p:spPr>
          <a:xfrm>
            <a:off x="4572000" y="2556225"/>
            <a:ext cx="45363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a:latin typeface="Roboto"/>
              <a:ea typeface="Roboto"/>
              <a:cs typeface="Roboto"/>
              <a:sym typeface="Roboto"/>
            </a:endParaRPr>
          </a:p>
          <a:p>
            <a:pPr marL="215900" lvl="0" indent="-254000" algn="l" rtl="0">
              <a:spcBef>
                <a:spcPts val="0"/>
              </a:spcBef>
              <a:spcAft>
                <a:spcPts val="0"/>
              </a:spcAft>
              <a:buSzPts val="2000"/>
              <a:buFont typeface="Roboto"/>
              <a:buChar char="❏"/>
            </a:pPr>
            <a:r>
              <a:rPr lang="en" sz="2000">
                <a:latin typeface="Roboto"/>
                <a:ea typeface="Roboto"/>
                <a:cs typeface="Roboto"/>
                <a:sym typeface="Roboto"/>
              </a:rPr>
              <a:t>Specificity is good. Which means model is doing good in predicting negative cases.</a:t>
            </a:r>
            <a:endParaRPr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153775" y="0"/>
            <a:ext cx="91440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t>Random Forest Model</a:t>
            </a:r>
            <a:endParaRPr/>
          </a:p>
        </p:txBody>
      </p:sp>
      <p:graphicFrame>
        <p:nvGraphicFramePr>
          <p:cNvPr id="187" name="Google Shape;187;p26"/>
          <p:cNvGraphicFramePr/>
          <p:nvPr/>
        </p:nvGraphicFramePr>
        <p:xfrm>
          <a:off x="5585282" y="1309400"/>
          <a:ext cx="3000000" cy="3000000"/>
        </p:xfrm>
        <a:graphic>
          <a:graphicData uri="http://schemas.openxmlformats.org/drawingml/2006/table">
            <a:tbl>
              <a:tblPr firstRow="1" bandRow="1">
                <a:noFill/>
                <a:tableStyleId>{D7239756-B33D-4538-859A-13E70F7C4736}</a:tableStyleId>
              </a:tblPr>
              <a:tblGrid>
                <a:gridCol w="1042825">
                  <a:extLst>
                    <a:ext uri="{9D8B030D-6E8A-4147-A177-3AD203B41FA5}">
                      <a16:colId xmlns:a16="http://schemas.microsoft.com/office/drawing/2014/main" val="20000"/>
                    </a:ext>
                  </a:extLst>
                </a:gridCol>
                <a:gridCol w="1042825">
                  <a:extLst>
                    <a:ext uri="{9D8B030D-6E8A-4147-A177-3AD203B41FA5}">
                      <a16:colId xmlns:a16="http://schemas.microsoft.com/office/drawing/2014/main" val="20001"/>
                    </a:ext>
                  </a:extLst>
                </a:gridCol>
                <a:gridCol w="1042825">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0</a:t>
                      </a:r>
                      <a:endParaRPr sz="1800">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a:txBody>
                  <a:tcPr marL="68600" marR="68600" marT="34300" marB="34300">
                    <a:solidFill>
                      <a:srgbClr val="EA9999"/>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0</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44</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9</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800">
                          <a:solidFill>
                            <a:schemeClr val="lt1"/>
                          </a:solidFill>
                          <a:latin typeface="Roboto"/>
                          <a:ea typeface="Roboto"/>
                          <a:cs typeface="Roboto"/>
                          <a:sym typeface="Roboto"/>
                        </a:rPr>
                        <a:t>1</a:t>
                      </a:r>
                      <a:endParaRPr sz="1800">
                        <a:solidFill>
                          <a:schemeClr val="lt1"/>
                        </a:solidFill>
                        <a:latin typeface="Roboto"/>
                        <a:ea typeface="Roboto"/>
                        <a:cs typeface="Roboto"/>
                        <a:sym typeface="Roboto"/>
                      </a:endParaRPr>
                    </a:p>
                  </a:txBody>
                  <a:tcPr marL="68600" marR="68600" marT="34300" marB="34300">
                    <a:solidFill>
                      <a:srgbClr val="EA9999"/>
                    </a:solidFill>
                  </a:tcPr>
                </a:tc>
                <a:tc>
                  <a:txBody>
                    <a:bodyPr/>
                    <a:lstStyle/>
                    <a:p>
                      <a:pPr marL="0" marR="0" lvl="0" indent="0" algn="l" rtl="0">
                        <a:spcBef>
                          <a:spcPts val="0"/>
                        </a:spcBef>
                        <a:spcAft>
                          <a:spcPts val="0"/>
                        </a:spcAft>
                        <a:buNone/>
                      </a:pPr>
                      <a:r>
                        <a:rPr lang="en" sz="1800">
                          <a:latin typeface="Roboto"/>
                          <a:ea typeface="Roboto"/>
                          <a:cs typeface="Roboto"/>
                          <a:sym typeface="Roboto"/>
                        </a:rPr>
                        <a:t>10</a:t>
                      </a:r>
                      <a:endParaRPr sz="1800">
                        <a:latin typeface="Roboto"/>
                        <a:ea typeface="Roboto"/>
                        <a:cs typeface="Roboto"/>
                        <a:sym typeface="Roboto"/>
                      </a:endParaRPr>
                    </a:p>
                  </a:txBody>
                  <a:tcPr marL="68600" marR="68600" marT="34300" marB="34300"/>
                </a:tc>
                <a:tc>
                  <a:txBody>
                    <a:bodyPr/>
                    <a:lstStyle/>
                    <a:p>
                      <a:pPr marL="0" marR="0" lvl="0" indent="0" algn="l" rtl="0">
                        <a:spcBef>
                          <a:spcPts val="0"/>
                        </a:spcBef>
                        <a:spcAft>
                          <a:spcPts val="0"/>
                        </a:spcAft>
                        <a:buNone/>
                      </a:pPr>
                      <a:r>
                        <a:rPr lang="en" sz="1800">
                          <a:latin typeface="Roboto"/>
                          <a:ea typeface="Roboto"/>
                          <a:cs typeface="Roboto"/>
                          <a:sym typeface="Roboto"/>
                        </a:rPr>
                        <a:t>23</a:t>
                      </a:r>
                      <a:endParaRPr sz="1800">
                        <a:latin typeface="Roboto"/>
                        <a:ea typeface="Roboto"/>
                        <a:cs typeface="Roboto"/>
                        <a:sym typeface="Roboto"/>
                      </a:endParaRPr>
                    </a:p>
                  </a:txBody>
                  <a:tcPr marL="68600" marR="68600" marT="34300" marB="34300"/>
                </a:tc>
                <a:extLst>
                  <a:ext uri="{0D108BD9-81ED-4DB2-BD59-A6C34878D82A}">
                    <a16:rowId xmlns:a16="http://schemas.microsoft.com/office/drawing/2014/main" val="10002"/>
                  </a:ext>
                </a:extLst>
              </a:tr>
            </a:tbl>
          </a:graphicData>
        </a:graphic>
      </p:graphicFrame>
      <p:sp>
        <p:nvSpPr>
          <p:cNvPr id="188" name="Google Shape;188;p26"/>
          <p:cNvSpPr txBox="1"/>
          <p:nvPr/>
        </p:nvSpPr>
        <p:spPr>
          <a:xfrm>
            <a:off x="4572000" y="1620049"/>
            <a:ext cx="946500" cy="723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800" b="1">
                <a:solidFill>
                  <a:schemeClr val="lt1"/>
                </a:solidFill>
                <a:latin typeface="Roboto"/>
                <a:ea typeface="Roboto"/>
                <a:cs typeface="Roboto"/>
                <a:sym typeface="Roboto"/>
              </a:rPr>
              <a:t>Actual</a:t>
            </a:r>
            <a:endParaRPr sz="1500">
              <a:latin typeface="Roboto"/>
              <a:ea typeface="Roboto"/>
              <a:cs typeface="Roboto"/>
              <a:sym typeface="Roboto"/>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89;p26"/>
          <p:cNvSpPr txBox="1"/>
          <p:nvPr/>
        </p:nvSpPr>
        <p:spPr>
          <a:xfrm>
            <a:off x="6628111" y="820138"/>
            <a:ext cx="2115300" cy="276900"/>
          </a:xfrm>
          <a:prstGeom prst="rect">
            <a:avLst/>
          </a:prstGeom>
          <a:solidFill>
            <a:srgbClr val="EA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 sz="1600" b="1">
                <a:solidFill>
                  <a:schemeClr val="lt1"/>
                </a:solidFill>
                <a:latin typeface="Roboto"/>
                <a:ea typeface="Roboto"/>
                <a:cs typeface="Roboto"/>
                <a:sym typeface="Roboto"/>
              </a:rPr>
              <a:t>Predicted</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190" name="Google Shape;190;p26"/>
          <p:cNvSpPr txBox="1"/>
          <p:nvPr/>
        </p:nvSpPr>
        <p:spPr>
          <a:xfrm>
            <a:off x="0" y="2922750"/>
            <a:ext cx="4536300" cy="1971000"/>
          </a:xfrm>
          <a:prstGeom prst="rect">
            <a:avLst/>
          </a:prstGeom>
          <a:solidFill>
            <a:srgbClr val="FCE5CD"/>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Accuracy= (44+23) /(44+9+10+23)* 100 = 77.9%</a:t>
            </a: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600">
                <a:solidFill>
                  <a:schemeClr val="dk1"/>
                </a:solidFill>
                <a:latin typeface="Roboto"/>
                <a:ea typeface="Roboto"/>
                <a:cs typeface="Roboto"/>
                <a:sym typeface="Roboto"/>
              </a:rPr>
              <a:t>True Positive Rate = 23/ (23+10) *100 = 69.9%</a:t>
            </a:r>
            <a:endParaRPr sz="1600">
              <a:solidFill>
                <a:schemeClr val="dk1"/>
              </a:solidFill>
              <a:latin typeface="Roboto"/>
              <a:ea typeface="Roboto"/>
              <a:cs typeface="Roboto"/>
              <a:sym typeface="Roboto"/>
            </a:endParaRPr>
          </a:p>
          <a:p>
            <a:pPr marL="0" lvl="0" indent="0" algn="l" rtl="0">
              <a:spcBef>
                <a:spcPts val="0"/>
              </a:spcBef>
              <a:spcAft>
                <a:spcPts val="0"/>
              </a:spcAft>
              <a:buClr>
                <a:srgbClr val="000000"/>
              </a:buClr>
              <a:buFont typeface="Arial"/>
              <a:buNone/>
            </a:pPr>
            <a:endParaRPr>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1600">
                <a:solidFill>
                  <a:schemeClr val="dk1"/>
                </a:solidFill>
                <a:latin typeface="Roboto"/>
                <a:ea typeface="Roboto"/>
                <a:cs typeface="Roboto"/>
                <a:sym typeface="Roboto"/>
              </a:rPr>
              <a:t>Specificity =  44/ (44+9) *100 = 83%</a:t>
            </a:r>
            <a:endParaRPr sz="1600">
              <a:solidFill>
                <a:schemeClr val="dk1"/>
              </a:solidFill>
              <a:latin typeface="Roboto"/>
              <a:ea typeface="Roboto"/>
              <a:cs typeface="Roboto"/>
              <a:sym typeface="Roboto"/>
            </a:endParaRPr>
          </a:p>
        </p:txBody>
      </p:sp>
      <p:sp>
        <p:nvSpPr>
          <p:cNvPr id="191" name="Google Shape;191;p26"/>
          <p:cNvSpPr txBox="1"/>
          <p:nvPr/>
        </p:nvSpPr>
        <p:spPr>
          <a:xfrm>
            <a:off x="95100" y="900675"/>
            <a:ext cx="4193700" cy="12051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Note that Random forest model has comparatively good TPR, which means it is predicting positive cases better than all our previous model.</a:t>
            </a:r>
            <a:endParaRPr sz="2000">
              <a:latin typeface="Roboto"/>
              <a:ea typeface="Roboto"/>
              <a:cs typeface="Roboto"/>
              <a:sym typeface="Roboto"/>
            </a:endParaRPr>
          </a:p>
          <a:p>
            <a:pPr marL="457200" lvl="0" indent="0" algn="l" rtl="0">
              <a:spcBef>
                <a:spcPts val="0"/>
              </a:spcBef>
              <a:spcAft>
                <a:spcPts val="0"/>
              </a:spcAft>
              <a:buNone/>
            </a:pPr>
            <a:endParaRPr sz="2000">
              <a:latin typeface="Roboto"/>
              <a:ea typeface="Roboto"/>
              <a:cs typeface="Roboto"/>
              <a:sym typeface="Roboto"/>
            </a:endParaRPr>
          </a:p>
        </p:txBody>
      </p:sp>
      <p:sp>
        <p:nvSpPr>
          <p:cNvPr id="192" name="Google Shape;192;p26"/>
          <p:cNvSpPr txBox="1"/>
          <p:nvPr/>
        </p:nvSpPr>
        <p:spPr>
          <a:xfrm>
            <a:off x="4572000" y="2556225"/>
            <a:ext cx="45363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a:latin typeface="Roboto"/>
                <a:ea typeface="Roboto"/>
                <a:cs typeface="Roboto"/>
                <a:sym typeface="Roboto"/>
              </a:rPr>
              <a:t>Specificity is good. Which means model is doing good in predicting negative cases.</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body" idx="1"/>
          </p:nvPr>
        </p:nvSpPr>
        <p:spPr>
          <a:xfrm>
            <a:off x="0" y="688500"/>
            <a:ext cx="8832300" cy="24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457200" lvl="0" indent="-355600" algn="l" rtl="0">
              <a:spcBef>
                <a:spcPts val="1600"/>
              </a:spcBef>
              <a:spcAft>
                <a:spcPts val="0"/>
              </a:spcAft>
              <a:buSzPts val="2000"/>
              <a:buChar char="❏"/>
            </a:pPr>
            <a:r>
              <a:rPr lang="en" sz="2000">
                <a:solidFill>
                  <a:srgbClr val="000000"/>
                </a:solidFill>
              </a:rPr>
              <a:t>From the above accuracy details we prefer Random forest over Logistic regression over Decision tree.</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The best TPR was found for Random Forest Model ie.</a:t>
            </a:r>
            <a:r>
              <a:rPr lang="en" sz="2000" b="1">
                <a:solidFill>
                  <a:srgbClr val="FFFF00"/>
                </a:solidFill>
              </a:rPr>
              <a:t> </a:t>
            </a:r>
            <a:r>
              <a:rPr lang="en" sz="2000" b="1">
                <a:solidFill>
                  <a:srgbClr val="000000"/>
                </a:solidFill>
              </a:rPr>
              <a:t>69.9%</a:t>
            </a:r>
            <a:r>
              <a:rPr lang="en" sz="2000">
                <a:solidFill>
                  <a:srgbClr val="000000"/>
                </a:solidFill>
              </a:rPr>
              <a:t> compared to DT(pruned) = 34.3% and LR = 25%</a:t>
            </a:r>
            <a:endParaRPr sz="2000">
              <a:solidFill>
                <a:srgbClr val="000000"/>
              </a:solidFill>
            </a:endParaRPr>
          </a:p>
          <a:p>
            <a:pPr marL="0" lvl="0" indent="0" algn="l" rtl="0">
              <a:spcBef>
                <a:spcPts val="1600"/>
              </a:spcBef>
              <a:spcAft>
                <a:spcPts val="1600"/>
              </a:spcAft>
              <a:buNone/>
            </a:pPr>
            <a:endParaRPr/>
          </a:p>
        </p:txBody>
      </p:sp>
      <p:graphicFrame>
        <p:nvGraphicFramePr>
          <p:cNvPr id="198" name="Google Shape;198;p27"/>
          <p:cNvGraphicFramePr/>
          <p:nvPr/>
        </p:nvGraphicFramePr>
        <p:xfrm>
          <a:off x="518375" y="892700"/>
          <a:ext cx="3000000" cy="3000000"/>
        </p:xfrm>
        <a:graphic>
          <a:graphicData uri="http://schemas.openxmlformats.org/drawingml/2006/table">
            <a:tbl>
              <a:tblPr>
                <a:noFill/>
                <a:tableStyleId>{05FDC7FE-B34D-4128-B214-81C0ADC2585B}</a:tableStyleId>
              </a:tblPr>
              <a:tblGrid>
                <a:gridCol w="5936600">
                  <a:extLst>
                    <a:ext uri="{9D8B030D-6E8A-4147-A177-3AD203B41FA5}">
                      <a16:colId xmlns:a16="http://schemas.microsoft.com/office/drawing/2014/main" val="20000"/>
                    </a:ext>
                  </a:extLst>
                </a:gridCol>
                <a:gridCol w="2490400">
                  <a:extLst>
                    <a:ext uri="{9D8B030D-6E8A-4147-A177-3AD203B41FA5}">
                      <a16:colId xmlns:a16="http://schemas.microsoft.com/office/drawing/2014/main" val="20001"/>
                    </a:ext>
                  </a:extLst>
                </a:gridCol>
              </a:tblGrid>
              <a:tr h="502925">
                <a:tc>
                  <a:txBody>
                    <a:bodyPr/>
                    <a:lstStyle/>
                    <a:p>
                      <a:pPr marL="0" lvl="0" indent="0" algn="ctr" rtl="0">
                        <a:spcBef>
                          <a:spcPts val="0"/>
                        </a:spcBef>
                        <a:spcAft>
                          <a:spcPts val="0"/>
                        </a:spcAft>
                        <a:buNone/>
                      </a:pPr>
                      <a:r>
                        <a:rPr lang="en" sz="2200" b="1">
                          <a:latin typeface="Roboto"/>
                          <a:ea typeface="Roboto"/>
                          <a:cs typeface="Roboto"/>
                          <a:sym typeface="Roboto"/>
                        </a:rPr>
                        <a:t>MODEL</a:t>
                      </a:r>
                      <a:endParaRPr sz="22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2200" b="1">
                          <a:latin typeface="Roboto"/>
                          <a:ea typeface="Roboto"/>
                          <a:cs typeface="Roboto"/>
                          <a:sym typeface="Roboto"/>
                        </a:rPr>
                        <a:t>ACCURACY</a:t>
                      </a:r>
                      <a:endParaRPr sz="2200" b="1">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481775">
                <a:tc>
                  <a:txBody>
                    <a:bodyPr/>
                    <a:lstStyle/>
                    <a:p>
                      <a:pPr marL="0" lvl="0" indent="0" algn="ctr" rtl="0">
                        <a:spcBef>
                          <a:spcPts val="0"/>
                        </a:spcBef>
                        <a:spcAft>
                          <a:spcPts val="0"/>
                        </a:spcAft>
                        <a:buNone/>
                      </a:pPr>
                      <a:r>
                        <a:rPr lang="en" sz="2000">
                          <a:latin typeface="Roboto"/>
                          <a:ea typeface="Roboto"/>
                          <a:cs typeface="Roboto"/>
                          <a:sym typeface="Roboto"/>
                        </a:rPr>
                        <a:t>Logistic Regression</a:t>
                      </a:r>
                      <a:endParaRPr sz="20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2000">
                          <a:latin typeface="Roboto"/>
                          <a:ea typeface="Roboto"/>
                          <a:cs typeface="Roboto"/>
                          <a:sym typeface="Roboto"/>
                        </a:rPr>
                        <a:t>73.75 %</a:t>
                      </a:r>
                      <a:endParaRPr sz="2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481775">
                <a:tc>
                  <a:txBody>
                    <a:bodyPr/>
                    <a:lstStyle/>
                    <a:p>
                      <a:pPr marL="0" lvl="0" indent="0" algn="ctr" rtl="0">
                        <a:spcBef>
                          <a:spcPts val="0"/>
                        </a:spcBef>
                        <a:spcAft>
                          <a:spcPts val="0"/>
                        </a:spcAft>
                        <a:buNone/>
                      </a:pPr>
                      <a:r>
                        <a:rPr lang="en" sz="2000">
                          <a:latin typeface="Roboto"/>
                          <a:ea typeface="Roboto"/>
                          <a:cs typeface="Roboto"/>
                          <a:sym typeface="Roboto"/>
                        </a:rPr>
                        <a:t>Decision tree Full Grown</a:t>
                      </a:r>
                      <a:endParaRPr sz="20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2000">
                          <a:latin typeface="Roboto"/>
                          <a:ea typeface="Roboto"/>
                          <a:cs typeface="Roboto"/>
                          <a:sym typeface="Roboto"/>
                        </a:rPr>
                        <a:t>72.7%</a:t>
                      </a:r>
                      <a:endParaRPr sz="200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81775">
                <a:tc>
                  <a:txBody>
                    <a:bodyPr/>
                    <a:lstStyle/>
                    <a:p>
                      <a:pPr marL="0" lvl="0" indent="0" algn="ctr" rtl="0">
                        <a:spcBef>
                          <a:spcPts val="0"/>
                        </a:spcBef>
                        <a:spcAft>
                          <a:spcPts val="0"/>
                        </a:spcAft>
                        <a:buNone/>
                      </a:pPr>
                      <a:r>
                        <a:rPr lang="en" sz="2000">
                          <a:latin typeface="Roboto"/>
                          <a:ea typeface="Roboto"/>
                          <a:cs typeface="Roboto"/>
                          <a:sym typeface="Roboto"/>
                        </a:rPr>
                        <a:t>Decision Tree Pruned Model</a:t>
                      </a:r>
                      <a:endParaRPr sz="20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2000">
                          <a:latin typeface="Roboto"/>
                          <a:ea typeface="Roboto"/>
                          <a:cs typeface="Roboto"/>
                          <a:sym typeface="Roboto"/>
                        </a:rPr>
                        <a:t>71.2%</a:t>
                      </a:r>
                      <a:endParaRPr sz="200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81775">
                <a:tc>
                  <a:txBody>
                    <a:bodyPr/>
                    <a:lstStyle/>
                    <a:p>
                      <a:pPr marL="0" lvl="0" indent="0" algn="ctr" rtl="0">
                        <a:spcBef>
                          <a:spcPts val="0"/>
                        </a:spcBef>
                        <a:spcAft>
                          <a:spcPts val="0"/>
                        </a:spcAft>
                        <a:buNone/>
                      </a:pPr>
                      <a:r>
                        <a:rPr lang="en" sz="2000">
                          <a:latin typeface="Roboto"/>
                          <a:ea typeface="Roboto"/>
                          <a:cs typeface="Roboto"/>
                          <a:sym typeface="Roboto"/>
                        </a:rPr>
                        <a:t>Random Forest</a:t>
                      </a:r>
                      <a:endParaRPr sz="20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2000">
                          <a:latin typeface="Roboto"/>
                          <a:ea typeface="Roboto"/>
                          <a:cs typeface="Roboto"/>
                          <a:sym typeface="Roboto"/>
                        </a:rPr>
                        <a:t>77.9 %</a:t>
                      </a:r>
                      <a:endParaRPr sz="2000">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bl>
          </a:graphicData>
        </a:graphic>
      </p:graphicFrame>
      <p:sp>
        <p:nvSpPr>
          <p:cNvPr id="199" name="Google Shape;199;p27"/>
          <p:cNvSpPr txBox="1"/>
          <p:nvPr/>
        </p:nvSpPr>
        <p:spPr>
          <a:xfrm>
            <a:off x="0" y="0"/>
            <a:ext cx="9144000" cy="62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a:solidFill>
                  <a:schemeClr val="dk1"/>
                </a:solidFill>
                <a:latin typeface="Roboto"/>
                <a:ea typeface="Roboto"/>
                <a:cs typeface="Roboto"/>
                <a:sym typeface="Roboto"/>
              </a:rPr>
              <a:t>Selection of Model based on Accuracy</a:t>
            </a:r>
            <a:endParaRPr sz="3000" b="1">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body" idx="1"/>
          </p:nvPr>
        </p:nvSpPr>
        <p:spPr>
          <a:xfrm>
            <a:off x="0" y="743875"/>
            <a:ext cx="7123200" cy="40485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Char char="❏"/>
            </a:pPr>
            <a:r>
              <a:rPr lang="en" sz="2000">
                <a:solidFill>
                  <a:srgbClr val="000000"/>
                </a:solidFill>
              </a:rPr>
              <a:t>Random Forest model has highest accuracy compared to Logistic Regression and Decision Tree.</a:t>
            </a: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We can predict with 78% accuracy whether the person has diabetes or not.</a:t>
            </a: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Pruning did not help much in improving accuracy for this data.</a:t>
            </a: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There is around 21% uncertainty in misclassifying the person with disease, though we can improve the model with more more data.</a:t>
            </a:r>
            <a:endParaRPr sz="2000">
              <a:solidFill>
                <a:srgbClr val="000000"/>
              </a:solidFill>
            </a:endParaRPr>
          </a:p>
          <a:p>
            <a:pPr marL="0" lvl="0" indent="0" algn="l" rtl="0">
              <a:spcBef>
                <a:spcPts val="0"/>
              </a:spcBef>
              <a:spcAft>
                <a:spcPts val="0"/>
              </a:spcAft>
              <a:buNone/>
            </a:pPr>
            <a:endParaRPr sz="2000"/>
          </a:p>
        </p:txBody>
      </p:sp>
      <p:sp>
        <p:nvSpPr>
          <p:cNvPr id="205" name="Google Shape;205;p28"/>
          <p:cNvSpPr txBox="1">
            <a:spLocks noGrp="1"/>
          </p:cNvSpPr>
          <p:nvPr>
            <p:ph type="title"/>
          </p:nvPr>
        </p:nvSpPr>
        <p:spPr>
          <a:xfrm>
            <a:off x="0" y="0"/>
            <a:ext cx="9144000" cy="98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t>Conclusion</a:t>
            </a:r>
            <a:endParaRPr sz="3100"/>
          </a:p>
        </p:txBody>
      </p:sp>
      <p:pic>
        <p:nvPicPr>
          <p:cNvPr id="206" name="Google Shape;206;p28"/>
          <p:cNvPicPr preferRelativeResize="0"/>
          <p:nvPr/>
        </p:nvPicPr>
        <p:blipFill>
          <a:blip r:embed="rId3">
            <a:alphaModFix/>
          </a:blip>
          <a:stretch>
            <a:fillRect/>
          </a:stretch>
        </p:blipFill>
        <p:spPr>
          <a:xfrm>
            <a:off x="7289075" y="895350"/>
            <a:ext cx="1716000" cy="246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623400" y="2252325"/>
            <a:ext cx="8520600" cy="6078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sz="4000" b="1"/>
              <a:t>THANK YOU</a:t>
            </a:r>
            <a:endParaRPr sz="4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0" y="597900"/>
            <a:ext cx="9144000" cy="1751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dirty="0">
                <a:solidFill>
                  <a:srgbClr val="000000"/>
                </a:solidFill>
              </a:rPr>
              <a:t>Diabetes is one of the deadliest diseases in the world. It is not only a disease but also creator of different kinds of diseases like heart attack, blindness etc.Since the disease burden of diabetes is increasing by the day, diagnosis of diabetes at an early stage of the disease is essential for effective treatment and control of diabetes.</a:t>
            </a:r>
            <a:endParaRPr sz="2000" dirty="0">
              <a:solidFill>
                <a:srgbClr val="000000"/>
              </a:solidFill>
            </a:endParaRPr>
          </a:p>
          <a:p>
            <a:pPr marL="0" lvl="0" indent="0" algn="l" rtl="0">
              <a:spcBef>
                <a:spcPts val="0"/>
              </a:spcBef>
              <a:spcAft>
                <a:spcPts val="0"/>
              </a:spcAft>
              <a:buNone/>
            </a:pPr>
            <a:endParaRPr sz="2400" dirty="0"/>
          </a:p>
          <a:p>
            <a:pPr marL="0" lvl="0" indent="0" algn="l" rtl="0">
              <a:spcBef>
                <a:spcPts val="1600"/>
              </a:spcBef>
              <a:spcAft>
                <a:spcPts val="1600"/>
              </a:spcAft>
              <a:buNone/>
            </a:pPr>
            <a:endParaRPr sz="2000" dirty="0"/>
          </a:p>
        </p:txBody>
      </p:sp>
      <p:sp>
        <p:nvSpPr>
          <p:cNvPr id="93" name="Google Shape;93;p14"/>
          <p:cNvSpPr txBox="1"/>
          <p:nvPr/>
        </p:nvSpPr>
        <p:spPr>
          <a:xfrm>
            <a:off x="0" y="-2175"/>
            <a:ext cx="9144000" cy="5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dirty="0">
                <a:solidFill>
                  <a:schemeClr val="dk1"/>
                </a:solidFill>
                <a:latin typeface="Roboto"/>
                <a:ea typeface="Roboto"/>
                <a:cs typeface="Roboto"/>
                <a:sym typeface="Roboto"/>
              </a:rPr>
              <a:t>Problem statement</a:t>
            </a:r>
            <a:r>
              <a:rPr lang="en" sz="3000" dirty="0">
                <a:solidFill>
                  <a:schemeClr val="dk1"/>
                </a:solidFill>
                <a:latin typeface="Roboto"/>
                <a:ea typeface="Roboto"/>
                <a:cs typeface="Roboto"/>
                <a:sym typeface="Roboto"/>
              </a:rPr>
              <a:t> </a:t>
            </a:r>
            <a:endParaRPr sz="3000" dirty="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endParaRPr sz="3000" dirty="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endParaRPr sz="3000" dirty="0">
              <a:solidFill>
                <a:schemeClr val="dk1"/>
              </a:solidFill>
              <a:latin typeface="Roboto"/>
              <a:ea typeface="Roboto"/>
              <a:cs typeface="Roboto"/>
              <a:sym typeface="Roboto"/>
            </a:endParaRPr>
          </a:p>
          <a:p>
            <a:pPr marL="0" lvl="0" indent="0" algn="l" rtl="0">
              <a:lnSpc>
                <a:spcPct val="80000"/>
              </a:lnSpc>
              <a:spcBef>
                <a:spcPts val="1600"/>
              </a:spcBef>
              <a:spcAft>
                <a:spcPts val="0"/>
              </a:spcAft>
              <a:buNone/>
            </a:pPr>
            <a:endParaRPr sz="3000" dirty="0">
              <a:solidFill>
                <a:schemeClr val="dk1"/>
              </a:solidFill>
              <a:latin typeface="Roboto"/>
              <a:ea typeface="Roboto"/>
              <a:cs typeface="Roboto"/>
              <a:sym typeface="Roboto"/>
            </a:endParaRPr>
          </a:p>
          <a:p>
            <a:pPr marL="0" lvl="0" indent="457200" algn="l" rtl="0">
              <a:lnSpc>
                <a:spcPct val="80000"/>
              </a:lnSpc>
              <a:spcBef>
                <a:spcPts val="0"/>
              </a:spcBef>
              <a:spcAft>
                <a:spcPts val="0"/>
              </a:spcAft>
              <a:buNone/>
            </a:pPr>
            <a:endParaRPr sz="2000" dirty="0">
              <a:solidFill>
                <a:schemeClr val="dk2"/>
              </a:solidFill>
              <a:latin typeface="Roboto"/>
              <a:ea typeface="Roboto"/>
              <a:cs typeface="Roboto"/>
              <a:sym typeface="Roboto"/>
            </a:endParaRPr>
          </a:p>
          <a:p>
            <a:pPr marL="0" lvl="0" indent="0" algn="l" rtl="0">
              <a:lnSpc>
                <a:spcPct val="80000"/>
              </a:lnSpc>
              <a:spcBef>
                <a:spcPts val="0"/>
              </a:spcBef>
              <a:spcAft>
                <a:spcPts val="0"/>
              </a:spcAft>
              <a:buNone/>
            </a:pPr>
            <a:r>
              <a:rPr lang="en" sz="3000" b="1" dirty="0">
                <a:solidFill>
                  <a:schemeClr val="dk1"/>
                </a:solidFill>
                <a:latin typeface="Roboto"/>
                <a:ea typeface="Roboto"/>
                <a:cs typeface="Roboto"/>
                <a:sym typeface="Roboto"/>
              </a:rPr>
              <a:t>Objective</a:t>
            </a:r>
            <a:endParaRPr sz="2000" dirty="0">
              <a:solidFill>
                <a:schemeClr val="dk2"/>
              </a:solidFill>
              <a:latin typeface="Roboto"/>
              <a:ea typeface="Roboto"/>
              <a:cs typeface="Roboto"/>
              <a:sym typeface="Roboto"/>
            </a:endParaRPr>
          </a:p>
          <a:p>
            <a:pPr marL="0" lvl="0" indent="457200" algn="l" rtl="0">
              <a:lnSpc>
                <a:spcPct val="80000"/>
              </a:lnSpc>
              <a:spcBef>
                <a:spcPts val="0"/>
              </a:spcBef>
              <a:spcAft>
                <a:spcPts val="0"/>
              </a:spcAft>
              <a:buNone/>
            </a:pPr>
            <a:endParaRPr sz="2000" dirty="0">
              <a:solidFill>
                <a:schemeClr val="dk2"/>
              </a:solidFill>
              <a:latin typeface="Roboto"/>
              <a:ea typeface="Roboto"/>
              <a:cs typeface="Roboto"/>
              <a:sym typeface="Roboto"/>
            </a:endParaRPr>
          </a:p>
          <a:p>
            <a:pPr marL="457200" lvl="0" indent="0" algn="l" rtl="0">
              <a:lnSpc>
                <a:spcPct val="100000"/>
              </a:lnSpc>
              <a:spcBef>
                <a:spcPts val="0"/>
              </a:spcBef>
              <a:spcAft>
                <a:spcPts val="0"/>
              </a:spcAft>
              <a:buNone/>
            </a:pPr>
            <a:r>
              <a:rPr lang="en" sz="2000" dirty="0">
                <a:latin typeface="Roboto"/>
                <a:ea typeface="Roboto"/>
                <a:cs typeface="Roboto"/>
                <a:sym typeface="Roboto"/>
              </a:rPr>
              <a:t>To identify accurately whether the subject under analysis</a:t>
            </a:r>
            <a:endParaRPr sz="2000" dirty="0">
              <a:latin typeface="Roboto"/>
              <a:ea typeface="Roboto"/>
              <a:cs typeface="Roboto"/>
              <a:sym typeface="Roboto"/>
            </a:endParaRPr>
          </a:p>
          <a:p>
            <a:pPr marL="457200" lvl="0" indent="0" algn="l" rtl="0">
              <a:lnSpc>
                <a:spcPct val="100000"/>
              </a:lnSpc>
              <a:spcBef>
                <a:spcPts val="0"/>
              </a:spcBef>
              <a:spcAft>
                <a:spcPts val="0"/>
              </a:spcAft>
              <a:buNone/>
            </a:pPr>
            <a:r>
              <a:rPr lang="en" sz="2000" dirty="0">
                <a:latin typeface="Roboto"/>
                <a:ea typeface="Roboto"/>
                <a:cs typeface="Roboto"/>
                <a:sym typeface="Roboto"/>
              </a:rPr>
              <a:t>has diabetes or not based on a set of variables and</a:t>
            </a:r>
            <a:endParaRPr sz="2000" dirty="0">
              <a:latin typeface="Roboto"/>
              <a:ea typeface="Roboto"/>
              <a:cs typeface="Roboto"/>
              <a:sym typeface="Roboto"/>
            </a:endParaRPr>
          </a:p>
          <a:p>
            <a:pPr marL="457200" lvl="0" indent="0" algn="l" rtl="0">
              <a:lnSpc>
                <a:spcPct val="100000"/>
              </a:lnSpc>
              <a:spcBef>
                <a:spcPts val="0"/>
              </a:spcBef>
              <a:spcAft>
                <a:spcPts val="0"/>
              </a:spcAft>
              <a:buNone/>
            </a:pPr>
            <a:r>
              <a:rPr lang="en" sz="2000" dirty="0">
                <a:latin typeface="Roboto"/>
                <a:ea typeface="Roboto"/>
                <a:cs typeface="Roboto"/>
                <a:sym typeface="Roboto"/>
              </a:rPr>
              <a:t>compare the accuracy obtained from implementing</a:t>
            </a:r>
            <a:endParaRPr sz="2000" dirty="0">
              <a:latin typeface="Roboto"/>
              <a:ea typeface="Roboto"/>
              <a:cs typeface="Roboto"/>
              <a:sym typeface="Roboto"/>
            </a:endParaRPr>
          </a:p>
          <a:p>
            <a:pPr marL="457200" lvl="0" indent="0" algn="l" rtl="0">
              <a:lnSpc>
                <a:spcPct val="100000"/>
              </a:lnSpc>
              <a:spcBef>
                <a:spcPts val="0"/>
              </a:spcBef>
              <a:spcAft>
                <a:spcPts val="0"/>
              </a:spcAft>
              <a:buNone/>
            </a:pPr>
            <a:r>
              <a:rPr lang="en" sz="2000" dirty="0">
                <a:latin typeface="Roboto"/>
                <a:ea typeface="Roboto"/>
                <a:cs typeface="Roboto"/>
                <a:sym typeface="Roboto"/>
              </a:rPr>
              <a:t>different models</a:t>
            </a:r>
            <a:endParaRPr sz="30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27825" y="1304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About the Data</a:t>
            </a:r>
            <a:endParaRPr b="1"/>
          </a:p>
        </p:txBody>
      </p:sp>
      <p:sp>
        <p:nvSpPr>
          <p:cNvPr id="99" name="Google Shape;99;p15"/>
          <p:cNvSpPr txBox="1">
            <a:spLocks noGrp="1"/>
          </p:cNvSpPr>
          <p:nvPr>
            <p:ph type="body" idx="1"/>
          </p:nvPr>
        </p:nvSpPr>
        <p:spPr>
          <a:xfrm>
            <a:off x="227825" y="960700"/>
            <a:ext cx="8520600" cy="33390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Char char="❏"/>
            </a:pPr>
            <a:r>
              <a:rPr lang="en" sz="2000" dirty="0">
                <a:solidFill>
                  <a:srgbClr val="000000"/>
                </a:solidFill>
              </a:rPr>
              <a:t>This dataset is originally from the National Institute of Diabetes and Digestive and Kidney Diseases.In particular, all patients here are females at least 21 years old of Pima Indian heritage.</a:t>
            </a:r>
            <a:endParaRPr sz="2000" dirty="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 sz="2000" dirty="0">
                <a:solidFill>
                  <a:srgbClr val="000000"/>
                </a:solidFill>
              </a:rPr>
              <a:t>The dataset consist of 768 samples, out of which 500 are non diabetic while 269 are diabetic people.</a:t>
            </a:r>
            <a:endParaRPr sz="2000" dirty="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 sz="2000" dirty="0">
                <a:solidFill>
                  <a:srgbClr val="000000"/>
                </a:solidFill>
              </a:rPr>
              <a:t>All patients are females of at least 21 years of age.</a:t>
            </a:r>
            <a:endParaRPr sz="2000" dirty="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 sz="2000" dirty="0">
                <a:solidFill>
                  <a:srgbClr val="000000"/>
                </a:solidFill>
              </a:rPr>
              <a:t>The dataset has total 9 attributes out of which 8 are independent variables and one is the dependent variable i.e. target variable which determines whether  patient is having diabetes or not.</a:t>
            </a:r>
            <a:endParaRPr sz="2000"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2157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Dictionary</a:t>
            </a:r>
            <a:endParaRPr b="1"/>
          </a:p>
        </p:txBody>
      </p:sp>
      <p:graphicFrame>
        <p:nvGraphicFramePr>
          <p:cNvPr id="105" name="Google Shape;105;p16"/>
          <p:cNvGraphicFramePr/>
          <p:nvPr/>
        </p:nvGraphicFramePr>
        <p:xfrm>
          <a:off x="81000" y="856720"/>
          <a:ext cx="6229850" cy="3960665"/>
        </p:xfrm>
        <a:graphic>
          <a:graphicData uri="http://schemas.openxmlformats.org/drawingml/2006/table">
            <a:tbl>
              <a:tblPr>
                <a:noFill/>
                <a:tableStyleId>{05FDC7FE-B34D-4128-B214-81C0ADC2585B}</a:tableStyleId>
              </a:tblPr>
              <a:tblGrid>
                <a:gridCol w="2363850">
                  <a:extLst>
                    <a:ext uri="{9D8B030D-6E8A-4147-A177-3AD203B41FA5}">
                      <a16:colId xmlns:a16="http://schemas.microsoft.com/office/drawing/2014/main" val="20000"/>
                    </a:ext>
                  </a:extLst>
                </a:gridCol>
                <a:gridCol w="3866000">
                  <a:extLst>
                    <a:ext uri="{9D8B030D-6E8A-4147-A177-3AD203B41FA5}">
                      <a16:colId xmlns:a16="http://schemas.microsoft.com/office/drawing/2014/main" val="20001"/>
                    </a:ext>
                  </a:extLst>
                </a:gridCol>
              </a:tblGrid>
              <a:tr h="407175">
                <a:tc>
                  <a:txBody>
                    <a:bodyPr/>
                    <a:lstStyle/>
                    <a:p>
                      <a:pPr marL="0" lvl="0" indent="0" algn="l" rtl="0">
                        <a:lnSpc>
                          <a:spcPct val="50000"/>
                        </a:lnSpc>
                        <a:spcBef>
                          <a:spcPts val="0"/>
                        </a:spcBef>
                        <a:spcAft>
                          <a:spcPts val="1000"/>
                        </a:spcAft>
                        <a:buNone/>
                      </a:pPr>
                      <a:r>
                        <a:rPr lang="en" dirty="0">
                          <a:latin typeface="Roboto"/>
                          <a:ea typeface="Roboto"/>
                          <a:cs typeface="Roboto"/>
                          <a:sym typeface="Roboto"/>
                        </a:rPr>
                        <a:t>Pregnancies </a:t>
                      </a:r>
                      <a:endParaRPr dirty="0">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1000"/>
                        </a:spcAft>
                        <a:buNone/>
                      </a:pPr>
                      <a:r>
                        <a:rPr lang="en">
                          <a:latin typeface="Roboto"/>
                          <a:ea typeface="Roboto"/>
                          <a:cs typeface="Roboto"/>
                          <a:sym typeface="Roboto"/>
                        </a:rPr>
                        <a:t>The no. of times a subject was pregnant</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407175">
                <a:tc>
                  <a:txBody>
                    <a:bodyPr/>
                    <a:lstStyle/>
                    <a:p>
                      <a:pPr marL="0" lvl="0" indent="0" algn="l" rtl="0">
                        <a:lnSpc>
                          <a:spcPct val="50000"/>
                        </a:lnSpc>
                        <a:spcBef>
                          <a:spcPts val="0"/>
                        </a:spcBef>
                        <a:spcAft>
                          <a:spcPts val="1000"/>
                        </a:spcAft>
                        <a:buNone/>
                      </a:pPr>
                      <a:r>
                        <a:rPr lang="en">
                          <a:latin typeface="Roboto"/>
                          <a:ea typeface="Roboto"/>
                          <a:cs typeface="Roboto"/>
                          <a:sym typeface="Roboto"/>
                        </a:rPr>
                        <a:t>Glucose </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1000"/>
                        </a:spcAft>
                        <a:buNone/>
                      </a:pPr>
                      <a:r>
                        <a:rPr lang="en">
                          <a:latin typeface="Roboto"/>
                          <a:ea typeface="Roboto"/>
                          <a:cs typeface="Roboto"/>
                          <a:sym typeface="Roboto"/>
                        </a:rPr>
                        <a:t>Level of Plasma Glucose Concentration</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591425">
                <a:tc>
                  <a:txBody>
                    <a:bodyPr/>
                    <a:lstStyle/>
                    <a:p>
                      <a:pPr marL="0" lvl="0" indent="0" algn="l" rtl="0">
                        <a:lnSpc>
                          <a:spcPct val="50000"/>
                        </a:lnSpc>
                        <a:spcBef>
                          <a:spcPts val="0"/>
                        </a:spcBef>
                        <a:spcAft>
                          <a:spcPts val="1000"/>
                        </a:spcAft>
                        <a:buNone/>
                      </a:pPr>
                      <a:r>
                        <a:rPr lang="en">
                          <a:latin typeface="Roboto"/>
                          <a:ea typeface="Roboto"/>
                          <a:cs typeface="Roboto"/>
                          <a:sym typeface="Roboto"/>
                        </a:rPr>
                        <a:t>Blood Pressure</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0"/>
                        </a:spcAft>
                        <a:buNone/>
                      </a:pPr>
                      <a:r>
                        <a:rPr lang="en">
                          <a:latin typeface="Roboto"/>
                          <a:ea typeface="Roboto"/>
                          <a:cs typeface="Roboto"/>
                          <a:sym typeface="Roboto"/>
                        </a:rPr>
                        <a:t>Diastolic blood pressure of the subject</a:t>
                      </a:r>
                      <a:endParaRPr>
                        <a:latin typeface="Roboto"/>
                        <a:ea typeface="Roboto"/>
                        <a:cs typeface="Roboto"/>
                        <a:sym typeface="Roboto"/>
                      </a:endParaRPr>
                    </a:p>
                    <a:p>
                      <a:pPr marL="0" lvl="0" indent="0" algn="l" rtl="0">
                        <a:lnSpc>
                          <a:spcPct val="50000"/>
                        </a:lnSpc>
                        <a:spcBef>
                          <a:spcPts val="1000"/>
                        </a:spcBef>
                        <a:spcAft>
                          <a:spcPts val="1000"/>
                        </a:spcAft>
                        <a:buNone/>
                      </a:pP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07175">
                <a:tc>
                  <a:txBody>
                    <a:bodyPr/>
                    <a:lstStyle/>
                    <a:p>
                      <a:pPr marL="0" lvl="0" indent="0" algn="l" rtl="0">
                        <a:lnSpc>
                          <a:spcPct val="50000"/>
                        </a:lnSpc>
                        <a:spcBef>
                          <a:spcPts val="0"/>
                        </a:spcBef>
                        <a:spcAft>
                          <a:spcPts val="1000"/>
                        </a:spcAft>
                        <a:buNone/>
                      </a:pPr>
                      <a:r>
                        <a:rPr lang="en">
                          <a:latin typeface="Roboto"/>
                          <a:ea typeface="Roboto"/>
                          <a:cs typeface="Roboto"/>
                          <a:sym typeface="Roboto"/>
                        </a:rPr>
                        <a:t>Skin Thickness</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1000"/>
                        </a:spcAft>
                        <a:buNone/>
                      </a:pPr>
                      <a:r>
                        <a:rPr lang="en">
                          <a:latin typeface="Roboto"/>
                          <a:ea typeface="Roboto"/>
                          <a:cs typeface="Roboto"/>
                          <a:sym typeface="Roboto"/>
                        </a:rPr>
                        <a:t>Triceps skin fold thickness (mm)</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07175">
                <a:tc>
                  <a:txBody>
                    <a:bodyPr/>
                    <a:lstStyle/>
                    <a:p>
                      <a:pPr marL="0" lvl="0" indent="0" algn="l" rtl="0">
                        <a:lnSpc>
                          <a:spcPct val="50000"/>
                        </a:lnSpc>
                        <a:spcBef>
                          <a:spcPts val="0"/>
                        </a:spcBef>
                        <a:spcAft>
                          <a:spcPts val="1000"/>
                        </a:spcAft>
                        <a:buNone/>
                      </a:pPr>
                      <a:r>
                        <a:rPr lang="en">
                          <a:latin typeface="Roboto"/>
                          <a:ea typeface="Roboto"/>
                          <a:cs typeface="Roboto"/>
                          <a:sym typeface="Roboto"/>
                        </a:rPr>
                        <a:t>Insulin </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1000"/>
                        </a:spcAft>
                        <a:buNone/>
                      </a:pPr>
                      <a:r>
                        <a:rPr lang="en">
                          <a:latin typeface="Roboto"/>
                          <a:ea typeface="Roboto"/>
                          <a:cs typeface="Roboto"/>
                          <a:sym typeface="Roboto"/>
                        </a:rPr>
                        <a:t>Serum Insulin for the subjects</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407175">
                <a:tc>
                  <a:txBody>
                    <a:bodyPr/>
                    <a:lstStyle/>
                    <a:p>
                      <a:pPr marL="0" lvl="0" indent="0" algn="l" rtl="0">
                        <a:lnSpc>
                          <a:spcPct val="50000"/>
                        </a:lnSpc>
                        <a:spcBef>
                          <a:spcPts val="0"/>
                        </a:spcBef>
                        <a:spcAft>
                          <a:spcPts val="1000"/>
                        </a:spcAft>
                        <a:buNone/>
                      </a:pPr>
                      <a:r>
                        <a:rPr lang="en">
                          <a:latin typeface="Roboto"/>
                          <a:ea typeface="Roboto"/>
                          <a:cs typeface="Roboto"/>
                          <a:sym typeface="Roboto"/>
                        </a:rPr>
                        <a:t>BMI</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1000"/>
                        </a:spcAft>
                        <a:buNone/>
                      </a:pPr>
                      <a:r>
                        <a:rPr lang="en">
                          <a:latin typeface="Roboto"/>
                          <a:ea typeface="Roboto"/>
                          <a:cs typeface="Roboto"/>
                          <a:sym typeface="Roboto"/>
                        </a:rPr>
                        <a:t>Body mass Index of the subjects</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r h="536150">
                <a:tc>
                  <a:txBody>
                    <a:bodyPr/>
                    <a:lstStyle/>
                    <a:p>
                      <a:pPr marL="0" lvl="0" indent="0" algn="l" rtl="0">
                        <a:lnSpc>
                          <a:spcPct val="50000"/>
                        </a:lnSpc>
                        <a:spcBef>
                          <a:spcPts val="0"/>
                        </a:spcBef>
                        <a:spcAft>
                          <a:spcPts val="1000"/>
                        </a:spcAft>
                        <a:buNone/>
                      </a:pPr>
                      <a:r>
                        <a:rPr lang="en">
                          <a:latin typeface="Roboto"/>
                          <a:ea typeface="Roboto"/>
                          <a:cs typeface="Roboto"/>
                          <a:sym typeface="Roboto"/>
                        </a:rPr>
                        <a:t>DiabetesPedigreeFunction</a:t>
                      </a:r>
                      <a:endParaRPr>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000"/>
                        </a:spcAft>
                        <a:buNone/>
                      </a:pPr>
                      <a:r>
                        <a:rPr lang="en">
                          <a:latin typeface="Roboto"/>
                          <a:ea typeface="Roboto"/>
                          <a:cs typeface="Roboto"/>
                          <a:sym typeface="Roboto"/>
                        </a:rPr>
                        <a:t>Likelihood of diabetes based on family history</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6"/>
                  </a:ext>
                </a:extLst>
              </a:tr>
              <a:tr h="383225">
                <a:tc>
                  <a:txBody>
                    <a:bodyPr/>
                    <a:lstStyle/>
                    <a:p>
                      <a:pPr marL="0" lvl="0" indent="0" algn="l" rtl="0">
                        <a:lnSpc>
                          <a:spcPct val="50000"/>
                        </a:lnSpc>
                        <a:spcBef>
                          <a:spcPts val="0"/>
                        </a:spcBef>
                        <a:spcAft>
                          <a:spcPts val="0"/>
                        </a:spcAft>
                        <a:buNone/>
                      </a:pPr>
                      <a:r>
                        <a:rPr lang="en">
                          <a:latin typeface="Roboto"/>
                          <a:ea typeface="Roboto"/>
                          <a:cs typeface="Roboto"/>
                          <a:sym typeface="Roboto"/>
                        </a:rPr>
                        <a:t>Age</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0"/>
                        </a:spcAft>
                        <a:buNone/>
                      </a:pPr>
                      <a:r>
                        <a:rPr lang="en">
                          <a:latin typeface="Roboto"/>
                          <a:ea typeface="Roboto"/>
                          <a:cs typeface="Roboto"/>
                          <a:sym typeface="Roboto"/>
                        </a:rPr>
                        <a:t>Age of the subjects</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7"/>
                  </a:ext>
                </a:extLst>
              </a:tr>
              <a:tr h="383225">
                <a:tc>
                  <a:txBody>
                    <a:bodyPr/>
                    <a:lstStyle/>
                    <a:p>
                      <a:pPr marL="0" lvl="0" indent="0" algn="l" rtl="0">
                        <a:lnSpc>
                          <a:spcPct val="50000"/>
                        </a:lnSpc>
                        <a:spcBef>
                          <a:spcPts val="0"/>
                        </a:spcBef>
                        <a:spcAft>
                          <a:spcPts val="0"/>
                        </a:spcAft>
                        <a:buNone/>
                      </a:pPr>
                      <a:r>
                        <a:rPr lang="en">
                          <a:latin typeface="Roboto"/>
                          <a:ea typeface="Roboto"/>
                          <a:cs typeface="Roboto"/>
                          <a:sym typeface="Roboto"/>
                        </a:rPr>
                        <a:t>Outcome</a:t>
                      </a:r>
                      <a:endParaRPr>
                        <a:latin typeface="Roboto"/>
                        <a:ea typeface="Roboto"/>
                        <a:cs typeface="Roboto"/>
                        <a:sym typeface="Roboto"/>
                      </a:endParaRPr>
                    </a:p>
                  </a:txBody>
                  <a:tcPr marL="91425" marR="91425" marT="91425" marB="91425"/>
                </a:tc>
                <a:tc>
                  <a:txBody>
                    <a:bodyPr/>
                    <a:lstStyle/>
                    <a:p>
                      <a:pPr marL="0" lvl="0" indent="0" algn="l" rtl="0">
                        <a:lnSpc>
                          <a:spcPct val="50000"/>
                        </a:lnSpc>
                        <a:spcBef>
                          <a:spcPts val="0"/>
                        </a:spcBef>
                        <a:spcAft>
                          <a:spcPts val="0"/>
                        </a:spcAft>
                        <a:buNone/>
                      </a:pPr>
                      <a:r>
                        <a:rPr lang="en" dirty="0">
                          <a:latin typeface="Roboto"/>
                          <a:ea typeface="Roboto"/>
                          <a:cs typeface="Roboto"/>
                          <a:sym typeface="Roboto"/>
                        </a:rPr>
                        <a:t>1 if the subject is Diabetic, 0 if not</a:t>
                      </a:r>
                      <a:endParaRPr dirty="0">
                        <a:latin typeface="Roboto"/>
                        <a:ea typeface="Roboto"/>
                        <a:cs typeface="Roboto"/>
                        <a:sym typeface="Roboto"/>
                      </a:endParaRPr>
                    </a:p>
                    <a:p>
                      <a:pPr marL="0" lvl="0" indent="0" algn="l" rtl="0">
                        <a:lnSpc>
                          <a:spcPct val="50000"/>
                        </a:lnSpc>
                        <a:spcBef>
                          <a:spcPts val="0"/>
                        </a:spcBef>
                        <a:spcAft>
                          <a:spcPts val="0"/>
                        </a:spcAft>
                        <a:buNone/>
                      </a:pPr>
                      <a:endParaRPr dirty="0">
                        <a:latin typeface="Roboto"/>
                        <a:ea typeface="Roboto"/>
                        <a:cs typeface="Roboto"/>
                        <a:sym typeface="Roboto"/>
                      </a:endParaRPr>
                    </a:p>
                  </a:txBody>
                  <a:tcPr marL="91425" marR="91425" marT="91425" marB="91425"/>
                </a:tc>
                <a:extLst>
                  <a:ext uri="{0D108BD9-81ED-4DB2-BD59-A6C34878D82A}">
                    <a16:rowId xmlns:a16="http://schemas.microsoft.com/office/drawing/2014/main" val="10008"/>
                  </a:ext>
                </a:extLst>
              </a:tr>
            </a:tbl>
          </a:graphicData>
        </a:graphic>
      </p:graphicFrame>
      <p:pic>
        <p:nvPicPr>
          <p:cNvPr id="106" name="Google Shape;106;p16"/>
          <p:cNvPicPr preferRelativeResize="0"/>
          <p:nvPr/>
        </p:nvPicPr>
        <p:blipFill>
          <a:blip r:embed="rId3">
            <a:alphaModFix/>
          </a:blip>
          <a:stretch>
            <a:fillRect/>
          </a:stretch>
        </p:blipFill>
        <p:spPr>
          <a:xfrm>
            <a:off x="6615650" y="856725"/>
            <a:ext cx="2528350" cy="252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0" y="796500"/>
            <a:ext cx="9144000" cy="4131000"/>
          </a:xfrm>
          <a:prstGeom prst="rect">
            <a:avLst/>
          </a:prstGeom>
        </p:spPr>
        <p:txBody>
          <a:bodyPr spcFirstLastPara="1" wrap="square" lIns="91425" tIns="91425" rIns="91425" bIns="91425" anchor="t" anchorCtr="0">
            <a:noAutofit/>
          </a:bodyPr>
          <a:lstStyle/>
          <a:p>
            <a:pPr marL="457200" lvl="0" indent="-355600" algn="l" rtl="0">
              <a:lnSpc>
                <a:spcPct val="80000"/>
              </a:lnSpc>
              <a:spcBef>
                <a:spcPts val="0"/>
              </a:spcBef>
              <a:spcAft>
                <a:spcPts val="0"/>
              </a:spcAft>
              <a:buClr>
                <a:srgbClr val="000000"/>
              </a:buClr>
              <a:buSzPts val="2000"/>
              <a:buChar char="❏"/>
            </a:pPr>
            <a:r>
              <a:rPr lang="en" sz="2000">
                <a:solidFill>
                  <a:srgbClr val="000000"/>
                </a:solidFill>
              </a:rPr>
              <a:t>From an initial analysis of the data, there are certain features in our dataset which had zero values as observations in them like Blood Pressure.These variables cannot have 0 values and so we are going to consider them as error or outliers and remove them.</a:t>
            </a:r>
            <a:endParaRPr sz="2000">
              <a:solidFill>
                <a:srgbClr val="000000"/>
              </a:solidFill>
            </a:endParaRPr>
          </a:p>
          <a:p>
            <a:pPr marL="457200" lvl="0" indent="0" algn="l" rtl="0">
              <a:lnSpc>
                <a:spcPct val="80000"/>
              </a:lnSpc>
              <a:spcBef>
                <a:spcPts val="1100"/>
              </a:spcBef>
              <a:spcAft>
                <a:spcPts val="0"/>
              </a:spcAft>
              <a:buNone/>
            </a:pPr>
            <a:endParaRPr sz="2000">
              <a:solidFill>
                <a:srgbClr val="000000"/>
              </a:solidFill>
            </a:endParaRPr>
          </a:p>
          <a:p>
            <a:pPr marL="457200" lvl="0" indent="-355600" algn="l" rtl="0">
              <a:lnSpc>
                <a:spcPct val="80000"/>
              </a:lnSpc>
              <a:spcBef>
                <a:spcPts val="1100"/>
              </a:spcBef>
              <a:spcAft>
                <a:spcPts val="0"/>
              </a:spcAft>
              <a:buClr>
                <a:srgbClr val="000000"/>
              </a:buClr>
              <a:buSzPts val="2000"/>
              <a:buChar char="❏"/>
            </a:pPr>
            <a:r>
              <a:rPr lang="en" sz="2000">
                <a:solidFill>
                  <a:srgbClr val="000000"/>
                </a:solidFill>
              </a:rPr>
              <a:t>In the pregnancies column also we had some zero values, but that means that the subject under consideration has not been pregnant throughout. So we don’t remove these observations.</a:t>
            </a:r>
            <a:endParaRPr sz="2000">
              <a:solidFill>
                <a:srgbClr val="000000"/>
              </a:solidFill>
            </a:endParaRPr>
          </a:p>
          <a:p>
            <a:pPr marL="457200" lvl="0" indent="0" algn="l" rtl="0">
              <a:lnSpc>
                <a:spcPct val="80000"/>
              </a:lnSpc>
              <a:spcBef>
                <a:spcPts val="1100"/>
              </a:spcBef>
              <a:spcAft>
                <a:spcPts val="0"/>
              </a:spcAft>
              <a:buNone/>
            </a:pPr>
            <a:endParaRPr sz="2000">
              <a:solidFill>
                <a:srgbClr val="000000"/>
              </a:solidFill>
            </a:endParaRPr>
          </a:p>
          <a:p>
            <a:pPr marL="457200" lvl="0" indent="-355600" algn="l" rtl="0">
              <a:lnSpc>
                <a:spcPct val="80000"/>
              </a:lnSpc>
              <a:spcBef>
                <a:spcPts val="1100"/>
              </a:spcBef>
              <a:spcAft>
                <a:spcPts val="0"/>
              </a:spcAft>
              <a:buClr>
                <a:srgbClr val="000000"/>
              </a:buClr>
              <a:buSzPts val="2000"/>
              <a:buChar char="❏"/>
            </a:pPr>
            <a:r>
              <a:rPr lang="en" sz="2000">
                <a:solidFill>
                  <a:srgbClr val="000000"/>
                </a:solidFill>
              </a:rPr>
              <a:t>The data does not contain any missing values.</a:t>
            </a:r>
            <a:endParaRPr sz="2000">
              <a:solidFill>
                <a:srgbClr val="000000"/>
              </a:solidFill>
            </a:endParaRPr>
          </a:p>
          <a:p>
            <a:pPr marL="0" lvl="0" indent="0" algn="l" rtl="0">
              <a:spcBef>
                <a:spcPts val="11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2" name="Google Shape;112;p17"/>
          <p:cNvSpPr txBox="1"/>
          <p:nvPr/>
        </p:nvSpPr>
        <p:spPr>
          <a:xfrm>
            <a:off x="0" y="0"/>
            <a:ext cx="9144000" cy="87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a:solidFill>
                  <a:schemeClr val="dk1"/>
                </a:solidFill>
                <a:latin typeface="Roboto"/>
                <a:ea typeface="Roboto"/>
                <a:cs typeface="Roboto"/>
                <a:sym typeface="Roboto"/>
              </a:rPr>
              <a:t>Exploratory Data Analysis</a:t>
            </a:r>
            <a:endParaRPr sz="3000"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125" y="906600"/>
            <a:ext cx="9144000" cy="4633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A univariate analysis of the data shows that the variables BMI, Glucose, Blood Pressure, Insulin, Skin Thickness contains outliers. Hence we remove these outliers by means of complete case analysis. </a:t>
            </a:r>
            <a:endParaRPr sz="2000">
              <a:solidFill>
                <a:srgbClr val="000000"/>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b="1"/>
              <a:t>					</a:t>
            </a:r>
            <a:endParaRPr b="1"/>
          </a:p>
          <a:p>
            <a:pPr marL="0" lvl="0" indent="0" algn="l" rtl="0">
              <a:spcBef>
                <a:spcPts val="1600"/>
              </a:spcBef>
              <a:spcAft>
                <a:spcPts val="1600"/>
              </a:spcAft>
              <a:buNone/>
            </a:pPr>
            <a:endParaRPr/>
          </a:p>
        </p:txBody>
      </p:sp>
      <p:pic>
        <p:nvPicPr>
          <p:cNvPr id="118" name="Google Shape;118;p18"/>
          <p:cNvPicPr preferRelativeResize="0"/>
          <p:nvPr/>
        </p:nvPicPr>
        <p:blipFill>
          <a:blip r:embed="rId3">
            <a:alphaModFix/>
          </a:blip>
          <a:stretch>
            <a:fillRect/>
          </a:stretch>
        </p:blipFill>
        <p:spPr>
          <a:xfrm>
            <a:off x="4640050" y="2212400"/>
            <a:ext cx="4504076" cy="1640675"/>
          </a:xfrm>
          <a:prstGeom prst="rect">
            <a:avLst/>
          </a:prstGeom>
          <a:noFill/>
          <a:ln>
            <a:noFill/>
          </a:ln>
        </p:spPr>
      </p:pic>
      <p:pic>
        <p:nvPicPr>
          <p:cNvPr id="119" name="Google Shape;119;p18"/>
          <p:cNvPicPr preferRelativeResize="0"/>
          <p:nvPr/>
        </p:nvPicPr>
        <p:blipFill>
          <a:blip r:embed="rId4">
            <a:alphaModFix/>
          </a:blip>
          <a:stretch>
            <a:fillRect/>
          </a:stretch>
        </p:blipFill>
        <p:spPr>
          <a:xfrm>
            <a:off x="361425" y="2167938"/>
            <a:ext cx="4504075" cy="1729600"/>
          </a:xfrm>
          <a:prstGeom prst="rect">
            <a:avLst/>
          </a:prstGeom>
          <a:noFill/>
          <a:ln>
            <a:noFill/>
          </a:ln>
        </p:spPr>
      </p:pic>
      <p:sp>
        <p:nvSpPr>
          <p:cNvPr id="120" name="Google Shape;120;p18"/>
          <p:cNvSpPr txBox="1"/>
          <p:nvPr/>
        </p:nvSpPr>
        <p:spPr>
          <a:xfrm>
            <a:off x="0" y="0"/>
            <a:ext cx="9144000" cy="8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oboto"/>
                <a:ea typeface="Roboto"/>
                <a:cs typeface="Roboto"/>
                <a:sym typeface="Roboto"/>
              </a:rPr>
              <a:t>Data Preprocessing</a:t>
            </a:r>
            <a:endParaRPr sz="3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0" y="0"/>
            <a:ext cx="9144000" cy="2491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Roboto"/>
              <a:buChar char="❏"/>
            </a:pPr>
            <a:r>
              <a:rPr lang="en" sz="2000">
                <a:solidFill>
                  <a:srgbClr val="000000"/>
                </a:solidFill>
              </a:rPr>
              <a:t>Now the total number of observations comes down to 392.</a:t>
            </a:r>
            <a:endParaRPr sz="2000">
              <a:solidFill>
                <a:srgbClr val="000000"/>
              </a:solidFill>
            </a:endParaRPr>
          </a:p>
          <a:p>
            <a:pPr marL="457200" lvl="0" indent="-355600" algn="l" rtl="0">
              <a:spcBef>
                <a:spcPts val="0"/>
              </a:spcBef>
              <a:spcAft>
                <a:spcPts val="0"/>
              </a:spcAft>
              <a:buClr>
                <a:srgbClr val="000000"/>
              </a:buClr>
              <a:buSzPts val="2000"/>
              <a:buFont typeface="Arial"/>
              <a:buChar char="❏"/>
            </a:pPr>
            <a:r>
              <a:rPr lang="en" sz="2000">
                <a:solidFill>
                  <a:srgbClr val="000000"/>
                </a:solidFill>
              </a:rPr>
              <a:t>From the correlation matrix, we find that none of the variables are highly correlated. Hence we do not need to drop any of the variables from our analysis.</a:t>
            </a:r>
            <a:endParaRPr sz="2000">
              <a:solidFill>
                <a:srgbClr val="000000"/>
              </a:solidFill>
            </a:endParaRPr>
          </a:p>
          <a:p>
            <a:pPr marL="457200" lvl="0" indent="-355600" algn="l" rtl="0">
              <a:spcBef>
                <a:spcPts val="0"/>
              </a:spcBef>
              <a:spcAft>
                <a:spcPts val="0"/>
              </a:spcAft>
              <a:buClr>
                <a:srgbClr val="000000"/>
              </a:buClr>
              <a:buSzPts val="2000"/>
              <a:buFont typeface="Arial"/>
              <a:buChar char="❏"/>
            </a:pPr>
            <a:r>
              <a:rPr lang="en" sz="2000">
                <a:solidFill>
                  <a:srgbClr val="000000"/>
                </a:solidFill>
              </a:rPr>
              <a:t>Our train data had 305 observations and test data had 87 observation</a:t>
            </a:r>
            <a:endParaRPr sz="2000">
              <a:solidFill>
                <a:srgbClr val="000000"/>
              </a:solidFill>
            </a:endParaRPr>
          </a:p>
          <a:p>
            <a:pPr marL="457200" lvl="0" indent="-355600" algn="l" rtl="0">
              <a:spcBef>
                <a:spcPts val="0"/>
              </a:spcBef>
              <a:spcAft>
                <a:spcPts val="0"/>
              </a:spcAft>
              <a:buClr>
                <a:srgbClr val="000000"/>
              </a:buClr>
              <a:buSzPts val="2000"/>
              <a:buFont typeface="Arial"/>
              <a:buChar char="❏"/>
            </a:pPr>
            <a:r>
              <a:rPr lang="en" sz="2000">
                <a:solidFill>
                  <a:srgbClr val="000000"/>
                </a:solidFill>
              </a:rPr>
              <a:t>The train test split ratio was 80:20</a:t>
            </a:r>
            <a:endParaRPr sz="2000">
              <a:solidFill>
                <a:srgbClr val="000000"/>
              </a:solidFill>
            </a:endParaRPr>
          </a:p>
        </p:txBody>
      </p:sp>
      <p:pic>
        <p:nvPicPr>
          <p:cNvPr id="126" name="Google Shape;126;p19"/>
          <p:cNvPicPr preferRelativeResize="0"/>
          <p:nvPr/>
        </p:nvPicPr>
        <p:blipFill>
          <a:blip r:embed="rId3">
            <a:alphaModFix/>
          </a:blip>
          <a:stretch>
            <a:fillRect/>
          </a:stretch>
        </p:blipFill>
        <p:spPr>
          <a:xfrm>
            <a:off x="83875" y="2758400"/>
            <a:ext cx="4336375" cy="2016350"/>
          </a:xfrm>
          <a:prstGeom prst="rect">
            <a:avLst/>
          </a:prstGeom>
          <a:noFill/>
          <a:ln>
            <a:noFill/>
          </a:ln>
        </p:spPr>
      </p:pic>
      <p:pic>
        <p:nvPicPr>
          <p:cNvPr id="127" name="Google Shape;127;p19"/>
          <p:cNvPicPr preferRelativeResize="0"/>
          <p:nvPr/>
        </p:nvPicPr>
        <p:blipFill>
          <a:blip r:embed="rId4">
            <a:alphaModFix/>
          </a:blip>
          <a:stretch>
            <a:fillRect/>
          </a:stretch>
        </p:blipFill>
        <p:spPr>
          <a:xfrm>
            <a:off x="4488150" y="2872350"/>
            <a:ext cx="4571999" cy="190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1"/>
          </p:nvPr>
        </p:nvSpPr>
        <p:spPr>
          <a:xfrm>
            <a:off x="223625" y="936450"/>
            <a:ext cx="8785200" cy="38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55600" algn="l" rtl="0">
              <a:lnSpc>
                <a:spcPct val="100000"/>
              </a:lnSpc>
              <a:spcBef>
                <a:spcPts val="1600"/>
              </a:spcBef>
              <a:spcAft>
                <a:spcPts val="0"/>
              </a:spcAft>
              <a:buClr>
                <a:srgbClr val="000000"/>
              </a:buClr>
              <a:buSzPts val="2000"/>
              <a:buChar char="❏"/>
            </a:pPr>
            <a:r>
              <a:rPr lang="en" sz="2000">
                <a:solidFill>
                  <a:srgbClr val="000000"/>
                </a:solidFill>
              </a:rPr>
              <a:t>From all the coefficients  Glucose  and Pregnancies variables were found to be significant </a:t>
            </a: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Out of all variables, Diabetes Pedigree Function has more variance.</a:t>
            </a:r>
            <a:endParaRPr sz="2000">
              <a:solidFill>
                <a:srgbClr val="000000"/>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3" name="Google Shape;133;p20"/>
          <p:cNvPicPr preferRelativeResize="0"/>
          <p:nvPr/>
        </p:nvPicPr>
        <p:blipFill>
          <a:blip r:embed="rId3">
            <a:alphaModFix/>
          </a:blip>
          <a:stretch>
            <a:fillRect/>
          </a:stretch>
        </p:blipFill>
        <p:spPr>
          <a:xfrm>
            <a:off x="503150" y="732775"/>
            <a:ext cx="6960499" cy="2209675"/>
          </a:xfrm>
          <a:prstGeom prst="rect">
            <a:avLst/>
          </a:prstGeom>
          <a:noFill/>
          <a:ln>
            <a:noFill/>
          </a:ln>
        </p:spPr>
      </p:pic>
      <p:sp>
        <p:nvSpPr>
          <p:cNvPr id="134" name="Google Shape;134;p20"/>
          <p:cNvSpPr txBox="1"/>
          <p:nvPr/>
        </p:nvSpPr>
        <p:spPr>
          <a:xfrm>
            <a:off x="0" y="67500"/>
            <a:ext cx="9202200" cy="5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oboto"/>
                <a:ea typeface="Roboto"/>
                <a:cs typeface="Roboto"/>
                <a:sym typeface="Roboto"/>
              </a:rPr>
              <a:t>Logistic Regression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body" idx="1"/>
          </p:nvPr>
        </p:nvSpPr>
        <p:spPr>
          <a:xfrm>
            <a:off x="433275" y="614975"/>
            <a:ext cx="8232300" cy="3749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From the ROC curve it is observed that the optimal probability values for classification is in between 0.5 and 0.6. Hence we have set our decision boundary to 0.6</a:t>
            </a:r>
            <a:endParaRPr sz="2000">
              <a:solidFill>
                <a:srgbClr val="000000"/>
              </a:solidFill>
            </a:endParaRPr>
          </a:p>
          <a:p>
            <a:pPr marL="0" lvl="0" indent="0" algn="l" rtl="0">
              <a:spcBef>
                <a:spcPts val="1600"/>
              </a:spcBef>
              <a:spcAft>
                <a:spcPts val="0"/>
              </a:spcAft>
              <a:buNone/>
            </a:pPr>
            <a:endParaRPr/>
          </a:p>
        </p:txBody>
      </p:sp>
      <p:pic>
        <p:nvPicPr>
          <p:cNvPr id="140" name="Google Shape;140;p21"/>
          <p:cNvPicPr preferRelativeResize="0"/>
          <p:nvPr/>
        </p:nvPicPr>
        <p:blipFill>
          <a:blip r:embed="rId3">
            <a:alphaModFix/>
          </a:blip>
          <a:stretch>
            <a:fillRect/>
          </a:stretch>
        </p:blipFill>
        <p:spPr>
          <a:xfrm>
            <a:off x="985275" y="1896900"/>
            <a:ext cx="5992401" cy="2540200"/>
          </a:xfrm>
          <a:prstGeom prst="rect">
            <a:avLst/>
          </a:prstGeom>
          <a:noFill/>
          <a:ln>
            <a:noFill/>
          </a:ln>
        </p:spPr>
      </p:pic>
      <p:sp>
        <p:nvSpPr>
          <p:cNvPr id="141" name="Google Shape;141;p21"/>
          <p:cNvSpPr txBox="1"/>
          <p:nvPr/>
        </p:nvSpPr>
        <p:spPr>
          <a:xfrm>
            <a:off x="433275" y="97775"/>
            <a:ext cx="8768700" cy="41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a:solidFill>
                  <a:schemeClr val="dk1"/>
                </a:solidFill>
                <a:latin typeface="Roboto"/>
                <a:ea typeface="Roboto"/>
                <a:cs typeface="Roboto"/>
                <a:sym typeface="Roboto"/>
              </a:rPr>
              <a:t>ROC Curve</a:t>
            </a:r>
            <a:endParaRPr sz="26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On-screen Show (16:9)</PresentationFormat>
  <Paragraphs>184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Oswald</vt:lpstr>
      <vt:lpstr>Calibri</vt:lpstr>
      <vt:lpstr>Roboto</vt:lpstr>
      <vt:lpstr>Geometric</vt:lpstr>
      <vt:lpstr>Diabetes Prediction  </vt:lpstr>
      <vt:lpstr>PowerPoint Presentation</vt:lpstr>
      <vt:lpstr>About the Data</vt:lpstr>
      <vt:lpstr>Data Dictionary</vt:lpstr>
      <vt:lpstr>PowerPoint Presentation</vt:lpstr>
      <vt:lpstr>PowerPoint Presentation</vt:lpstr>
      <vt:lpstr>PowerPoint Presentation</vt:lpstr>
      <vt:lpstr>PowerPoint Presentation</vt:lpstr>
      <vt:lpstr>PowerPoint Presentation</vt:lpstr>
      <vt:lpstr>Logistic Regression Model</vt:lpstr>
      <vt:lpstr>Decision Tree Model</vt:lpstr>
      <vt:lpstr>PowerPoint Presentation</vt:lpstr>
      <vt:lpstr>Decision Tree Pruned Model</vt:lpstr>
      <vt:lpstr>Random Forest Model</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dc:title>
  <dc:creator>Prajwal Ballal</dc:creator>
  <cp:lastModifiedBy>Prajwal Ballal</cp:lastModifiedBy>
  <cp:revision>1</cp:revision>
  <dcterms:modified xsi:type="dcterms:W3CDTF">2020-09-03T15:33:36Z</dcterms:modified>
</cp:coreProperties>
</file>