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94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" y="1765300"/>
            <a:ext cx="165100" cy="422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74900" y="3225800"/>
            <a:ext cx="1841500" cy="176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66800" y="1790700"/>
            <a:ext cx="8064500" cy="0"/>
          </a:xfrm>
          <a:custGeom>
            <a:avLst/>
            <a:gdLst/>
            <a:ahLst/>
            <a:cxnLst/>
            <a:rect l="l" t="t" r="r" b="b"/>
            <a:pathLst>
              <a:path w="8064500">
                <a:moveTo>
                  <a:pt x="0" y="0"/>
                </a:moveTo>
                <a:lnTo>
                  <a:pt x="8064500" y="0"/>
                </a:lnTo>
              </a:path>
            </a:pathLst>
          </a:custGeom>
          <a:ln w="25400">
            <a:solidFill>
              <a:srgbClr val="4B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010650" y="1778000"/>
            <a:ext cx="0" cy="819150"/>
          </a:xfrm>
          <a:custGeom>
            <a:avLst/>
            <a:gdLst/>
            <a:ahLst/>
            <a:cxnLst/>
            <a:rect l="l" t="t" r="r" b="b"/>
            <a:pathLst>
              <a:path h="819150">
                <a:moveTo>
                  <a:pt x="0" y="819150"/>
                </a:moveTo>
                <a:lnTo>
                  <a:pt x="0" y="0"/>
                </a:lnTo>
              </a:path>
            </a:pathLst>
          </a:custGeom>
          <a:ln w="38100">
            <a:solidFill>
              <a:srgbClr val="709C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05900" y="1778000"/>
            <a:ext cx="0" cy="819150"/>
          </a:xfrm>
          <a:custGeom>
            <a:avLst/>
            <a:gdLst/>
            <a:ahLst/>
            <a:cxnLst/>
            <a:rect l="l" t="t" r="r" b="b"/>
            <a:pathLst>
              <a:path h="819150">
                <a:moveTo>
                  <a:pt x="0" y="819150"/>
                </a:moveTo>
                <a:lnTo>
                  <a:pt x="0" y="0"/>
                </a:lnTo>
              </a:path>
            </a:pathLst>
          </a:custGeom>
          <a:ln w="44450">
            <a:solidFill>
              <a:srgbClr val="6497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055100" y="2584450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2616200"/>
                </a:moveTo>
                <a:lnTo>
                  <a:pt x="0" y="0"/>
                </a:lnTo>
              </a:path>
            </a:pathLst>
          </a:custGeom>
          <a:ln w="88900">
            <a:solidFill>
              <a:srgbClr val="03B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91600" y="4559300"/>
            <a:ext cx="139700" cy="1435100"/>
          </a:xfrm>
          <a:custGeom>
            <a:avLst/>
            <a:gdLst/>
            <a:ahLst/>
            <a:cxnLst/>
            <a:rect l="l" t="t" r="r" b="b"/>
            <a:pathLst>
              <a:path w="139700" h="1435100">
                <a:moveTo>
                  <a:pt x="0" y="0"/>
                </a:moveTo>
                <a:lnTo>
                  <a:pt x="139700" y="0"/>
                </a:lnTo>
                <a:lnTo>
                  <a:pt x="1397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solidFill>
            <a:srgbClr val="08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0" y="2125285"/>
            <a:ext cx="298196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00" b="1" spc="50" dirty="0">
                <a:solidFill>
                  <a:srgbClr val="010101"/>
                </a:solidFill>
                <a:latin typeface="Arial"/>
                <a:cs typeface="Arial"/>
              </a:rPr>
              <a:t>Rel</a:t>
            </a:r>
            <a:r>
              <a:rPr sz="1500" b="1" spc="-105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1500" b="1" spc="15" dirty="0">
                <a:solidFill>
                  <a:srgbClr val="010101"/>
                </a:solidFill>
                <a:latin typeface="Arial"/>
                <a:cs typeface="Arial"/>
              </a:rPr>
              <a:t>tive</a:t>
            </a:r>
            <a:r>
              <a:rPr sz="1500" b="1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500" b="1" spc="25" dirty="0">
                <a:solidFill>
                  <a:srgbClr val="010101"/>
                </a:solidFill>
                <a:latin typeface="Arial"/>
                <a:cs typeface="Arial"/>
              </a:rPr>
              <a:t>import</a:t>
            </a:r>
            <a:r>
              <a:rPr sz="1500" b="1" spc="4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1500" b="1" spc="30" dirty="0">
                <a:solidFill>
                  <a:srgbClr val="010101"/>
                </a:solidFill>
                <a:latin typeface="Arial"/>
                <a:cs typeface="Arial"/>
              </a:rPr>
              <a:t>nce</a:t>
            </a:r>
            <a:r>
              <a:rPr sz="1500" b="1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500" b="1" spc="25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1500" b="1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500" b="1" spc="45" dirty="0">
                <a:solidFill>
                  <a:srgbClr val="010101"/>
                </a:solidFill>
                <a:latin typeface="Arial"/>
                <a:cs typeface="Arial"/>
              </a:rPr>
              <a:t>f</a:t>
            </a:r>
            <a:r>
              <a:rPr sz="1500" b="1" spc="20" dirty="0">
                <a:solidFill>
                  <a:srgbClr val="010101"/>
                </a:solidFill>
                <a:latin typeface="Arial"/>
                <a:cs typeface="Arial"/>
              </a:rPr>
              <a:t>eatures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100" spc="10" dirty="0">
                <a:solidFill>
                  <a:srgbClr val="1C1C1C"/>
                </a:solidFill>
                <a:latin typeface="Arial"/>
                <a:cs typeface="Arial"/>
              </a:rPr>
              <a:t>when</a:t>
            </a:r>
            <a:r>
              <a:rPr sz="11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1C1C1C"/>
                </a:solidFill>
                <a:latin typeface="Arial"/>
                <a:cs typeface="Arial"/>
              </a:rPr>
              <a:t>predic</a:t>
            </a:r>
            <a:r>
              <a:rPr sz="1100" spc="-20" dirty="0">
                <a:solidFill>
                  <a:srgbClr val="1C1C1C"/>
                </a:solidFill>
                <a:latin typeface="Arial"/>
                <a:cs typeface="Arial"/>
              </a:rPr>
              <a:t>t</a:t>
            </a:r>
            <a:r>
              <a:rPr sz="1100" spc="50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1100" spc="30" dirty="0">
                <a:solidFill>
                  <a:srgbClr val="1C1C1C"/>
                </a:solidFill>
                <a:latin typeface="Arial"/>
                <a:cs typeface="Arial"/>
              </a:rPr>
              <a:t>ng</a:t>
            </a:r>
            <a:r>
              <a:rPr sz="1100" spc="-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1100" spc="-45" dirty="0">
                <a:solidFill>
                  <a:srgbClr val="343434"/>
                </a:solidFill>
                <a:latin typeface="Arial"/>
                <a:cs typeface="Arial"/>
              </a:rPr>
              <a:t>s</a:t>
            </a:r>
            <a:r>
              <a:rPr sz="1100" spc="45" dirty="0">
                <a:solidFill>
                  <a:srgbClr val="1C1C1C"/>
                </a:solidFill>
                <a:latin typeface="Arial"/>
                <a:cs typeface="Arial"/>
              </a:rPr>
              <a:t>ti</a:t>
            </a:r>
            <a:r>
              <a:rPr sz="1100" dirty="0">
                <a:solidFill>
                  <a:srgbClr val="1C1C1C"/>
                </a:solidFill>
                <a:latin typeface="Arial"/>
                <a:cs typeface="Arial"/>
              </a:rPr>
              <a:t>mated</a:t>
            </a:r>
            <a:r>
              <a:rPr sz="1100" spc="-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43434"/>
                </a:solidFill>
                <a:latin typeface="Arial"/>
                <a:cs typeface="Arial"/>
              </a:rPr>
              <a:t>s</a:t>
            </a:r>
            <a:r>
              <a:rPr sz="1100" spc="10" dirty="0">
                <a:solidFill>
                  <a:srgbClr val="1C1C1C"/>
                </a:solidFill>
                <a:latin typeface="Arial"/>
                <a:cs typeface="Arial"/>
              </a:rPr>
              <a:t>tock</a:t>
            </a:r>
            <a:r>
              <a:rPr sz="11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1C"/>
                </a:solidFill>
                <a:latin typeface="Arial"/>
                <a:cs typeface="Arial"/>
              </a:rPr>
              <a:t>pe</a:t>
            </a:r>
            <a:r>
              <a:rPr sz="1100" spc="20" dirty="0">
                <a:solidFill>
                  <a:srgbClr val="1C1C1C"/>
                </a:solidFill>
                <a:latin typeface="Arial"/>
                <a:cs typeface="Arial"/>
              </a:rPr>
              <a:t>r</a:t>
            </a:r>
            <a:r>
              <a:rPr sz="1100" spc="25" dirty="0">
                <a:solidFill>
                  <a:srgbClr val="343434"/>
                </a:solidFill>
                <a:latin typeface="Arial"/>
                <a:cs typeface="Arial"/>
              </a:rPr>
              <a:t>c</a:t>
            </a:r>
            <a:r>
              <a:rPr sz="1100" spc="10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1100" spc="30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100" spc="-60" dirty="0">
                <a:solidFill>
                  <a:srgbClr val="1C1C1C"/>
                </a:solidFill>
                <a:latin typeface="Arial"/>
                <a:cs typeface="Arial"/>
              </a:rPr>
              <a:t>t</a:t>
            </a:r>
            <a:r>
              <a:rPr sz="1100" spc="3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1100" spc="15" dirty="0">
                <a:solidFill>
                  <a:srgbClr val="1C1C1C"/>
                </a:solidFill>
                <a:latin typeface="Arial"/>
                <a:cs typeface="Arial"/>
              </a:rPr>
              <a:t>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6400" y="2643026"/>
            <a:ext cx="543877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7150" marR="5080" indent="-6350">
              <a:lnSpc>
                <a:spcPct val="112700"/>
              </a:lnSpc>
            </a:pP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f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850" spc="20" dirty="0">
                <a:solidFill>
                  <a:srgbClr val="1C1C1C"/>
                </a:solidFill>
                <a:latin typeface="Arial"/>
                <a:cs typeface="Arial"/>
              </a:rPr>
              <a:t>a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50" spc="60" dirty="0">
                <a:solidFill>
                  <a:srgbClr val="343434"/>
                </a:solidFill>
                <a:latin typeface="Arial"/>
                <a:cs typeface="Arial"/>
              </a:rPr>
              <a:t>u</a:t>
            </a:r>
            <a:r>
              <a:rPr sz="850" spc="-35" dirty="0">
                <a:solidFill>
                  <a:srgbClr val="1C1C1C"/>
                </a:solidFill>
                <a:latin typeface="Arial"/>
                <a:cs typeface="Arial"/>
              </a:rPr>
              <a:t>r</a:t>
            </a:r>
            <a:r>
              <a:rPr sz="850" spc="50" dirty="0">
                <a:solidFill>
                  <a:srgbClr val="343434"/>
                </a:solidFill>
                <a:latin typeface="Arial"/>
                <a:cs typeface="Arial"/>
              </a:rPr>
              <a:t>es</a:t>
            </a:r>
            <a:r>
              <a:rPr sz="850" spc="-4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that</a:t>
            </a:r>
            <a:r>
              <a:rPr sz="850" spc="-3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45" dirty="0">
                <a:solidFill>
                  <a:srgbClr val="343434"/>
                </a:solidFill>
                <a:latin typeface="Arial"/>
                <a:cs typeface="Arial"/>
              </a:rPr>
              <a:t>w</a:t>
            </a:r>
            <a:r>
              <a:rPr sz="850" spc="60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850" spc="-35" dirty="0">
                <a:solidFill>
                  <a:srgbClr val="1C1C1C"/>
                </a:solidFill>
                <a:latin typeface="Arial"/>
                <a:cs typeface="Arial"/>
              </a:rPr>
              <a:t>r</a:t>
            </a:r>
            <a:r>
              <a:rPr sz="850" spc="95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850" spc="-6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cre</a:t>
            </a:r>
            <a:r>
              <a:rPr sz="850" spc="-15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10" dirty="0">
                <a:solidFill>
                  <a:srgbClr val="1C1C1C"/>
                </a:solidFill>
                <a:latin typeface="Arial"/>
                <a:cs typeface="Arial"/>
              </a:rPr>
              <a:t>t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ed.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-40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50" spc="11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50" spc="-7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order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to</a:t>
            </a:r>
            <a:r>
              <a:rPr sz="850" spc="-2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test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1C1C1C"/>
                </a:solidFill>
                <a:latin typeface="Arial"/>
                <a:cs typeface="Arial"/>
              </a:rPr>
              <a:t>t</a:t>
            </a:r>
            <a:r>
              <a:rPr sz="850" spc="80" dirty="0">
                <a:solidFill>
                  <a:srgbClr val="343434"/>
                </a:solidFill>
                <a:latin typeface="Arial"/>
                <a:cs typeface="Arial"/>
              </a:rPr>
              <a:t>h</a:t>
            </a:r>
            <a:r>
              <a:rPr sz="850" spc="-45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s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mod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850" spc="60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850" spc="-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for</a:t>
            </a:r>
            <a:r>
              <a:rPr sz="85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product</a:t>
            </a:r>
            <a:r>
              <a:rPr sz="850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o</a:t>
            </a:r>
            <a:r>
              <a:rPr sz="850" spc="2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850" spc="150" dirty="0">
                <a:solidFill>
                  <a:srgbClr val="343434"/>
                </a:solidFill>
                <a:latin typeface="Arial"/>
                <a:cs typeface="Arial"/>
              </a:rPr>
              <a:t>,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we</a:t>
            </a:r>
            <a:r>
              <a:rPr sz="850" spc="9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need</a:t>
            </a:r>
            <a:r>
              <a:rPr sz="850" spc="-2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arger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 samp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es.</a:t>
            </a:r>
            <a:endParaRPr sz="850">
              <a:latin typeface="Arial"/>
              <a:cs typeface="Arial"/>
            </a:endParaRPr>
          </a:p>
          <a:p>
            <a:pPr marR="5179695" algn="ctr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343434"/>
                </a:solidFill>
                <a:latin typeface="Arial"/>
                <a:cs typeface="Arial"/>
              </a:rPr>
              <a:t>week</a:t>
            </a:r>
            <a:endParaRPr sz="800">
              <a:latin typeface="Arial"/>
              <a:cs typeface="Arial"/>
            </a:endParaRPr>
          </a:p>
          <a:p>
            <a:pPr marR="5160645" algn="ctr">
              <a:lnSpc>
                <a:spcPct val="100000"/>
              </a:lnSpc>
              <a:spcBef>
                <a:spcPts val="140"/>
              </a:spcBef>
            </a:pPr>
            <a:r>
              <a:rPr sz="800" spc="120" dirty="0">
                <a:solidFill>
                  <a:srgbClr val="343434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0100" y="3910617"/>
            <a:ext cx="3689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50" spc="25" dirty="0">
                <a:solidFill>
                  <a:srgbClr val="343434"/>
                </a:solidFill>
                <a:latin typeface="Arial"/>
                <a:cs typeface="Arial"/>
              </a:rPr>
              <a:t>qu</a:t>
            </a:r>
            <a:r>
              <a:rPr sz="750" spc="-15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750" spc="-25" dirty="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sz="750" spc="5" dirty="0">
                <a:solidFill>
                  <a:srgbClr val="343434"/>
                </a:solidFill>
                <a:latin typeface="Arial"/>
                <a:cs typeface="Arial"/>
              </a:rPr>
              <a:t>tity</a:t>
            </a:r>
            <a:endParaRPr sz="750">
              <a:latin typeface="Arial"/>
              <a:cs typeface="Arial"/>
            </a:endParaRPr>
          </a:p>
          <a:p>
            <a:pPr marL="8255" algn="ctr">
              <a:lnSpc>
                <a:spcPct val="100000"/>
              </a:lnSpc>
              <a:spcBef>
                <a:spcPts val="150"/>
              </a:spcBef>
            </a:pPr>
            <a:r>
              <a:rPr sz="750" spc="95" dirty="0">
                <a:solidFill>
                  <a:srgbClr val="343434"/>
                </a:solidFill>
                <a:latin typeface="Times New Roman"/>
                <a:cs typeface="Times New Roman"/>
              </a:rPr>
              <a:t>9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00" y="4418617"/>
            <a:ext cx="220979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50" spc="10" dirty="0">
                <a:solidFill>
                  <a:srgbClr val="343434"/>
                </a:solidFill>
                <a:latin typeface="Arial"/>
                <a:cs typeface="Arial"/>
              </a:rPr>
              <a:t>ho</a:t>
            </a:r>
            <a:r>
              <a:rPr sz="750" spc="-30" dirty="0">
                <a:solidFill>
                  <a:srgbClr val="343434"/>
                </a:solidFill>
                <a:latin typeface="Arial"/>
                <a:cs typeface="Arial"/>
              </a:rPr>
              <a:t>u</a:t>
            </a:r>
            <a:r>
              <a:rPr sz="750" spc="40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endParaRPr sz="750">
              <a:latin typeface="Arial"/>
              <a:cs typeface="Arial"/>
            </a:endParaRPr>
          </a:p>
          <a:p>
            <a:pPr marL="49530" algn="ctr">
              <a:lnSpc>
                <a:spcPct val="100000"/>
              </a:lnSpc>
              <a:spcBef>
                <a:spcPts val="200"/>
              </a:spcBef>
            </a:pPr>
            <a:r>
              <a:rPr sz="700" spc="440" dirty="0">
                <a:solidFill>
                  <a:srgbClr val="343434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9550" y="5021867"/>
            <a:ext cx="55372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0" marR="5080" indent="-209550">
              <a:lnSpc>
                <a:spcPct val="122200"/>
              </a:lnSpc>
            </a:pPr>
            <a:r>
              <a:rPr sz="750" dirty="0">
                <a:solidFill>
                  <a:srgbClr val="343434"/>
                </a:solidFill>
                <a:latin typeface="Arial"/>
                <a:cs typeface="Arial"/>
              </a:rPr>
              <a:t>temp</a:t>
            </a:r>
            <a:r>
              <a:rPr sz="750" spc="45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750" spc="-55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750" spc="3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750" spc="35" dirty="0">
                <a:solidFill>
                  <a:srgbClr val="525252"/>
                </a:solidFill>
                <a:latin typeface="Arial"/>
                <a:cs typeface="Arial"/>
              </a:rPr>
              <a:t>t</a:t>
            </a:r>
            <a:r>
              <a:rPr sz="750" dirty="0">
                <a:solidFill>
                  <a:srgbClr val="343434"/>
                </a:solidFill>
                <a:latin typeface="Arial"/>
                <a:cs typeface="Arial"/>
              </a:rPr>
              <a:t>u</a:t>
            </a:r>
            <a:r>
              <a:rPr sz="750" spc="-25" dirty="0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sz="750" spc="40" dirty="0">
                <a:solidFill>
                  <a:srgbClr val="525252"/>
                </a:solidFill>
                <a:latin typeface="Arial"/>
                <a:cs typeface="Arial"/>
              </a:rPr>
              <a:t>e</a:t>
            </a:r>
            <a:r>
              <a:rPr sz="75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750" spc="35" dirty="0">
                <a:solidFill>
                  <a:srgbClr val="343434"/>
                </a:solidFill>
                <a:latin typeface="Arial"/>
                <a:cs typeface="Arial"/>
              </a:rPr>
              <a:t>17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4500" y="2169407"/>
            <a:ext cx="310134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750" b="1" spc="10" dirty="0">
                <a:solidFill>
                  <a:srgbClr val="010101"/>
                </a:solidFill>
                <a:latin typeface="Arial"/>
                <a:cs typeface="Arial"/>
              </a:rPr>
              <a:t>More </a:t>
            </a:r>
            <a:r>
              <a:rPr sz="1750" b="1" spc="70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1750" b="1" spc="-8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1750" b="1" spc="75" dirty="0">
                <a:solidFill>
                  <a:srgbClr val="010101"/>
                </a:solidFill>
                <a:latin typeface="Arial"/>
                <a:cs typeface="Arial"/>
              </a:rPr>
              <a:t>ta</a:t>
            </a:r>
            <a:r>
              <a:rPr sz="1750" b="1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750" b="1" spc="35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1750" b="1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010101"/>
                </a:solidFill>
                <a:latin typeface="Arial"/>
                <a:cs typeface="Arial"/>
              </a:rPr>
              <a:t>required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Appro</a:t>
            </a:r>
            <a:r>
              <a:rPr sz="850" spc="110" dirty="0">
                <a:solidFill>
                  <a:srgbClr val="343434"/>
                </a:solidFill>
                <a:latin typeface="Arial"/>
                <a:cs typeface="Arial"/>
              </a:rPr>
              <a:t>x</a:t>
            </a:r>
            <a:r>
              <a:rPr sz="850" spc="1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850" spc="90" dirty="0">
                <a:solidFill>
                  <a:srgbClr val="343434"/>
                </a:solidFill>
                <a:latin typeface="Arial"/>
                <a:cs typeface="Arial"/>
              </a:rPr>
              <a:t>m</a:t>
            </a:r>
            <a:r>
              <a:rPr sz="850" spc="-75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te</a:t>
            </a:r>
            <a:r>
              <a:rPr sz="850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y</a:t>
            </a:r>
            <a:r>
              <a:rPr sz="85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50%</a:t>
            </a:r>
            <a:r>
              <a:rPr sz="850" spc="-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accuracy</a:t>
            </a:r>
            <a:r>
              <a:rPr sz="850" spc="-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85" dirty="0">
                <a:solidFill>
                  <a:srgbClr val="343434"/>
                </a:solidFill>
                <a:latin typeface="Arial"/>
                <a:cs typeface="Arial"/>
              </a:rPr>
              <a:t>w</a:t>
            </a:r>
            <a:r>
              <a:rPr sz="850" spc="5" dirty="0">
                <a:solidFill>
                  <a:srgbClr val="525252"/>
                </a:solidFill>
                <a:latin typeface="Arial"/>
                <a:cs typeface="Arial"/>
              </a:rPr>
              <a:t>i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th</a:t>
            </a:r>
            <a:r>
              <a:rPr sz="850" spc="-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the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current</a:t>
            </a:r>
            <a:r>
              <a:rPr sz="850" spc="6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s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850" spc="30" dirty="0">
                <a:solidFill>
                  <a:srgbClr val="1C1C1C"/>
                </a:solidFill>
                <a:latin typeface="Arial"/>
                <a:cs typeface="Arial"/>
              </a:rPr>
              <a:t>t</a:t>
            </a:r>
            <a:r>
              <a:rPr sz="850" spc="-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of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 data</a:t>
            </a:r>
            <a:r>
              <a:rPr sz="850" spc="-2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and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0850" y="3401307"/>
            <a:ext cx="3143885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z="1750" b="1" spc="20" dirty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1750" b="1" spc="5" dirty="0">
                <a:solidFill>
                  <a:srgbClr val="010101"/>
                </a:solidFill>
                <a:latin typeface="Arial"/>
                <a:cs typeface="Arial"/>
              </a:rPr>
              <a:t>rice</a:t>
            </a:r>
            <a:r>
              <a:rPr sz="1750" b="1" spc="35" dirty="0">
                <a:solidFill>
                  <a:srgbClr val="010101"/>
                </a:solidFill>
                <a:latin typeface="Arial"/>
                <a:cs typeface="Arial"/>
              </a:rPr>
              <a:t> is</a:t>
            </a:r>
            <a:r>
              <a:rPr sz="1750" b="1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750" b="1" spc="15" dirty="0">
                <a:solidFill>
                  <a:srgbClr val="010101"/>
                </a:solidFill>
                <a:latin typeface="Arial"/>
                <a:cs typeface="Arial"/>
              </a:rPr>
              <a:t>import</a:t>
            </a:r>
            <a:r>
              <a:rPr sz="1750" b="1" spc="-4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1750" b="1" spc="55" dirty="0">
                <a:solidFill>
                  <a:srgbClr val="010101"/>
                </a:solidFill>
                <a:latin typeface="Arial"/>
                <a:cs typeface="Arial"/>
              </a:rPr>
              <a:t>nt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112700"/>
              </a:lnSpc>
              <a:spcBef>
                <a:spcPts val="520"/>
              </a:spcBef>
            </a:pP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P</a:t>
            </a:r>
            <a:r>
              <a:rPr sz="850" spc="25" dirty="0">
                <a:solidFill>
                  <a:srgbClr val="1C1C1C"/>
                </a:solidFill>
                <a:latin typeface="Arial"/>
                <a:cs typeface="Arial"/>
              </a:rPr>
              <a:t>r</a:t>
            </a:r>
            <a:r>
              <a:rPr sz="850" spc="-5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850" dirty="0">
                <a:solidFill>
                  <a:srgbClr val="343434"/>
                </a:solidFill>
                <a:latin typeface="Arial"/>
                <a:cs typeface="Arial"/>
              </a:rPr>
              <a:t>ce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70" dirty="0">
                <a:solidFill>
                  <a:srgbClr val="343434"/>
                </a:solidFill>
                <a:latin typeface="Arial"/>
                <a:cs typeface="Arial"/>
              </a:rPr>
              <a:t>w</a:t>
            </a:r>
            <a:r>
              <a:rPr sz="850" spc="-15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85" dirty="0">
                <a:solidFill>
                  <a:srgbClr val="343434"/>
                </a:solidFill>
                <a:latin typeface="Arial"/>
                <a:cs typeface="Arial"/>
              </a:rPr>
              <a:t>s</a:t>
            </a:r>
            <a:r>
              <a:rPr sz="850" spc="-5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75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45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50" spc="-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important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fe</a:t>
            </a:r>
            <a:r>
              <a:rPr sz="850" spc="-25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ture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50" spc="11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50" spc="-7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the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 mode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,</a:t>
            </a:r>
            <a:r>
              <a:rPr sz="850" spc="-4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but</a:t>
            </a:r>
            <a:r>
              <a:rPr sz="850" spc="-3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category</a:t>
            </a:r>
            <a:r>
              <a:rPr sz="850" spc="-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was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 not.</a:t>
            </a:r>
            <a:r>
              <a:rPr sz="850" spc="-5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Are</a:t>
            </a:r>
            <a:r>
              <a:rPr sz="850" spc="-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60" dirty="0">
                <a:solidFill>
                  <a:srgbClr val="1C1C1C"/>
                </a:solidFill>
                <a:latin typeface="Arial"/>
                <a:cs typeface="Arial"/>
              </a:rPr>
              <a:t>t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h</a:t>
            </a:r>
            <a:r>
              <a:rPr sz="850" spc="20" dirty="0">
                <a:solidFill>
                  <a:srgbClr val="1C1C1C"/>
                </a:solidFill>
                <a:latin typeface="Arial"/>
                <a:cs typeface="Arial"/>
              </a:rPr>
              <a:t>e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re</a:t>
            </a:r>
            <a:r>
              <a:rPr sz="850" spc="-2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more</a:t>
            </a:r>
            <a:r>
              <a:rPr sz="85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features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25" dirty="0">
                <a:solidFill>
                  <a:srgbClr val="1C1C1C"/>
                </a:solidFill>
                <a:latin typeface="Arial"/>
                <a:cs typeface="Arial"/>
              </a:rPr>
              <a:t>b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out</a:t>
            </a:r>
            <a:r>
              <a:rPr sz="85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the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1C1C1C"/>
                </a:solidFill>
                <a:latin typeface="Arial"/>
                <a:cs typeface="Arial"/>
              </a:rPr>
              <a:t>p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roducts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th</a:t>
            </a:r>
            <a:r>
              <a:rPr sz="85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30" dirty="0">
                <a:solidFill>
                  <a:srgbClr val="1C1C1C"/>
                </a:solidFill>
                <a:latin typeface="Arial"/>
                <a:cs typeface="Arial"/>
              </a:rPr>
              <a:t>t</a:t>
            </a:r>
            <a:r>
              <a:rPr sz="850" spc="-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we 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can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use</a:t>
            </a:r>
            <a:r>
              <a:rPr sz="850" spc="-5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to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nclude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in</a:t>
            </a:r>
            <a:r>
              <a:rPr sz="850" spc="-5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the</a:t>
            </a:r>
            <a:r>
              <a:rPr sz="850" spc="8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mode</a:t>
            </a:r>
            <a:r>
              <a:rPr sz="850" spc="-30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50" spc="60" dirty="0">
                <a:solidFill>
                  <a:srgbClr val="343434"/>
                </a:solidFill>
                <a:latin typeface="Arial"/>
                <a:cs typeface="Arial"/>
              </a:rPr>
              <a:t>?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2450" y="3701067"/>
            <a:ext cx="44259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5" dirty="0">
                <a:solidFill>
                  <a:srgbClr val="343434"/>
                </a:solidFill>
                <a:latin typeface="Arial"/>
                <a:cs typeface="Arial"/>
              </a:rPr>
              <a:t>u</a:t>
            </a:r>
            <a:r>
              <a:rPr sz="750" spc="-20" dirty="0">
                <a:solidFill>
                  <a:srgbClr val="525252"/>
                </a:solidFill>
                <a:latin typeface="Arial"/>
                <a:cs typeface="Arial"/>
              </a:rPr>
              <a:t>n</a:t>
            </a:r>
            <a:r>
              <a:rPr sz="750" spc="-2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750" spc="-15" dirty="0">
                <a:solidFill>
                  <a:srgbClr val="525252"/>
                </a:solidFill>
                <a:latin typeface="Arial"/>
                <a:cs typeface="Arial"/>
              </a:rPr>
              <a:t>t</a:t>
            </a:r>
            <a:r>
              <a:rPr sz="750" spc="5" dirty="0">
                <a:solidFill>
                  <a:srgbClr val="343434"/>
                </a:solidFill>
                <a:latin typeface="Arial"/>
                <a:cs typeface="Arial"/>
              </a:rPr>
              <a:t>_price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1200" y="3836195"/>
            <a:ext cx="13208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343434"/>
                </a:solidFill>
                <a:latin typeface="Times New Roman"/>
                <a:cs typeface="Times New Roman"/>
              </a:rPr>
              <a:t>27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4500" y="4639557"/>
            <a:ext cx="3112135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750" b="1" spc="5" dirty="0">
                <a:solidFill>
                  <a:srgbClr val="010101"/>
                </a:solidFill>
                <a:latin typeface="Arial"/>
                <a:cs typeface="Arial"/>
              </a:rPr>
              <a:t>Build </a:t>
            </a:r>
            <a:r>
              <a:rPr sz="1750" b="1" spc="20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1750" b="1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750" b="1" spc="25" dirty="0">
                <a:solidFill>
                  <a:srgbClr val="010101"/>
                </a:solidFill>
                <a:latin typeface="Arial"/>
                <a:cs typeface="Arial"/>
              </a:rPr>
              <a:t>loT</a:t>
            </a:r>
            <a:endParaRPr sz="1750">
              <a:latin typeface="Arial"/>
              <a:cs typeface="Arial"/>
            </a:endParaRPr>
          </a:p>
          <a:p>
            <a:pPr marL="19050" marR="5080" indent="-6350">
              <a:lnSpc>
                <a:spcPct val="111100"/>
              </a:lnSpc>
              <a:spcBef>
                <a:spcPts val="585"/>
              </a:spcBef>
            </a:pP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Temperature</a:t>
            </a:r>
            <a:r>
              <a:rPr sz="850" spc="10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was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55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-25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50" spc="45" dirty="0">
                <a:solidFill>
                  <a:srgbClr val="343434"/>
                </a:solidFill>
                <a:latin typeface="Arial"/>
                <a:cs typeface="Arial"/>
              </a:rPr>
              <a:t>so</a:t>
            </a:r>
            <a:r>
              <a:rPr sz="850" spc="-3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45" dirty="0">
                <a:solidFill>
                  <a:srgbClr val="343434"/>
                </a:solidFill>
                <a:latin typeface="Arial"/>
                <a:cs typeface="Arial"/>
              </a:rPr>
              <a:t>s</a:t>
            </a:r>
            <a:r>
              <a:rPr sz="850" spc="-15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gnificant</a:t>
            </a:r>
            <a:r>
              <a:rPr sz="850" spc="-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45" dirty="0">
                <a:solidFill>
                  <a:srgbClr val="343434"/>
                </a:solidFill>
                <a:latin typeface="Arial"/>
                <a:cs typeface="Arial"/>
              </a:rPr>
              <a:t>wi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50" spc="20" dirty="0">
                <a:solidFill>
                  <a:srgbClr val="1C1C1C"/>
                </a:solidFill>
                <a:latin typeface="Arial"/>
                <a:cs typeface="Arial"/>
              </a:rPr>
              <a:t>h</a:t>
            </a:r>
            <a:r>
              <a:rPr sz="850" spc="5" dirty="0">
                <a:solidFill>
                  <a:srgbClr val="525252"/>
                </a:solidFill>
                <a:latin typeface="Arial"/>
                <a:cs typeface="Arial"/>
              </a:rPr>
              <a:t>i</a:t>
            </a:r>
            <a:r>
              <a:rPr sz="850" spc="11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50" spc="-7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the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 mode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50" spc="15" dirty="0">
                <a:solidFill>
                  <a:srgbClr val="525252"/>
                </a:solidFill>
                <a:latin typeface="Arial"/>
                <a:cs typeface="Arial"/>
              </a:rPr>
              <a:t>,</a:t>
            </a:r>
            <a:r>
              <a:rPr sz="850" spc="-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with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more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loT</a:t>
            </a:r>
            <a:r>
              <a:rPr sz="850" spc="-5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data</a:t>
            </a:r>
            <a:r>
              <a:rPr sz="850" spc="-2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50" dirty="0">
                <a:solidFill>
                  <a:srgbClr val="343434"/>
                </a:solidFill>
                <a:latin typeface="Arial"/>
                <a:cs typeface="Arial"/>
              </a:rPr>
              <a:t>c</a:t>
            </a:r>
            <a:r>
              <a:rPr sz="850" spc="-35" dirty="0">
                <a:solidFill>
                  <a:srgbClr val="1C1C1C"/>
                </a:solidFill>
                <a:latin typeface="Arial"/>
                <a:cs typeface="Arial"/>
              </a:rPr>
              <a:t>r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oss</a:t>
            </a:r>
            <a:r>
              <a:rPr sz="850" spc="-3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95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-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50" spc="-4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15" dirty="0">
                <a:solidFill>
                  <a:srgbClr val="1C1C1C"/>
                </a:solidFill>
                <a:latin typeface="Arial"/>
                <a:cs typeface="Arial"/>
              </a:rPr>
              <a:t>r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ger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time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per</a:t>
            </a:r>
            <a:r>
              <a:rPr sz="850" spc="-30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o</a:t>
            </a:r>
            <a:r>
              <a:rPr sz="850" spc="50" dirty="0">
                <a:solidFill>
                  <a:srgbClr val="343434"/>
                </a:solidFill>
                <a:latin typeface="Arial"/>
                <a:cs typeface="Arial"/>
              </a:rPr>
              <a:t>d</a:t>
            </a:r>
            <a:r>
              <a:rPr sz="850" spc="15" dirty="0">
                <a:solidFill>
                  <a:srgbClr val="1C1C1C"/>
                </a:solidFill>
                <a:latin typeface="Arial"/>
                <a:cs typeface="Arial"/>
              </a:rPr>
              <a:t>,</a:t>
            </a:r>
            <a:r>
              <a:rPr sz="850" spc="-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we </a:t>
            </a:r>
            <a:r>
              <a:rPr sz="850" spc="25" dirty="0">
                <a:solidFill>
                  <a:srgbClr val="1C1C1C"/>
                </a:solidFill>
                <a:latin typeface="Arial"/>
                <a:cs typeface="Arial"/>
              </a:rPr>
              <a:t>b</a:t>
            </a:r>
            <a:r>
              <a:rPr sz="850" spc="55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850" spc="-25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eve</a:t>
            </a:r>
            <a:r>
              <a:rPr sz="850" spc="-2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the</a:t>
            </a:r>
            <a:r>
              <a:rPr sz="850" spc="3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5" dirty="0">
                <a:solidFill>
                  <a:srgbClr val="343434"/>
                </a:solidFill>
                <a:latin typeface="Arial"/>
                <a:cs typeface="Arial"/>
              </a:rPr>
              <a:t>accuracy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of</a:t>
            </a:r>
            <a:r>
              <a:rPr sz="850" spc="-2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th</a:t>
            </a:r>
            <a:r>
              <a:rPr sz="850" spc="-45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50" spc="85" dirty="0">
                <a:solidFill>
                  <a:srgbClr val="343434"/>
                </a:solidFill>
                <a:latin typeface="Arial"/>
                <a:cs typeface="Arial"/>
              </a:rPr>
              <a:t>s</a:t>
            </a:r>
            <a:r>
              <a:rPr sz="850" spc="-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mod</a:t>
            </a:r>
            <a:r>
              <a:rPr sz="850" spc="50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850" spc="15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will</a:t>
            </a:r>
            <a:r>
              <a:rPr sz="850" spc="6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increase.</a:t>
            </a:r>
            <a:r>
              <a:rPr sz="850" spc="1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-40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50" spc="-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so o</a:t>
            </a:r>
            <a:r>
              <a:rPr sz="850" spc="25" dirty="0">
                <a:solidFill>
                  <a:srgbClr val="1C1C1C"/>
                </a:solidFill>
                <a:latin typeface="Arial"/>
                <a:cs typeface="Arial"/>
              </a:rPr>
              <a:t>p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ens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up</a:t>
            </a:r>
            <a:r>
              <a:rPr sz="850" spc="-2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1C1C1C"/>
                </a:solidFill>
                <a:latin typeface="Arial"/>
                <a:cs typeface="Arial"/>
              </a:rPr>
              <a:t>t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he</a:t>
            </a:r>
            <a:r>
              <a:rPr sz="850" spc="-2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p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o</a:t>
            </a:r>
            <a:r>
              <a:rPr sz="850" spc="-40" dirty="0">
                <a:solidFill>
                  <a:srgbClr val="1C1C1C"/>
                </a:solidFill>
                <a:latin typeface="Arial"/>
                <a:cs typeface="Arial"/>
              </a:rPr>
              <a:t>t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ential</a:t>
            </a:r>
            <a:r>
              <a:rPr sz="85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to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343434"/>
                </a:solidFill>
                <a:latin typeface="Arial"/>
                <a:cs typeface="Arial"/>
              </a:rPr>
              <a:t>use</a:t>
            </a:r>
            <a:r>
              <a:rPr sz="850" spc="-5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open</a:t>
            </a:r>
            <a:r>
              <a:rPr sz="850" spc="5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343434"/>
                </a:solidFill>
                <a:latin typeface="Arial"/>
                <a:cs typeface="Arial"/>
              </a:rPr>
              <a:t>source</a:t>
            </a:r>
            <a:r>
              <a:rPr sz="850" spc="6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dat</a:t>
            </a:r>
            <a:r>
              <a:rPr sz="850" spc="4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50" spc="200" dirty="0">
                <a:solidFill>
                  <a:srgbClr val="525252"/>
                </a:solidFill>
                <a:latin typeface="Arial"/>
                <a:cs typeface="Arial"/>
              </a:rPr>
              <a:t>,</a:t>
            </a:r>
            <a:r>
              <a:rPr sz="850" spc="25" dirty="0">
                <a:solidFill>
                  <a:srgbClr val="343434"/>
                </a:solidFill>
                <a:latin typeface="Arial"/>
                <a:cs typeface="Arial"/>
              </a:rPr>
              <a:t>such</a:t>
            </a:r>
            <a:r>
              <a:rPr sz="850" spc="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50" dirty="0">
                <a:solidFill>
                  <a:srgbClr val="343434"/>
                </a:solidFill>
                <a:latin typeface="Arial"/>
                <a:cs typeface="Arial"/>
              </a:rPr>
              <a:t>as</a:t>
            </a:r>
            <a:r>
              <a:rPr sz="850" spc="-9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343434"/>
                </a:solidFill>
                <a:latin typeface="Arial"/>
                <a:cs typeface="Arial"/>
              </a:rPr>
              <a:t>weather.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Benutzerdefiniert</PresentationFormat>
  <Paragraphs>18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2024-03-30T07:32:59Z</dcterms:created>
  <dcterms:modified xsi:type="dcterms:W3CDTF">2024-03-30T06:33:01Z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LastSaved">
    <vt:filetime>2024-03-30T00:00:00Z</vt:filetime>
  </property>
</Properties>
</file>