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58" r:id="rId6"/>
    <p:sldId id="264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8" r:id="rId15"/>
    <p:sldId id="277" r:id="rId16"/>
    <p:sldId id="28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90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4155" y="387350"/>
            <a:ext cx="11728450" cy="30416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4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44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 ID</a:t>
            </a:r>
            <a:br>
              <a:rPr lang="en-US" sz="444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445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SIH1505</a:t>
            </a:r>
            <a:br>
              <a:rPr lang="en-US" sz="4445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444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44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 NAME</a:t>
            </a:r>
            <a:br>
              <a:rPr lang="en-US" sz="444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445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Aerial Location of Hazardous Atmosphere in Industries (Ministry of Home Affairs)</a:t>
            </a:r>
            <a:endParaRPr lang="en-US" sz="4445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77" y="4481584"/>
            <a:ext cx="1880315" cy="1880315"/>
          </a:xfrm>
          <a:prstGeom prst="rect">
            <a:avLst/>
          </a:prstGeom>
        </p:spPr>
      </p:pic>
      <p:pic>
        <p:nvPicPr>
          <p:cNvPr id="5" name="Picture 4" descr="download (1)-PhotoRo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" y="0"/>
            <a:ext cx="284670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2133"/>
            <a:ext cx="10058400" cy="1450757"/>
          </a:xfrm>
        </p:spPr>
        <p:txBody>
          <a:bodyPr/>
          <a:lstStyle/>
          <a:p>
            <a:pPr algn="ctr"/>
            <a:b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and Awareness</a:t>
            </a:r>
            <a:endParaRPr lang="en-US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Training and awareness is a support process that ensures user have the knowledge necessary regarding the fire hazards which includes:-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possible risks that can cause  a fire hazard and taking appropriate steps to prevent and minimize the damage cause due to a fire by providing online training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checking and monitor the status of equipment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Careless Smoking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know how to use fire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extinguisher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8"/>
            <a:ext cx="10058400" cy="1450757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Plan </a:t>
            </a:r>
            <a:endParaRPr 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Where to Go: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/>
              <a:t>Identify the nearest exits or safe spots in your surroundings.</a:t>
            </a:r>
            <a:endParaRPr lang="en-US" dirty="0" smtClean="0"/>
          </a:p>
          <a:p>
            <a:pPr lvl="2"/>
            <a:r>
              <a:rPr lang="en-US" dirty="0" smtClean="0"/>
              <a:t>Practice getting to these places quickly and safely.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Connected: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/>
              <a:t>Have a simple plan for communicating with family or friends during emergencies.</a:t>
            </a:r>
            <a:endParaRPr lang="en-US" dirty="0" smtClean="0"/>
          </a:p>
          <a:p>
            <a:pPr lvl="2"/>
            <a:r>
              <a:rPr lang="en-US" dirty="0" smtClean="0"/>
              <a:t>Share important contact details and decide on a meeting place.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the Basics: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/>
              <a:t>Keep a small bag with water, snacks, and basic supplies.</a:t>
            </a:r>
            <a:endParaRPr lang="en-US" dirty="0" smtClean="0"/>
          </a:p>
          <a:p>
            <a:pPr lvl="2"/>
            <a:r>
              <a:rPr lang="en-US" dirty="0" smtClean="0"/>
              <a:t>Update it every now and then and store it where you can grab it quickly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7815" y="2444750"/>
            <a:ext cx="2536825" cy="196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5982"/>
            <a:ext cx="10058400" cy="1450757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Quick Info, Quick Action: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should tell you what you need to know in a glance.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easy to understand and act 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Sounds or Signs You Get: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sounds or symbols that make sense to you.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it's something you'll notice right away.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You're in Control: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what notifications you want.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it simple, so you only get what's important to you.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0361" y="2228045"/>
            <a:ext cx="2189408" cy="20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3828" y="3562588"/>
            <a:ext cx="3582473" cy="219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5982"/>
            <a:ext cx="10058400" cy="1450757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Scope</a:t>
            </a:r>
            <a:endParaRPr 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>
              <a:buFont typeface="Arial" panose="020B0604020202020204" pitchFamily="34" charset="0"/>
              <a:buChar char="•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Sprinkler System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Prediction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Indicators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Alerts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5982"/>
            <a:ext cx="10058400" cy="1450757"/>
          </a:xfrm>
        </p:spPr>
        <p:txBody>
          <a:bodyPr/>
          <a:lstStyle/>
          <a:p>
            <a:pPr algn="ctr"/>
            <a:r>
              <a:rPr lang="en-US" alt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311" y="188437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prevention in industrial environments: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https://link.springer.com/chapter/10.1007/3-540-45420-9_22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https://ieeexplore.ieee.org/abstract/document/8076375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https://onepetro.org/SPEATCE/proceedings/07ATCE/All-07ATCE/SPE-110521-MS/143107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 series sensor: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http://telkomnika.uad.ac.id/index.php/TELKOMNIKA/article/view/17427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https://huskiecommons.lib.niu.edu/studentengagement-honorscapstones/279/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" y="275590"/>
            <a:ext cx="10887075" cy="1133475"/>
          </a:xfrm>
        </p:spPr>
        <p:txBody>
          <a:bodyPr/>
          <a:p>
            <a:pPr algn="ctr"/>
            <a:r>
              <a:rPr lang="en-US" b="1">
                <a:solidFill>
                  <a:srgbClr val="FFC000"/>
                </a:solidFill>
              </a:rPr>
              <a:t>Team Member Details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1665"/>
            <a:ext cx="12191365" cy="4318000"/>
          </a:xfrm>
        </p:spPr>
        <p:txBody>
          <a:bodyPr>
            <a:noAutofit/>
          </a:bodyPr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Mr. Rahul Sanjay Tetwar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MCA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Akankasha Atul Kasar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MCA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Mr. Pranjal Shankar Jadhav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Mr. Prajwal Mohan Chapke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Mr. Govind Madan Ambade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MCA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Mr. Vedant Vivek Koleshwar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MCA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Dr. Shubhashree Savant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Category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Academic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Expertise 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Medical Image Processing , AI and Programming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Experience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23" y="2579043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..!!!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20425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industrial fires poses a serious threat.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Resultant economic losses demand proactive measures.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Critical need for a robust Fire Pre-Plan in industries.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Recent incidents (e.g., IOCL Jaipur fire) highlight the urgency.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Over 60 lives lost daily in India due to fires (National Crime Records Bureau).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Our solution aims to address these challenges effectively.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0295" y="615315"/>
            <a:ext cx="3009900" cy="7194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Flammable Gases</a:t>
            </a:r>
            <a:endParaRPr lang="en-US" sz="28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8052012" y="616162"/>
            <a:ext cx="2692400" cy="719666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2800" b="1" u="sng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b="1" u="sng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oxic </a:t>
            </a:r>
            <a:r>
              <a:rPr lang="en-US" altLang="en-IN" sz="2800" b="1" u="sng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800" b="1" u="sng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endParaRPr lang="en-IN" sz="2800" b="1" u="sng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400685" y="1668145"/>
          <a:ext cx="4796790" cy="455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5"/>
                <a:gridCol w="1773555"/>
                <a:gridCol w="160782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Sr.No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GAS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FORMULA</a:t>
                      </a:r>
                      <a:endParaRPr lang="en-US" sz="140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Hydrogen    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H₂ </a:t>
                      </a:r>
                      <a:endParaRPr 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Methane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CH₄ </a:t>
                      </a:r>
                      <a:endParaRPr lang="en-US" sz="140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3]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Ethane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C₂H₆</a:t>
                      </a:r>
                      <a:endParaRPr 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4]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Propane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C₃H₈</a:t>
                      </a:r>
                      <a:endParaRPr lang="en-US" sz="140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5]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Butane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C₄H₁₀</a:t>
                      </a:r>
                      <a:endParaRPr 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6]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Acetylene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C₂H₂</a:t>
                      </a:r>
                      <a:endParaRPr lang="en-US" sz="140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7]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Propylene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C₃H₆</a:t>
                      </a:r>
                      <a:endParaRPr lang="en-US" sz="140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8]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Butadiene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C₄H₆</a:t>
                      </a:r>
                      <a:endParaRPr 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9]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Ethylene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C₂H₄</a:t>
                      </a:r>
                      <a:endParaRPr lang="en-US" sz="1400"/>
                    </a:p>
                  </a:txBody>
                  <a:tcPr/>
                </a:tc>
              </a:tr>
              <a:tr h="1280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10]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Natural Gas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Primarily CH₄ with small amounts of other hydrocarbons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891020" y="1668145"/>
          <a:ext cx="5013960" cy="455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/>
                <a:gridCol w="2824480"/>
                <a:gridCol w="1373505"/>
              </a:tblGrid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Sr.No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Gas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Formula</a:t>
                      </a:r>
                      <a:endParaRPr lang="en-US" sz="1400"/>
                    </a:p>
                  </a:txBody>
                  <a:tcPr/>
                </a:tc>
              </a:tr>
              <a:tr h="39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Carbon Monoxide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CO</a:t>
                      </a:r>
                      <a:endParaRPr lang="en-US" sz="1400"/>
                    </a:p>
                  </a:txBody>
                  <a:tcPr/>
                </a:tc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Ammonia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NH₃</a:t>
                      </a:r>
                      <a:endParaRPr 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3]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Chlorine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Cl₂</a:t>
                      </a:r>
                      <a:endParaRPr lang="en-US" sz="1400"/>
                    </a:p>
                  </a:txBody>
                  <a:tcPr/>
                </a:tc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4]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Hydrogen </a:t>
                      </a:r>
                      <a:r>
                        <a:rPr lang="en-IN" sz="1400" dirty="0" err="1">
                          <a:sym typeface="+mn-ea"/>
                        </a:rPr>
                        <a:t>Sulfide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H₂S</a:t>
                      </a:r>
                      <a:endParaRPr lang="en-US" sz="14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5]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>
                          <a:sym typeface="+mn-ea"/>
                        </a:rPr>
                        <a:t>Sulfur</a:t>
                      </a:r>
                      <a:r>
                        <a:rPr lang="en-IN" sz="1400" dirty="0">
                          <a:sym typeface="+mn-ea"/>
                        </a:rPr>
                        <a:t> Dioxide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SO₂</a:t>
                      </a:r>
                      <a:endParaRPr lang="en-US" sz="1400"/>
                    </a:p>
                  </a:txBody>
                  <a:tcPr/>
                </a:tc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6]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Nitrogen Dioxide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NO₂</a:t>
                      </a:r>
                      <a:endParaRPr 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7]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Phosgene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>
                          <a:sym typeface="+mn-ea"/>
                        </a:rPr>
                        <a:t>COCl</a:t>
                      </a:r>
                      <a:r>
                        <a:rPr lang="en-IN" sz="1400" dirty="0">
                          <a:sym typeface="+mn-ea"/>
                        </a:rPr>
                        <a:t>₂ </a:t>
                      </a:r>
                      <a:endParaRPr lang="en-US" sz="1400"/>
                    </a:p>
                  </a:txBody>
                  <a:tcPr/>
                </a:tc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8]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Hydrogen Cyanide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HCN </a:t>
                      </a:r>
                      <a:endParaRPr lang="en-US" sz="140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9]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Ozone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O₃</a:t>
                      </a:r>
                      <a:endParaRPr lang="en-US" sz="1400"/>
                    </a:p>
                  </a:txBody>
                  <a:tcPr/>
                </a:tc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10]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Formaldehyde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ym typeface="+mn-ea"/>
                        </a:rPr>
                        <a:t>CH₂O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491" y="182101"/>
            <a:ext cx="10058400" cy="1450757"/>
          </a:xfrm>
        </p:spPr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IN" sz="3600" b="1" dirty="0" smtClean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br>
              <a:rPr lang="en-US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</a:t>
            </a:r>
            <a:r>
              <a:rPr lang="en-IN" sz="3600" b="1" dirty="0" smtClean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br>
              <a:rPr lang="en-US" sz="3600" b="1" dirty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rgbClr val="EEB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1440" y="1899920"/>
            <a:ext cx="2346960" cy="142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 descr="MQ-2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42720" y="1950720"/>
            <a:ext cx="2204720" cy="130048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9" name="Rectangle 8"/>
          <p:cNvSpPr/>
          <p:nvPr/>
        </p:nvSpPr>
        <p:spPr>
          <a:xfrm>
            <a:off x="4693920" y="1920240"/>
            <a:ext cx="2346960" cy="142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04080" y="4226560"/>
            <a:ext cx="2346960" cy="142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600" y="1940560"/>
            <a:ext cx="2346960" cy="142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0480" y="4277360"/>
            <a:ext cx="2346960" cy="142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9120" y="4206240"/>
            <a:ext cx="2346960" cy="142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MQ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4720" y="1980794"/>
            <a:ext cx="2225040" cy="129072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</p:pic>
      <p:pic>
        <p:nvPicPr>
          <p:cNvPr id="16" name="Picture 15" descr="MQ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0720" y="1991361"/>
            <a:ext cx="2204720" cy="1290320"/>
          </a:xfrm>
          <a:prstGeom prst="rect">
            <a:avLst/>
          </a:prstGeom>
        </p:spPr>
      </p:pic>
      <p:pic>
        <p:nvPicPr>
          <p:cNvPr id="17" name="Picture 16" descr="MQ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1760" y="4328160"/>
            <a:ext cx="2174240" cy="1300480"/>
          </a:xfrm>
          <a:prstGeom prst="rect">
            <a:avLst/>
          </a:prstGeom>
        </p:spPr>
      </p:pic>
      <p:pic>
        <p:nvPicPr>
          <p:cNvPr id="18" name="Picture 17" descr="MQ-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4880" y="4277360"/>
            <a:ext cx="2204720" cy="1300480"/>
          </a:xfrm>
          <a:prstGeom prst="rect">
            <a:avLst/>
          </a:prstGeom>
        </p:spPr>
      </p:pic>
      <p:pic>
        <p:nvPicPr>
          <p:cNvPr id="19" name="Picture 18" descr="MQ-13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9920" y="4233293"/>
            <a:ext cx="2220416" cy="1303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52320" y="3535680"/>
            <a:ext cx="103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05120" y="3566160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81440" y="354584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5821680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05120" y="580136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MQ-9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90000" y="57404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MQ-135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110615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Prediction Model </a:t>
            </a:r>
            <a:endParaRPr 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2400" y="2966720"/>
            <a:ext cx="53746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MQ-3 (Alcohol Sensor)(mg/L) : [25.18]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MQ-4 (Methane Sensor)(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[300.01]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MQ-7 (CO Sensor)(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[25.10]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MQ-8 (Hydrogen Sensor)(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[210.00]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MQ-9 (CO Sensor)(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[205.67]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MQ-135 (Air Quality Sensor)(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[300.80]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4901"/>
            <a:ext cx="5246342" cy="3884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440" y="233680"/>
            <a:ext cx="10058400" cy="11176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rgbClr val="EEB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Hazardous Mapping</a:t>
            </a:r>
            <a:endParaRPr lang="en-IN" sz="4400" b="1" dirty="0" smtClean="0">
              <a:solidFill>
                <a:srgbClr val="EEB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koles\Downloads\PPT\hazardustmap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123440" y="2037715"/>
            <a:ext cx="8280400" cy="3924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3720"/>
            <a:ext cx="10058400" cy="1292225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alt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6" y="1845945"/>
            <a:ext cx="10480827" cy="425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4993"/>
            <a:ext cx="10058400" cy="1450757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lang="en-US" alt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en-US" altLang="en-IN" sz="4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7" y="1754866"/>
            <a:ext cx="10431886" cy="4180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8"/>
            <a:ext cx="10058400" cy="1450757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</a:t>
            </a:r>
            <a:r>
              <a:rPr lang="en-US" alt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- Visualization</a:t>
            </a:r>
            <a:endParaRPr lang="en-US" altLang="en-I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WhatsApp Image 2023-12-19 at 09.54.21_e902c87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575" y="1637665"/>
            <a:ext cx="11513820" cy="447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3915</Words>
  <Application>WPS Presentation</Application>
  <PresentationFormat>Widescreen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Retrospect</vt:lpstr>
      <vt:lpstr> PS ID SIH1505  PS NAME Aerial Location of Hazardous Atmosphere in Industries (Ministry of Home Affairs)</vt:lpstr>
      <vt:lpstr>Introduction</vt:lpstr>
      <vt:lpstr>PowerPoint 演示文稿</vt:lpstr>
      <vt:lpstr>       Gas Sensors  Detection and Identification </vt:lpstr>
      <vt:lpstr>Fire Prediction Model </vt:lpstr>
      <vt:lpstr>Hazardous Mapping</vt:lpstr>
      <vt:lpstr>Mapping Page  </vt:lpstr>
      <vt:lpstr>Historical Database</vt:lpstr>
      <vt:lpstr>Historical Data - Visualization</vt:lpstr>
      <vt:lpstr>  Training and Awareness</vt:lpstr>
      <vt:lpstr>Emergency Plan </vt:lpstr>
      <vt:lpstr>Notifications</vt:lpstr>
      <vt:lpstr>Feature Scope</vt:lpstr>
      <vt:lpstr>References</vt:lpstr>
      <vt:lpstr>PowerPoint 演示文稿</vt:lpstr>
      <vt:lpstr>THANK YOU ..!!!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:</dc:title>
  <dc:creator>Prajwal Chapke</dc:creator>
  <cp:lastModifiedBy>HP</cp:lastModifiedBy>
  <cp:revision>44</cp:revision>
  <dcterms:created xsi:type="dcterms:W3CDTF">2023-12-18T19:09:00Z</dcterms:created>
  <dcterms:modified xsi:type="dcterms:W3CDTF">2023-12-20T11:33:25Z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CE9FE92401004068ABC7972BAE02AE15_13</vt:lpwstr>
  </property>
  <property fmtid="{D5CDD505-2E9C-101B-9397-08002B2CF9AE}" pid="3" name="KSOProductBuildVer">
    <vt:lpwstr>1033-12.2.0.13359</vt:lpwstr>
  </property>
</Properties>
</file>